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29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2/15/2021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2/15/2021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2/15/2021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2/15/2021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2/15/2021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2/15/2021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2/15/2021</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2/15/2021</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2/15/2021</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2/15/2021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2/15/2021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2/15/2021</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fontScale="90000"/>
          </a:bodyPr>
          <a:lstStyle/>
          <a:p>
            <a:r>
              <a:rPr lang="uk-UA" b="1" dirty="0"/>
              <a:t>Тема: </a:t>
            </a:r>
            <a:r>
              <a:rPr lang="ru-RU" dirty="0" smtClean="0"/>
              <a:t/>
            </a:r>
            <a:br>
              <a:rPr lang="ru-RU" dirty="0" smtClean="0"/>
            </a:br>
            <a:r>
              <a:rPr lang="ru-RU" dirty="0" smtClean="0"/>
              <a:t> </a:t>
            </a:r>
            <a:r>
              <a:rPr lang="uk-UA" b="1" dirty="0" smtClean="0"/>
              <a:t>Етапи і класифікація </a:t>
            </a:r>
            <a:r>
              <a:rPr lang="uk-UA" b="1" dirty="0" smtClean="0"/>
              <a:t>соціологічних досліджень</a:t>
            </a:r>
            <a:r>
              <a:rPr lang="ru-RU" dirty="0"/>
              <a:t/>
            </a:r>
            <a:br>
              <a:rPr lang="ru-RU" dirty="0"/>
            </a:br>
            <a:endParaRPr lang="ru-RU" dirty="0"/>
          </a:p>
        </p:txBody>
      </p:sp>
      <p:sp>
        <p:nvSpPr>
          <p:cNvPr id="3" name="Подзаголовок 2"/>
          <p:cNvSpPr>
            <a:spLocks noGrp="1"/>
          </p:cNvSpPr>
          <p:nvPr>
            <p:ph type="subTitle" idx="1"/>
          </p:nvPr>
        </p:nvSpPr>
        <p:spPr>
          <a:xfrm>
            <a:off x="1143000" y="3200400"/>
            <a:ext cx="10058400" cy="2514600"/>
          </a:xfrm>
        </p:spPr>
        <p:txBody>
          <a:bodyPr>
            <a:normAutofit fontScale="85000" lnSpcReduction="20000"/>
          </a:bodyPr>
          <a:lstStyle/>
          <a:p>
            <a:endParaRPr lang="ru-RU" dirty="0" smtClean="0">
              <a:solidFill>
                <a:schemeClr val="tx1"/>
              </a:solidFill>
            </a:endParaRPr>
          </a:p>
          <a:p>
            <a:r>
              <a:rPr lang="uk-UA" sz="4000" b="1" dirty="0" smtClean="0">
                <a:solidFill>
                  <a:schemeClr val="tx1"/>
                </a:solidFill>
              </a:rPr>
              <a:t>1. Етапи соціологічного дослідження</a:t>
            </a:r>
            <a:endParaRPr lang="ru-RU" sz="4000" dirty="0" smtClean="0">
              <a:solidFill>
                <a:schemeClr val="tx1"/>
              </a:solidFill>
            </a:endParaRPr>
          </a:p>
          <a:p>
            <a:r>
              <a:rPr lang="uk-UA" sz="4000" b="1" dirty="0" smtClean="0">
                <a:solidFill>
                  <a:schemeClr val="tx1"/>
                </a:solidFill>
              </a:rPr>
              <a:t>2. Класифікація соціологічних досліджень</a:t>
            </a:r>
            <a:endParaRPr lang="ru-RU" sz="4000" dirty="0" smtClean="0">
              <a:solidFill>
                <a:schemeClr val="tx1"/>
              </a:solidFill>
            </a:endParaRPr>
          </a:p>
          <a:p>
            <a:r>
              <a:rPr lang="uk-UA" sz="4000" b="1" dirty="0" smtClean="0">
                <a:solidFill>
                  <a:schemeClr val="tx1"/>
                </a:solidFill>
              </a:rPr>
              <a:t>3. Додаткові критерії класифікації видів соціологічного дослідження</a:t>
            </a:r>
            <a:endParaRPr lang="ru-RU"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2000" dirty="0" smtClean="0"/>
              <a:t>Існують два основні різновиди соціологічного опитування - інтерв'ювання та анкетування.</a:t>
            </a:r>
            <a:endParaRPr lang="ru-RU" sz="2000" dirty="0" smtClean="0"/>
          </a:p>
          <a:p>
            <a:pPr algn="just"/>
            <a:r>
              <a:rPr lang="uk-UA" sz="2000" b="1" u="sng" dirty="0" smtClean="0"/>
              <a:t>Інтерв'ювання</a:t>
            </a:r>
            <a:r>
              <a:rPr lang="uk-UA" sz="2000" dirty="0" smtClean="0"/>
              <a:t> передбачає особисте спілкування з опитуваним, при якому інтерв'юер ставить запитання і фіксує відповіді. Воно може бути прямим ( «обличчям до обличчя») і опосередкованим (телефонне інтерв'ю).</a:t>
            </a:r>
            <a:endParaRPr lang="ru-RU" sz="2000" dirty="0" smtClean="0"/>
          </a:p>
          <a:p>
            <a:pPr algn="just"/>
            <a:r>
              <a:rPr lang="uk-UA" sz="2000" b="1" u="sng" dirty="0" smtClean="0"/>
              <a:t>При анкетуванні</a:t>
            </a:r>
            <a:r>
              <a:rPr lang="uk-UA" sz="2000" dirty="0" smtClean="0"/>
              <a:t> опитуваний сам заповнює запитальник в присутності </a:t>
            </a:r>
            <a:r>
              <a:rPr lang="uk-UA" sz="2000" dirty="0" err="1" smtClean="0"/>
              <a:t>анкетера</a:t>
            </a:r>
            <a:r>
              <a:rPr lang="uk-UA" sz="2000" dirty="0" smtClean="0"/>
              <a:t> або без нього. За формою проведення воно може бути індивідуальним або груповим, очним або заочним. Найбільш поширені форми останнього на сьогодні це різноманітні он-лайн опитування та розсилки.</a:t>
            </a:r>
            <a:endParaRPr lang="ru-RU" sz="2000" dirty="0" smtClean="0"/>
          </a:p>
          <a:p>
            <a:pPr algn="just"/>
            <a:r>
              <a:rPr lang="uk-UA" sz="2000" b="1" dirty="0" smtClean="0"/>
              <a:t>Залежно від джерела (носія) первинної соціологічної інформації розрізняють опитування масові і спеціалізовані.</a:t>
            </a:r>
            <a:r>
              <a:rPr lang="uk-UA" sz="2000" dirty="0" smtClean="0"/>
              <a:t> </a:t>
            </a:r>
            <a:endParaRPr lang="ru-RU" sz="2000" dirty="0" smtClean="0"/>
          </a:p>
          <a:p>
            <a:pPr algn="just"/>
            <a:r>
              <a:rPr lang="uk-UA" sz="2000" b="1" dirty="0" smtClean="0"/>
              <a:t>У масовому опитуванні</a:t>
            </a:r>
            <a:r>
              <a:rPr lang="uk-UA" sz="2000" dirty="0" smtClean="0"/>
              <a:t> основним джерелом інформації є різні групи населення, що виділяються на підставі ознак, актуальних з точки зору досліджуваної проблеми (наприклад вік, стать, територія проживання, інші соціальні характеристики. Учасників таких опитувань прийнято називати </a:t>
            </a:r>
            <a:r>
              <a:rPr lang="uk-UA" sz="2000" b="1" dirty="0" smtClean="0"/>
              <a:t>респондентами</a:t>
            </a:r>
            <a:r>
              <a:rPr lang="uk-UA" sz="2000" dirty="0" smtClean="0"/>
              <a:t>. </a:t>
            </a:r>
            <a:endParaRPr lang="ru-RU" sz="2000" dirty="0" smtClean="0"/>
          </a:p>
          <a:p>
            <a:pPr algn="just"/>
            <a:r>
              <a:rPr lang="uk-UA" sz="2000" b="1" dirty="0" smtClean="0"/>
              <a:t>У спеціалізованому</a:t>
            </a:r>
            <a:r>
              <a:rPr lang="uk-UA" sz="2000" dirty="0" smtClean="0"/>
              <a:t> опитуванні головне джерело інформації - компетентні особи, чия професійна діяльність тісно пов'язана з предметом вивчення або чиї теоретичні знання, життєвий досвід дозволяють робити авторитетні висновки, давати всебічно виважені оцінки. Їх учасників називають </a:t>
            </a:r>
            <a:r>
              <a:rPr lang="uk-UA" sz="2000" b="1" dirty="0" smtClean="0"/>
              <a:t>експертами, а самі опитування - експертними опитуваннями.</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2400" b="1" dirty="0" smtClean="0"/>
              <a:t>2. Соціологічне спостереження являє собою цілеспрямоване систематизоване фіксування дослідником властивостей і особливостей будь-якого явища.</a:t>
            </a:r>
            <a:r>
              <a:rPr lang="uk-UA" sz="2400" dirty="0" smtClean="0"/>
              <a:t> Серед форм і прийомів фіксації - бланк або щоденник спостереження, </a:t>
            </a:r>
            <a:r>
              <a:rPr lang="uk-UA" sz="2400" dirty="0" err="1" smtClean="0"/>
              <a:t>фото-</a:t>
            </a:r>
            <a:r>
              <a:rPr lang="uk-UA" sz="2400" dirty="0" smtClean="0"/>
              <a:t> або відеотехніка і т.д.</a:t>
            </a:r>
            <a:endParaRPr lang="ru-RU" sz="2400" dirty="0" smtClean="0"/>
          </a:p>
          <a:p>
            <a:pPr algn="just"/>
            <a:r>
              <a:rPr lang="uk-UA" sz="2400" dirty="0" smtClean="0"/>
              <a:t>Специфіка спостереження як виду дослідження і як методу збору первинної інформації полягає в аналізі та відтворенні процесу у всій його різноманітності, різнобічних, часом досить «живих» вражень про досліджуваному об'єкті, що стосуються поведінки, жестів, міміки, виразу емоцій окремих осіб і цілих груп</a:t>
            </a:r>
            <a:r>
              <a:rPr lang="uk-UA" sz="2400" dirty="0" smtClean="0"/>
              <a:t>.</a:t>
            </a:r>
          </a:p>
          <a:p>
            <a:pPr algn="just"/>
            <a:r>
              <a:rPr lang="uk-UA" sz="2400" b="1" dirty="0" smtClean="0"/>
              <a:t>3. При аналізі документів</a:t>
            </a:r>
            <a:r>
              <a:rPr lang="uk-UA" sz="2400" dirty="0" smtClean="0"/>
              <a:t> джерелом соціологічної інформації виступають текстові повідомлення, що містяться в різних документах - протоколах, доповідях, резолюціях і рішеннях, публікаціях газет, журналів, в листах, художніх творах, ілюстраціях. Цей метод дозволяє отримувати відомості про минулі події, безпосереднє спостереження яких вже неможливо. Вивчаючи документи, де фіксувалися ті або інші явища життя протягом багатьох років, можна визначити тенденції і динаміку їх зміни і розвитку</a:t>
            </a:r>
            <a:r>
              <a:rPr lang="uk-UA" sz="2400" dirty="0" smtClean="0"/>
              <a:t>.</a:t>
            </a:r>
            <a:endParaRPr lang="ru-RU"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r>
              <a:rPr lang="uk-UA" sz="2400" b="1" dirty="0" smtClean="0"/>
              <a:t>4. Експеримент. </a:t>
            </a:r>
            <a:r>
              <a:rPr lang="uk-UA" sz="2400" dirty="0" smtClean="0"/>
              <a:t>Соціальний експеримент найбільш складний вид соціологічного дослідження. Його проведення передбачає створення експериментальної ситуації шляхом зміни (в тій чи іншій мірі) звичайних умов функціонування об'єкта, що цікавить дослідника. В ході експерименту особлива увага приділяється вивченню «поведінки» тих включених в експериментальну ситуацію факторів, які надають даному об'єкту нові властивості.</a:t>
            </a:r>
            <a:endParaRPr lang="ru-RU" sz="2400" dirty="0" smtClean="0"/>
          </a:p>
          <a:p>
            <a:r>
              <a:rPr lang="uk-UA" sz="2400" dirty="0" smtClean="0"/>
              <a:t>Рішення про проведення експерименту має бути зваженим і обґрунтованим. Наприклад, без попередньої перевірки в експериментальному порядку не обійтися, якщо мова йде про інновації у сфері організації і стимулювання праці, про структурні зміни тих чи інших соціальних інститутів, зміни, що не вписуються в традиції, нові форми масової поведінки і т.д., інакше кажучи, про речі, що глибоко зачіпають особисті, групові і суспільні інтереси.</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r>
              <a:rPr lang="uk-UA" sz="2400" b="1" dirty="0" smtClean="0"/>
              <a:t>Залежно від того, чи розглядається предмет вивчення в статиці або в динаміці, виділяються такі види соціологічного дослідження, як точкове і повторне.</a:t>
            </a:r>
            <a:endParaRPr lang="ru-RU" sz="2400" dirty="0" smtClean="0"/>
          </a:p>
          <a:p>
            <a:r>
              <a:rPr lang="uk-UA" sz="2400" b="1" dirty="0" smtClean="0"/>
              <a:t>1. Точкове дослідження</a:t>
            </a:r>
            <a:r>
              <a:rPr lang="uk-UA" sz="2400" dirty="0" smtClean="0"/>
              <a:t> (його називають також разовим) дає інформацію про стан об'єкта аналізу, кількісні характеристики якогось явища або процесу в момент його вивчення. Цю інформацію називають статичною, оскільки вона відображає як би моментальний «зріз» кількісних параметрів об'єкта, але не дає відповіді на питання про тенденції його зміни.</a:t>
            </a:r>
            <a:endParaRPr lang="ru-RU" sz="2400" dirty="0" smtClean="0"/>
          </a:p>
          <a:p>
            <a:r>
              <a:rPr lang="uk-UA" sz="2400" b="1" dirty="0" smtClean="0"/>
              <a:t>2. Повторні дослідження</a:t>
            </a:r>
            <a:r>
              <a:rPr lang="uk-UA" sz="2400" dirty="0" smtClean="0"/>
              <a:t> - це сукупність декількох досліджень, проведених через певні проміжки часу і покликані отримати результати, що характеризують динаміку зміни об'єкта. Вони являють собою засіб порівняльного аналізу. </a:t>
            </a:r>
            <a:endParaRPr lang="ru-RU" sz="2400" dirty="0" smtClean="0"/>
          </a:p>
          <a:p>
            <a:r>
              <a:rPr lang="uk-UA" sz="2400" dirty="0" smtClean="0"/>
              <a:t>Повторний збір інформації може проходити в два-три етапи і більше. Тривалість інтервалу між первісною і повторної стадіями - найрізноманітніша, бо соціальні процеси мають неоднакову динаміку і циклічність зміни. Часто саме властивості об'єкта підказують часові інтервали повторних досліджень.</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r>
              <a:rPr lang="uk-UA" sz="2400" b="1" dirty="0" smtClean="0"/>
              <a:t>До повторних досліджень </a:t>
            </a:r>
            <a:r>
              <a:rPr lang="uk-UA" sz="2400" b="1" dirty="0" smtClean="0"/>
              <a:t>відносять:</a:t>
            </a:r>
            <a:endParaRPr lang="ru-RU" sz="2400" dirty="0" smtClean="0"/>
          </a:p>
          <a:p>
            <a:pPr algn="just">
              <a:buFont typeface="Wingdings" pitchFamily="2" charset="2"/>
              <a:buChar char="v"/>
            </a:pPr>
            <a:r>
              <a:rPr lang="uk-UA" sz="2400" b="1" dirty="0" smtClean="0"/>
              <a:t>Моніторинг</a:t>
            </a:r>
            <a:r>
              <a:rPr lang="uk-UA" sz="2400" dirty="0" smtClean="0"/>
              <a:t> </a:t>
            </a:r>
            <a:r>
              <a:rPr lang="uk-UA" sz="2400" dirty="0" smtClean="0"/>
              <a:t>- форма організації проведення соціологічних досліджень, що забезпечує постійне одержання соціологічної інформації про стан певного соціального процесу або соціальної ситуації. У соціологічну практику це поняття прийшло з екології, де терміном "моніторинг" позначається безперервне спостереження за станом навколишнього середовища з метою попередження про можливі небажані відхилення за найважливішими параметрами. При організації соціологічних досліджень за типом моніторингу зазвичай визначається невелике число найбільш істотних показників, що відображають стан соціального середовища, потім методом повторних досліджень регулярно проводяться соціологічні виміри, що дозволяє накопичувати і аналізувати інформацію в динаміці, використовуючи порівняння з базовими або нормативними показниками (наприклад моніторинг електоральних настроїв, моніторинг купівельної спроможності, моніторинг якості життя міського населення і </a:t>
            </a:r>
            <a:r>
              <a:rPr lang="uk-UA" sz="2400" dirty="0" err="1" smtClean="0"/>
              <a:t>т.д</a:t>
            </a:r>
            <a:r>
              <a:rPr lang="uk-UA" sz="2400" dirty="0" smtClean="0"/>
              <a:t>).</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2100" b="1" dirty="0" smtClean="0"/>
              <a:t>До повторних досліджень </a:t>
            </a:r>
            <a:r>
              <a:rPr lang="uk-UA" sz="2100" b="1" dirty="0" smtClean="0"/>
              <a:t>відносять:</a:t>
            </a:r>
            <a:endParaRPr lang="ru-RU" sz="2100" dirty="0" smtClean="0"/>
          </a:p>
          <a:p>
            <a:pPr lvl="0" algn="just">
              <a:buFont typeface="Wingdings" pitchFamily="2" charset="2"/>
              <a:buChar char="v"/>
            </a:pPr>
            <a:r>
              <a:rPr lang="uk-UA" sz="2100" b="1" dirty="0" smtClean="0"/>
              <a:t>Панельне дослідження</a:t>
            </a:r>
            <a:r>
              <a:rPr lang="uk-UA" sz="2100" dirty="0" smtClean="0"/>
              <a:t> - </a:t>
            </a:r>
            <a:r>
              <a:rPr lang="uk-UA" sz="2100" dirty="0" err="1" smtClean="0"/>
              <a:t>дослідження</a:t>
            </a:r>
            <a:r>
              <a:rPr lang="uk-UA" sz="2100" dirty="0" smtClean="0"/>
              <a:t>, що проводиться за єдиною програмою, на одній і тій же вибірці і за єдиною методикою через певний інтервал часу. Мета - аналіз динаміки подій. </a:t>
            </a:r>
            <a:endParaRPr lang="ru-RU" sz="2100" dirty="0" smtClean="0"/>
          </a:p>
          <a:p>
            <a:pPr algn="just"/>
            <a:r>
              <a:rPr lang="uk-UA" sz="2100" b="1" dirty="0" smtClean="0"/>
              <a:t>Панель - це сукупність одних і тих же респондентів, опитана в базовому і повторному (наприклад, через 15 років) дослідженні.</a:t>
            </a:r>
            <a:endParaRPr lang="ru-RU" sz="2100" dirty="0" smtClean="0"/>
          </a:p>
          <a:p>
            <a:pPr algn="just"/>
            <a:r>
              <a:rPr lang="uk-UA" sz="2100" b="1" dirty="0" err="1" smtClean="0"/>
              <a:t>Псевдопанель</a:t>
            </a:r>
            <a:r>
              <a:rPr lang="uk-UA" sz="2100" b="1" dirty="0" smtClean="0"/>
              <a:t> - сукупність респондентів підібрана так, що за основними параметрами - вік, освіта, професія - вона нагадує базову, але це не одні і ті ж люди (наприклад, студенти першокурсники 2001 р і студенти першокурсники 2011 чи 2021 р).</a:t>
            </a:r>
            <a:endParaRPr lang="ru-RU" sz="2100" dirty="0" smtClean="0"/>
          </a:p>
          <a:p>
            <a:pPr algn="just"/>
            <a:r>
              <a:rPr lang="uk-UA" sz="2100" b="1" dirty="0" smtClean="0"/>
              <a:t>Панельне дослідження - один з видів соціологічного дослідження, в якому інформація збирається за допомогою декількох (не менше двох) опитувань членів постійної вибіркової сукупності (панелі).</a:t>
            </a:r>
            <a:r>
              <a:rPr lang="uk-UA" sz="2100" dirty="0" smtClean="0"/>
              <a:t> Так як інформація охоплює дані, отримані від кожного члена панелі в двох (або більше) часових точках, то з'являється вивчати індивідуальні і соціальні зміни.</a:t>
            </a:r>
            <a:endParaRPr lang="ru-RU" sz="2100" dirty="0" smtClean="0"/>
          </a:p>
          <a:p>
            <a:pPr algn="just"/>
            <a:r>
              <a:rPr lang="uk-UA" sz="2100" dirty="0" smtClean="0"/>
              <a:t>Часовий інтервал між повторними опитуваннями в таких дослідженнях, як правило, невеликий (від декількох днів до декількох місяців), а конструкція дослідження нерідко приймає вид плану «до і після».</a:t>
            </a:r>
            <a:endParaRPr lang="ru-RU" sz="2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2100" b="1" dirty="0" smtClean="0"/>
              <a:t>До повторних досліджень </a:t>
            </a:r>
            <a:r>
              <a:rPr lang="uk-UA" sz="2100" b="1" dirty="0" smtClean="0"/>
              <a:t>відносять:</a:t>
            </a:r>
            <a:endParaRPr lang="ru-RU" sz="2100" dirty="0" smtClean="0"/>
          </a:p>
          <a:p>
            <a:pPr algn="just">
              <a:buFont typeface="Wingdings" pitchFamily="2" charset="2"/>
              <a:buChar char="v"/>
            </a:pPr>
            <a:r>
              <a:rPr lang="uk-UA" sz="2100" b="1" dirty="0" err="1" smtClean="0"/>
              <a:t>Лонгітюдне</a:t>
            </a:r>
            <a:r>
              <a:rPr lang="uk-UA" sz="2100" b="1" dirty="0" smtClean="0"/>
              <a:t> дослідження (різновид панельного)</a:t>
            </a:r>
            <a:r>
              <a:rPr lang="uk-UA" sz="2100" dirty="0" smtClean="0"/>
              <a:t>  - тривале вивчення однієї сукупності осіб; </a:t>
            </a:r>
            <a:r>
              <a:rPr lang="uk-UA" sz="2100" dirty="0" err="1" smtClean="0"/>
              <a:t>Лонгітюдне</a:t>
            </a:r>
            <a:r>
              <a:rPr lang="uk-UA" sz="2100" dirty="0" smtClean="0"/>
              <a:t> (від </a:t>
            </a:r>
            <a:r>
              <a:rPr lang="uk-UA" sz="2100" dirty="0" err="1" smtClean="0"/>
              <a:t>фр</a:t>
            </a:r>
            <a:r>
              <a:rPr lang="uk-UA" sz="2100" dirty="0" smtClean="0"/>
              <a:t>. </a:t>
            </a:r>
            <a:r>
              <a:rPr lang="uk-UA" sz="2100" dirty="0" err="1" smtClean="0"/>
              <a:t>Longitude</a:t>
            </a:r>
            <a:r>
              <a:rPr lang="uk-UA" sz="2100" dirty="0" smtClean="0"/>
              <a:t> - довгота) - дослідження, що припускає послідовну багаторазову реєстрацію певних показників через чітко визначені проміжки часу з метою визначити динаміку їх зміни і взаємовпливу, при цьому протягом всього дослідження вивчається одна і та ж група об'єктів - людей, домогосподарств , підприємств і т.п.</a:t>
            </a:r>
            <a:endParaRPr lang="ru-RU" sz="2100" dirty="0" smtClean="0"/>
          </a:p>
          <a:p>
            <a:pPr algn="just"/>
            <a:r>
              <a:rPr lang="uk-UA" sz="2100" dirty="0" smtClean="0"/>
              <a:t>З впровадженням в соціології </a:t>
            </a:r>
            <a:r>
              <a:rPr lang="uk-UA" sz="2100" dirty="0" err="1" smtClean="0"/>
              <a:t>лонгітюдної</a:t>
            </a:r>
            <a:r>
              <a:rPr lang="uk-UA" sz="2100" dirty="0" smtClean="0"/>
              <a:t> стратегії дослідження, межі застосування панельного методу розширились. </a:t>
            </a:r>
            <a:r>
              <a:rPr lang="uk-UA" sz="2100" dirty="0" err="1" smtClean="0"/>
              <a:t>Лонгiтюдна</a:t>
            </a:r>
            <a:r>
              <a:rPr lang="uk-UA" sz="2100" dirty="0" smtClean="0"/>
              <a:t> </a:t>
            </a:r>
            <a:r>
              <a:rPr lang="uk-UA" sz="2100" dirty="0" err="1" smtClean="0"/>
              <a:t>стратегiя</a:t>
            </a:r>
            <a:r>
              <a:rPr lang="uk-UA" sz="2100" dirty="0" smtClean="0"/>
              <a:t> пропонує продовжувати вивчення конкретної групи населення у досить тривалих часових масштабах. Наприклад, найдовше дослідження тривало понад 70 років.</a:t>
            </a:r>
            <a:endParaRPr lang="ru-RU" sz="2100" dirty="0" smtClean="0"/>
          </a:p>
          <a:p>
            <a:pPr algn="just"/>
            <a:r>
              <a:rPr lang="uk-UA" sz="2100" dirty="0" smtClean="0"/>
              <a:t>На сьогоднішній день панельні і </a:t>
            </a:r>
            <a:r>
              <a:rPr lang="uk-UA" sz="2100" dirty="0" err="1" smtClean="0"/>
              <a:t>лонгітюдні</a:t>
            </a:r>
            <a:r>
              <a:rPr lang="uk-UA" sz="2100" dirty="0" smtClean="0"/>
              <a:t> дослідження є найбільш складними в організаційному плані, це досить дорогий дослідний проект головним чином через велику тривалість, а також необхідність пошуку всіх респондентів для опитування в наступних етапах дослідження. Втрати членів панелі з часом, звичайно, неминучі. Навіть в короткотривалих дослідженнях на кожному етапі зазвичай втрачається від 5 до 10% початкової вибірки (групи досліджуваних). </a:t>
            </a:r>
            <a:endParaRPr lang="ru-RU" sz="2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1219200"/>
            <a:ext cx="11506200" cy="3657600"/>
          </a:xfrm>
        </p:spPr>
        <p:txBody>
          <a:bodyPr>
            <a:noAutofit/>
          </a:bodyPr>
          <a:lstStyle/>
          <a:p>
            <a:pPr algn="just"/>
            <a:r>
              <a:rPr lang="uk-UA" sz="2100" b="1" dirty="0" smtClean="0"/>
              <a:t>До повторних досліджень </a:t>
            </a:r>
            <a:r>
              <a:rPr lang="uk-UA" sz="2100" b="1" dirty="0" smtClean="0"/>
              <a:t>відносять:</a:t>
            </a:r>
            <a:endParaRPr lang="ru-RU" sz="2100" dirty="0" smtClean="0"/>
          </a:p>
          <a:p>
            <a:pPr algn="just">
              <a:buFont typeface="Wingdings" pitchFamily="2" charset="2"/>
              <a:buChar char="v"/>
            </a:pPr>
            <a:r>
              <a:rPr lang="uk-UA" sz="2400" b="1" dirty="0" err="1" smtClean="0"/>
              <a:t>Когортне</a:t>
            </a:r>
            <a:r>
              <a:rPr lang="uk-UA" sz="2400" b="1" dirty="0" smtClean="0"/>
              <a:t> </a:t>
            </a:r>
            <a:r>
              <a:rPr lang="uk-UA" sz="2400" b="1" dirty="0" smtClean="0"/>
              <a:t>дослідження</a:t>
            </a:r>
            <a:r>
              <a:rPr lang="uk-UA" sz="2400" dirty="0" smtClean="0"/>
              <a:t> - вивчення осіб одного віку (покоління) протягом тривалого часу. Визначальною ознакою віднесення індивіда до того чи іншого покоління є схожість умов соціалізації, таким чином у кожного покоління є свій часовий вимір та історико-культурний простір. Когорта - це соціальна спільність або група людей, що переживають однакові або схожі події чи ряд подій у свої «</a:t>
            </a:r>
            <a:r>
              <a:rPr lang="uk-UA" sz="2400" dirty="0" err="1" smtClean="0"/>
              <a:t>формативні</a:t>
            </a:r>
            <a:r>
              <a:rPr lang="uk-UA" sz="2400" dirty="0" smtClean="0"/>
              <a:t> роки».</a:t>
            </a:r>
            <a:endParaRPr lang="ru-RU" sz="2400" dirty="0" smtClean="0"/>
          </a:p>
          <a:p>
            <a:pPr algn="just">
              <a:buFont typeface="Wingdings" pitchFamily="2" charset="2"/>
              <a:buChar char="v"/>
            </a:pPr>
            <a:r>
              <a:rPr lang="uk-UA" sz="2400" b="1" dirty="0" smtClean="0"/>
              <a:t>Трендові </a:t>
            </a:r>
            <a:r>
              <a:rPr lang="uk-UA" sz="2400" b="1" dirty="0" smtClean="0"/>
              <a:t>дослідження</a:t>
            </a:r>
            <a:r>
              <a:rPr lang="uk-UA" sz="2400" dirty="0" smtClean="0"/>
              <a:t> - </a:t>
            </a:r>
            <a:r>
              <a:rPr lang="uk-UA" sz="2400" dirty="0" err="1" smtClean="0"/>
              <a:t>дослідження</a:t>
            </a:r>
            <a:r>
              <a:rPr lang="uk-UA" sz="2400" dirty="0" smtClean="0"/>
              <a:t>, що проводиться на одній і тій же генеральної сукупності з інтервалом в часі і з дотриманням однакової методики. Мета - встановлення тенденцій (трендів) соціальних змін. Приклад - переписи населення</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410200"/>
          </a:xfrm>
        </p:spPr>
        <p:txBody>
          <a:bodyPr>
            <a:noAutofit/>
          </a:bodyPr>
          <a:lstStyle/>
          <a:p>
            <a:pPr algn="just"/>
            <a:r>
              <a:rPr lang="uk-UA" sz="2000" dirty="0" smtClean="0"/>
              <a:t>Головними недоліками повторних досліджень є їх висока вартість і технічна складність, породжувані необхідністю на кожному етапі розшукувати і ідентифікувати респондентів, "стикувати" дані різних етапів, збирати ретроспективну інформацію про події, що сталися в житті респондента в періоди часу між двома етапами, контролювати неминуче скорочення первісної вибірки внаслідок смерті, міграції, відмов від подальшої участі та інших причин, необхідність час від часу "ремонтувати" вибірку і т.п.</a:t>
            </a:r>
            <a:endParaRPr lang="ru-RU" sz="2000" dirty="0" smtClean="0"/>
          </a:p>
          <a:p>
            <a:pPr algn="just"/>
            <a:r>
              <a:rPr lang="uk-UA" sz="2000" dirty="0" smtClean="0"/>
              <a:t>Практично будь-яке явище може вивчатися на рівні розвідувального, описового або аналітичного соціологічного дослідження, що має точковий або повторний (панельний) характер і використовує різні методи збору первинної інформації. У свою чергу і для будь-якого виду соціологічного дослідження не існує «заборони» на аналіз тих чи інших явищ і процесів.</a:t>
            </a:r>
            <a:endParaRPr lang="ru-RU" sz="2000" dirty="0" smtClean="0"/>
          </a:p>
          <a:p>
            <a:pPr algn="just"/>
            <a:r>
              <a:rPr lang="uk-UA" sz="2000" dirty="0" smtClean="0"/>
              <a:t>Сказане разом з тим не означає, що соціолог нічим не обмежений у виборі того чи іншого виду дослідження. Спрямованість такого вибору кожного разу випливає щонайменше з двох причин: </a:t>
            </a:r>
            <a:r>
              <a:rPr lang="uk-UA" sz="2000" b="1" dirty="0" smtClean="0"/>
              <a:t>мети, що полягає в практичній або науковій доцільності дослідження, а також сутності та особливостях того явища, яке належить вивчити.</a:t>
            </a:r>
            <a:r>
              <a:rPr lang="uk-UA" sz="2000" dirty="0" smtClean="0"/>
              <a:t> Іноді вибір виду і масштабів дослідження диктується фінансовими і технічними можливостями тих, хто його проводить.</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676400"/>
            <a:ext cx="10363200" cy="1828800"/>
          </a:xfrm>
        </p:spPr>
        <p:txBody>
          <a:bodyPr/>
          <a:lstStyle/>
          <a:p>
            <a:r>
              <a:rPr lang="uk-UA" b="1" dirty="0" smtClean="0">
                <a:effectLst>
                  <a:outerShdw blurRad="38100" dist="38100" dir="2700000" algn="tl">
                    <a:srgbClr val="000000">
                      <a:alpha val="43137"/>
                    </a:srgbClr>
                  </a:outerShdw>
                </a:effectLst>
              </a:rPr>
              <a:t>Дякую за увагу!</a:t>
            </a:r>
            <a:endParaRPr lang="ru-RU"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t>Етапи соціологічного дослідження</a:t>
            </a:r>
            <a:endParaRPr lang="ru-RU" dirty="0"/>
          </a:p>
        </p:txBody>
      </p:sp>
      <p:sp>
        <p:nvSpPr>
          <p:cNvPr id="3" name="Содержимое 2"/>
          <p:cNvSpPr>
            <a:spLocks noGrp="1"/>
          </p:cNvSpPr>
          <p:nvPr>
            <p:ph idx="1"/>
          </p:nvPr>
        </p:nvSpPr>
        <p:spPr>
          <a:xfrm>
            <a:off x="381000" y="914400"/>
            <a:ext cx="11506200" cy="5791200"/>
          </a:xfrm>
        </p:spPr>
        <p:txBody>
          <a:bodyPr>
            <a:noAutofit/>
          </a:bodyPr>
          <a:lstStyle/>
          <a:p>
            <a:pPr algn="just"/>
            <a:r>
              <a:rPr lang="uk-UA" sz="1950" b="1" dirty="0" smtClean="0"/>
              <a:t>Прикладне соціологічне дослідження</a:t>
            </a:r>
            <a:r>
              <a:rPr lang="uk-UA" sz="1950" dirty="0" smtClean="0"/>
              <a:t> в найзагальнішому вигляді можна визначити як </a:t>
            </a:r>
            <a:r>
              <a:rPr lang="uk-UA" sz="1950" b="1" u="sng" dirty="0" smtClean="0"/>
              <a:t>систему логічно послідовних методологічних, методичних і організаційно-технічних процедур, пов'язаних єдиною метою - отримання достовірних даних про </a:t>
            </a:r>
            <a:r>
              <a:rPr lang="uk-UA" sz="1950" b="1" u="sng" dirty="0" smtClean="0"/>
              <a:t>досліджуване явище чи процес</a:t>
            </a:r>
            <a:r>
              <a:rPr lang="uk-UA" sz="1950" u="sng" dirty="0" smtClean="0"/>
              <a:t>,</a:t>
            </a:r>
            <a:r>
              <a:rPr lang="uk-UA" sz="1950" dirty="0" smtClean="0"/>
              <a:t> </a:t>
            </a:r>
            <a:r>
              <a:rPr lang="uk-UA" sz="1950" dirty="0" smtClean="0"/>
              <a:t>для використання цих даних в практиці соціального управління.</a:t>
            </a:r>
            <a:endParaRPr lang="ru-RU" sz="1950" dirty="0" smtClean="0"/>
          </a:p>
          <a:p>
            <a:pPr algn="just"/>
            <a:r>
              <a:rPr lang="uk-UA" sz="1950" dirty="0" smtClean="0"/>
              <a:t>Прикладне соціологічне дослідження </a:t>
            </a:r>
            <a:r>
              <a:rPr lang="uk-UA" sz="1950" b="1" dirty="0" smtClean="0"/>
              <a:t>включає в себе чотири</a:t>
            </a:r>
            <a:r>
              <a:rPr lang="uk-UA" sz="1950" dirty="0" smtClean="0"/>
              <a:t> організаційно автономних і разом з тим змістовно взаємопов'язаних </a:t>
            </a:r>
            <a:r>
              <a:rPr lang="uk-UA" sz="1950" b="1" dirty="0" smtClean="0"/>
              <a:t>етапи</a:t>
            </a:r>
            <a:r>
              <a:rPr lang="uk-UA" sz="1950" dirty="0" smtClean="0"/>
              <a:t>:</a:t>
            </a:r>
            <a:endParaRPr lang="ru-RU" sz="1950" dirty="0" smtClean="0"/>
          </a:p>
          <a:p>
            <a:pPr algn="just"/>
            <a:r>
              <a:rPr lang="uk-UA" sz="1950" dirty="0" smtClean="0"/>
              <a:t>1) методологічну і методичну підготовку дослідження;</a:t>
            </a:r>
            <a:endParaRPr lang="ru-RU" sz="1950" dirty="0" smtClean="0"/>
          </a:p>
          <a:p>
            <a:pPr algn="just"/>
            <a:r>
              <a:rPr lang="uk-UA" sz="1950" dirty="0" smtClean="0"/>
              <a:t>2) збір первинної соціологічної інформації - отриманих в ході соціологічного дослідження неузагальнених відомостей різної форми (наприклад, відповіді опитуваних на питання анкети, інтерв'ю, записи дослідника в картках спостереження, аналізу документів і ін.), що підлягають подальшому узагальненню;</a:t>
            </a:r>
            <a:endParaRPr lang="ru-RU" sz="1950" dirty="0" smtClean="0"/>
          </a:p>
          <a:p>
            <a:pPr algn="just"/>
            <a:r>
              <a:rPr lang="uk-UA" sz="1950" dirty="0" smtClean="0"/>
              <a:t>3) підготовку зібраної інформації до обробки та її комп'ютерну обробку;</a:t>
            </a:r>
            <a:endParaRPr lang="ru-RU" sz="1950" dirty="0" smtClean="0"/>
          </a:p>
          <a:p>
            <a:pPr algn="just"/>
            <a:r>
              <a:rPr lang="uk-UA" sz="1950" dirty="0" smtClean="0"/>
              <a:t>4) математичний і змістовний аналіз обробленої інформації, підготовку звіту, формулювання висновків і рекомендацій.</a:t>
            </a:r>
            <a:endParaRPr lang="ru-RU" sz="1950" dirty="0" smtClean="0"/>
          </a:p>
          <a:p>
            <a:pPr algn="just"/>
            <a:r>
              <a:rPr lang="uk-UA" sz="1950" dirty="0" smtClean="0"/>
              <a:t>Про кожен з цих етапів далі мова піде окремо. Тут підкреслимо наступне. </a:t>
            </a:r>
            <a:r>
              <a:rPr lang="uk-UA" sz="1950" b="1" u="sng" dirty="0" smtClean="0"/>
              <a:t>Незважаючи на те, що будь-яке соціологічне дослідження, що претендує на цілісність і завершеність, містить названі вище етапи, не існує єдиної, уніфікованої форми соціологічного аналізу, придатної для вивчення проблем різної складності.</a:t>
            </a:r>
            <a:endParaRPr lang="ru-RU" sz="1950"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pPr lvl="0"/>
            <a:r>
              <a:rPr lang="uk-UA" sz="3200" b="1" dirty="0" smtClean="0"/>
              <a:t>Загальна характеристика етапів соціологічного дослідження</a:t>
            </a:r>
            <a:endParaRPr lang="ru-RU" sz="3200" b="1" dirty="0"/>
          </a:p>
        </p:txBody>
      </p:sp>
      <p:graphicFrame>
        <p:nvGraphicFramePr>
          <p:cNvPr id="6" name="Содержимое 5"/>
          <p:cNvGraphicFramePr>
            <a:graphicFrameLocks noGrp="1"/>
          </p:cNvGraphicFramePr>
          <p:nvPr>
            <p:ph idx="1"/>
          </p:nvPr>
        </p:nvGraphicFramePr>
        <p:xfrm>
          <a:off x="609600" y="1600200"/>
          <a:ext cx="10972800" cy="4480560"/>
        </p:xfrm>
        <a:graphic>
          <a:graphicData uri="http://schemas.openxmlformats.org/drawingml/2006/table">
            <a:tbl>
              <a:tblPr firstRow="1" bandRow="1">
                <a:tableStyleId>{00A15C55-8517-42AA-B614-E9B94910E393}</a:tableStyleId>
              </a:tblPr>
              <a:tblGrid>
                <a:gridCol w="990600"/>
                <a:gridCol w="3505200"/>
                <a:gridCol w="6477000"/>
              </a:tblGrid>
              <a:tr h="370840">
                <a:tc>
                  <a:txBody>
                    <a:bodyPr/>
                    <a:lstStyle/>
                    <a:p>
                      <a:pPr algn="ctr"/>
                      <a:r>
                        <a:rPr lang="uk-UA" sz="2400" b="1" dirty="0" smtClean="0"/>
                        <a:t>№</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sz="2400" b="1" dirty="0" smtClean="0"/>
                        <a:t>Етапи</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sz="2400" b="1" dirty="0" smtClean="0"/>
                        <a:t>Зміст робіт</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sz="2400" b="1" dirty="0" smtClean="0">
                          <a:latin typeface="+mj-lt"/>
                        </a:rPr>
                        <a:t>1.</a:t>
                      </a:r>
                      <a:endParaRPr lang="uk-UA" sz="24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2400" b="1" dirty="0">
                          <a:solidFill>
                            <a:srgbClr val="000000"/>
                          </a:solidFill>
                          <a:latin typeface="+mj-lt"/>
                          <a:ea typeface="Calibri"/>
                        </a:rPr>
                        <a:t>Підготовка і організація дослідження</a:t>
                      </a:r>
                      <a:endParaRPr lang="ru-RU" sz="2400" b="1" dirty="0">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1590" algn="just">
                        <a:spcAft>
                          <a:spcPts val="0"/>
                        </a:spcAft>
                      </a:pPr>
                      <a:r>
                        <a:rPr lang="uk-UA" sz="2400" b="1" dirty="0">
                          <a:solidFill>
                            <a:srgbClr val="000000"/>
                          </a:solidFill>
                          <a:latin typeface="+mj-lt"/>
                          <a:ea typeface="Calibri"/>
                        </a:rPr>
                        <a:t>- Робота з замовником.</a:t>
                      </a:r>
                      <a:endParaRPr lang="ru-RU" sz="2400" b="1" dirty="0">
                        <a:latin typeface="+mj-lt"/>
                        <a:ea typeface="Times New Roman"/>
                      </a:endParaRPr>
                    </a:p>
                    <a:p>
                      <a:pPr indent="21590" algn="just">
                        <a:spcAft>
                          <a:spcPts val="0"/>
                        </a:spcAft>
                      </a:pPr>
                      <a:r>
                        <a:rPr lang="uk-UA" sz="2400" b="1" dirty="0">
                          <a:solidFill>
                            <a:srgbClr val="000000"/>
                          </a:solidFill>
                          <a:latin typeface="+mj-lt"/>
                          <a:ea typeface="Calibri"/>
                        </a:rPr>
                        <a:t>- Розробка ескізу соціологічного дослідження.</a:t>
                      </a:r>
                      <a:endParaRPr lang="ru-RU" sz="2400" b="1" dirty="0">
                        <a:latin typeface="+mj-lt"/>
                        <a:ea typeface="Times New Roman"/>
                      </a:endParaRPr>
                    </a:p>
                    <a:p>
                      <a:pPr indent="21590" algn="just">
                        <a:spcAft>
                          <a:spcPts val="0"/>
                        </a:spcAft>
                      </a:pPr>
                      <a:r>
                        <a:rPr lang="uk-UA" sz="2400" b="1" dirty="0">
                          <a:solidFill>
                            <a:srgbClr val="000000"/>
                          </a:solidFill>
                          <a:latin typeface="+mj-lt"/>
                          <a:ea typeface="Calibri"/>
                        </a:rPr>
                        <a:t>- Розробка програми і робочого плану соціологічного дослідження.</a:t>
                      </a:r>
                      <a:endParaRPr lang="ru-RU" sz="2400" b="1" dirty="0">
                        <a:latin typeface="+mj-lt"/>
                        <a:ea typeface="Times New Roman"/>
                      </a:endParaRPr>
                    </a:p>
                    <a:p>
                      <a:pPr indent="21590" algn="just">
                        <a:spcAft>
                          <a:spcPts val="0"/>
                        </a:spcAft>
                      </a:pPr>
                      <a:r>
                        <a:rPr lang="uk-UA" sz="2400" b="1" dirty="0">
                          <a:solidFill>
                            <a:srgbClr val="000000"/>
                          </a:solidFill>
                          <a:latin typeface="+mj-lt"/>
                          <a:ea typeface="Calibri"/>
                        </a:rPr>
                        <a:t>- Розробка інструментарію соціологічного дослідження.</a:t>
                      </a:r>
                      <a:endParaRPr lang="ru-RU" sz="2400" b="1" dirty="0">
                        <a:latin typeface="+mj-lt"/>
                        <a:ea typeface="Times New Roman"/>
                      </a:endParaRPr>
                    </a:p>
                    <a:p>
                      <a:pPr indent="21590" algn="just">
                        <a:spcAft>
                          <a:spcPts val="0"/>
                        </a:spcAft>
                      </a:pPr>
                      <a:r>
                        <a:rPr lang="uk-UA" sz="2400" b="1" dirty="0">
                          <a:solidFill>
                            <a:srgbClr val="000000"/>
                          </a:solidFill>
                          <a:latin typeface="+mj-lt"/>
                          <a:ea typeface="Calibri"/>
                        </a:rPr>
                        <a:t>- Розробка допоміжних документів дослідження (інструкції, маршрутні листи і т.д.).</a:t>
                      </a:r>
                      <a:endParaRPr lang="ru-RU" sz="2400" b="1" dirty="0">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sz="2400" b="1" dirty="0" smtClean="0">
                          <a:latin typeface="+mj-lt"/>
                        </a:rPr>
                        <a:t>2.</a:t>
                      </a:r>
                      <a:endParaRPr lang="uk-UA" sz="24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2400" b="1">
                          <a:solidFill>
                            <a:srgbClr val="000000"/>
                          </a:solidFill>
                          <a:latin typeface="+mj-lt"/>
                          <a:ea typeface="Calibri"/>
                        </a:rPr>
                        <a:t>Польовий етап</a:t>
                      </a:r>
                      <a:endParaRPr lang="ru-RU" sz="2400" b="1">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1590" algn="just">
                        <a:spcAft>
                          <a:spcPts val="0"/>
                        </a:spcAft>
                      </a:pPr>
                      <a:r>
                        <a:rPr lang="uk-UA" sz="2400" b="1" dirty="0">
                          <a:solidFill>
                            <a:srgbClr val="000000"/>
                          </a:solidFill>
                          <a:latin typeface="+mj-lt"/>
                          <a:ea typeface="Calibri"/>
                        </a:rPr>
                        <a:t>- Пілотажне дослідження.</a:t>
                      </a:r>
                      <a:endParaRPr lang="ru-RU" sz="2400" b="1" dirty="0">
                        <a:latin typeface="+mj-lt"/>
                        <a:ea typeface="Times New Roman"/>
                      </a:endParaRPr>
                    </a:p>
                    <a:p>
                      <a:pPr indent="21590" algn="just">
                        <a:spcAft>
                          <a:spcPts val="0"/>
                        </a:spcAft>
                      </a:pPr>
                      <a:r>
                        <a:rPr lang="uk-UA" sz="2400" b="1" dirty="0">
                          <a:solidFill>
                            <a:srgbClr val="000000"/>
                          </a:solidFill>
                          <a:latin typeface="+mj-lt"/>
                          <a:ea typeface="Calibri"/>
                        </a:rPr>
                        <a:t>- Організація і збір первинної інформації</a:t>
                      </a:r>
                      <a:endParaRPr lang="ru-RU" sz="2400" b="1" dirty="0">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pPr lvl="0"/>
            <a:r>
              <a:rPr lang="uk-UA" sz="3200" b="1" dirty="0" smtClean="0"/>
              <a:t>Загальна характеристика етапів соціологічного дослідження</a:t>
            </a:r>
            <a:endParaRPr lang="ru-RU" sz="3200" b="1" dirty="0"/>
          </a:p>
        </p:txBody>
      </p:sp>
      <p:graphicFrame>
        <p:nvGraphicFramePr>
          <p:cNvPr id="6" name="Содержимое 5"/>
          <p:cNvGraphicFramePr>
            <a:graphicFrameLocks noGrp="1"/>
          </p:cNvGraphicFramePr>
          <p:nvPr>
            <p:ph idx="1"/>
          </p:nvPr>
        </p:nvGraphicFramePr>
        <p:xfrm>
          <a:off x="609600" y="1600200"/>
          <a:ext cx="10972800" cy="4114800"/>
        </p:xfrm>
        <a:graphic>
          <a:graphicData uri="http://schemas.openxmlformats.org/drawingml/2006/table">
            <a:tbl>
              <a:tblPr firstRow="1" bandRow="1">
                <a:tableStyleId>{00A15C55-8517-42AA-B614-E9B94910E393}</a:tableStyleId>
              </a:tblPr>
              <a:tblGrid>
                <a:gridCol w="990600"/>
                <a:gridCol w="3505200"/>
                <a:gridCol w="6477000"/>
              </a:tblGrid>
              <a:tr h="370840">
                <a:tc>
                  <a:txBody>
                    <a:bodyPr/>
                    <a:lstStyle/>
                    <a:p>
                      <a:pPr algn="ctr"/>
                      <a:r>
                        <a:rPr lang="uk-UA" sz="2400" b="1" dirty="0" smtClean="0"/>
                        <a:t>№</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sz="2400" b="1" dirty="0" smtClean="0"/>
                        <a:t>Етапи</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sz="2400" b="1" dirty="0" smtClean="0"/>
                        <a:t>Зміст робіт</a:t>
                      </a:r>
                      <a:endParaRPr lang="uk-U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spcAft>
                          <a:spcPts val="0"/>
                        </a:spcAft>
                      </a:pPr>
                      <a:r>
                        <a:rPr lang="uk-UA" sz="2400" b="1">
                          <a:solidFill>
                            <a:srgbClr val="000000"/>
                          </a:solidFill>
                          <a:latin typeface="Times New Roman"/>
                          <a:ea typeface="Calibri"/>
                        </a:rPr>
                        <a:t>3.</a:t>
                      </a:r>
                      <a:endParaRPr lang="ru-RU" sz="2400" b="1">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2400" b="1">
                          <a:solidFill>
                            <a:srgbClr val="000000"/>
                          </a:solidFill>
                          <a:latin typeface="Times New Roman"/>
                          <a:ea typeface="Calibri"/>
                        </a:rPr>
                        <a:t>Перевірка і первинна обробка даних</a:t>
                      </a:r>
                      <a:endParaRPr lang="ru-RU" sz="2400" b="1">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2400" b="1">
                          <a:solidFill>
                            <a:srgbClr val="000000"/>
                          </a:solidFill>
                          <a:latin typeface="Times New Roman"/>
                          <a:ea typeface="Calibri"/>
                        </a:rPr>
                        <a:t>- Перевірка даних (точність, повнота, якість).</a:t>
                      </a:r>
                      <a:endParaRPr lang="ru-RU" sz="2400" b="1">
                        <a:latin typeface="Times New Roman"/>
                        <a:ea typeface="Times New Roman"/>
                      </a:endParaRPr>
                    </a:p>
                    <a:p>
                      <a:pPr algn="just">
                        <a:spcAft>
                          <a:spcPts val="0"/>
                        </a:spcAft>
                      </a:pPr>
                      <a:r>
                        <a:rPr lang="uk-UA" sz="2400" b="1">
                          <a:solidFill>
                            <a:srgbClr val="000000"/>
                          </a:solidFill>
                          <a:latin typeface="Times New Roman"/>
                          <a:ea typeface="Calibri"/>
                        </a:rPr>
                        <a:t>- Кодування.</a:t>
                      </a:r>
                      <a:endParaRPr lang="ru-RU" sz="2400" b="1">
                        <a:latin typeface="Times New Roman"/>
                        <a:ea typeface="Times New Roman"/>
                      </a:endParaRPr>
                    </a:p>
                    <a:p>
                      <a:pPr algn="just">
                        <a:spcAft>
                          <a:spcPts val="0"/>
                        </a:spcAft>
                      </a:pPr>
                      <a:r>
                        <a:rPr lang="uk-UA" sz="2400" b="1">
                          <a:solidFill>
                            <a:srgbClr val="000000"/>
                          </a:solidFill>
                          <a:latin typeface="Times New Roman"/>
                          <a:ea typeface="Calibri"/>
                        </a:rPr>
                        <a:t>- Введення даних (створення масиву).</a:t>
                      </a:r>
                      <a:endParaRPr lang="ru-RU" sz="2400" b="1">
                        <a:latin typeface="Times New Roman"/>
                        <a:ea typeface="Times New Roman"/>
                      </a:endParaRPr>
                    </a:p>
                    <a:p>
                      <a:pPr algn="just">
                        <a:spcAft>
                          <a:spcPts val="0"/>
                        </a:spcAft>
                      </a:pPr>
                      <a:r>
                        <a:rPr lang="uk-UA" sz="2400" b="1">
                          <a:solidFill>
                            <a:srgbClr val="000000"/>
                          </a:solidFill>
                          <a:latin typeface="Times New Roman"/>
                          <a:ea typeface="Calibri"/>
                        </a:rPr>
                        <a:t>- Побудова таблиць розподілів, обчислення індексів і т.д.</a:t>
                      </a:r>
                      <a:endParaRPr lang="ru-RU" sz="2400" b="1">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spcAft>
                          <a:spcPts val="0"/>
                        </a:spcAft>
                      </a:pPr>
                      <a:r>
                        <a:rPr lang="uk-UA" sz="2400" b="1">
                          <a:solidFill>
                            <a:srgbClr val="000000"/>
                          </a:solidFill>
                          <a:latin typeface="Times New Roman"/>
                          <a:ea typeface="Calibri"/>
                        </a:rPr>
                        <a:t>4.</a:t>
                      </a:r>
                      <a:endParaRPr lang="ru-RU" sz="2400" b="1">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2400" b="1">
                          <a:solidFill>
                            <a:srgbClr val="000000"/>
                          </a:solidFill>
                          <a:latin typeface="Times New Roman"/>
                          <a:ea typeface="Calibri"/>
                        </a:rPr>
                        <a:t>Узагальнення і аналіз даних</a:t>
                      </a:r>
                      <a:endParaRPr lang="ru-RU" sz="2400" b="1">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1590" algn="just">
                        <a:spcAft>
                          <a:spcPts val="0"/>
                        </a:spcAft>
                      </a:pPr>
                      <a:r>
                        <a:rPr lang="uk-UA" sz="2400" b="1" dirty="0">
                          <a:solidFill>
                            <a:srgbClr val="000000"/>
                          </a:solidFill>
                          <a:latin typeface="Times New Roman"/>
                          <a:ea typeface="Calibri"/>
                        </a:rPr>
                        <a:t>- Аналіз і теоретичне узагальнення результатів, візуалізація.</a:t>
                      </a:r>
                      <a:endParaRPr lang="ru-RU" sz="2400" b="1" dirty="0">
                        <a:latin typeface="Times New Roman"/>
                        <a:ea typeface="Times New Roman"/>
                      </a:endParaRPr>
                    </a:p>
                    <a:p>
                      <a:pPr indent="21590" algn="just">
                        <a:spcAft>
                          <a:spcPts val="0"/>
                        </a:spcAft>
                      </a:pPr>
                      <a:r>
                        <a:rPr lang="uk-UA" sz="2400" b="1" dirty="0">
                          <a:solidFill>
                            <a:srgbClr val="000000"/>
                          </a:solidFill>
                          <a:latin typeface="Times New Roman"/>
                          <a:ea typeface="Calibri"/>
                        </a:rPr>
                        <a:t>- Підготовка звіту і практичних рекомендацій</a:t>
                      </a:r>
                      <a:endParaRPr lang="ru-RU" sz="2400" b="1" dirty="0">
                        <a:latin typeface="Times New Roman"/>
                        <a:ea typeface="Times New Roman"/>
                      </a:endParaRPr>
                    </a:p>
                    <a:p>
                      <a:pPr indent="21590" algn="just">
                        <a:spcAft>
                          <a:spcPts val="0"/>
                        </a:spcAft>
                      </a:pPr>
                      <a:r>
                        <a:rPr lang="uk-UA" sz="2400" b="1" dirty="0">
                          <a:solidFill>
                            <a:srgbClr val="000000"/>
                          </a:solidFill>
                          <a:latin typeface="Times New Roman"/>
                          <a:ea typeface="Calibri"/>
                        </a:rPr>
                        <a:t>- Презентація результатів</a:t>
                      </a:r>
                      <a:endParaRPr lang="ru-RU" sz="24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b="1" dirty="0" smtClean="0"/>
              <a:t>Види соціологічних досліджень</a:t>
            </a:r>
            <a:endParaRPr lang="ru-RU" dirty="0"/>
          </a:p>
        </p:txBody>
      </p:sp>
      <p:sp>
        <p:nvSpPr>
          <p:cNvPr id="3" name="Содержимое 2"/>
          <p:cNvSpPr>
            <a:spLocks noGrp="1"/>
          </p:cNvSpPr>
          <p:nvPr>
            <p:ph idx="1"/>
          </p:nvPr>
        </p:nvSpPr>
        <p:spPr>
          <a:xfrm>
            <a:off x="381000" y="914400"/>
            <a:ext cx="11506200" cy="5791200"/>
          </a:xfrm>
        </p:spPr>
        <p:txBody>
          <a:bodyPr>
            <a:noAutofit/>
          </a:bodyPr>
          <a:lstStyle/>
          <a:p>
            <a:pPr algn="just"/>
            <a:r>
              <a:rPr lang="uk-UA" sz="1950" dirty="0" smtClean="0"/>
              <a:t>Конкретний вид соціологічного дослідження обумовлений характером поставленої в ньому мети, висунутих завдань. Відповідно до них, тобто в залежності від глибини необхідного аналізу предмета, масштабності і складності вирішуваних завдань, розрізняють три основних види соціологічного дослідження </a:t>
            </a:r>
            <a:r>
              <a:rPr lang="uk-UA" sz="1950" b="1" u="sng" dirty="0" smtClean="0"/>
              <a:t>- розвідувальне, описове і аналітичне.</a:t>
            </a:r>
            <a:endParaRPr lang="ru-RU" sz="1950" dirty="0" smtClean="0"/>
          </a:p>
          <a:p>
            <a:pPr algn="just"/>
            <a:r>
              <a:rPr lang="uk-UA" sz="1950" b="1" u="sng" dirty="0" smtClean="0"/>
              <a:t>Розвідувальне дослідження</a:t>
            </a:r>
            <a:r>
              <a:rPr lang="uk-UA" sz="1950" dirty="0" smtClean="0"/>
              <a:t> (так зване «пілотажне» або «</a:t>
            </a:r>
            <a:r>
              <a:rPr lang="uk-UA" sz="1950" dirty="0" err="1" smtClean="0"/>
              <a:t>зондажне</a:t>
            </a:r>
            <a:r>
              <a:rPr lang="uk-UA" sz="1950" dirty="0" smtClean="0"/>
              <a:t>») - найбільш простий вид прикладного соціологічного аналізу. Воно вирішує дуже обмежені за своїм змістом завдання, охоплює, як правило, невеликі обстежувані сукупності і </a:t>
            </a:r>
            <a:r>
              <a:rPr lang="uk-UA" sz="1950" dirty="0" err="1" smtClean="0"/>
              <a:t>грунтується</a:t>
            </a:r>
            <a:r>
              <a:rPr lang="uk-UA" sz="1950" dirty="0" smtClean="0"/>
              <a:t> на спрощеній програмі і стиснутому за обсягом методичному інструментарії, під яким в прикладної соціології розуміється спеціально розроблений для кожного дослідження пакет документів, призначених для збору первинної соціологічної інформації, таких, як: бланк інтерв'ю, масова або експертна анкета, картка для фіксації результатів спостереження, вивчення документів та інше.</a:t>
            </a:r>
            <a:endParaRPr lang="ru-RU" sz="1950" dirty="0" smtClean="0"/>
          </a:p>
          <a:p>
            <a:pPr algn="just"/>
            <a:r>
              <a:rPr lang="uk-UA" sz="1950" dirty="0" smtClean="0"/>
              <a:t>Цей вид дослідження може використовуватися або як попередній етап глибоких і масштабних досліджень, або для збору «приблизних» відомостей про об'єкт вивчення. Така потреба виникає особливо тоді, коли предмет соціологічного дослідження відноситься до розряду мало вивчених або взагалі не вивчених. Зокрема, розвідувальне дослідження успішно застосовується для отримання додаткової інформації про предмет і об'єкт, для уточнення і корекції гіпотез і завдань, методичного інструментарію та кордонів обстежуваної сукупності в поглибленому, широкомасштабному описовому або аналітичному дослідженнях, а також для виявлення труднощів, які можуть зустрітися в ході їх проведення.</a:t>
            </a:r>
            <a:endParaRPr lang="ru-RU" sz="19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b="1" dirty="0" smtClean="0"/>
              <a:t>Види соціологічних досліджень</a:t>
            </a:r>
            <a:endParaRPr lang="ru-RU" dirty="0"/>
          </a:p>
        </p:txBody>
      </p:sp>
      <p:sp>
        <p:nvSpPr>
          <p:cNvPr id="3" name="Содержимое 2"/>
          <p:cNvSpPr>
            <a:spLocks noGrp="1"/>
          </p:cNvSpPr>
          <p:nvPr>
            <p:ph idx="1"/>
          </p:nvPr>
        </p:nvSpPr>
        <p:spPr>
          <a:xfrm>
            <a:off x="381000" y="1371600"/>
            <a:ext cx="11506200" cy="5334000"/>
          </a:xfrm>
        </p:spPr>
        <p:txBody>
          <a:bodyPr>
            <a:noAutofit/>
          </a:bodyPr>
          <a:lstStyle/>
          <a:p>
            <a:pPr algn="just"/>
            <a:r>
              <a:rPr lang="uk-UA" sz="2100" dirty="0" smtClean="0"/>
              <a:t>Виконуючи перераховані допоміжні завдання, розвідувальне дослідження служить постачальником оперативної соціологічної інформації. В цьому випадку можна говорити про такий його різновид, як експрес-опитування, мета якого полягає у виявленні ставлення людей до актуальних подій і фактів (зондаж громадської думки), а також ефективності різних заходів. Наприклад, за допомогою експрес-опитувань визначається задоволеність аудиторії якістю прослуханої лекції, змістом і формою заняття. Нерідко до них вдаються для оцінки ходу і результатів суспільно-політичних кампаній, зокрема виборчих.</a:t>
            </a:r>
            <a:endParaRPr lang="ru-RU" sz="2100" dirty="0" smtClean="0"/>
          </a:p>
          <a:p>
            <a:pPr algn="just"/>
            <a:r>
              <a:rPr lang="uk-UA" sz="2100" dirty="0" smtClean="0"/>
              <a:t>У розвідувальному дослідженні зазвичай використовується один з найбільш доступних методів збору первинної соціологічної інформації (наприклад, інтерв'ю або анкетне опитування), що дозволяє провести його в короткі терміни. Разом з тим, якщо мова йде про уточнення предмета або об'єкта широкомасштабного дослідження, доречно вдатися до цілеспрямованого аналізу літератури, а також до опитування фахівців (експертів), компетентних в області, що вивчається або добре знають особливості об'єкта. З цією ж метою може бути проведено інтенсивне групове інтерв'ю методом фокус-груп.</a:t>
            </a:r>
            <a:endParaRPr lang="ru-RU"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b="1" dirty="0" smtClean="0"/>
              <a:t>Види соціологічних досліджень</a:t>
            </a:r>
            <a:endParaRPr lang="ru-RU" dirty="0"/>
          </a:p>
        </p:txBody>
      </p:sp>
      <p:sp>
        <p:nvSpPr>
          <p:cNvPr id="3" name="Содержимое 2"/>
          <p:cNvSpPr>
            <a:spLocks noGrp="1"/>
          </p:cNvSpPr>
          <p:nvPr>
            <p:ph idx="1"/>
          </p:nvPr>
        </p:nvSpPr>
        <p:spPr>
          <a:xfrm>
            <a:off x="381000" y="1143000"/>
            <a:ext cx="11506200" cy="5562600"/>
          </a:xfrm>
        </p:spPr>
        <p:txBody>
          <a:bodyPr>
            <a:noAutofit/>
          </a:bodyPr>
          <a:lstStyle/>
          <a:p>
            <a:pPr algn="just"/>
            <a:r>
              <a:rPr lang="uk-UA" sz="2400" b="1" u="sng" dirty="0" smtClean="0"/>
              <a:t>Описове дослідження</a:t>
            </a:r>
            <a:r>
              <a:rPr lang="uk-UA" sz="2400" dirty="0" smtClean="0"/>
              <a:t> - більш складний вид соціологічного аналізу. За своїм цілям і завданням воно передбачає отримання емпіричних відомостей, що дають відносно цілісне уявлення про досліджуване явище, його структурні елементи та зв'язок між ними. Таке дослідження проводиться по повній, досить докладно розробленій програмі з використанням методично апробованого інструментарію. Його надійна методологічна основа робить можливим групування і класифікацію елементів досліджуваного об'єкта за тими параметрами, які виділені в якості істотних у зв'язку з досліджуваною проблемою.</a:t>
            </a:r>
            <a:endParaRPr lang="ru-RU" sz="2400" dirty="0" smtClean="0"/>
          </a:p>
          <a:p>
            <a:pPr algn="just"/>
            <a:r>
              <a:rPr lang="uk-UA" sz="2400" dirty="0" smtClean="0"/>
              <a:t>Зазвичай описове дослідження застосовується тоді, коли об'єктом аналізу служить відносно велика спільність людей, що відрізняється різноманітними характеристиками. Це може бути колектив великого підприємства, де працюють працівники різних професій і вікових груп, що мають різні стаж роботи, рівень освіти, сімейний стан і т.д., населення міста, району, області, регіону, країни. </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r>
              <a:rPr lang="uk-UA" b="1" dirty="0" smtClean="0"/>
              <a:t>Види соціологічних досліджень</a:t>
            </a:r>
            <a:endParaRPr lang="ru-RU"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1800" b="1" u="sng" dirty="0" smtClean="0"/>
              <a:t>Аналітичне дослідження</a:t>
            </a:r>
            <a:r>
              <a:rPr lang="uk-UA" sz="1800" dirty="0" smtClean="0"/>
              <a:t> - найбільш глибокий вид соціологічного аналізу, що ставить собі за мету не просто опис структурних елементів досліджуваного явища, але й з'ясування причин, які лежать в його основі і зумовлюють поширеність, стійкість або мінливість і інші властиві йому якості. В силу такого призначення аналітичне дослідження має особливо велику практичну цінність.</a:t>
            </a:r>
            <a:endParaRPr lang="ru-RU" sz="1800" dirty="0" smtClean="0"/>
          </a:p>
          <a:p>
            <a:pPr algn="just"/>
            <a:r>
              <a:rPr lang="uk-UA" sz="1800" dirty="0" smtClean="0"/>
              <a:t>Якщо в ході описового дослідження встановлюється наявність (відсутність) зв'язку між тими чи іншими параметрами досліджуваного соціального явища, то в ході аналітичного з'ясовується, чи носить виявлений зв'язок причинно-наслідковий характер. Наприклад, в першому випадку дослідника може цікавити наявність зв'язку між задоволеністю працівників змістом виконуваної роботи і його продуктивністю, а в другому - чи є задоволеність змістом праці єдиною, прямою або непрямою причиною, яка визначає рівень його продуктивності.</a:t>
            </a:r>
            <a:endParaRPr lang="ru-RU" sz="1800" dirty="0" smtClean="0"/>
          </a:p>
          <a:p>
            <a:pPr algn="just"/>
            <a:r>
              <a:rPr lang="uk-UA" sz="1800" dirty="0" smtClean="0"/>
              <a:t>Підготовка аналітичного дослідження, в тому числі ретельна розробка програми та інструментарію, займає багато часу. Нерідко необхідні попередні відомості про окремі сторони досліджуваного об'єкта і предмета, які дозволяють вибрати оптимальні шляхи їх подальшого поглибленого аналізу, збирають за допомогою розвідувального або описового дослідження.</a:t>
            </a:r>
            <a:endParaRPr lang="ru-RU" sz="1800" dirty="0" smtClean="0"/>
          </a:p>
          <a:p>
            <a:pPr algn="just"/>
            <a:r>
              <a:rPr lang="uk-UA" sz="1800" dirty="0" smtClean="0"/>
              <a:t>За методами збору соціологічної інформації аналітичне дослідження носить комплексний характер. У ньому, доповнюючи один одного, можуть застосовуватися різні форми опитування, аналізу документів, спостереження. Природно, це вимагає вміння «</a:t>
            </a:r>
            <a:r>
              <a:rPr lang="uk-UA" sz="1800" dirty="0" err="1" smtClean="0"/>
              <a:t>взаємопов'язувати</a:t>
            </a:r>
            <a:r>
              <a:rPr lang="uk-UA" sz="1800" dirty="0" smtClean="0"/>
              <a:t>» дані, отримані різними методами, використовувати певні критерії їх інтерпретації. Таким чином, аналітичне дослідження істотно відрізняється від описового і розвідувального не тільки змістом підготовчого етапу і етапу збору первинної інформації, а й підходами до узагальнення і пояснення результатів.</a:t>
            </a: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Autofit/>
          </a:bodyPr>
          <a:lstStyle/>
          <a:p>
            <a:r>
              <a:rPr lang="uk-UA" sz="2800" b="1" dirty="0" smtClean="0"/>
              <a:t>Додаткові критерії класифікації видів соціологічного дослідження</a:t>
            </a:r>
            <a:endParaRPr lang="ru-RU" sz="2800" dirty="0"/>
          </a:p>
        </p:txBody>
      </p:sp>
      <p:sp>
        <p:nvSpPr>
          <p:cNvPr id="3" name="Содержимое 2"/>
          <p:cNvSpPr>
            <a:spLocks noGrp="1"/>
          </p:cNvSpPr>
          <p:nvPr>
            <p:ph idx="1"/>
          </p:nvPr>
        </p:nvSpPr>
        <p:spPr>
          <a:xfrm>
            <a:off x="381000" y="990600"/>
            <a:ext cx="11506200" cy="5715000"/>
          </a:xfrm>
        </p:spPr>
        <p:txBody>
          <a:bodyPr>
            <a:noAutofit/>
          </a:bodyPr>
          <a:lstStyle/>
          <a:p>
            <a:pPr algn="just"/>
            <a:r>
              <a:rPr lang="uk-UA" sz="2400" dirty="0" smtClean="0"/>
              <a:t>Поряд з основними критеріями (глибина, ступінь складності емпіричного аналізу), за якими можна диференціювати види соціологічного дослідження, використовуються і інші критерії, пов'язані з особливостями </a:t>
            </a:r>
            <a:r>
              <a:rPr lang="uk-UA" sz="2400" b="1" dirty="0" smtClean="0"/>
              <a:t>методу збору інформації та формою проведення дослідження.</a:t>
            </a:r>
            <a:endParaRPr lang="ru-RU" sz="2400" dirty="0" smtClean="0"/>
          </a:p>
          <a:p>
            <a:pPr algn="just"/>
            <a:r>
              <a:rPr lang="uk-UA" sz="2400" b="1" dirty="0" smtClean="0"/>
              <a:t>Так, в залежності від методу збору емпіричних даних розрізняють опитування, спостереження, експеримент і аналіз документів</a:t>
            </a:r>
            <a:r>
              <a:rPr lang="uk-UA" sz="2400" dirty="0" smtClean="0"/>
              <a:t>.</a:t>
            </a:r>
            <a:endParaRPr lang="ru-RU" sz="2400" dirty="0" smtClean="0"/>
          </a:p>
          <a:p>
            <a:pPr algn="just"/>
            <a:r>
              <a:rPr lang="uk-UA" sz="2400" b="1" dirty="0" smtClean="0"/>
              <a:t>1. Опитування</a:t>
            </a:r>
            <a:r>
              <a:rPr lang="uk-UA" sz="2400" dirty="0" smtClean="0"/>
              <a:t> - найпоширеніший вид соціологічного дослідження та одночасно самий широко використовуваний метод збору первинної інформації. Він передбачає звернення до безпосереднього носія досліджуваної проблеми і націлений на ті його сторони, які мало або взагалі не піддаються прямому спостереженню. Тому соціологічне опитування незамінне, коли необхідно виявити змістовні характеристики суспільної, групової та індивідуальної свідомості, соціальних, групових і міжособистісних відносин, які дають про себе знати лише в певних умовах.</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TotalTime>
  <Words>2804</Words>
  <Application>Microsoft Office PowerPoint</Application>
  <PresentationFormat>Произвольный</PresentationFormat>
  <Paragraphs>105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Тема:   Етапи і класифікація соціологічних досліджень </vt:lpstr>
      <vt:lpstr>Етапи соціологічного дослідження</vt:lpstr>
      <vt:lpstr>Загальна характеристика етапів соціологічного дослідження</vt:lpstr>
      <vt:lpstr>Загальна характеристика етапів соціологічного дослідження</vt:lpstr>
      <vt:lpstr>Види соціологічних досліджень</vt:lpstr>
      <vt:lpstr>Види соціологічних досліджень</vt:lpstr>
      <vt:lpstr>Види соціологічних досліджень</vt:lpstr>
      <vt:lpstr>Види соціологічних досліджень</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Додаткові критерії класифікації видів соціологічного дослідження</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 </cp:lastModifiedBy>
  <cp:revision>10</cp:revision>
  <dcterms:created xsi:type="dcterms:W3CDTF">2020-10-05T19:12:53Z</dcterms:created>
  <dcterms:modified xsi:type="dcterms:W3CDTF">2021-02-15T20:28:16Z</dcterms:modified>
</cp:coreProperties>
</file>