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570"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AD0BA59-DBB7-4C4B-8459-F4523B2FFBB6}"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7EF750D-13B6-4716-AC20-C6A13E44B0E3}" type="slidenum">
              <a:rPr lang="ru-RU" smtClean="0"/>
              <a:t>‹#›</a:t>
            </a:fld>
            <a:endParaRPr lang="ru-RU"/>
          </a:p>
        </p:txBody>
      </p:sp>
    </p:spTree>
    <p:extLst>
      <p:ext uri="{BB962C8B-B14F-4D97-AF65-F5344CB8AC3E}">
        <p14:creationId xmlns:p14="http://schemas.microsoft.com/office/powerpoint/2010/main" val="1490447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AD0BA59-DBB7-4C4B-8459-F4523B2FFBB6}"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7EF750D-13B6-4716-AC20-C6A13E44B0E3}" type="slidenum">
              <a:rPr lang="ru-RU" smtClean="0"/>
              <a:t>‹#›</a:t>
            </a:fld>
            <a:endParaRPr lang="ru-RU"/>
          </a:p>
        </p:txBody>
      </p:sp>
    </p:spTree>
    <p:extLst>
      <p:ext uri="{BB962C8B-B14F-4D97-AF65-F5344CB8AC3E}">
        <p14:creationId xmlns:p14="http://schemas.microsoft.com/office/powerpoint/2010/main" val="479388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AD0BA59-DBB7-4C4B-8459-F4523B2FFBB6}"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7EF750D-13B6-4716-AC20-C6A13E44B0E3}" type="slidenum">
              <a:rPr lang="ru-RU" smtClean="0"/>
              <a:t>‹#›</a:t>
            </a:fld>
            <a:endParaRPr lang="ru-RU"/>
          </a:p>
        </p:txBody>
      </p:sp>
    </p:spTree>
    <p:extLst>
      <p:ext uri="{BB962C8B-B14F-4D97-AF65-F5344CB8AC3E}">
        <p14:creationId xmlns:p14="http://schemas.microsoft.com/office/powerpoint/2010/main" val="520362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AD0BA59-DBB7-4C4B-8459-F4523B2FFBB6}"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7EF750D-13B6-4716-AC20-C6A13E44B0E3}" type="slidenum">
              <a:rPr lang="ru-RU" smtClean="0"/>
              <a:t>‹#›</a:t>
            </a:fld>
            <a:endParaRPr lang="ru-RU"/>
          </a:p>
        </p:txBody>
      </p:sp>
    </p:spTree>
    <p:extLst>
      <p:ext uri="{BB962C8B-B14F-4D97-AF65-F5344CB8AC3E}">
        <p14:creationId xmlns:p14="http://schemas.microsoft.com/office/powerpoint/2010/main" val="195911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AD0BA59-DBB7-4C4B-8459-F4523B2FFBB6}"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7EF750D-13B6-4716-AC20-C6A13E44B0E3}" type="slidenum">
              <a:rPr lang="ru-RU" smtClean="0"/>
              <a:t>‹#›</a:t>
            </a:fld>
            <a:endParaRPr lang="ru-RU"/>
          </a:p>
        </p:txBody>
      </p:sp>
    </p:spTree>
    <p:extLst>
      <p:ext uri="{BB962C8B-B14F-4D97-AF65-F5344CB8AC3E}">
        <p14:creationId xmlns:p14="http://schemas.microsoft.com/office/powerpoint/2010/main" val="2499058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AD0BA59-DBB7-4C4B-8459-F4523B2FFBB6}" type="datetimeFigureOut">
              <a:rPr lang="ru-RU" smtClean="0"/>
              <a:t>17.01.2022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7EF750D-13B6-4716-AC20-C6A13E44B0E3}" type="slidenum">
              <a:rPr lang="ru-RU" smtClean="0"/>
              <a:t>‹#›</a:t>
            </a:fld>
            <a:endParaRPr lang="ru-RU"/>
          </a:p>
        </p:txBody>
      </p:sp>
    </p:spTree>
    <p:extLst>
      <p:ext uri="{BB962C8B-B14F-4D97-AF65-F5344CB8AC3E}">
        <p14:creationId xmlns:p14="http://schemas.microsoft.com/office/powerpoint/2010/main" val="3529952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AD0BA59-DBB7-4C4B-8459-F4523B2FFBB6}" type="datetimeFigureOut">
              <a:rPr lang="ru-RU" smtClean="0"/>
              <a:t>17.01.2022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7EF750D-13B6-4716-AC20-C6A13E44B0E3}" type="slidenum">
              <a:rPr lang="ru-RU" smtClean="0"/>
              <a:t>‹#›</a:t>
            </a:fld>
            <a:endParaRPr lang="ru-RU"/>
          </a:p>
        </p:txBody>
      </p:sp>
    </p:spTree>
    <p:extLst>
      <p:ext uri="{BB962C8B-B14F-4D97-AF65-F5344CB8AC3E}">
        <p14:creationId xmlns:p14="http://schemas.microsoft.com/office/powerpoint/2010/main" val="2045685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AD0BA59-DBB7-4C4B-8459-F4523B2FFBB6}" type="datetimeFigureOut">
              <a:rPr lang="ru-RU" smtClean="0"/>
              <a:t>17.01.2022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7EF750D-13B6-4716-AC20-C6A13E44B0E3}" type="slidenum">
              <a:rPr lang="ru-RU" smtClean="0"/>
              <a:t>‹#›</a:t>
            </a:fld>
            <a:endParaRPr lang="ru-RU"/>
          </a:p>
        </p:txBody>
      </p:sp>
    </p:spTree>
    <p:extLst>
      <p:ext uri="{BB962C8B-B14F-4D97-AF65-F5344CB8AC3E}">
        <p14:creationId xmlns:p14="http://schemas.microsoft.com/office/powerpoint/2010/main" val="553363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AD0BA59-DBB7-4C4B-8459-F4523B2FFBB6}" type="datetimeFigureOut">
              <a:rPr lang="ru-RU" smtClean="0"/>
              <a:t>17.01.2022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7EF750D-13B6-4716-AC20-C6A13E44B0E3}" type="slidenum">
              <a:rPr lang="ru-RU" smtClean="0"/>
              <a:t>‹#›</a:t>
            </a:fld>
            <a:endParaRPr lang="ru-RU"/>
          </a:p>
        </p:txBody>
      </p:sp>
    </p:spTree>
    <p:extLst>
      <p:ext uri="{BB962C8B-B14F-4D97-AF65-F5344CB8AC3E}">
        <p14:creationId xmlns:p14="http://schemas.microsoft.com/office/powerpoint/2010/main" val="3947701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AD0BA59-DBB7-4C4B-8459-F4523B2FFBB6}" type="datetimeFigureOut">
              <a:rPr lang="ru-RU" smtClean="0"/>
              <a:t>17.01.2022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7EF750D-13B6-4716-AC20-C6A13E44B0E3}" type="slidenum">
              <a:rPr lang="ru-RU" smtClean="0"/>
              <a:t>‹#›</a:t>
            </a:fld>
            <a:endParaRPr lang="ru-RU"/>
          </a:p>
        </p:txBody>
      </p:sp>
    </p:spTree>
    <p:extLst>
      <p:ext uri="{BB962C8B-B14F-4D97-AF65-F5344CB8AC3E}">
        <p14:creationId xmlns:p14="http://schemas.microsoft.com/office/powerpoint/2010/main" val="1680329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AD0BA59-DBB7-4C4B-8459-F4523B2FFBB6}" type="datetimeFigureOut">
              <a:rPr lang="ru-RU" smtClean="0"/>
              <a:t>17.01.2022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7EF750D-13B6-4716-AC20-C6A13E44B0E3}" type="slidenum">
              <a:rPr lang="ru-RU" smtClean="0"/>
              <a:t>‹#›</a:t>
            </a:fld>
            <a:endParaRPr lang="ru-RU"/>
          </a:p>
        </p:txBody>
      </p:sp>
    </p:spTree>
    <p:extLst>
      <p:ext uri="{BB962C8B-B14F-4D97-AF65-F5344CB8AC3E}">
        <p14:creationId xmlns:p14="http://schemas.microsoft.com/office/powerpoint/2010/main" val="17770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D0BA59-DBB7-4C4B-8459-F4523B2FFBB6}" type="datetimeFigureOut">
              <a:rPr lang="ru-RU" smtClean="0"/>
              <a:t>17.01.2022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EF750D-13B6-4716-AC20-C6A13E44B0E3}" type="slidenum">
              <a:rPr lang="ru-RU" smtClean="0"/>
              <a:t>‹#›</a:t>
            </a:fld>
            <a:endParaRPr lang="ru-RU"/>
          </a:p>
        </p:txBody>
      </p:sp>
    </p:spTree>
    <p:extLst>
      <p:ext uri="{BB962C8B-B14F-4D97-AF65-F5344CB8AC3E}">
        <p14:creationId xmlns:p14="http://schemas.microsoft.com/office/powerpoint/2010/main" val="3840305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uk-UA" dirty="0"/>
              <a:t>2.2. Особливості та наслідки впровадження смарт-рішень і технологій в українській металургії</a:t>
            </a:r>
            <a:endParaRPr lang="ru-RU" dirty="0"/>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183752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332656"/>
            <a:ext cx="8640960" cy="6264696"/>
          </a:xfrm>
        </p:spPr>
        <p:txBody>
          <a:bodyPr>
            <a:normAutofit fontScale="77500" lnSpcReduction="20000"/>
          </a:bodyPr>
          <a:lstStyle/>
          <a:p>
            <a:pPr marL="0" indent="452438" algn="just">
              <a:buNone/>
            </a:pPr>
            <a:r>
              <a:rPr lang="uk-UA" dirty="0"/>
              <a:t>Інтернет речей, який дозволяє управляти виробничим процесом у режимі реального часу та зв'язувати воєдино всі його частини на великій території, дистанційно керувати роботою будь-якого пристрою та обладнання, підключених до єдиної системи, також знайшов застосування на українських металургійних підприємствах. Однак його ефективне використання можливе лише за умов безперебійної роботи швидкісного </a:t>
            </a:r>
            <a:r>
              <a:rPr lang="uk-UA" dirty="0" err="1"/>
              <a:t>інтернету</a:t>
            </a:r>
            <a:r>
              <a:rPr lang="uk-UA" dirty="0"/>
              <a:t>, до якого підключені відповідні </a:t>
            </a:r>
            <a:r>
              <a:rPr lang="uk-UA" dirty="0" err="1"/>
              <a:t>смарт-пристрої</a:t>
            </a:r>
            <a:r>
              <a:rPr lang="uk-UA" dirty="0"/>
              <a:t>, на всій території, яку охоплює закупівля сировини та будь-якої необхідної техніки і технології, виробництво, збут, </a:t>
            </a:r>
            <a:r>
              <a:rPr lang="uk-UA" dirty="0" err="1"/>
              <a:t>післяпродажне</a:t>
            </a:r>
            <a:r>
              <a:rPr lang="uk-UA" dirty="0"/>
              <a:t> обслуговування та утилізація використаної продукції, тоді як в Україні цей процес ще не завершений. Якщо на самому підприємстві зазвичай забезпечується постійна робота </a:t>
            </a:r>
            <a:r>
              <a:rPr lang="uk-UA" dirty="0" err="1"/>
              <a:t>інтернету</a:t>
            </a:r>
            <a:r>
              <a:rPr lang="uk-UA" dirty="0"/>
              <a:t>, то поза його межами, особливо ближче до сільської місцевості, покриття може бути нестабільним (як приклад, менше 30% підприємств в Україні у 2017 р. мали максимальну швидкість широкосмугового з'єднання з мережею Інтернет 100 </a:t>
            </a:r>
            <a:r>
              <a:rPr lang="uk-UA" dirty="0" err="1"/>
              <a:t>Мбіт</a:t>
            </a:r>
            <a:r>
              <a:rPr lang="uk-UA" dirty="0"/>
              <a:t>/с і більше ), що ускладнює набуття переваг від використання даної «розумної» технології.</a:t>
            </a:r>
            <a:endParaRPr lang="ru-RU" dirty="0"/>
          </a:p>
          <a:p>
            <a:pPr marL="0" indent="0" algn="just">
              <a:buNone/>
            </a:pPr>
            <a:endParaRPr lang="ru-RU" dirty="0"/>
          </a:p>
        </p:txBody>
      </p:sp>
    </p:spTree>
    <p:extLst>
      <p:ext uri="{BB962C8B-B14F-4D97-AF65-F5344CB8AC3E}">
        <p14:creationId xmlns:p14="http://schemas.microsoft.com/office/powerpoint/2010/main" val="747922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712968" cy="6480720"/>
          </a:xfrm>
        </p:spPr>
        <p:txBody>
          <a:bodyPr>
            <a:normAutofit fontScale="70000" lnSpcReduction="20000"/>
          </a:bodyPr>
          <a:lstStyle/>
          <a:p>
            <a:pPr marL="0" indent="452438" algn="just">
              <a:buNone/>
            </a:pPr>
            <a:r>
              <a:rPr lang="uk-UA" dirty="0"/>
              <a:t>Роботи, що можуть застосовуватися при дефіциті робочої сили та на небезпечних ділянках виробництва, у вітчизняній металургії не знайшли широкого розповсюдження, оскільки є дорожчими за звичайних працівників через досить низький рівень оплати їх праці порівняно з провідними країнами. Так, середньомісячна заробітна плата в галузі в Україні у 2017 р. становила 316,69 дол., або 280,73 євро, тоді як у США - 3790 дол., у країнах ЄС-28 (у 2016 р.) - приблизно 4166 євро.</a:t>
            </a:r>
            <a:endParaRPr lang="ru-RU" dirty="0"/>
          </a:p>
          <a:p>
            <a:pPr marL="0" indent="452438" algn="just">
              <a:buNone/>
            </a:pPr>
            <a:r>
              <a:rPr lang="uk-UA" dirty="0"/>
              <a:t>Розробка принципово нових продукції та матеріалів теж не характерна для вітчизняної металургії, оскільки потребує значних капіталовкладень і часу на наукові дослідження та не затребувана на зовнішніх ринках, які здебільшого переорієнтовуються на виробництво власних інноваційних продуктів. В основному металурги поставляють на ринок продукцію, яку можна назвати вдосконаленою (посилені вимоги до механічних властивостей, нетиповий хімічний склад, нове покриття або </a:t>
            </a:r>
            <a:r>
              <a:rPr lang="uk-UA" dirty="0" err="1"/>
              <a:t>профілерозмір</a:t>
            </a:r>
            <a:r>
              <a:rPr lang="uk-UA" dirty="0"/>
              <a:t>). І хоча цей процес є необхідним для поточної діяльності металургійних підприємств з метою задоволення вимог споживачів, що частково відповідає концепції </a:t>
            </a:r>
            <a:r>
              <a:rPr lang="uk-UA" dirty="0" err="1"/>
              <a:t>смартизації</a:t>
            </a:r>
            <a:r>
              <a:rPr lang="uk-UA" dirty="0"/>
              <a:t>, його не можна вважати повноцінною складовою четвертої промислової революції</a:t>
            </a:r>
            <a:r>
              <a:rPr lang="uk-UA" dirty="0" smtClean="0"/>
              <a:t>.</a:t>
            </a:r>
            <a:endParaRPr lang="ru-RU" dirty="0"/>
          </a:p>
        </p:txBody>
      </p:sp>
    </p:spTree>
    <p:extLst>
      <p:ext uri="{BB962C8B-B14F-4D97-AF65-F5344CB8AC3E}">
        <p14:creationId xmlns:p14="http://schemas.microsoft.com/office/powerpoint/2010/main" val="1089578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507288" cy="6408712"/>
          </a:xfrm>
        </p:spPr>
        <p:txBody>
          <a:bodyPr>
            <a:normAutofit fontScale="92500" lnSpcReduction="10000"/>
          </a:bodyPr>
          <a:lstStyle/>
          <a:p>
            <a:pPr marL="0" indent="452438" algn="just">
              <a:buNone/>
            </a:pPr>
            <a:r>
              <a:rPr lang="uk-UA" dirty="0"/>
              <a:t>3Д-друк в </a:t>
            </a:r>
            <a:r>
              <a:rPr lang="uk-UA" dirty="0" err="1"/>
              <a:t>осяжному</a:t>
            </a:r>
            <a:r>
              <a:rPr lang="uk-UA" dirty="0"/>
              <a:t> майбутньому також не знайде широкого застосування в українській металургійній промисловості внаслідок необхідності імпортувати як власне 3Д-принтери, так і дорогий порошок для роздрукування металопродукції. Крім того, в Україні немає значного попиту на унікальну продукцію, для якої був би потрібен тривимірний друк, через нерозвиненість </a:t>
            </a:r>
            <a:r>
              <a:rPr lang="uk-UA" dirty="0" err="1"/>
              <a:t>металоспоживаючих</a:t>
            </a:r>
            <a:r>
              <a:rPr lang="uk-UA" dirty="0"/>
              <a:t> галузей (особливо аерокосмічної, транспортного та енергетичного машинобудування), тоді як традиційний спосіб </a:t>
            </a:r>
            <a:r>
              <a:rPr lang="uk-UA" dirty="0" err="1"/>
              <a:t>металовиробництва</a:t>
            </a:r>
            <a:r>
              <a:rPr lang="uk-UA" dirty="0"/>
              <a:t> для металопродукції, що є основною для вітчизняної галузі (наприклад, арматури), сьогодні є набагато дешевшим.</a:t>
            </a:r>
            <a:endParaRPr lang="ru-RU" dirty="0"/>
          </a:p>
          <a:p>
            <a:pPr marL="0" indent="0" algn="just">
              <a:buNone/>
            </a:pPr>
            <a:endParaRPr lang="ru-RU" dirty="0"/>
          </a:p>
        </p:txBody>
      </p:sp>
    </p:spTree>
    <p:extLst>
      <p:ext uri="{BB962C8B-B14F-4D97-AF65-F5344CB8AC3E}">
        <p14:creationId xmlns:p14="http://schemas.microsoft.com/office/powerpoint/2010/main" val="101632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435280" cy="6480720"/>
          </a:xfrm>
        </p:spPr>
        <p:txBody>
          <a:bodyPr>
            <a:normAutofit fontScale="85000" lnSpcReduction="10000"/>
          </a:bodyPr>
          <a:lstStyle/>
          <a:p>
            <a:pPr marL="0" indent="452438" algn="just">
              <a:buNone/>
            </a:pPr>
            <a:r>
              <a:rPr lang="uk-UA" dirty="0"/>
              <a:t>В</a:t>
            </a:r>
            <a:r>
              <a:rPr lang="uk-UA" i="1" dirty="0"/>
              <a:t> </a:t>
            </a:r>
            <a:r>
              <a:rPr lang="uk-UA" b="1" i="1" dirty="0"/>
              <a:t>організаційно-економічній сфері</a:t>
            </a:r>
            <a:r>
              <a:rPr lang="uk-UA" b="1" dirty="0"/>
              <a:t> </a:t>
            </a:r>
            <a:r>
              <a:rPr lang="uk-UA" dirty="0"/>
              <a:t>впровадження «розумних» технологій, як і в усьому світі, відбувається найбільш стрімко внаслідок усвідомлення невідворотності та кардинальної переорієнтації виробництва готової продукції на запити клієнтів. Крім того, через суттєву </a:t>
            </a:r>
            <a:r>
              <a:rPr lang="uk-UA" dirty="0" err="1"/>
              <a:t>експортоорієнтованість</a:t>
            </a:r>
            <a:r>
              <a:rPr lang="uk-UA" dirty="0"/>
              <a:t> галузі українські металургійні підприємства не можуть залишатися осторонь пришвидшеної </a:t>
            </a:r>
            <a:r>
              <a:rPr lang="uk-UA" dirty="0" err="1"/>
              <a:t>цифровізації</a:t>
            </a:r>
            <a:r>
              <a:rPr lang="uk-UA" dirty="0"/>
              <a:t> (особливо фінансово-логістичних операцій), притаманної зарубіжним контрагентам, що змушує їх відмовлятися від роботи «на вал», вносити відповідні зміни в організаційну структуру компаній (винесення й агрегування в окремих підрозділах деяких функцій - фінанси, IT-сектор, ремонтні роботи, управління персоналом, закупівлями, збутом), перебувати на зв'язку в режимі реального часу із споживачами та постачальниками тощо.</a:t>
            </a:r>
            <a:endParaRPr lang="ru-RU" dirty="0"/>
          </a:p>
          <a:p>
            <a:pPr marL="0" indent="0" algn="just">
              <a:buNone/>
            </a:pPr>
            <a:endParaRPr lang="ru-RU" dirty="0"/>
          </a:p>
        </p:txBody>
      </p:sp>
    </p:spTree>
    <p:extLst>
      <p:ext uri="{BB962C8B-B14F-4D97-AF65-F5344CB8AC3E}">
        <p14:creationId xmlns:p14="http://schemas.microsoft.com/office/powerpoint/2010/main" val="15481851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363272" cy="6192688"/>
          </a:xfrm>
        </p:spPr>
        <p:txBody>
          <a:bodyPr>
            <a:normAutofit fontScale="92500"/>
          </a:bodyPr>
          <a:lstStyle/>
          <a:p>
            <a:pPr marL="0" indent="452438" algn="just">
              <a:buNone/>
            </a:pPr>
            <a:r>
              <a:rPr lang="uk-UA" dirty="0"/>
              <a:t>У</a:t>
            </a:r>
            <a:r>
              <a:rPr lang="uk-UA" i="1" dirty="0"/>
              <a:t> </a:t>
            </a:r>
            <a:r>
              <a:rPr lang="uk-UA" b="1" i="1" dirty="0"/>
              <a:t>соціальній сфері</a:t>
            </a:r>
            <a:r>
              <a:rPr lang="uk-UA" b="1" dirty="0"/>
              <a:t> </a:t>
            </a:r>
            <a:r>
              <a:rPr lang="uk-UA" dirty="0"/>
              <a:t>на сьогоднішній день практично відсутні зміни під впливом </a:t>
            </a:r>
            <a:r>
              <a:rPr lang="uk-UA" dirty="0" err="1"/>
              <a:t>смарт-технологій</a:t>
            </a:r>
            <a:r>
              <a:rPr lang="uk-UA" dirty="0"/>
              <a:t> за винятком деякого поліпшення умов і безпеки праці в результаті використання спеціального обладнання та зменшення фізичної присутності працівників на небезпечних ділянках. У майбутньому це може стати проблемою через незворотність таких змін, до яких галузь буде не готова. Крім того, в Україні відсутні комплексні централізовані програми адаптації та перекваліфікації металургійних працівників, які можуть вивільнитися внаслідок </a:t>
            </a:r>
            <a:r>
              <a:rPr lang="uk-UA" dirty="0" err="1"/>
              <a:t>смартизації</a:t>
            </a:r>
            <a:r>
              <a:rPr lang="uk-UA" dirty="0"/>
              <a:t> металургійної промисловості.</a:t>
            </a:r>
            <a:endParaRPr lang="ru-RU" dirty="0"/>
          </a:p>
        </p:txBody>
      </p:sp>
    </p:spTree>
    <p:extLst>
      <p:ext uri="{BB962C8B-B14F-4D97-AF65-F5344CB8AC3E}">
        <p14:creationId xmlns:p14="http://schemas.microsoft.com/office/powerpoint/2010/main" val="3279264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435280" cy="6408712"/>
          </a:xfrm>
        </p:spPr>
        <p:txBody>
          <a:bodyPr>
            <a:normAutofit fontScale="92500" lnSpcReduction="20000"/>
          </a:bodyPr>
          <a:lstStyle/>
          <a:p>
            <a:pPr marL="0" indent="452438" algn="just">
              <a:buNone/>
            </a:pPr>
            <a:r>
              <a:rPr lang="uk-UA" b="1" dirty="0"/>
              <a:t>Основні</a:t>
            </a:r>
            <a:r>
              <a:rPr lang="uk-UA" b="1" i="1" dirty="0"/>
              <a:t> наслідки розвитку металургії на «розумних» засадах в Україні </a:t>
            </a:r>
            <a:r>
              <a:rPr lang="uk-UA" dirty="0"/>
              <a:t>здебільшого подібні до загальносвітових і зосереджуються на змінах ефективності діяльності металургійних підприємств, трансформаціях на ринку праці, </a:t>
            </a:r>
            <a:r>
              <a:rPr lang="uk-UA" dirty="0" err="1"/>
              <a:t>кібербезпеці</a:t>
            </a:r>
            <a:r>
              <a:rPr lang="uk-UA" dirty="0"/>
              <a:t> та відносинах із контрагентами. Однак у вітчизняній металургійній промисловості ефект від позитивних наслідків використання «розумних» технологій може бути нижчим, а від негативних, навпаки, вищим через незадовільний стан галузі та загальну неготовність країни до сприйняття впроваджуваних </a:t>
            </a:r>
            <a:r>
              <a:rPr lang="uk-UA" dirty="0" err="1"/>
              <a:t>смарт-рішень</a:t>
            </a:r>
            <a:r>
              <a:rPr lang="uk-UA" dirty="0"/>
              <a:t>. Загальне відставання у масштабах, швидкості та глибині використання </a:t>
            </a:r>
            <a:r>
              <a:rPr lang="uk-UA" dirty="0" err="1"/>
              <a:t>смарт-технологій</a:t>
            </a:r>
            <a:r>
              <a:rPr lang="uk-UA" dirty="0"/>
              <a:t> в економіці й суспільстві посилює залежність української металургії від зарубіжних розробок та нав'язує наздоганяючу стратегію розвитку.</a:t>
            </a:r>
            <a:endParaRPr lang="ru-RU" dirty="0"/>
          </a:p>
          <a:p>
            <a:pPr marL="0" indent="0" algn="just">
              <a:buNone/>
            </a:pPr>
            <a:endParaRPr lang="ru-RU" dirty="0"/>
          </a:p>
        </p:txBody>
      </p:sp>
    </p:spTree>
    <p:extLst>
      <p:ext uri="{BB962C8B-B14F-4D97-AF65-F5344CB8AC3E}">
        <p14:creationId xmlns:p14="http://schemas.microsoft.com/office/powerpoint/2010/main" val="3367579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260648"/>
            <a:ext cx="8640960" cy="6336704"/>
          </a:xfrm>
        </p:spPr>
        <p:txBody>
          <a:bodyPr>
            <a:normAutofit fontScale="62500" lnSpcReduction="20000"/>
          </a:bodyPr>
          <a:lstStyle/>
          <a:p>
            <a:pPr marL="0" indent="452438" algn="just">
              <a:buNone/>
            </a:pPr>
            <a:r>
              <a:rPr lang="uk-UA" dirty="0" smtClean="0"/>
              <a:t>Поступовому </a:t>
            </a:r>
            <a:r>
              <a:rPr lang="uk-UA" dirty="0"/>
              <a:t>зменшенню розриву у </a:t>
            </a:r>
            <a:r>
              <a:rPr lang="uk-UA" dirty="0" err="1"/>
              <a:t>смартизації</a:t>
            </a:r>
            <a:r>
              <a:rPr lang="uk-UA" dirty="0"/>
              <a:t> вітчизняної металургійної промисловості порівняно зі світовими лідерами може сприяти переведення розвитку металургійних підприємств і державної галузевої політики у площину «довгих інтересів» на основі державно-приватного партнерства з наданням пріоритету розробці й подальшому комерційному впровадженню інновацій в усіх сферах життя країни. Це допоможе точніше визначити та реалізувати стратегічні напрями діяльності галузі, які б відповідали як найсучаснішим трендам становлення «розумної» металургії, так і цілям й інтересам усього суспільства, а також вирішити проблему обсягів і пріоритетних напрямів фінансування та державної підтримки науково-технологічних та соціально-економічних змін у процесі становлення </a:t>
            </a:r>
            <a:r>
              <a:rPr lang="uk-UA" dirty="0" err="1"/>
              <a:t>смарт-виробництв</a:t>
            </a:r>
            <a:r>
              <a:rPr lang="uk-UA" dirty="0"/>
              <a:t>.</a:t>
            </a:r>
            <a:endParaRPr lang="ru-RU" dirty="0"/>
          </a:p>
          <a:p>
            <a:pPr marL="0" indent="452438" algn="just">
              <a:buNone/>
            </a:pPr>
            <a:r>
              <a:rPr lang="uk-UA" dirty="0"/>
              <a:t>Необхідна спільна з професійно-технічними та вищими навчальними і науковими закладами участь у підготовці фахівців нового покоління з вищим рівнем цифрової культури, здатних до глибокого поєднання і всебічного застосування </a:t>
            </a:r>
            <a:r>
              <a:rPr lang="uk-UA" dirty="0" err="1"/>
              <a:t>діджитал-технологій</a:t>
            </a:r>
            <a:r>
              <a:rPr lang="uk-UA" dirty="0"/>
              <a:t> у реальному секторі економіки та готових до безперервного навчання.</a:t>
            </a:r>
            <a:endParaRPr lang="ru-RU" dirty="0"/>
          </a:p>
          <a:p>
            <a:pPr marL="0" indent="452438" algn="just">
              <a:buNone/>
            </a:pPr>
            <a:r>
              <a:rPr lang="uk-UA" dirty="0"/>
              <a:t>Доцільним вбачається удосконалення законодавчо-нормативної бази щодо врегулювання економічних механізмів та інституційних умов діяльності української промисловості й окремих галузей у контексті завдань розгортання смарт-виробництв, насамперед стосовно визначення стратегічних рамкових цілей і завдань їх розвитку, державного стимулювання інноваційної діяльності, поліпшення інституційних умов взаємодії виробництва з наукою та </a:t>
            </a:r>
            <a:r>
              <a:rPr lang="uk-UA" dirty="0" smtClean="0"/>
              <a:t>інвесторами</a:t>
            </a:r>
            <a:r>
              <a:rPr lang="en-US" dirty="0" smtClean="0"/>
              <a:t>.</a:t>
            </a:r>
            <a:endParaRPr lang="ru-RU" dirty="0"/>
          </a:p>
        </p:txBody>
      </p:sp>
    </p:spTree>
    <p:extLst>
      <p:ext uri="{BB962C8B-B14F-4D97-AF65-F5344CB8AC3E}">
        <p14:creationId xmlns:p14="http://schemas.microsoft.com/office/powerpoint/2010/main" val="3876162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0"/>
            <a:ext cx="8579296" cy="6858000"/>
          </a:xfrm>
        </p:spPr>
        <p:txBody>
          <a:bodyPr>
            <a:normAutofit fontScale="70000" lnSpcReduction="20000"/>
          </a:bodyPr>
          <a:lstStyle/>
          <a:p>
            <a:pPr marL="0" indent="452438" algn="just">
              <a:buNone/>
            </a:pPr>
            <a:r>
              <a:rPr lang="uk-UA" dirty="0"/>
              <a:t>Проблему захисту даних від </a:t>
            </a:r>
            <a:r>
              <a:rPr lang="uk-UA" dirty="0" err="1"/>
              <a:t>кіберзлодіїв</a:t>
            </a:r>
            <a:r>
              <a:rPr lang="uk-UA" dirty="0"/>
              <a:t> наочно ілюструє приклад, який, хоч і не має прямого відношення до металургійної галузі, свідчить про надзвичайні заходи, до яких змушені вдаватися держателі цифрових статків для їх збереження від хакерів. Йдеться про бункер у Швейцарії часів Холодної війни, де наразі розташоване </a:t>
            </a:r>
            <a:r>
              <a:rPr lang="uk-UA" dirty="0" err="1"/>
              <a:t>біткоін-</a:t>
            </a:r>
            <a:r>
              <a:rPr lang="uk-UA" dirty="0"/>
              <a:t> сховище, адже навіть </a:t>
            </a:r>
            <a:r>
              <a:rPr lang="uk-UA" dirty="0" err="1"/>
              <a:t>криптовалюта</a:t>
            </a:r>
            <a:r>
              <a:rPr lang="uk-UA" dirty="0"/>
              <a:t> потребує якогось матеріального контейнера. У ньому зберігаються приватні криптографічні ключі, що забезпечують доступ до балансу монет у мережі </a:t>
            </a:r>
            <a:r>
              <a:rPr lang="uk-UA" dirty="0" err="1"/>
              <a:t>біткоінів</a:t>
            </a:r>
            <a:r>
              <a:rPr lang="uk-UA" dirty="0"/>
              <a:t>. Якщо хтось заволодіє особистим ключем, то буде неможливо повернути гроші назад або вимагати відшкодування. Бункер врізався глибоко в надра гранітної гори на 320 м під землю, оснащений триметровою брамою, пристроєм із куленепробивного скла, набором сталевих дверей, які, за словами співробітників, витримають навіть ядерний вибух, а також найсучаснішими системами сигналізації та неодноразового сканування для ідентифікації особистості. Власне криптографічні ключі зберігаються у «холодній кімнаті», яка оточена сталевими плитами, що утворюють клітку Фарадея, - бар'єр, який захищає вміст від можливого електромагнітного впливу. Вона містить апаратні засоби, що використовуються для підпису </a:t>
            </a:r>
            <a:r>
              <a:rPr lang="uk-UA" dirty="0" err="1"/>
              <a:t>біткоінів</a:t>
            </a:r>
            <a:r>
              <a:rPr lang="uk-UA" dirty="0"/>
              <a:t>, які ніколи не підключені до Інтернету. Оператор звертається до цього устаткування за допомогою «спеціальної кабельної системи», надсилаючи зашифровані дані на обладнання для підписання. Нарешті, перш ніж угода може бути схвалена, мають бути здійснені ще дві виписки у двох інших сховищах, розташованих на різних </a:t>
            </a:r>
            <a:r>
              <a:rPr lang="uk-UA" dirty="0" smtClean="0"/>
              <a:t>континентах</a:t>
            </a:r>
            <a:r>
              <a:rPr lang="en-US"/>
              <a:t>.</a:t>
            </a:r>
            <a:endParaRPr lang="ru-RU" dirty="0"/>
          </a:p>
        </p:txBody>
      </p:sp>
    </p:spTree>
    <p:extLst>
      <p:ext uri="{BB962C8B-B14F-4D97-AF65-F5344CB8AC3E}">
        <p14:creationId xmlns:p14="http://schemas.microsoft.com/office/powerpoint/2010/main" val="3200972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712968" cy="6264696"/>
          </a:xfrm>
        </p:spPr>
        <p:txBody>
          <a:bodyPr>
            <a:normAutofit fontScale="77500" lnSpcReduction="20000"/>
          </a:bodyPr>
          <a:lstStyle/>
          <a:p>
            <a:pPr marL="0" indent="452438" algn="just">
              <a:buNone/>
            </a:pPr>
            <a:r>
              <a:rPr lang="uk-UA" dirty="0"/>
              <a:t>Унаслідок загального відставання України за рівнем інноваційної активності та негативних тенденцій у розвитку металургії процес розробки й упровадження </a:t>
            </a:r>
            <a:r>
              <a:rPr lang="uk-UA" dirty="0" err="1"/>
              <a:t>смарт-рішень</a:t>
            </a:r>
            <a:r>
              <a:rPr lang="uk-UA" dirty="0"/>
              <a:t> у галузі перебуває на початковому етапі порівняно з провідними країнами.</a:t>
            </a:r>
            <a:endParaRPr lang="ru-RU" dirty="0"/>
          </a:p>
          <a:p>
            <a:pPr marL="0" indent="452438" algn="just">
              <a:buNone/>
            </a:pPr>
            <a:r>
              <a:rPr lang="uk-UA" dirty="0"/>
              <a:t>Великі металургійні підприємства, які є «локомотивами» галузі, досить повільно переходять до використання «розумних» технологій. Як окремий приклад можна назвати компанію «Інтерпайп», яка через переорієнтацію на зарубіжні ринки збуту з більш жорсткими умовами виконання замовлень змушена була змінити підхід до роботи, побудувавши єдине інформаційне управлінське середовище за допомогою впровадження комплексної </a:t>
            </a:r>
            <a:r>
              <a:rPr lang="uk-UA" dirty="0" err="1" smtClean="0"/>
              <a:t>ERP</a:t>
            </a:r>
            <a:r>
              <a:rPr lang="uk-UA" dirty="0" smtClean="0"/>
              <a:t>-системи </a:t>
            </a:r>
            <a:r>
              <a:rPr lang="uk-UA" dirty="0"/>
              <a:t>IT-Enterprise. Це дозволило забезпечити </a:t>
            </a:r>
            <a:r>
              <a:rPr lang="uk-UA" dirty="0" err="1"/>
              <a:t>простежуваність</a:t>
            </a:r>
            <a:r>
              <a:rPr lang="uk-UA" dirty="0"/>
              <a:t> стану виконання замовлень у режимі реального часу на всіх етапах виробництва - від лиття заготівки до відвантаження готової продукції, скоротити час ідентифікації продукції під час технологічного процесу, автоматизувати облік використання обладнання та його простоїв, підвищити швидкість документарного оформлення тощо</a:t>
            </a:r>
            <a:r>
              <a:rPr lang="uk-UA" dirty="0" smtClean="0"/>
              <a:t>.</a:t>
            </a:r>
            <a:endParaRPr lang="ru-RU" dirty="0"/>
          </a:p>
        </p:txBody>
      </p:sp>
    </p:spTree>
    <p:extLst>
      <p:ext uri="{BB962C8B-B14F-4D97-AF65-F5344CB8AC3E}">
        <p14:creationId xmlns:p14="http://schemas.microsoft.com/office/powerpoint/2010/main" val="3453994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363272" cy="6336704"/>
          </a:xfrm>
        </p:spPr>
        <p:txBody>
          <a:bodyPr>
            <a:normAutofit fontScale="85000" lnSpcReduction="10000"/>
          </a:bodyPr>
          <a:lstStyle/>
          <a:p>
            <a:pPr marL="0" indent="452438" algn="just">
              <a:buNone/>
            </a:pPr>
            <a:r>
              <a:rPr lang="uk-UA" dirty="0"/>
              <a:t>Уся інформація зберігається в єдиній для всіх підприємств групи базі даних. Дані про замовлення і виробничі переділи зашифровані в QR-коді, який кріпиться на кожному пакеті труб. Такий QR-код дозволяє споживачам компанії у будь-який час самостійно перевірити необхідну інформацію щодо продукції та замовлення за допомогою online-сервісу верифікації трубної продукції. QR-код із бирки трубного пакета перенаправляє клієнта на </a:t>
            </a:r>
            <a:r>
              <a:rPr lang="uk-UA" dirty="0" err="1"/>
              <a:t>веб-</a:t>
            </a:r>
            <a:r>
              <a:rPr lang="uk-UA" dirty="0"/>
              <a:t> сторінку, де містяться дані про країну призначення, обсяг замовлення, номер сертифіката якості, номер плавки, дату відвантаження, виробника, країну виробництва продукції. Із використанням цієї комплексної ERP-системи в «Інтерпайпі» на 20% скоротився час узгодження замовлень і на 45% підвищилася ефективність роботи виробничого персоналу.</a:t>
            </a:r>
            <a:endParaRPr lang="ru-RU" dirty="0"/>
          </a:p>
          <a:p>
            <a:pPr marL="0" indent="452438" algn="just">
              <a:buNone/>
            </a:pPr>
            <a:endParaRPr lang="ru-RU" dirty="0"/>
          </a:p>
        </p:txBody>
      </p:sp>
    </p:spTree>
    <p:extLst>
      <p:ext uri="{BB962C8B-B14F-4D97-AF65-F5344CB8AC3E}">
        <p14:creationId xmlns:p14="http://schemas.microsoft.com/office/powerpoint/2010/main" val="2530277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856984" cy="6669360"/>
          </a:xfrm>
        </p:spPr>
        <p:txBody>
          <a:bodyPr>
            <a:normAutofit fontScale="77500" lnSpcReduction="20000"/>
          </a:bodyPr>
          <a:lstStyle/>
          <a:p>
            <a:pPr marL="0" indent="452438" algn="just">
              <a:buNone/>
            </a:pPr>
            <a:r>
              <a:rPr lang="uk-UA" dirty="0"/>
              <a:t>Також компанією реалізовано проект впровадження IT-Enterprise.EAM для автоматизації управління основними виробничими фондами. У єдиній інформаційній системі міститься вся інформація про виробниче обладнання підприємств та його обслуговування: від класифікації обладнання та обліку простоїв до закупівель запчастин для необхідних ремонтних робіт. Одним з основних елементів </a:t>
            </a:r>
            <a:r>
              <a:rPr lang="uk-UA" dirty="0" err="1"/>
              <a:t>ІТ-системи</a:t>
            </a:r>
            <a:r>
              <a:rPr lang="uk-UA" dirty="0"/>
              <a:t> є автоматизований облік використання обладнання та його простоїв. Дані про час роботи основного устаткування в автоматичному режимі збирають встановлені на виробничих лініях контролери. Причини простоїв в інформаційну систему підприємства вносять майстри дільниць із комп'ютерів у цеху або з мобільних пристроїв. Модуль управління основними виробничими фондами постійно поповнюється новою інформацією та розширює можливості роботи користувачів. Результатом його застосування стало скорочення на 2 дол. вартості обслуговування виробничого обладнання на тонну виробленої продукції, підвищення на 2% коефіцієнта технічної готовності при зростанні завантаженості виробничих фондів удвічі та зменшення на 30% часу простоїв виробничого обладнання</a:t>
            </a:r>
            <a:r>
              <a:rPr lang="uk-UA" dirty="0" smtClean="0"/>
              <a:t>.</a:t>
            </a:r>
            <a:endParaRPr lang="ru-RU" dirty="0"/>
          </a:p>
        </p:txBody>
      </p:sp>
    </p:spTree>
    <p:extLst>
      <p:ext uri="{BB962C8B-B14F-4D97-AF65-F5344CB8AC3E}">
        <p14:creationId xmlns:p14="http://schemas.microsoft.com/office/powerpoint/2010/main" val="984289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363272" cy="6408712"/>
          </a:xfrm>
        </p:spPr>
        <p:txBody>
          <a:bodyPr>
            <a:normAutofit fontScale="70000" lnSpcReduction="20000"/>
          </a:bodyPr>
          <a:lstStyle/>
          <a:p>
            <a:pPr marL="0" indent="452438" algn="just">
              <a:buNone/>
            </a:pPr>
            <a:r>
              <a:rPr lang="uk-UA" dirty="0"/>
              <a:t>Іншим прикладом використання </a:t>
            </a:r>
            <a:r>
              <a:rPr lang="uk-UA" dirty="0" err="1"/>
              <a:t>смарт-рішень</a:t>
            </a:r>
            <a:r>
              <a:rPr lang="uk-UA" dirty="0"/>
              <a:t> в українській металургії є Група «</a:t>
            </a:r>
            <a:r>
              <a:rPr lang="uk-UA" dirty="0" err="1"/>
              <a:t>Метінвест</a:t>
            </a:r>
            <a:r>
              <a:rPr lang="uk-UA" dirty="0"/>
              <a:t>». Для забезпечення централізованого управління підприємствами, що входять у холдинг, по всьому виробничому ланцюжку та створення єдиного інформаційного простору Група трансформувала IT- службу в окрему компанію «</a:t>
            </a:r>
            <a:r>
              <a:rPr lang="uk-UA" dirty="0" err="1"/>
              <a:t>Метінвест</a:t>
            </a:r>
            <a:r>
              <a:rPr lang="uk-UA" dirty="0"/>
              <a:t> </a:t>
            </a:r>
            <a:r>
              <a:rPr lang="uk-UA" dirty="0" err="1"/>
              <a:t>Діджитал</a:t>
            </a:r>
            <a:r>
              <a:rPr lang="uk-UA" dirty="0"/>
              <a:t>», основним видом діяльності якої є консультаційні послуги у сфері комп'ютерних технологій.</a:t>
            </a:r>
            <a:endParaRPr lang="ru-RU" dirty="0"/>
          </a:p>
          <a:p>
            <a:pPr marL="0" indent="452438" algn="just">
              <a:buNone/>
            </a:pPr>
            <a:r>
              <a:rPr lang="uk-UA" dirty="0"/>
              <a:t>Зокрема, компанія використовувала машинне навчання для поліпшення якості прогнозування споживання газу на печах відпалу металу в цеху холодного прокату та сталеплавильних печах на металургійному заводі «Запоріжсталь». За словами генерального директора «</a:t>
            </a:r>
            <a:r>
              <a:rPr lang="uk-UA" dirty="0" err="1"/>
              <a:t>Метінвест</a:t>
            </a:r>
            <a:r>
              <a:rPr lang="uk-UA" dirty="0"/>
              <a:t> </a:t>
            </a:r>
            <a:r>
              <a:rPr lang="uk-UA" dirty="0" err="1"/>
              <a:t>Діджитал</a:t>
            </a:r>
            <a:r>
              <a:rPr lang="uk-UA" dirty="0"/>
              <a:t>» С. </a:t>
            </a:r>
            <a:r>
              <a:rPr lang="uk-UA" dirty="0" err="1"/>
              <a:t>Детюка</a:t>
            </a:r>
            <a:r>
              <a:rPr lang="uk-UA" dirty="0"/>
              <a:t>, «машинне навчання дає у два рази більш точні та стабільні результати, ніж стандартні аналітичні моделі. А подальше накопичення даних поступово поліпшує модель і дозволяє застосовувати додаткові алгоритми прогнозування. Такі проекти ще раз підтверджують, що інвестиції у збір даних й автоматизовану систему управління технологічним процесом дають максимальну віддачу в результаті застосування аналітичних моделей і машинного навчання. І ми готові продовжувати розвиток у цьому напрямі. Наші наступні кроки: плануємо використовувати підходи </a:t>
            </a:r>
            <a:r>
              <a:rPr lang="uk-UA" dirty="0" err="1"/>
              <a:t>Data</a:t>
            </a:r>
            <a:r>
              <a:rPr lang="uk-UA" dirty="0"/>
              <a:t> </a:t>
            </a:r>
            <a:r>
              <a:rPr lang="uk-UA" dirty="0" err="1"/>
              <a:t>Science</a:t>
            </a:r>
            <a:r>
              <a:rPr lang="uk-UA" dirty="0"/>
              <a:t> і технології машинного навчання для оптимізації витрат феросплавів</a:t>
            </a:r>
            <a:r>
              <a:rPr lang="uk-UA" dirty="0" smtClean="0"/>
              <a:t>».</a:t>
            </a:r>
            <a:endParaRPr lang="ru-RU" dirty="0"/>
          </a:p>
        </p:txBody>
      </p:sp>
    </p:spTree>
    <p:extLst>
      <p:ext uri="{BB962C8B-B14F-4D97-AF65-F5344CB8AC3E}">
        <p14:creationId xmlns:p14="http://schemas.microsoft.com/office/powerpoint/2010/main" val="1670982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363272" cy="6336704"/>
          </a:xfrm>
        </p:spPr>
        <p:txBody>
          <a:bodyPr>
            <a:normAutofit fontScale="70000" lnSpcReduction="20000"/>
          </a:bodyPr>
          <a:lstStyle/>
          <a:p>
            <a:pPr marL="0" indent="452438" algn="just">
              <a:buNone/>
            </a:pPr>
            <a:r>
              <a:rPr lang="uk-UA" dirty="0"/>
              <a:t>Крім того, Група «</a:t>
            </a:r>
            <a:r>
              <a:rPr lang="uk-UA" dirty="0" err="1"/>
              <a:t>Метінвест</a:t>
            </a:r>
            <a:r>
              <a:rPr lang="uk-UA" dirty="0"/>
              <a:t>» завершила перенесення системи SAP на хмарну платформу і стала першим в Україні користувачем SAP HANA </a:t>
            </a:r>
            <a:r>
              <a:rPr lang="uk-UA" dirty="0" err="1"/>
              <a:t>Enterprise</a:t>
            </a:r>
            <a:r>
              <a:rPr lang="uk-UA" dirty="0"/>
              <a:t> </a:t>
            </a:r>
            <a:r>
              <a:rPr lang="uk-UA" dirty="0" err="1"/>
              <a:t>Cloud</a:t>
            </a:r>
            <a:r>
              <a:rPr lang="uk-UA" dirty="0"/>
              <a:t> (SAP HEC). Технологія SAP HEC дозволяє значною мірою зменшити витрати </a:t>
            </a:r>
            <a:r>
              <a:rPr lang="uk-UA" dirty="0" err="1"/>
              <a:t>ІТ-структури</a:t>
            </a:r>
            <a:r>
              <a:rPr lang="uk-UA" dirty="0"/>
              <a:t>, прискорити обробку великих масивів даних, підвищити рівень безпеки сервісів, підтримує операційну роботу і стає основою для майбутніх інноваційних проектів. Міграція 21 основної бізнес-системи (включаючи систему планування ресурсів підприємства, систему управління перевезеннями і закупівлями, кадрового адміністрування та розрахунку заробітної плати, систему бюджетування, фінансів та ін.) тривала 18 місяців. Перенесення дата-центрів на хмарну платформу SAP дозволило як підвищити надійність і безпеку самої платформи, так і сконцентруватися на бізнес-логіці роботи процесів. Тепер проектна команда формуватиме системний підхід до управління процесами підтримки систем, розміщених у SAP НЕС, і гнучкого управління змінами.</a:t>
            </a:r>
            <a:endParaRPr lang="ru-RU" dirty="0"/>
          </a:p>
          <a:p>
            <a:pPr marL="0" indent="452438" algn="just">
              <a:buNone/>
            </a:pPr>
            <a:r>
              <a:rPr lang="uk-UA" dirty="0"/>
              <a:t>Суттєве відставання української металургії від світових аналогів за темпами розвитку галузі та використанням </a:t>
            </a:r>
            <a:r>
              <a:rPr lang="uk-UA" dirty="0" err="1"/>
              <a:t>смарт-технологій</a:t>
            </a:r>
            <a:r>
              <a:rPr lang="uk-UA" dirty="0"/>
              <a:t> зумовлює відмінності й особливості її майбутньої розбудови на «розумних» засадах (табл. 4</a:t>
            </a:r>
            <a:r>
              <a:rPr lang="uk-UA" dirty="0" smtClean="0"/>
              <a:t>).</a:t>
            </a:r>
            <a:endParaRPr lang="ru-RU" dirty="0"/>
          </a:p>
        </p:txBody>
      </p:sp>
    </p:spTree>
    <p:extLst>
      <p:ext uri="{BB962C8B-B14F-4D97-AF65-F5344CB8AC3E}">
        <p14:creationId xmlns:p14="http://schemas.microsoft.com/office/powerpoint/2010/main" val="771297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uk-UA" sz="2400" b="1" dirty="0"/>
              <a:t>Таблиця 4</a:t>
            </a:r>
            <a:r>
              <a:rPr lang="uk-UA" sz="2400" dirty="0"/>
              <a:t> - Особливості </a:t>
            </a:r>
            <a:r>
              <a:rPr lang="uk-UA" sz="2400" dirty="0" err="1"/>
              <a:t>смартизації</a:t>
            </a:r>
            <a:r>
              <a:rPr lang="uk-UA" sz="2400" dirty="0"/>
              <a:t> металургійної промисловості в Україні порівняно із світовими </a:t>
            </a:r>
            <a:r>
              <a:rPr lang="uk-UA" sz="2400" dirty="0" smtClean="0"/>
              <a:t>лідерами</a:t>
            </a:r>
            <a:endParaRPr lang="ru-RU" sz="2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949702396"/>
              </p:ext>
            </p:extLst>
          </p:nvPr>
        </p:nvGraphicFramePr>
        <p:xfrm>
          <a:off x="323528" y="998422"/>
          <a:ext cx="8496944" cy="5814954"/>
        </p:xfrm>
        <a:graphic>
          <a:graphicData uri="http://schemas.openxmlformats.org/drawingml/2006/table">
            <a:tbl>
              <a:tblPr firstRow="1" firstCol="1" bandRow="1">
                <a:tableStyleId>{5C22544A-7EE6-4342-B048-85BDC9FD1C3A}</a:tableStyleId>
              </a:tblPr>
              <a:tblGrid>
                <a:gridCol w="1234599">
                  <a:extLst>
                    <a:ext uri="{9D8B030D-6E8A-4147-A177-3AD203B41FA5}">
                      <a16:colId xmlns:a16="http://schemas.microsoft.com/office/drawing/2014/main" val="20000"/>
                    </a:ext>
                  </a:extLst>
                </a:gridCol>
                <a:gridCol w="2259721">
                  <a:extLst>
                    <a:ext uri="{9D8B030D-6E8A-4147-A177-3AD203B41FA5}">
                      <a16:colId xmlns:a16="http://schemas.microsoft.com/office/drawing/2014/main" val="20001"/>
                    </a:ext>
                  </a:extLst>
                </a:gridCol>
                <a:gridCol w="5002624">
                  <a:extLst>
                    <a:ext uri="{9D8B030D-6E8A-4147-A177-3AD203B41FA5}">
                      <a16:colId xmlns:a16="http://schemas.microsoft.com/office/drawing/2014/main" val="20002"/>
                    </a:ext>
                  </a:extLst>
                </a:gridCol>
              </a:tblGrid>
              <a:tr h="252824">
                <a:tc gridSpan="2">
                  <a:txBody>
                    <a:bodyPr/>
                    <a:lstStyle/>
                    <a:p>
                      <a:pPr marL="520700">
                        <a:lnSpc>
                          <a:spcPct val="100000"/>
                        </a:lnSpc>
                        <a:spcAft>
                          <a:spcPts val="0"/>
                        </a:spcAft>
                      </a:pPr>
                      <a:r>
                        <a:rPr lang="uk-UA" sz="1600" dirty="0">
                          <a:effectLst/>
                        </a:rPr>
                        <a:t>Показник</a:t>
                      </a:r>
                      <a:endParaRPr lang="ru-RU" sz="1600" dirty="0">
                        <a:effectLst/>
                        <a:latin typeface="Times New Roman"/>
                        <a:ea typeface="Times New Roman"/>
                      </a:endParaRPr>
                    </a:p>
                  </a:txBody>
                  <a:tcPr marL="5421" marR="5421" marT="0" marB="0"/>
                </a:tc>
                <a:tc hMerge="1">
                  <a:txBody>
                    <a:bodyPr/>
                    <a:lstStyle/>
                    <a:p>
                      <a:endParaRPr lang="ru-RU"/>
                    </a:p>
                  </a:txBody>
                  <a:tcPr/>
                </a:tc>
                <a:tc>
                  <a:txBody>
                    <a:bodyPr/>
                    <a:lstStyle/>
                    <a:p>
                      <a:pPr marL="1549400">
                        <a:lnSpc>
                          <a:spcPct val="100000"/>
                        </a:lnSpc>
                        <a:spcAft>
                          <a:spcPts val="0"/>
                        </a:spcAft>
                      </a:pPr>
                      <a:r>
                        <a:rPr lang="uk-UA" sz="1600">
                          <a:effectLst/>
                        </a:rPr>
                        <a:t>Характеристика</a:t>
                      </a:r>
                      <a:endParaRPr lang="ru-RU" sz="1600">
                        <a:effectLst/>
                        <a:latin typeface="Times New Roman"/>
                        <a:ea typeface="Times New Roman"/>
                      </a:endParaRPr>
                    </a:p>
                  </a:txBody>
                  <a:tcPr marL="5421" marR="5421" marT="0" marB="0"/>
                </a:tc>
                <a:extLst>
                  <a:ext uri="{0D108BD9-81ED-4DB2-BD59-A6C34878D82A}">
                    <a16:rowId xmlns:a16="http://schemas.microsoft.com/office/drawing/2014/main" val="10000"/>
                  </a:ext>
                </a:extLst>
              </a:tr>
              <a:tr h="252824">
                <a:tc gridSpan="2">
                  <a:txBody>
                    <a:bodyPr/>
                    <a:lstStyle/>
                    <a:p>
                      <a:pPr marL="76200">
                        <a:lnSpc>
                          <a:spcPct val="100000"/>
                        </a:lnSpc>
                        <a:spcAft>
                          <a:spcPts val="0"/>
                        </a:spcAft>
                      </a:pPr>
                      <a:r>
                        <a:rPr lang="uk-UA" sz="1600">
                          <a:effectLst/>
                        </a:rPr>
                        <a:t>Історичні передумови</a:t>
                      </a:r>
                      <a:endParaRPr lang="ru-RU" sz="1600">
                        <a:effectLst/>
                        <a:latin typeface="Times New Roman"/>
                        <a:ea typeface="Times New Roman"/>
                      </a:endParaRPr>
                    </a:p>
                  </a:txBody>
                  <a:tcPr marL="5421" marR="5421" marT="0" marB="0"/>
                </a:tc>
                <a:tc hMerge="1">
                  <a:txBody>
                    <a:bodyPr/>
                    <a:lstStyle/>
                    <a:p>
                      <a:endParaRPr lang="ru-RU"/>
                    </a:p>
                  </a:txBody>
                  <a:tcPr/>
                </a:tc>
                <a:tc>
                  <a:txBody>
                    <a:bodyPr/>
                    <a:lstStyle/>
                    <a:p>
                      <a:pPr algn="just">
                        <a:lnSpc>
                          <a:spcPct val="100000"/>
                        </a:lnSpc>
                        <a:spcAft>
                          <a:spcPts val="0"/>
                        </a:spcAft>
                      </a:pPr>
                      <a:r>
                        <a:rPr lang="uk-UA" sz="1600">
                          <a:effectLst/>
                        </a:rPr>
                        <a:t>Ідентичні</a:t>
                      </a:r>
                      <a:endParaRPr lang="ru-RU" sz="1600">
                        <a:effectLst/>
                        <a:latin typeface="Times New Roman"/>
                        <a:ea typeface="Times New Roman"/>
                      </a:endParaRPr>
                    </a:p>
                  </a:txBody>
                  <a:tcPr marL="5421" marR="5421" marT="0" marB="0"/>
                </a:tc>
                <a:extLst>
                  <a:ext uri="{0D108BD9-81ED-4DB2-BD59-A6C34878D82A}">
                    <a16:rowId xmlns:a16="http://schemas.microsoft.com/office/drawing/2014/main" val="10001"/>
                  </a:ext>
                </a:extLst>
              </a:tr>
              <a:tr h="505648">
                <a:tc gridSpan="2">
                  <a:txBody>
                    <a:bodyPr/>
                    <a:lstStyle/>
                    <a:p>
                      <a:pPr marL="76200">
                        <a:lnSpc>
                          <a:spcPct val="100000"/>
                        </a:lnSpc>
                        <a:spcAft>
                          <a:spcPts val="0"/>
                        </a:spcAft>
                      </a:pPr>
                      <a:r>
                        <a:rPr lang="uk-UA" sz="1600" dirty="0">
                          <a:effectLst/>
                        </a:rPr>
                        <a:t>Актуальність</a:t>
                      </a:r>
                      <a:endParaRPr lang="ru-RU" sz="1600" dirty="0">
                        <a:effectLst/>
                        <a:latin typeface="Times New Roman"/>
                        <a:ea typeface="Times New Roman"/>
                      </a:endParaRPr>
                    </a:p>
                  </a:txBody>
                  <a:tcPr marL="5421" marR="5421" marT="0" marB="0"/>
                </a:tc>
                <a:tc hMerge="1">
                  <a:txBody>
                    <a:bodyPr/>
                    <a:lstStyle/>
                    <a:p>
                      <a:endParaRPr lang="ru-RU"/>
                    </a:p>
                  </a:txBody>
                  <a:tcPr/>
                </a:tc>
                <a:tc>
                  <a:txBody>
                    <a:bodyPr/>
                    <a:lstStyle/>
                    <a:p>
                      <a:pPr algn="just">
                        <a:lnSpc>
                          <a:spcPct val="100000"/>
                        </a:lnSpc>
                        <a:spcAft>
                          <a:spcPts val="0"/>
                        </a:spcAft>
                      </a:pPr>
                      <a:r>
                        <a:rPr lang="uk-UA" sz="1600">
                          <a:effectLst/>
                        </a:rPr>
                        <a:t>Зосереджена на підвищенні ефективності та конкурентоспроможності галузі</a:t>
                      </a:r>
                      <a:endParaRPr lang="ru-RU" sz="1600">
                        <a:effectLst/>
                        <a:latin typeface="Times New Roman"/>
                        <a:ea typeface="Times New Roman"/>
                      </a:endParaRPr>
                    </a:p>
                  </a:txBody>
                  <a:tcPr marL="5421" marR="5421" marT="0" marB="0"/>
                </a:tc>
                <a:extLst>
                  <a:ext uri="{0D108BD9-81ED-4DB2-BD59-A6C34878D82A}">
                    <a16:rowId xmlns:a16="http://schemas.microsoft.com/office/drawing/2014/main" val="10002"/>
                  </a:ext>
                </a:extLst>
              </a:tr>
              <a:tr h="252824">
                <a:tc gridSpan="2">
                  <a:txBody>
                    <a:bodyPr/>
                    <a:lstStyle/>
                    <a:p>
                      <a:pPr marL="76200">
                        <a:lnSpc>
                          <a:spcPct val="100000"/>
                        </a:lnSpc>
                        <a:spcAft>
                          <a:spcPts val="0"/>
                        </a:spcAft>
                      </a:pPr>
                      <a:r>
                        <a:rPr lang="uk-UA" sz="1600" dirty="0">
                          <a:effectLst/>
                        </a:rPr>
                        <a:t>Необхідність</a:t>
                      </a:r>
                      <a:endParaRPr lang="ru-RU" sz="1600" dirty="0">
                        <a:effectLst/>
                        <a:latin typeface="Times New Roman"/>
                        <a:ea typeface="Times New Roman"/>
                      </a:endParaRPr>
                    </a:p>
                  </a:txBody>
                  <a:tcPr marL="5421" marR="5421" marT="0" marB="0"/>
                </a:tc>
                <a:tc hMerge="1">
                  <a:txBody>
                    <a:bodyPr/>
                    <a:lstStyle/>
                    <a:p>
                      <a:endParaRPr lang="ru-RU"/>
                    </a:p>
                  </a:txBody>
                  <a:tcPr/>
                </a:tc>
                <a:tc>
                  <a:txBody>
                    <a:bodyPr/>
                    <a:lstStyle/>
                    <a:p>
                      <a:pPr algn="just">
                        <a:lnSpc>
                          <a:spcPct val="100000"/>
                        </a:lnSpc>
                        <a:spcAft>
                          <a:spcPts val="0"/>
                        </a:spcAft>
                      </a:pPr>
                      <a:r>
                        <a:rPr lang="uk-UA" sz="1600">
                          <a:effectLst/>
                        </a:rPr>
                        <a:t>Ідентична</a:t>
                      </a:r>
                      <a:endParaRPr lang="ru-RU" sz="1600">
                        <a:effectLst/>
                        <a:latin typeface="Times New Roman"/>
                        <a:ea typeface="Times New Roman"/>
                      </a:endParaRPr>
                    </a:p>
                  </a:txBody>
                  <a:tcPr marL="5421" marR="5421" marT="0" marB="0"/>
                </a:tc>
                <a:extLst>
                  <a:ext uri="{0D108BD9-81ED-4DB2-BD59-A6C34878D82A}">
                    <a16:rowId xmlns:a16="http://schemas.microsoft.com/office/drawing/2014/main" val="10003"/>
                  </a:ext>
                </a:extLst>
              </a:tr>
              <a:tr h="252824">
                <a:tc gridSpan="2">
                  <a:txBody>
                    <a:bodyPr/>
                    <a:lstStyle/>
                    <a:p>
                      <a:pPr marL="76200">
                        <a:lnSpc>
                          <a:spcPct val="100000"/>
                        </a:lnSpc>
                        <a:spcAft>
                          <a:spcPts val="0"/>
                        </a:spcAft>
                      </a:pPr>
                      <a:r>
                        <a:rPr lang="uk-UA" sz="1600">
                          <a:effectLst/>
                        </a:rPr>
                        <a:t>Мета</a:t>
                      </a:r>
                      <a:endParaRPr lang="ru-RU" sz="1600">
                        <a:effectLst/>
                        <a:latin typeface="Times New Roman"/>
                        <a:ea typeface="Times New Roman"/>
                      </a:endParaRPr>
                    </a:p>
                  </a:txBody>
                  <a:tcPr marL="5421" marR="5421" marT="0" marB="0"/>
                </a:tc>
                <a:tc hMerge="1">
                  <a:txBody>
                    <a:bodyPr/>
                    <a:lstStyle/>
                    <a:p>
                      <a:endParaRPr lang="ru-RU"/>
                    </a:p>
                  </a:txBody>
                  <a:tcPr/>
                </a:tc>
                <a:tc>
                  <a:txBody>
                    <a:bodyPr/>
                    <a:lstStyle/>
                    <a:p>
                      <a:pPr algn="just">
                        <a:lnSpc>
                          <a:spcPct val="100000"/>
                        </a:lnSpc>
                        <a:spcAft>
                          <a:spcPts val="0"/>
                        </a:spcAft>
                      </a:pPr>
                      <a:r>
                        <a:rPr lang="uk-UA" sz="1600">
                          <a:effectLst/>
                        </a:rPr>
                        <a:t>Ідентична</a:t>
                      </a:r>
                      <a:endParaRPr lang="ru-RU" sz="1600">
                        <a:effectLst/>
                        <a:latin typeface="Times New Roman"/>
                        <a:ea typeface="Times New Roman"/>
                      </a:endParaRPr>
                    </a:p>
                  </a:txBody>
                  <a:tcPr marL="5421" marR="5421" marT="0" marB="0"/>
                </a:tc>
                <a:extLst>
                  <a:ext uri="{0D108BD9-81ED-4DB2-BD59-A6C34878D82A}">
                    <a16:rowId xmlns:a16="http://schemas.microsoft.com/office/drawing/2014/main" val="10004"/>
                  </a:ext>
                </a:extLst>
              </a:tr>
              <a:tr h="1516945">
                <a:tc rowSpan="3">
                  <a:txBody>
                    <a:bodyPr/>
                    <a:lstStyle/>
                    <a:p>
                      <a:pPr algn="ctr">
                        <a:lnSpc>
                          <a:spcPct val="100000"/>
                        </a:lnSpc>
                        <a:spcAft>
                          <a:spcPts val="0"/>
                        </a:spcAft>
                      </a:pPr>
                      <a:r>
                        <a:rPr lang="uk-UA" sz="1600" dirty="0">
                          <a:effectLst/>
                        </a:rPr>
                        <a:t>Сфера діяльності металургійних підприємств</a:t>
                      </a:r>
                      <a:endParaRPr lang="ru-RU" sz="1600" dirty="0">
                        <a:effectLst/>
                        <a:latin typeface="Times New Roman"/>
                        <a:ea typeface="Times New Roman"/>
                      </a:endParaRPr>
                    </a:p>
                  </a:txBody>
                  <a:tcPr marL="5421" marR="5421" marT="0" marB="0" vert="vert270"/>
                </a:tc>
                <a:tc>
                  <a:txBody>
                    <a:bodyPr/>
                    <a:lstStyle/>
                    <a:p>
                      <a:pPr algn="just">
                        <a:lnSpc>
                          <a:spcPct val="100000"/>
                        </a:lnSpc>
                        <a:spcAft>
                          <a:spcPts val="0"/>
                        </a:spcAft>
                      </a:pPr>
                      <a:r>
                        <a:rPr lang="uk-UA" sz="1600" dirty="0">
                          <a:effectLst/>
                        </a:rPr>
                        <a:t>виробнича</a:t>
                      </a:r>
                      <a:endParaRPr lang="ru-RU" sz="1600" dirty="0">
                        <a:effectLst/>
                        <a:latin typeface="Times New Roman"/>
                        <a:ea typeface="Times New Roman"/>
                      </a:endParaRPr>
                    </a:p>
                  </a:txBody>
                  <a:tcPr marL="5421" marR="5421" marT="0" marB="0"/>
                </a:tc>
                <a:tc>
                  <a:txBody>
                    <a:bodyPr/>
                    <a:lstStyle/>
                    <a:p>
                      <a:pPr algn="just">
                        <a:lnSpc>
                          <a:spcPct val="100000"/>
                        </a:lnSpc>
                        <a:spcAft>
                          <a:spcPts val="0"/>
                        </a:spcAft>
                      </a:pPr>
                      <a:r>
                        <a:rPr lang="uk-UA" sz="1600">
                          <a:effectLst/>
                        </a:rPr>
                        <a:t>Відстає від світових аналогів за темпами та обсягом упровадження смарт-технологій, зосереджуючись на оптимізації роботи обладнання в режимі реального часу та скороченні операційних витрат у результаті використання інтернету речей, смарт-пристроїв, штучного інтелекту</a:t>
                      </a:r>
                      <a:endParaRPr lang="ru-RU" sz="1600">
                        <a:effectLst/>
                        <a:latin typeface="Times New Roman"/>
                        <a:ea typeface="Times New Roman"/>
                      </a:endParaRPr>
                    </a:p>
                  </a:txBody>
                  <a:tcPr marL="5421" marR="5421" marT="0" marB="0"/>
                </a:tc>
                <a:extLst>
                  <a:ext uri="{0D108BD9-81ED-4DB2-BD59-A6C34878D82A}">
                    <a16:rowId xmlns:a16="http://schemas.microsoft.com/office/drawing/2014/main" val="10005"/>
                  </a:ext>
                </a:extLst>
              </a:tr>
              <a:tr h="1516945">
                <a:tc vMerge="1">
                  <a:txBody>
                    <a:bodyPr/>
                    <a:lstStyle/>
                    <a:p>
                      <a:endParaRPr lang="ru-RU"/>
                    </a:p>
                  </a:txBody>
                  <a:tcPr/>
                </a:tc>
                <a:tc>
                  <a:txBody>
                    <a:bodyPr/>
                    <a:lstStyle/>
                    <a:p>
                      <a:pPr algn="just">
                        <a:lnSpc>
                          <a:spcPct val="100000"/>
                        </a:lnSpc>
                        <a:spcAft>
                          <a:spcPts val="0"/>
                        </a:spcAft>
                      </a:pPr>
                      <a:r>
                        <a:rPr lang="uk-UA" sz="1600" dirty="0">
                          <a:effectLst/>
                        </a:rPr>
                        <a:t>організаційно - економічна</a:t>
                      </a:r>
                      <a:endParaRPr lang="ru-RU" sz="1600" dirty="0">
                        <a:effectLst/>
                        <a:latin typeface="Times New Roman"/>
                        <a:ea typeface="Times New Roman"/>
                      </a:endParaRPr>
                    </a:p>
                  </a:txBody>
                  <a:tcPr marL="5421" marR="5421" marT="0" marB="0"/>
                </a:tc>
                <a:tc>
                  <a:txBody>
                    <a:bodyPr/>
                    <a:lstStyle/>
                    <a:p>
                      <a:pPr algn="just">
                        <a:lnSpc>
                          <a:spcPct val="100000"/>
                        </a:lnSpc>
                        <a:spcAft>
                          <a:spcPts val="0"/>
                        </a:spcAft>
                      </a:pPr>
                      <a:r>
                        <a:rPr lang="uk-UA" sz="1600">
                          <a:effectLst/>
                        </a:rPr>
                        <a:t>Розвивається в руслі світових трендів, зосереджуючись на цифровізації продукції та послуг, підвищенні клієнтоорієнтованості, змінах у корпоративному управлінні та організаційній структурі компаній із використанням інтернету речей, штучного інтелекту, смарт-пристроїв, предиктивної аналітики</a:t>
                      </a:r>
                      <a:endParaRPr lang="ru-RU" sz="1600">
                        <a:effectLst/>
                        <a:latin typeface="Times New Roman"/>
                        <a:ea typeface="Times New Roman"/>
                      </a:endParaRPr>
                    </a:p>
                  </a:txBody>
                  <a:tcPr marL="5421" marR="5421" marT="0" marB="0"/>
                </a:tc>
                <a:extLst>
                  <a:ext uri="{0D108BD9-81ED-4DB2-BD59-A6C34878D82A}">
                    <a16:rowId xmlns:a16="http://schemas.microsoft.com/office/drawing/2014/main" val="10006"/>
                  </a:ext>
                </a:extLst>
              </a:tr>
              <a:tr h="758472">
                <a:tc vMerge="1">
                  <a:txBody>
                    <a:bodyPr/>
                    <a:lstStyle/>
                    <a:p>
                      <a:endParaRPr lang="ru-RU"/>
                    </a:p>
                  </a:txBody>
                  <a:tcPr/>
                </a:tc>
                <a:tc>
                  <a:txBody>
                    <a:bodyPr/>
                    <a:lstStyle/>
                    <a:p>
                      <a:pPr algn="just">
                        <a:lnSpc>
                          <a:spcPct val="100000"/>
                        </a:lnSpc>
                        <a:spcAft>
                          <a:spcPts val="0"/>
                        </a:spcAft>
                      </a:pPr>
                      <a:r>
                        <a:rPr lang="uk-UA" sz="1600">
                          <a:effectLst/>
                        </a:rPr>
                        <a:t>соціальна</a:t>
                      </a:r>
                      <a:endParaRPr lang="ru-RU" sz="1600">
                        <a:effectLst/>
                        <a:latin typeface="Times New Roman"/>
                        <a:ea typeface="Times New Roman"/>
                      </a:endParaRPr>
                    </a:p>
                  </a:txBody>
                  <a:tcPr marL="5421" marR="5421" marT="0" marB="0"/>
                </a:tc>
                <a:tc>
                  <a:txBody>
                    <a:bodyPr/>
                    <a:lstStyle/>
                    <a:p>
                      <a:pPr algn="just">
                        <a:lnSpc>
                          <a:spcPct val="100000"/>
                        </a:lnSpc>
                        <a:spcAft>
                          <a:spcPts val="0"/>
                        </a:spcAft>
                      </a:pPr>
                      <a:r>
                        <a:rPr lang="uk-UA" sz="1600" dirty="0">
                          <a:effectLst/>
                        </a:rPr>
                        <a:t>Частково спрямована на поліпшення умов і безпеки праці на основі використання інтернету речей та смарт- пристроїв</a:t>
                      </a:r>
                      <a:endParaRPr lang="ru-RU" sz="1600" dirty="0">
                        <a:effectLst/>
                        <a:latin typeface="Times New Roman"/>
                        <a:ea typeface="Times New Roman"/>
                      </a:endParaRPr>
                    </a:p>
                  </a:txBody>
                  <a:tcPr marL="5421" marR="5421" marT="0" marB="0"/>
                </a:tc>
                <a:extLst>
                  <a:ext uri="{0D108BD9-81ED-4DB2-BD59-A6C34878D82A}">
                    <a16:rowId xmlns:a16="http://schemas.microsoft.com/office/drawing/2014/main" val="10007"/>
                  </a:ext>
                </a:extLst>
              </a:tr>
              <a:tr h="252824">
                <a:tc rowSpan="2">
                  <a:txBody>
                    <a:bodyPr/>
                    <a:lstStyle/>
                    <a:p>
                      <a:pPr marL="88900">
                        <a:lnSpc>
                          <a:spcPct val="100000"/>
                        </a:lnSpc>
                        <a:spcAft>
                          <a:spcPts val="0"/>
                        </a:spcAft>
                      </a:pPr>
                      <a:r>
                        <a:rPr lang="uk-UA" sz="1600">
                          <a:effectLst/>
                        </a:rPr>
                        <a:t>Наслідки</a:t>
                      </a:r>
                      <a:endParaRPr lang="ru-RU" sz="1600">
                        <a:effectLst/>
                        <a:latin typeface="Times New Roman"/>
                        <a:ea typeface="Times New Roman"/>
                      </a:endParaRPr>
                    </a:p>
                  </a:txBody>
                  <a:tcPr marL="5421" marR="5421" marT="0" marB="0" vert="vert270"/>
                </a:tc>
                <a:tc>
                  <a:txBody>
                    <a:bodyPr/>
                    <a:lstStyle/>
                    <a:p>
                      <a:pPr algn="just">
                        <a:lnSpc>
                          <a:spcPct val="100000"/>
                        </a:lnSpc>
                        <a:spcAft>
                          <a:spcPts val="0"/>
                        </a:spcAft>
                      </a:pPr>
                      <a:r>
                        <a:rPr lang="uk-UA" sz="1600">
                          <a:effectLst/>
                        </a:rPr>
                        <a:t>позитивні</a:t>
                      </a:r>
                      <a:endParaRPr lang="ru-RU" sz="1600">
                        <a:effectLst/>
                        <a:latin typeface="Times New Roman"/>
                        <a:ea typeface="Times New Roman"/>
                      </a:endParaRPr>
                    </a:p>
                  </a:txBody>
                  <a:tcPr marL="5421" marR="5421" marT="0" marB="0"/>
                </a:tc>
                <a:tc>
                  <a:txBody>
                    <a:bodyPr/>
                    <a:lstStyle/>
                    <a:p>
                      <a:pPr algn="just">
                        <a:lnSpc>
                          <a:spcPct val="100000"/>
                        </a:lnSpc>
                        <a:spcAft>
                          <a:spcPts val="0"/>
                        </a:spcAft>
                      </a:pPr>
                      <a:r>
                        <a:rPr lang="uk-UA" sz="1600" dirty="0">
                          <a:effectLst/>
                        </a:rPr>
                        <a:t>Здебільшого ідентичні, однак ефект може бути меншим</a:t>
                      </a:r>
                      <a:endParaRPr lang="ru-RU" sz="1600" dirty="0">
                        <a:effectLst/>
                        <a:latin typeface="Times New Roman"/>
                        <a:ea typeface="Times New Roman"/>
                      </a:endParaRPr>
                    </a:p>
                  </a:txBody>
                  <a:tcPr marL="5421" marR="5421" marT="0" marB="0"/>
                </a:tc>
                <a:extLst>
                  <a:ext uri="{0D108BD9-81ED-4DB2-BD59-A6C34878D82A}">
                    <a16:rowId xmlns:a16="http://schemas.microsoft.com/office/drawing/2014/main" val="10008"/>
                  </a:ext>
                </a:extLst>
              </a:tr>
              <a:tr h="252824">
                <a:tc vMerge="1">
                  <a:txBody>
                    <a:bodyPr/>
                    <a:lstStyle/>
                    <a:p>
                      <a:endParaRPr lang="ru-RU"/>
                    </a:p>
                  </a:txBody>
                  <a:tcPr/>
                </a:tc>
                <a:tc>
                  <a:txBody>
                    <a:bodyPr/>
                    <a:lstStyle/>
                    <a:p>
                      <a:pPr algn="just">
                        <a:lnSpc>
                          <a:spcPct val="100000"/>
                        </a:lnSpc>
                        <a:spcAft>
                          <a:spcPts val="0"/>
                        </a:spcAft>
                      </a:pPr>
                      <a:r>
                        <a:rPr lang="uk-UA" sz="1600">
                          <a:effectLst/>
                        </a:rPr>
                        <a:t>негативні</a:t>
                      </a:r>
                      <a:endParaRPr lang="ru-RU" sz="1600">
                        <a:effectLst/>
                        <a:latin typeface="Times New Roman"/>
                        <a:ea typeface="Times New Roman"/>
                      </a:endParaRPr>
                    </a:p>
                  </a:txBody>
                  <a:tcPr marL="5421" marR="5421" marT="0" marB="0"/>
                </a:tc>
                <a:tc>
                  <a:txBody>
                    <a:bodyPr/>
                    <a:lstStyle/>
                    <a:p>
                      <a:pPr algn="just">
                        <a:lnSpc>
                          <a:spcPct val="100000"/>
                        </a:lnSpc>
                        <a:spcAft>
                          <a:spcPts val="0"/>
                        </a:spcAft>
                      </a:pPr>
                      <a:r>
                        <a:rPr lang="uk-UA" sz="1600" dirty="0">
                          <a:effectLst/>
                        </a:rPr>
                        <a:t>В основному ідентичні, однак ефект може бути більшим</a:t>
                      </a:r>
                      <a:endParaRPr lang="ru-RU" sz="1600" dirty="0">
                        <a:effectLst/>
                        <a:latin typeface="Times New Roman"/>
                        <a:ea typeface="Times New Roman"/>
                      </a:endParaRPr>
                    </a:p>
                  </a:txBody>
                  <a:tcPr marL="5421" marR="5421" marT="0" marB="0"/>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713154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507288" cy="6597352"/>
          </a:xfrm>
        </p:spPr>
        <p:txBody>
          <a:bodyPr>
            <a:normAutofit fontScale="77500" lnSpcReduction="20000"/>
          </a:bodyPr>
          <a:lstStyle/>
          <a:p>
            <a:pPr marL="0" indent="452438" algn="just">
              <a:buNone/>
            </a:pPr>
            <a:r>
              <a:rPr lang="uk-UA" dirty="0"/>
              <a:t>Якщо мета, історичні передумови та необхідність упровадження </a:t>
            </a:r>
            <a:r>
              <a:rPr lang="uk-UA" dirty="0" smtClean="0"/>
              <a:t>смарт-рішень </a:t>
            </a:r>
            <a:r>
              <a:rPr lang="uk-UA" dirty="0"/>
              <a:t>у </a:t>
            </a:r>
            <a:r>
              <a:rPr lang="uk-UA" dirty="0" err="1"/>
              <a:t>сталевиробництві</a:t>
            </a:r>
            <a:r>
              <a:rPr lang="uk-UA" dirty="0"/>
              <a:t> України є подібними до глобальних трендів, то їх актуальність дещо відрізняється та більшою мірою пов'язана з можливістю зниження витрат у результаті використання новітніх технологій, оскільки вітчизняний </a:t>
            </a:r>
            <a:r>
              <a:rPr lang="uk-UA" dirty="0" err="1"/>
              <a:t>металоринок</a:t>
            </a:r>
            <a:r>
              <a:rPr lang="uk-UA" dirty="0"/>
              <a:t> нерозвинений, і немає потреби задовольняти посилені вимоги внутрішніх споживачів, тоді як зовнішні ринки досить нестабільні та характеризуються дуже високим рівнем конкуренції.</a:t>
            </a:r>
            <a:endParaRPr lang="ru-RU" dirty="0"/>
          </a:p>
          <a:p>
            <a:pPr marL="0" indent="452438" algn="just">
              <a:buNone/>
            </a:pPr>
            <a:r>
              <a:rPr lang="uk-UA" i="1" dirty="0"/>
              <a:t>Приклад:</a:t>
            </a:r>
            <a:r>
              <a:rPr lang="uk-UA" dirty="0"/>
              <a:t> щорічні темпи зростання в основних вітчизняних </a:t>
            </a:r>
            <a:r>
              <a:rPr lang="uk-UA" dirty="0" err="1"/>
              <a:t>металоспоживаючих</a:t>
            </a:r>
            <a:r>
              <a:rPr lang="uk-UA" dirty="0"/>
              <a:t> видах діяльності (машинобудування, будівництво, добувна промисловість) протягом останніх років здебільшого були від'ємними, окрім невеликого підйому у 2016-2017 рр., що більшою мірою пов'язано з низькою базою порівняння; в енергетиці частка відновлюваних джерел енергії, включно з </a:t>
            </a:r>
            <a:r>
              <a:rPr lang="uk-UA" dirty="0" err="1"/>
              <a:t>гідрогенеруючими</a:t>
            </a:r>
            <a:r>
              <a:rPr lang="uk-UA" dirty="0"/>
              <a:t> потужностями, роль яких у розвинутих країнах стає більш значущою та потребує додаткових обсягів удосконаленої металопродукції, у генерації електроенергії України у 2015 р. становила лише 5%, тоді як у Європі - 30</a:t>
            </a:r>
            <a:r>
              <a:rPr lang="uk-UA" dirty="0" smtClean="0"/>
              <a:t>%</a:t>
            </a:r>
            <a:endParaRPr lang="ru-RU" dirty="0"/>
          </a:p>
        </p:txBody>
      </p:sp>
    </p:spTree>
    <p:extLst>
      <p:ext uri="{BB962C8B-B14F-4D97-AF65-F5344CB8AC3E}">
        <p14:creationId xmlns:p14="http://schemas.microsoft.com/office/powerpoint/2010/main" val="4074116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260648"/>
            <a:ext cx="8424936" cy="6336704"/>
          </a:xfrm>
        </p:spPr>
        <p:txBody>
          <a:bodyPr>
            <a:normAutofit fontScale="85000" lnSpcReduction="10000"/>
          </a:bodyPr>
          <a:lstStyle/>
          <a:p>
            <a:pPr marL="0" indent="452438" algn="just">
              <a:buNone/>
            </a:pPr>
            <a:r>
              <a:rPr lang="uk-UA" dirty="0"/>
              <a:t>Напрями й обсяг </a:t>
            </a:r>
            <a:r>
              <a:rPr lang="uk-UA" dirty="0" err="1"/>
              <a:t>упроваджуваних</a:t>
            </a:r>
            <a:r>
              <a:rPr lang="uk-UA" dirty="0"/>
              <a:t> </a:t>
            </a:r>
            <a:r>
              <a:rPr lang="uk-UA" dirty="0" err="1"/>
              <a:t>смарт-технологій</a:t>
            </a:r>
            <a:r>
              <a:rPr lang="uk-UA" dirty="0"/>
              <a:t> у виробничій, організаційно-економічній та соціальній сферах діяльності металургійних підприємств також мають національні відмінності.</a:t>
            </a:r>
            <a:endParaRPr lang="ru-RU" dirty="0"/>
          </a:p>
          <a:p>
            <a:pPr marL="0" indent="452438" algn="just">
              <a:buNone/>
            </a:pPr>
            <a:r>
              <a:rPr lang="uk-UA" dirty="0"/>
              <a:t>У</a:t>
            </a:r>
            <a:r>
              <a:rPr lang="uk-UA" i="1" dirty="0"/>
              <a:t> </a:t>
            </a:r>
            <a:r>
              <a:rPr lang="uk-UA" b="1" i="1" dirty="0"/>
              <a:t>виробничій сфері</a:t>
            </a:r>
            <a:r>
              <a:rPr lang="uk-UA" b="1" dirty="0"/>
              <a:t> </a:t>
            </a:r>
            <a:r>
              <a:rPr lang="uk-UA" dirty="0"/>
              <a:t>досить широко використовуються датчики для контролю роботи обладнання, які дають швидкий ефект у вигляді виявлення проблем його функціонування на ранніх стадіях, оптимізації споживання сировинних ресурсів, підвищення точності й обсягу даних щодо технологічного процесу всередині агрегатів тощо. Зібрана інформація інтерпретується штучним інтелектом, що дозволяє уникнути помилок у майбутньому та змоделювати практично будь-який виробничий процес за допомогою концепції цифрових двійників.</a:t>
            </a:r>
            <a:endParaRPr lang="ru-RU" dirty="0"/>
          </a:p>
          <a:p>
            <a:pPr marL="0" indent="0" algn="just">
              <a:buNone/>
            </a:pPr>
            <a:endParaRPr lang="ru-RU" dirty="0"/>
          </a:p>
        </p:txBody>
      </p:sp>
    </p:spTree>
    <p:extLst>
      <p:ext uri="{BB962C8B-B14F-4D97-AF65-F5344CB8AC3E}">
        <p14:creationId xmlns:p14="http://schemas.microsoft.com/office/powerpoint/2010/main" val="233007757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2291</Words>
  <Application>Microsoft Office PowerPoint</Application>
  <PresentationFormat>Экран (4:3)</PresentationFormat>
  <Paragraphs>47</Paragraphs>
  <Slides>17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17</vt:i4>
      </vt:variant>
    </vt:vector>
  </HeadingPairs>
  <TitlesOfParts>
    <vt:vector size="21" baseType="lpstr">
      <vt:lpstr>Arial</vt:lpstr>
      <vt:lpstr>Calibri</vt:lpstr>
      <vt:lpstr>Times New Roman</vt:lpstr>
      <vt:lpstr>Тема Office</vt:lpstr>
      <vt:lpstr>2.2. Особливості та наслідки впровадження смарт-рішень і технологій в українській металургії</vt:lpstr>
      <vt:lpstr>Презентация PowerPoint</vt:lpstr>
      <vt:lpstr>Презентация PowerPoint</vt:lpstr>
      <vt:lpstr>Презентация PowerPoint</vt:lpstr>
      <vt:lpstr>Презентация PowerPoint</vt:lpstr>
      <vt:lpstr>Презентация PowerPoint</vt:lpstr>
      <vt:lpstr>Таблиця 4 - Особливості смартизації металургійної промисловості в Україні порівняно із світовими лідерами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Krokoz™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МЧМ</dc:creator>
  <cp:lastModifiedBy>nazarkirichenko08@gmail.com</cp:lastModifiedBy>
  <cp:revision>3</cp:revision>
  <dcterms:created xsi:type="dcterms:W3CDTF">2022-01-14T12:35:49Z</dcterms:created>
  <dcterms:modified xsi:type="dcterms:W3CDTF">2022-01-17T16:02:33Z</dcterms:modified>
</cp:coreProperties>
</file>