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66" r:id="rId6"/>
    <p:sldId id="268" r:id="rId7"/>
    <p:sldId id="269" r:id="rId8"/>
    <p:sldId id="270" r:id="rId9"/>
    <p:sldId id="271" r:id="rId10"/>
    <p:sldId id="272" r:id="rId11"/>
    <p:sldId id="276" r:id="rId12"/>
    <p:sldId id="277" r:id="rId13"/>
    <p:sldId id="273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6" r:id="rId26"/>
    <p:sldId id="288" r:id="rId27"/>
    <p:sldId id="289" r:id="rId28"/>
    <p:sldId id="292" r:id="rId29"/>
    <p:sldId id="293" r:id="rId30"/>
    <p:sldId id="294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5" r:id="rId39"/>
    <p:sldId id="306" r:id="rId40"/>
    <p:sldId id="307" r:id="rId41"/>
    <p:sldId id="308" r:id="rId42"/>
    <p:sldId id="30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20E9-5A0C-40CD-B673-19ECC4BC82B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i="1" dirty="0" smtClean="0">
                <a:latin typeface="Georgia" pitchFamily="18" charset="0"/>
              </a:rPr>
              <a:t>ПРАКТИЧНА ПІДГОТОВКА СТУДЕНТІВ-ЕКОЛОГІВ УНІВЕРСИТЕТІВ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Методичне забезпечення практики складає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 marL="0" lvl="0" indent="539750" hangingPunct="0">
              <a:buFont typeface="Wingdings" pitchFamily="2" charset="2"/>
              <a:buChar char="q"/>
            </a:pPr>
            <a:r>
              <a:rPr lang="uk-UA" sz="3000" dirty="0">
                <a:latin typeface="Georgia" pitchFamily="18" charset="0"/>
                <a:cs typeface="Arial" pitchFamily="34" charset="0"/>
              </a:rPr>
              <a:t>Положення про проведення практики студентів ЗНУ;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pPr marL="0" lvl="0" indent="539750" hangingPunct="0">
              <a:buFont typeface="Wingdings" pitchFamily="2" charset="2"/>
              <a:buChar char="q"/>
            </a:pPr>
            <a:r>
              <a:rPr lang="uk-UA" sz="3000" dirty="0">
                <a:latin typeface="Georgia" pitchFamily="18" charset="0"/>
                <a:cs typeface="Arial" pitchFamily="34" charset="0"/>
              </a:rPr>
              <a:t>наскрізна та робоча програми практики студентів, підготовка яких здійснюється за різними напрямами підготовки </a:t>
            </a:r>
            <a:r>
              <a:rPr lang="uk-UA" sz="3000" dirty="0" smtClean="0">
                <a:latin typeface="Georgia" pitchFamily="18" charset="0"/>
                <a:cs typeface="Arial" pitchFamily="34" charset="0"/>
              </a:rPr>
              <a:t>за спеціальностями та освітньо-професійними програмами</a:t>
            </a:r>
            <a:r>
              <a:rPr lang="uk-UA" sz="3000" dirty="0">
                <a:latin typeface="Georgia" pitchFamily="18" charset="0"/>
                <a:cs typeface="Arial" pitchFamily="34" charset="0"/>
              </a:rPr>
              <a:t>);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pPr marL="0" lvl="0" indent="539750" hangingPunct="0">
              <a:buFont typeface="Wingdings" pitchFamily="2" charset="2"/>
              <a:buChar char="q"/>
            </a:pPr>
            <a:r>
              <a:rPr lang="uk-UA" sz="3000" dirty="0">
                <a:latin typeface="Georgia" pitchFamily="18" charset="0"/>
                <a:cs typeface="Arial" pitchFamily="34" charset="0"/>
              </a:rPr>
              <a:t>методичні рекомендації та матеріали до проходження практики для студентів ЗНУ.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Наскрізна програма практики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Autofit/>
          </a:bodyPr>
          <a:lstStyle/>
          <a:p>
            <a:pPr marL="90488" indent="358775">
              <a:spcBef>
                <a:spcPts val="0"/>
              </a:spcBef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Основний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навчально-методичний документ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, який відповідає Положенню про проведення практики студентів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ЗВО України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, нормативним документам МОН України щодо практики студентів,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ОПП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та навчальним планам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спеціальностей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та регламентує послідовність отримання необхідних практичних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ЗУН для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становлення фахівця того чи іншого напряму або спеціальності через систему практичної підготовки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.</a:t>
            </a:r>
          </a:p>
          <a:p>
            <a:pPr marL="90488" indent="358775">
              <a:spcBef>
                <a:spcPts val="0"/>
              </a:spcBef>
              <a:buNone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Наскрізна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програма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визначає зміст і завдання, обсяг, терміни і загальний порядок проведення практики, рекомендації щодо видів, форм перевірки рівня знань та навичок, яких студенти повинні досягти.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Робоча програма практики з окремого виду практики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00808"/>
            <a:ext cx="8229600" cy="4392488"/>
          </a:xfrm>
        </p:spPr>
        <p:txBody>
          <a:bodyPr>
            <a:normAutofit lnSpcReduction="10000"/>
          </a:bodyPr>
          <a:lstStyle/>
          <a:p>
            <a:pPr marL="179388" indent="180975">
              <a:buNone/>
            </a:pPr>
            <a:r>
              <a:rPr lang="uk-UA" sz="2600" b="1" dirty="0" smtClean="0">
                <a:latin typeface="Georgia" pitchFamily="18" charset="0"/>
                <a:cs typeface="Arial" pitchFamily="34" charset="0"/>
              </a:rPr>
              <a:t>Розробляється </a:t>
            </a:r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на основі наскрізної програми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та складається з таких розділів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: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вступ,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мета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і завдання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зміст практики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індивідуальні завдання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форми і методи контролю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вимоги до звіту, </a:t>
            </a:r>
            <a:endParaRPr lang="uk-UA" sz="2600" dirty="0" smtClean="0">
              <a:latin typeface="Georgia" pitchFamily="18" charset="0"/>
              <a:cs typeface="Arial" pitchFamily="34" charset="0"/>
            </a:endParaRP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критерії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оцінювання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порядок оцінювання практики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література на допомогу студенту-практиканту.</a:t>
            </a:r>
            <a:endParaRPr lang="ru-RU" sz="2600" dirty="0">
              <a:latin typeface="Georgia" pitchFamily="18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Організаційне забезпечення практики складає: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401080" cy="4421088"/>
          </a:xfrm>
        </p:spPr>
        <p:txBody>
          <a:bodyPr anchor="ctr">
            <a:noAutofit/>
          </a:bodyPr>
          <a:lstStyle/>
          <a:p>
            <a:pPr lvl="0" hangingPunct="0">
              <a:spcBef>
                <a:spcPts val="0"/>
              </a:spcBef>
            </a:pPr>
            <a:r>
              <a:rPr lang="uk-UA" sz="2400" dirty="0">
                <a:latin typeface="Georgia" pitchFamily="18" charset="0"/>
                <a:cs typeface="Arial" pitchFamily="34" charset="0"/>
              </a:rPr>
              <a:t>визначення баз практики;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400" dirty="0">
                <a:latin typeface="Georgia" pitchFamily="18" charset="0"/>
                <a:cs typeface="Arial" pitchFamily="34" charset="0"/>
              </a:rPr>
              <a:t>розподіл студентів за базами практики;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400" dirty="0">
                <a:latin typeface="Georgia" pitchFamily="18" charset="0"/>
                <a:cs typeface="Arial" pitchFamily="34" charset="0"/>
              </a:rPr>
              <a:t>укладання договорів про проведення практики між ЗНУ та підприємством, організацією, установою;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400" dirty="0">
                <a:latin typeface="Georgia" pitchFamily="18" charset="0"/>
                <a:cs typeface="Arial" pitchFamily="34" charset="0"/>
              </a:rPr>
              <a:t>підготовка інформації базам практики щодо напрямів підготовки, термінів проходження практики, кількості студентів, потреб в обладнанні, інвентарі та матеріалах;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400" dirty="0">
                <a:latin typeface="Georgia" pitchFamily="18" charset="0"/>
                <a:cs typeface="Arial" pitchFamily="34" charset="0"/>
              </a:rPr>
              <a:t>складання кошторису-калькуляції щодо витрат на проведення практики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студентів.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endParaRPr lang="uk-UA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Керівництво практикою студентів здійснюється двосторонньо: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  <a:cs typeface="Arial" pitchFamily="34" charset="0"/>
              </a:rPr>
              <a:t>керівником практики від університету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  <a:cs typeface="Arial" pitchFamily="34" charset="0"/>
              </a:rPr>
              <a:t>к</a:t>
            </a:r>
            <a:r>
              <a:rPr lang="uk-UA" dirty="0" smtClean="0">
                <a:latin typeface="Georgia" pitchFamily="18" charset="0"/>
                <a:cs typeface="Arial" pitchFamily="34" charset="0"/>
              </a:rPr>
              <a:t>ерівником від </a:t>
            </a:r>
            <a:r>
              <a:rPr lang="uk-UA" dirty="0">
                <a:latin typeface="Georgia" pitchFamily="18" charset="0"/>
                <a:cs typeface="Arial" pitchFamily="34" charset="0"/>
              </a:rPr>
              <a:t>бази практики</a:t>
            </a: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496"/>
            <a:ext cx="2500330" cy="3071834"/>
          </a:xfrm>
          <a:prstGeom prst="rect">
            <a:avLst/>
          </a:prstGeom>
        </p:spPr>
      </p:pic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857496"/>
            <a:ext cx="2443167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29642" cy="582594"/>
          </a:xfrm>
        </p:spPr>
        <p:txBody>
          <a:bodyPr>
            <a:normAutofit fontScale="90000"/>
          </a:bodyPr>
          <a:lstStyle/>
          <a:p>
            <a:pPr lvl="0"/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Порядок здійснення організаційних заходів з проведення практики: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uk-UA" sz="3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1500174"/>
            <a:ext cx="7686700" cy="4197361"/>
          </a:xfrm>
        </p:spPr>
        <p:txBody>
          <a:bodyPr>
            <a:normAutofit/>
          </a:bodyPr>
          <a:lstStyle/>
          <a:p>
            <a:pPr marL="0" lvl="0" indent="9048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39750" algn="l"/>
              </a:tabLst>
            </a:pP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Arial" pitchFamily="34" charset="0"/>
              </a:rPr>
              <a:t>Наказом ректора </a:t>
            </a: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університету про проведення практики студентів ЗНУ </a:t>
            </a: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Arial" pitchFamily="34" charset="0"/>
              </a:rPr>
              <a:t>визначається</a:t>
            </a: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marL="0" lvl="0" indent="9048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39750" algn="l"/>
              </a:tabLst>
            </a:pP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179388"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місце та терміни проведення практики;</a:t>
            </a: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179388"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склад студентських груп;</a:t>
            </a: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179388"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керівник практики від ЗНУ;</a:t>
            </a:r>
          </a:p>
          <a:p>
            <a:pPr marL="179388"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посадова особа, на яку покладено загальну організацію практики та контроль за її проведенням (декан факультету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uk-UA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28694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Завідувач навчально-виробничої практики університету забезпечує:</a:t>
            </a:r>
            <a:r>
              <a:rPr lang="ru-RU" sz="3200" b="1" dirty="0">
                <a:latin typeface="Georgia" pitchFamily="18" charset="0"/>
              </a:rPr>
              <a:t/>
            </a:r>
            <a:br>
              <a:rPr lang="ru-RU" sz="3200" b="1" dirty="0">
                <a:latin typeface="Georgia" pitchFamily="18" charset="0"/>
              </a:rPr>
            </a:br>
            <a:endParaRPr lang="uk-UA" sz="3200" b="1" dirty="0">
              <a:latin typeface="Georgia" pitchFamily="18" charset="0"/>
            </a:endParaRPr>
          </a:p>
        </p:txBody>
      </p:sp>
      <p:pic>
        <p:nvPicPr>
          <p:cNvPr id="6" name="Содержимое 5" descr="3e70af93-4f66-4508-84a0-2bb690661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6429420" cy="435771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4071966" cy="2571198"/>
          </a:xfrm>
        </p:spPr>
        <p:txBody>
          <a:bodyPr>
            <a:noAutofit/>
          </a:bodyPr>
          <a:lstStyle/>
          <a:p>
            <a:pPr algn="l"/>
            <a:r>
              <a:rPr lang="uk-UA" sz="2800" b="1" dirty="0">
                <a:latin typeface="Georgia" pitchFamily="18" charset="0"/>
                <a:cs typeface="Arial" pitchFamily="34" charset="0"/>
              </a:rPr>
              <a:t>Завідувач кафедри, що відповідає за підготовку та порядок проведення </a:t>
            </a: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практики</a:t>
            </a: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endParaRPr lang="uk-UA" sz="2800" b="1" dirty="0">
              <a:latin typeface="Georgia" pitchFamily="18" charset="0"/>
            </a:endParaRPr>
          </a:p>
        </p:txBody>
      </p:sp>
      <p:pic>
        <p:nvPicPr>
          <p:cNvPr id="26626" name="Picture 2" descr="Ð Ð¸Ð»ÑÑÑÐºÐ¸Ð¹ ÐÐ»ÐµÐºÑÐ°Ð½Ð´Ñ Ð¤ÐµÐ´Ð¾ÑÐ¾Ð²Ð¸Ñ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2808312" cy="423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uk-UA" sz="3600" b="1" dirty="0">
                <a:latin typeface="Georgia" pitchFamily="18" charset="0"/>
                <a:cs typeface="Arial" pitchFamily="34" charset="0"/>
              </a:rPr>
              <a:t>Обов’язки керівника практики від кафедри</a:t>
            </a:r>
            <a:r>
              <a:rPr lang="uk-UA" sz="4000" i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6" name="Содержимое 5" descr="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371175"/>
            <a:ext cx="5616624" cy="314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err="1" smtClean="0">
                <a:latin typeface="Georgia" pitchFamily="18" charset="0"/>
                <a:cs typeface="Arial" pitchFamily="34" charset="0"/>
              </a:rPr>
              <a:t>Обов</a:t>
            </a:r>
            <a:r>
              <a:rPr lang="en-US" sz="3600" b="1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600" b="1" dirty="0" err="1" smtClean="0">
                <a:latin typeface="Georgia" pitchFamily="18" charset="0"/>
                <a:cs typeface="Arial" pitchFamily="34" charset="0"/>
              </a:rPr>
              <a:t>язки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 с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тудентів-практикантів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Содержимое 3" descr="imagesPF1ETA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664373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4122"/>
          </a:xfrm>
        </p:spPr>
        <p:txBody>
          <a:bodyPr anchor="t"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00808"/>
            <a:ext cx="8229600" cy="3968139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Організація практик студентів у ЗВО.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Навчальна практика студентів-екологів, її види, специфіка проведення.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Особливості організації та проведення виробничих практик студентів-екологів </a:t>
            </a:r>
            <a:r>
              <a:rPr lang="uk-UA" dirty="0" err="1" smtClean="0">
                <a:latin typeface="Georgia" pitchFamily="18" charset="0"/>
              </a:rPr>
              <a:t>бакалаврату</a:t>
            </a:r>
            <a:r>
              <a:rPr lang="uk-UA" dirty="0" smtClean="0">
                <a:latin typeface="Georgia" pitchFamily="18" charset="0"/>
              </a:rPr>
              <a:t> і магістратури.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Виробнича педагогічна практика студентів-магістрів у </a:t>
            </a:r>
            <a:r>
              <a:rPr lang="uk-UA" dirty="0" smtClean="0">
                <a:latin typeface="Georgia" pitchFamily="18" charset="0"/>
              </a:rPr>
              <a:t>СПШ ЗЗСО.</a:t>
            </a:r>
            <a:endParaRPr lang="ru-RU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Виробнича асистентська практика студентів-магістрів у </a:t>
            </a:r>
            <a:r>
              <a:rPr lang="uk-UA" dirty="0" smtClean="0">
                <a:latin typeface="Georgia" pitchFamily="18" charset="0"/>
              </a:rPr>
              <a:t>ЗВО.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43914" cy="264320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Формою підсумкового контролю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 практики є 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залік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3200" b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Залік з практики проводить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комісія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, що призначається завідувачем кафедри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Picture 2" descr="ÐÐ¸ÑÐ¾Ð±Ð½Ð¸ÑÐ° Ð¿ÑÐ°ÐºÑÐ¸ÐºÐ° ÐµÐºÐ¾Ð»Ð¾Ð³ÑÐ² â Ð·Ð°Ð¿Ð¾ÑÑÐºÐ° ÑÑÐ¿ÑÑÐ½Ð¾Ñ Ð¿ÑÐ¾ÑÐµÑÑÐ¹Ð½Ð¾Ñ Ð´ÑÑÐ»ÑÐ½Ð¾ÑÑ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257823" cy="318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96752"/>
            <a:ext cx="7143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180975" hangingPunct="0"/>
            <a:r>
              <a:rPr lang="uk-UA" sz="2800" dirty="0">
                <a:latin typeface="Georgia" pitchFamily="18" charset="0"/>
                <a:cs typeface="Arial" pitchFamily="34" charset="0"/>
              </a:rPr>
              <a:t>Питання про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підсумки кожної практики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обговорюються на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засіданнях відповідних каф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едр та на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вченій раді факультету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.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</a:t>
            </a:r>
            <a:endParaRPr lang="uk-UA" sz="2800" dirty="0" smtClean="0">
              <a:latin typeface="Georgia" pitchFamily="18" charset="0"/>
              <a:cs typeface="Arial" pitchFamily="34" charset="0"/>
            </a:endParaRPr>
          </a:p>
          <a:p>
            <a:pPr marL="179388" indent="180975" hangingPunct="0"/>
            <a:endParaRPr lang="uk-UA" sz="2800" dirty="0" smtClean="0">
              <a:latin typeface="Georgia" pitchFamily="18" charset="0"/>
              <a:cs typeface="Arial" pitchFamily="34" charset="0"/>
            </a:endParaRPr>
          </a:p>
          <a:p>
            <a:pPr marL="179388" indent="180975" hangingPunct="0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Звіти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студентів зберігаються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на кафедрах до завершення навчання в університеті, але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не менше, ніж три роки.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r>
              <a:rPr lang="uk-UA" sz="2800" dirty="0">
                <a:latin typeface="Georgia" pitchFamily="18" charset="0"/>
              </a:rPr>
              <a:t> </a:t>
            </a:r>
            <a:endParaRPr lang="ru-RU" sz="2800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0108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Навчальна практика студентів-біологів, її види, специфіка проведення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918965"/>
            <a:ext cx="5609597" cy="420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458618"/>
          </a:xfrm>
        </p:spPr>
        <p:txBody>
          <a:bodyPr>
            <a:noAutofit/>
          </a:bodyPr>
          <a:lstStyle/>
          <a:p>
            <a:pPr indent="539750" algn="l"/>
            <a:r>
              <a:rPr lang="uk-UA" sz="2400" b="1" i="1" cap="small" dirty="0" smtClean="0">
                <a:latin typeface="Georgia" pitchFamily="18" charset="0"/>
              </a:rPr>
              <a:t>навчальна загально-екологічна практика з курсу </a:t>
            </a:r>
            <a:r>
              <a:rPr lang="uk-UA" sz="2400" b="1" i="1" cap="small" dirty="0" smtClean="0">
                <a:latin typeface="Georgia" pitchFamily="18" charset="0"/>
              </a:rPr>
              <a:t>біологія</a:t>
            </a:r>
            <a:br>
              <a:rPr lang="uk-UA" sz="2400" b="1" i="1" cap="small" dirty="0" smtClean="0">
                <a:latin typeface="Georgia" pitchFamily="18" charset="0"/>
              </a:rPr>
            </a:b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має </a:t>
            </a:r>
            <a:r>
              <a:rPr lang="uk-UA" sz="2400" b="1" i="1" u="dash" dirty="0" smtClean="0">
                <a:latin typeface="Georgia" pitchFamily="18" charset="0"/>
              </a:rPr>
              <a:t>мету</a:t>
            </a:r>
            <a:r>
              <a:rPr lang="uk-UA" sz="2400" b="1" dirty="0" smtClean="0">
                <a:latin typeface="Georgia" pitchFamily="18" charset="0"/>
              </a:rPr>
              <a:t> поглибити, закріпити та удосконалити знання студентів, які вони отримали при вивченні курсу біології, а також оволодіння первинними навичками роботи у польових та лабораторних умовах.</a:t>
            </a:r>
            <a:endParaRPr lang="uk-UA" sz="2400" b="1" dirty="0">
              <a:latin typeface="Georgia" pitchFamily="18" charset="0"/>
            </a:endParaRPr>
          </a:p>
        </p:txBody>
      </p:sp>
      <p:pic>
        <p:nvPicPr>
          <p:cNvPr id="4" name="Содержимое 3" descr="imagesNPGC7I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26368"/>
            <a:ext cx="3600400" cy="268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57256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Georgia" pitchFamily="18" charset="0"/>
                <a:cs typeface="Arial" pitchFamily="34" charset="0"/>
              </a:rPr>
              <a:t>Під час практики для студентів </a:t>
            </a: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розглядаються такі теми:</a:t>
            </a: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endParaRPr lang="uk-UA" sz="28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4055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Особливості функціонування водних біоценозів. </a:t>
            </a:r>
            <a:endParaRPr lang="ru-RU" sz="2400" dirty="0" smtClean="0"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Методи дослідження ґрунтових безхребетних. </a:t>
            </a:r>
            <a:endParaRPr lang="ru-RU" sz="2400" dirty="0" smtClean="0"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Методи дослідження кровосисних членистоногих. </a:t>
            </a:r>
            <a:endParaRPr lang="ru-RU" sz="2400" dirty="0" smtClean="0"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Методи дослідження наземних безхребетних.</a:t>
            </a:r>
            <a:endParaRPr lang="ru-RU" sz="2400" dirty="0" smtClean="0"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Методи дослідження хребетних тварин.</a:t>
            </a:r>
            <a:endParaRPr lang="ru-RU" sz="2400" dirty="0" smtClean="0"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Методи порівняння отриманих результатів</a:t>
            </a:r>
            <a:endParaRPr lang="ru-RU" sz="2400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Georgia" pitchFamily="18" charset="0"/>
              </a:rPr>
              <a:t>Після кожної екскурсії передбачається обробка результатів у лабораторії</a:t>
            </a:r>
            <a:r>
              <a:rPr lang="uk-UA" sz="2400" i="1" u="dash" dirty="0" smtClean="0"/>
              <a:t>.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19458" name="Picture 2" descr="ÐÐ¾Ð»ÑÐ¾Ð²Ð° Ð¿ÑÐ°ÐºÑÐ¸ÐºÐ° ÑÑÑÐ´ÐµÐ½ÑÑÐ²-Ð±ÑÐ¾Ð»Ð¾Ð³ÑÐ² Â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7" y="1714500"/>
            <a:ext cx="6215063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4680520" cy="3096344"/>
          </a:xfrm>
        </p:spPr>
        <p:txBody>
          <a:bodyPr>
            <a:noAutofit/>
          </a:bodyPr>
          <a:lstStyle/>
          <a:p>
            <a:pPr algn="l"/>
            <a:r>
              <a:rPr lang="uk-UA" sz="2400" b="1" cap="small" dirty="0" smtClean="0">
                <a:latin typeface="Georgia" pitchFamily="18" charset="0"/>
              </a:rPr>
              <a:t>навчальна загально-екологічна практика з курсів «загальна екологія та </a:t>
            </a:r>
            <a:r>
              <a:rPr lang="uk-UA" sz="2400" b="1" cap="small" dirty="0" err="1" smtClean="0">
                <a:latin typeface="Georgia" pitchFamily="18" charset="0"/>
              </a:rPr>
              <a:t>неоекологія</a:t>
            </a:r>
            <a:r>
              <a:rPr lang="uk-UA" sz="2400" b="1" cap="small" dirty="0" smtClean="0">
                <a:latin typeface="Georgia" pitchFamily="18" charset="0"/>
              </a:rPr>
              <a:t>», «гідрологія» та «геологія»</a:t>
            </a: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uk-UA" sz="2400" b="1" u="dash" dirty="0" smtClean="0">
                <a:latin typeface="Georgia" pitchFamily="18" charset="0"/>
              </a:rPr>
              <a:t>Мета </a:t>
            </a:r>
            <a:r>
              <a:rPr lang="uk-UA" sz="2400" b="1" dirty="0" smtClean="0">
                <a:latin typeface="Georgia" pitchFamily="18" charset="0"/>
              </a:rPr>
              <a:t>– </a:t>
            </a:r>
            <a:r>
              <a:rPr lang="uk-UA" sz="2400" b="1" dirty="0" smtClean="0">
                <a:latin typeface="Georgia" pitchFamily="18" charset="0"/>
              </a:rPr>
              <a:t>закріпити в студентів отримані під час вивчення відповідних дисциплін уявлення про взаємозв’язок організмів та процесів, які відбуваються в природі, а також можливі наслідки їх порушення</a:t>
            </a:r>
            <a:r>
              <a:rPr lang="uk-UA" sz="2800" dirty="0" smtClean="0">
                <a:latin typeface="Georgia" pitchFamily="18" charset="0"/>
              </a:rPr>
              <a:t>. </a:t>
            </a:r>
            <a:endParaRPr lang="uk-UA" sz="28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274645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Georgia" pitchFamily="18" charset="0"/>
              </a:rPr>
              <a:t>Під час практики для студентів розглядаються такі теми</a:t>
            </a: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:</a:t>
            </a:r>
            <a:endParaRPr lang="uk-UA" sz="28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Аналіз якості ґрунтів</a:t>
            </a:r>
            <a:r>
              <a:rPr lang="uk-UA" sz="2000" dirty="0" smtClean="0">
                <a:latin typeface="Georgia" pitchFamily="18" charset="0"/>
              </a:rPr>
              <a:t>. Камеральна </a:t>
            </a:r>
            <a:r>
              <a:rPr lang="uk-UA" sz="2000" dirty="0" smtClean="0">
                <a:latin typeface="Georgia" pitchFamily="18" charset="0"/>
              </a:rPr>
              <a:t>обробка.</a:t>
            </a:r>
            <a:endParaRPr lang="ru-RU" sz="20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Дослідження екологічних відносин «хижак – жертва».  Камеральна обробка.</a:t>
            </a:r>
            <a:endParaRPr lang="ru-RU" sz="20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Дослідження стану урбанізованих територій. Камеральна обробка.</a:t>
            </a:r>
            <a:endParaRPr lang="ru-RU" sz="20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Дослідження </a:t>
            </a:r>
            <a:r>
              <a:rPr lang="uk-UA" sz="2000" dirty="0" err="1" smtClean="0">
                <a:latin typeface="Georgia" pitchFamily="18" charset="0"/>
              </a:rPr>
              <a:t>статево-вікової</a:t>
            </a:r>
            <a:r>
              <a:rPr lang="uk-UA" sz="2000" dirty="0" smtClean="0">
                <a:latin typeface="Georgia" pitchFamily="18" charset="0"/>
              </a:rPr>
              <a:t> структури популяцій. Камеральна обробка.</a:t>
            </a:r>
            <a:endParaRPr lang="ru-RU" sz="20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Абіотичні фактори водних екосистем. </a:t>
            </a:r>
            <a:r>
              <a:rPr lang="uk-UA" sz="2000" dirty="0" err="1" smtClean="0">
                <a:latin typeface="Georgia" pitchFamily="18" charset="0"/>
              </a:rPr>
              <a:t>Гідробіоценози</a:t>
            </a:r>
            <a:r>
              <a:rPr lang="uk-UA" sz="2000" dirty="0" smtClean="0">
                <a:latin typeface="Georgia" pitchFamily="18" charset="0"/>
              </a:rPr>
              <a:t> як біологічні системи гідросфери. Камеральна обробка.</a:t>
            </a:r>
            <a:endParaRPr lang="ru-RU" sz="20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Антропогенний вплив на водні екосистеми. Камеральна обробка.</a:t>
            </a:r>
            <a:endParaRPr lang="ru-RU" sz="20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 Осадові породи та їх утворення. Магматичні гірські поріди. Камеральна обробка.</a:t>
            </a:r>
            <a:endParaRPr lang="ru-RU" sz="2000" dirty="0" smtClean="0">
              <a:latin typeface="Georgia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 Уламкові гірські породи та їх утворення. Фізичні властивості мінералів. Камеральна обробка.</a:t>
            </a:r>
            <a:endParaRPr lang="ru-RU" sz="2000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826768" cy="5098578"/>
          </a:xfrm>
        </p:spPr>
        <p:txBody>
          <a:bodyPr>
            <a:noAutofit/>
          </a:bodyPr>
          <a:lstStyle/>
          <a:p>
            <a:pPr indent="360363" algn="l"/>
            <a:r>
              <a:rPr lang="uk-UA" sz="2400" b="1" cap="small" dirty="0" smtClean="0">
                <a:latin typeface="Georgia" pitchFamily="18" charset="0"/>
              </a:rPr>
              <a:t>Навчальна ландшафтно-екологічна </a:t>
            </a:r>
            <a:r>
              <a:rPr lang="uk-UA" sz="2400" b="1" cap="small" dirty="0" smtClean="0">
                <a:latin typeface="Georgia" pitchFamily="18" charset="0"/>
              </a:rPr>
              <a:t>практика</a:t>
            </a:r>
            <a:r>
              <a:rPr lang="uk-UA" sz="2400" b="1" dirty="0" smtClean="0">
                <a:latin typeface="Georgia" pitchFamily="18" charset="0"/>
              </a:rPr>
              <a:t>.</a:t>
            </a:r>
            <a:br>
              <a:rPr lang="uk-UA" sz="2400" b="1" dirty="0" smtClean="0">
                <a:latin typeface="Georgia" pitchFamily="18" charset="0"/>
              </a:rPr>
            </a:br>
            <a:r>
              <a:rPr lang="uk-UA" sz="2400" b="1" u="dash" dirty="0" smtClean="0">
                <a:latin typeface="Georgia" pitchFamily="18" charset="0"/>
              </a:rPr>
              <a:t>Мета </a:t>
            </a:r>
            <a:r>
              <a:rPr lang="uk-UA" sz="2400" b="1" u="dash" dirty="0" smtClean="0">
                <a:latin typeface="Georgia" pitchFamily="18" charset="0"/>
              </a:rPr>
              <a:t>практики</a:t>
            </a: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– дослідити регіональні геосистеми та проблеми взаємодії людини з природними системами</a:t>
            </a:r>
            <a:endParaRPr lang="uk-UA" sz="2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Содержимое 7" descr="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988840"/>
            <a:ext cx="3926109" cy="284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</a:rPr>
              <a:t>Під час практики для студентів проводяться такі тематичні заняття</a:t>
            </a:r>
            <a:endParaRPr lang="uk-UA" sz="28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Вивчення природних ландшафтно-екологічних факторів, що впливають на формування ландшафту о. Хортиця. </a:t>
            </a:r>
            <a:endParaRPr lang="ru-RU" sz="76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Дослідження </a:t>
            </a:r>
            <a:r>
              <a:rPr lang="uk-UA" sz="7600" dirty="0" err="1" smtClean="0">
                <a:latin typeface="Georgia" pitchFamily="18" charset="0"/>
              </a:rPr>
              <a:t>літогенної</a:t>
            </a:r>
            <a:r>
              <a:rPr lang="uk-UA" sz="7600" dirty="0" smtClean="0">
                <a:latin typeface="Georgia" pitchFamily="18" charset="0"/>
              </a:rPr>
              <a:t> основи природного ландшафту о. Хортиці.</a:t>
            </a:r>
            <a:endParaRPr lang="ru-RU" sz="76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Вивчення морфологічної (територіальної) структури ландшафту о. Хортиці </a:t>
            </a:r>
            <a:endParaRPr lang="ru-RU" sz="76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Складання карт різних типів ландшафтно-територіальних структур.</a:t>
            </a:r>
            <a:endParaRPr lang="ru-RU" sz="76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Вивчення вертикальної структури природного ландшафту </a:t>
            </a:r>
            <a:r>
              <a:rPr lang="uk-UA" sz="7600" dirty="0" smtClean="0">
                <a:latin typeface="Georgia" pitchFamily="18" charset="0"/>
              </a:rPr>
              <a:t>о</a:t>
            </a:r>
            <a:r>
              <a:rPr lang="uk-UA" sz="7600" dirty="0" smtClean="0">
                <a:latin typeface="Georgia" pitchFamily="18" charset="0"/>
              </a:rPr>
              <a:t>. Хортиці: склад та декомпозиція.</a:t>
            </a:r>
            <a:endParaRPr lang="ru-RU" sz="76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Роль вертикальних та горизонтальних (латеральних) речовинно-енергетичних потоків в просторовій ландшафтній організації.</a:t>
            </a:r>
            <a:endParaRPr lang="ru-RU" sz="76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Виявлення особливостей структури різних категорій природно-антропогенних ландшафтів о. Хортиця (вторинні луки, болота тощо).</a:t>
            </a:r>
            <a:endParaRPr lang="ru-RU" sz="76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Особливості структури урбаністичного ландшафту промислового району м. Запоріжжя.</a:t>
            </a:r>
            <a:endParaRPr lang="ru-RU" sz="76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Оцінка антропогенних навантажень на геосистеми. </a:t>
            </a:r>
            <a:endParaRPr lang="ru-RU" sz="76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Вивчення структури природних первісних ландшафтів заповідних територій Запорізького регіону.</a:t>
            </a:r>
            <a:endParaRPr lang="ru-RU" sz="76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7600" dirty="0" smtClean="0">
                <a:latin typeface="Georgia" pitchFamily="18" charset="0"/>
              </a:rPr>
              <a:t>Стійкість геосистем до антропогенних впливів.</a:t>
            </a:r>
            <a:endParaRPr lang="ru-RU" sz="7600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ОРГАНІЗАЦІЯ ПРАКТИК СТУДЕНТІВ У </a:t>
            </a: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ЗВО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5860" y="2132856"/>
            <a:ext cx="5094470" cy="352839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cap="small" dirty="0" smtClean="0">
                <a:latin typeface="Georgia" pitchFamily="18" charset="0"/>
              </a:rPr>
              <a:t>Навчальна практика</a:t>
            </a:r>
            <a:r>
              <a:rPr lang="uk-UA" sz="3200" b="1" dirty="0" smtClean="0">
                <a:latin typeface="Georgia" pitchFamily="18" charset="0"/>
              </a:rPr>
              <a:t> </a:t>
            </a:r>
            <a:r>
              <a:rPr lang="uk-UA" sz="3200" b="1" i="1" cap="small" dirty="0" smtClean="0">
                <a:latin typeface="Georgia" pitchFamily="18" charset="0"/>
              </a:rPr>
              <a:t>зі </a:t>
            </a:r>
            <a:r>
              <a:rPr lang="uk-UA" sz="3200" b="1" i="1" cap="small" dirty="0" smtClean="0">
                <a:latin typeface="Georgia" pitchFamily="18" charset="0"/>
              </a:rPr>
              <a:t>спеціальності</a:t>
            </a:r>
            <a:endParaRPr lang="uk-UA" sz="30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" name="Содержимое 9" descr="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133395"/>
            <a:ext cx="4320480" cy="296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latin typeface="Georgia" pitchFamily="18" charset="0"/>
              </a:rPr>
              <a:t>Під час практики для студентів проводяться такі тематичні заняття</a:t>
            </a:r>
            <a:endParaRPr lang="uk-UA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Мета та завдання навчальної практики. Вступний інструктаж.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Ознайомлення з структурою та роботою навчально-науково-виробничого комплексу «Екологія» ЗНУ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Ознайомлення з загальною нормативно-технічною документацією щодо </a:t>
            </a:r>
            <a:r>
              <a:rPr lang="uk-UA" dirty="0" err="1" smtClean="0">
                <a:latin typeface="Georgia" pitchFamily="18" charset="0"/>
              </a:rPr>
              <a:t>токсико-лабораторних</a:t>
            </a:r>
            <a:r>
              <a:rPr lang="uk-UA" dirty="0" smtClean="0">
                <a:latin typeface="Georgia" pitchFamily="18" charset="0"/>
              </a:rPr>
              <a:t> досліджень.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Ознайомлення с сучасними методами </a:t>
            </a:r>
            <a:r>
              <a:rPr lang="uk-UA" dirty="0" err="1" smtClean="0">
                <a:latin typeface="Georgia" pitchFamily="18" charset="0"/>
              </a:rPr>
              <a:t>токсико-лабораторних</a:t>
            </a:r>
            <a:r>
              <a:rPr lang="uk-UA" dirty="0" smtClean="0">
                <a:latin typeface="Georgia" pitchFamily="18" charset="0"/>
              </a:rPr>
              <a:t> досліджень ґрунтів.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Ознайомлення с сучасними методами </a:t>
            </a:r>
            <a:r>
              <a:rPr lang="uk-UA" dirty="0" err="1" smtClean="0">
                <a:latin typeface="Georgia" pitchFamily="18" charset="0"/>
              </a:rPr>
              <a:t>токсико-лабораторних</a:t>
            </a:r>
            <a:r>
              <a:rPr lang="uk-UA" dirty="0" smtClean="0">
                <a:latin typeface="Georgia" pitchFamily="18" charset="0"/>
              </a:rPr>
              <a:t> досліджень атмосферного повітря.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Ознайомлення с сучасними методами </a:t>
            </a:r>
            <a:r>
              <a:rPr lang="uk-UA" dirty="0" err="1" smtClean="0">
                <a:latin typeface="Georgia" pitchFamily="18" charset="0"/>
              </a:rPr>
              <a:t>токсико-лабораторних</a:t>
            </a:r>
            <a:r>
              <a:rPr lang="uk-UA" dirty="0" smtClean="0">
                <a:latin typeface="Georgia" pitchFamily="18" charset="0"/>
              </a:rPr>
              <a:t> досліджень водних об’єктів.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Ознайомлення з клінічними проявами, щодо погіршання стану здоров'я населення внаслідок перевищення показників забруднення навколишнього природного середовища.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Опрацювання рекомендованої літератури.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cap="all" dirty="0" smtClean="0">
                <a:latin typeface="Georgia" pitchFamily="18" charset="0"/>
              </a:rPr>
              <a:t>в</a:t>
            </a:r>
            <a:r>
              <a:rPr lang="uk-UA" dirty="0" smtClean="0">
                <a:latin typeface="Georgia" pitchFamily="18" charset="0"/>
              </a:rPr>
              <a:t>ідпрацювання окремих методик щодо визначення певного показника.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Виконання окремих </a:t>
            </a:r>
            <a:r>
              <a:rPr lang="uk-UA" dirty="0" err="1" smtClean="0">
                <a:latin typeface="Georgia" pitchFamily="18" charset="0"/>
              </a:rPr>
              <a:t>токсико-лабораторних</a:t>
            </a:r>
            <a:r>
              <a:rPr lang="uk-UA" dirty="0" smtClean="0">
                <a:latin typeface="Georgia" pitchFamily="18" charset="0"/>
              </a:rPr>
              <a:t> досліджень згідно з методикою.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Статистична обробка даних, які були отримані при  самостійній роботі. 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Аналіз статистичної обробки отриманих даних. </a:t>
            </a:r>
            <a:endParaRPr lang="ru-RU" dirty="0" smtClean="0">
              <a:latin typeface="Georgia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Написання звіту. Робота в бібліотеці з додатковою літературою.</a:t>
            </a:r>
            <a:r>
              <a:rPr lang="uk-UA" i="1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500042"/>
            <a:ext cx="66437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uk-UA" sz="3000" dirty="0">
                <a:latin typeface="Georgia" pitchFamily="18" charset="0"/>
                <a:cs typeface="Arial" pitchFamily="34" charset="0"/>
              </a:rPr>
              <a:t>Після закінчення практики студенти складають письмовий звіт та здають його керівнику практики. </a:t>
            </a:r>
            <a:endParaRPr lang="uk-UA" sz="3000" dirty="0" smtClean="0">
              <a:latin typeface="Georgia" pitchFamily="18" charset="0"/>
              <a:cs typeface="Arial" pitchFamily="34" charset="0"/>
            </a:endParaRPr>
          </a:p>
          <a:p>
            <a:pPr indent="360363"/>
            <a:r>
              <a:rPr lang="uk-UA" sz="3000" dirty="0" smtClean="0">
                <a:latin typeface="Georgia" pitchFamily="18" charset="0"/>
                <a:cs typeface="Arial" pitchFamily="34" charset="0"/>
              </a:rPr>
              <a:t>Одночасно </a:t>
            </a:r>
            <a:r>
              <a:rPr lang="uk-UA" sz="3000" dirty="0">
                <a:latin typeface="Georgia" pitchFamily="18" charset="0"/>
                <a:cs typeface="Arial" pitchFamily="34" charset="0"/>
              </a:rPr>
              <a:t>здається щоденник, підписаний керівником практики від підприємства. </a:t>
            </a:r>
            <a:endParaRPr lang="uk-UA" sz="3000" dirty="0" smtClean="0">
              <a:latin typeface="Georgia" pitchFamily="18" charset="0"/>
              <a:cs typeface="Arial" pitchFamily="34" charset="0"/>
            </a:endParaRPr>
          </a:p>
          <a:p>
            <a:pPr indent="360363"/>
            <a:r>
              <a:rPr lang="uk-UA" sz="3000" u="dotted" dirty="0" smtClean="0">
                <a:latin typeface="Georgia" pitchFamily="18" charset="0"/>
                <a:cs typeface="Arial" pitchFamily="34" charset="0"/>
              </a:rPr>
              <a:t>Загальна </a:t>
            </a:r>
            <a:r>
              <a:rPr lang="uk-UA" sz="3000" u="dotted" dirty="0">
                <a:latin typeface="Georgia" pitchFamily="18" charset="0"/>
                <a:cs typeface="Arial" pitchFamily="34" charset="0"/>
              </a:rPr>
              <a:t>форма звітності студента</a:t>
            </a:r>
            <a:r>
              <a:rPr lang="uk-UA" sz="3000" dirty="0">
                <a:latin typeface="Georgia" pitchFamily="18" charset="0"/>
                <a:cs typeface="Arial" pitchFamily="34" charset="0"/>
              </a:rPr>
              <a:t> – це подання письмового звіту та інших документів, підписаних безпосередньо керівником практики з його </a:t>
            </a:r>
            <a:r>
              <a:rPr lang="uk-UA" sz="3000" dirty="0" smtClean="0">
                <a:latin typeface="Georgia" pitchFamily="18" charset="0"/>
                <a:cs typeface="Arial" pitchFamily="34" charset="0"/>
              </a:rPr>
              <a:t>оцінкою.</a:t>
            </a:r>
            <a:endParaRPr lang="uk-UA" sz="30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Виробнича практика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студентів-екологів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45087"/>
            <a:ext cx="4176464" cy="312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51344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Метою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виробничої практики є поглиблення та закріплення теоретичних знань, отриманих студентами у процесі вивчення певного циклу теоретичних дисциплін, практичних навичок, ознайомлення безпосередньо в установі, організації, на підприємстві з виробничим процесом і технологічним циклом виробництва, відпрацювання професійних вмінь і навичок зі спеціальності, а також збір матеріалу для виконання випускної кваліфікаційної роботи.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72560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Вона покликана підготувати майбутніх фахівців до реальної практичної роботи,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забезпечити належний рівень їхньої професійної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підготовки, проте має різні цілі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endParaRPr lang="uk-UA" sz="2500" b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2357430"/>
            <a:ext cx="4038600" cy="3597293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uk-UA" sz="1800" b="1" i="1" dirty="0">
                <a:latin typeface="Georgia" pitchFamily="18" charset="0"/>
                <a:cs typeface="Arial" pitchFamily="34" charset="0"/>
              </a:rPr>
              <a:t>Для </a:t>
            </a:r>
            <a:r>
              <a:rPr lang="uk-UA" sz="1800" b="1" i="1" dirty="0" smtClean="0">
                <a:latin typeface="Georgia" pitchFamily="18" charset="0"/>
                <a:cs typeface="Arial" pitchFamily="34" charset="0"/>
              </a:rPr>
              <a:t>студентів-бакалаврів </a:t>
            </a:r>
            <a:r>
              <a:rPr lang="uk-UA" sz="1800" b="1" dirty="0" smtClean="0">
                <a:latin typeface="Georgia" pitchFamily="18" charset="0"/>
              </a:rPr>
              <a:t>вивчити методи (методики) лабораторного дослідження різних об’єктів навколишнього природного середовища та продуктів харчування, вміти аналізувати отримані результати дослідження; одержати практичні навички по використанню лабораторного обладнання</a:t>
            </a:r>
            <a:endParaRPr lang="uk-UA" sz="1800" b="1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2285992"/>
            <a:ext cx="4252914" cy="3735296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uk-UA" sz="1800" b="1" i="1" dirty="0" smtClean="0">
                <a:latin typeface="Georgia" pitchFamily="18" charset="0"/>
                <a:cs typeface="Arial" pitchFamily="34" charset="0"/>
              </a:rPr>
              <a:t>Для </a:t>
            </a:r>
            <a:r>
              <a:rPr lang="uk-UA" sz="1800" b="1" i="1" dirty="0" err="1" smtClean="0">
                <a:latin typeface="Georgia" pitchFamily="18" charset="0"/>
                <a:cs typeface="Arial" pitchFamily="34" charset="0"/>
              </a:rPr>
              <a:t>тудентів-магістрів</a:t>
            </a:r>
            <a:r>
              <a:rPr lang="uk-UA" sz="1800" b="1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1800" b="1" dirty="0" smtClean="0">
                <a:latin typeface="Georgia" pitchFamily="18" charset="0"/>
              </a:rPr>
              <a:t>сформувати практичні навички щодо реалізації державної політики у сферах охорони навколишнього природного середовища, раціонального використання, відтворення та охорони природних ресурсів, а також ознайомитись з методичними основами проведення екологічних експериментів, обробкою даних, оцінкою результатів, складанням звітності.</a:t>
            </a:r>
            <a:endParaRPr lang="uk-UA" sz="18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Проводиться виробнича практика на базі організацій, установ і підприємств, що відповідають вимогам обраного фаху та програми практик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и</a:t>
            </a:r>
            <a:endParaRPr lang="uk-UA" sz="2800" b="1" dirty="0">
              <a:latin typeface="Georgia" pitchFamily="18" charset="0"/>
            </a:endParaRPr>
          </a:p>
        </p:txBody>
      </p:sp>
      <p:pic>
        <p:nvPicPr>
          <p:cNvPr id="8" name="Содержимое 7" descr="imagesZULYSGG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357430"/>
            <a:ext cx="4071966" cy="3500461"/>
          </a:xfrm>
        </p:spPr>
      </p:pic>
      <p:pic>
        <p:nvPicPr>
          <p:cNvPr id="7" name="Содержимое 6" descr="imagesUIICM5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285992"/>
            <a:ext cx="3786214" cy="35719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Виробнича педагогічна практика студентів-магістрів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8" name="Содержимое 7" descr="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137213"/>
            <a:ext cx="4464496" cy="334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4040188" cy="1698203"/>
          </a:xfrm>
        </p:spPr>
        <p:txBody>
          <a:bodyPr anchor="t"/>
          <a:lstStyle/>
          <a:p>
            <a:pPr algn="ctr"/>
            <a:r>
              <a:rPr lang="uk-UA" dirty="0" smtClean="0">
                <a:latin typeface="Georgia" pitchFamily="18" charset="0"/>
              </a:rPr>
              <a:t>База практики - старша профільна </a:t>
            </a:r>
            <a:r>
              <a:rPr lang="uk-UA" dirty="0" smtClean="0">
                <a:latin typeface="Georgia" pitchFamily="18" charset="0"/>
              </a:rPr>
              <a:t>школі ЗЗСО, ЗПТО, ЗФПО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Содержимое 8" descr="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37444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476672"/>
            <a:ext cx="4041775" cy="1698203"/>
          </a:xfrm>
        </p:spPr>
        <p:txBody>
          <a:bodyPr anchor="t"/>
          <a:lstStyle/>
          <a:p>
            <a:pPr algn="ctr"/>
            <a:r>
              <a:rPr lang="uk-UA" dirty="0" smtClean="0">
                <a:latin typeface="Georgia" pitchFamily="18" charset="0"/>
              </a:rPr>
              <a:t>База практики – кафедра загальної та прикладної екології і зоології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Содержимое 9" descr="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349848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Georgia" pitchFamily="18" charset="0"/>
              </a:rPr>
              <a:t>Програма виробничої педагогічної практики вчителя/викладача біології та екол</a:t>
            </a:r>
            <a:r>
              <a:rPr lang="uk-UA" sz="2800" b="1" dirty="0" smtClean="0">
                <a:latin typeface="Georgia" pitchFamily="18" charset="0"/>
              </a:rPr>
              <a:t>огії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Виконання </a:t>
            </a:r>
            <a:r>
              <a:rPr lang="uk-UA" sz="1800" dirty="0" smtClean="0">
                <a:latin typeface="Georgia" pitchFamily="18" charset="0"/>
              </a:rPr>
              <a:t>усіх функцій вчителя (викладача) біології та екології, класного керівника (куратора) в закріпленому за студентом класі (групі).</a:t>
            </a:r>
            <a:endParaRPr lang="ru-RU" sz="1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Підготовка і проведення </a:t>
            </a:r>
            <a:r>
              <a:rPr lang="uk-UA" sz="1800" b="1" dirty="0" smtClean="0">
                <a:latin typeface="Georgia" pitchFamily="18" charset="0"/>
              </a:rPr>
              <a:t>не менше 4 уроків навчального предмету «Біологія та екологія» різних типів</a:t>
            </a:r>
            <a:r>
              <a:rPr lang="uk-UA" sz="1800" dirty="0" smtClean="0">
                <a:latin typeface="Georgia" pitchFamily="18" charset="0"/>
              </a:rPr>
              <a:t> з використанням різноманітних методів і засобів навчання.</a:t>
            </a:r>
            <a:endParaRPr lang="ru-RU" sz="1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Проведення </a:t>
            </a:r>
            <a:r>
              <a:rPr lang="uk-UA" sz="1800" b="1" dirty="0" smtClean="0">
                <a:latin typeface="Georgia" pitchFamily="18" charset="0"/>
              </a:rPr>
              <a:t>інноваційного уроку </a:t>
            </a:r>
            <a:r>
              <a:rPr lang="uk-UA" sz="1800" dirty="0" smtClean="0">
                <a:latin typeface="Georgia" pitchFamily="18" charset="0"/>
              </a:rPr>
              <a:t>з навчального предмету «Біологія та екологія» </a:t>
            </a:r>
            <a:endParaRPr lang="ru-RU" sz="1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b="1" dirty="0" smtClean="0">
                <a:latin typeface="Georgia" pitchFamily="18" charset="0"/>
              </a:rPr>
              <a:t>Проведення </a:t>
            </a:r>
            <a:r>
              <a:rPr lang="uk-UA" sz="1800" b="1" dirty="0" smtClean="0">
                <a:latin typeface="Georgia" pitchFamily="18" charset="0"/>
              </a:rPr>
              <a:t>масового позакласного екологічного закладу для учнів двох або більше класів (груп</a:t>
            </a:r>
            <a:r>
              <a:rPr lang="uk-UA" sz="1800" u="sng" dirty="0" smtClean="0">
                <a:latin typeface="Georgia" pitchFamily="18" charset="0"/>
              </a:rPr>
              <a:t>)</a:t>
            </a:r>
            <a:r>
              <a:rPr lang="uk-UA" sz="1800" dirty="0" smtClean="0">
                <a:latin typeface="Georgia" pitchFamily="18" charset="0"/>
              </a:rPr>
              <a:t>.</a:t>
            </a:r>
            <a:endParaRPr lang="ru-RU" sz="1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b="1" dirty="0" smtClean="0">
                <a:latin typeface="Georgia" pitchFamily="18" charset="0"/>
              </a:rPr>
              <a:t>Проведення позакласного виховного заходу в закріпленому класі (групі).</a:t>
            </a:r>
            <a:endParaRPr lang="ru-RU" sz="1800" b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b="1" dirty="0" smtClean="0">
                <a:latin typeface="Georgia" pitchFamily="18" charset="0"/>
              </a:rPr>
              <a:t>Робота </a:t>
            </a:r>
            <a:r>
              <a:rPr lang="uk-UA" sz="1800" b="1" dirty="0" smtClean="0">
                <a:latin typeface="Georgia" pitchFamily="18" charset="0"/>
              </a:rPr>
              <a:t>з професійної орієнтації серед учнів </a:t>
            </a:r>
            <a:r>
              <a:rPr lang="uk-UA" sz="1800" b="1" dirty="0" smtClean="0">
                <a:latin typeface="Georgia" pitchFamily="18" charset="0"/>
              </a:rPr>
              <a:t>ЗЗСО чи ЗПТО.</a:t>
            </a:r>
            <a:r>
              <a:rPr lang="uk-UA" sz="1800" dirty="0" smtClean="0">
                <a:latin typeface="Georgia" pitchFamily="18" charset="0"/>
              </a:rPr>
              <a:t>.</a:t>
            </a:r>
            <a:endParaRPr lang="ru-RU" sz="1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Аналіз </a:t>
            </a:r>
            <a:r>
              <a:rPr lang="uk-UA" sz="1800" dirty="0" smtClean="0">
                <a:latin typeface="Georgia" pitchFamily="18" charset="0"/>
              </a:rPr>
              <a:t>власної педагогічної діяльності, роботи вчителів й інших практикантів.</a:t>
            </a:r>
            <a:endParaRPr lang="ru-RU" sz="1800" dirty="0" smtClean="0">
              <a:latin typeface="Georgia" pitchFamily="18" charset="0"/>
            </a:endParaRPr>
          </a:p>
          <a:p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1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uk-UA" sz="2800" b="1" dirty="0">
                <a:latin typeface="Georgia" pitchFamily="18" charset="0"/>
                <a:cs typeface="Arial" pitchFamily="34" charset="0"/>
              </a:rPr>
              <a:t>Практика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студентів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є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обов’язковою складовою частиною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процесу підготовки фахівців у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ЗВО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і проводиться на оснащених відповідним чином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базах практики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ЗВО,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а також на сучасних підприємствах і в організаціях різних галузей господарства, освіти, охорони здоров'я, культури, торгівлі та державного управління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.</a:t>
            </a:r>
            <a:r>
              <a:rPr lang="uk-UA" sz="2800" dirty="0">
                <a:latin typeface="Georgia" pitchFamily="18" charset="0"/>
              </a:rPr>
              <a:t> </a:t>
            </a:r>
            <a:endParaRPr lang="uk-UA" sz="2800" dirty="0" smtClean="0">
              <a:latin typeface="Georgia" pitchFamily="18" charset="0"/>
            </a:endParaRPr>
          </a:p>
          <a:p>
            <a:pPr indent="719138"/>
            <a:r>
              <a:rPr lang="uk-UA" sz="2800" dirty="0" smtClean="0">
                <a:latin typeface="Georgia" pitchFamily="18" charset="0"/>
                <a:cs typeface="Arial" pitchFamily="34" charset="0"/>
              </a:rPr>
              <a:t>Згідно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з навчальними планами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ЗВО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терміни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фахової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практики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становлять 20–25% всього навчального часу.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</a:rPr>
              <a:t>Програма виробничої педагогічної практики </a:t>
            </a:r>
            <a:r>
              <a:rPr lang="uk-UA" sz="2800" b="1" dirty="0" smtClean="0">
                <a:latin typeface="Georgia" pitchFamily="18" charset="0"/>
              </a:rPr>
              <a:t>асистента кафедри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Виконання всіх обов</a:t>
            </a:r>
            <a:r>
              <a:rPr lang="en-US" sz="1800" dirty="0" smtClean="0">
                <a:latin typeface="Georgia" pitchFamily="18" charset="0"/>
              </a:rPr>
              <a:t>’</a:t>
            </a:r>
            <a:r>
              <a:rPr lang="uk-UA" sz="1800" dirty="0" smtClean="0">
                <a:latin typeface="Georgia" pitchFamily="18" charset="0"/>
              </a:rPr>
              <a:t>язків асистента кафедри.</a:t>
            </a:r>
          </a:p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Підготовка </a:t>
            </a:r>
            <a:r>
              <a:rPr lang="uk-UA" sz="1800" b="1" dirty="0" smtClean="0">
                <a:latin typeface="Georgia" pitchFamily="18" charset="0"/>
              </a:rPr>
              <a:t>лекційного матеріалу </a:t>
            </a:r>
            <a:r>
              <a:rPr lang="uk-UA" sz="1800" dirty="0" smtClean="0">
                <a:latin typeface="Georgia" pitchFamily="18" charset="0"/>
              </a:rPr>
              <a:t>з відповідної дисципліни згідно навчального плану і робочої </a:t>
            </a:r>
            <a:r>
              <a:rPr lang="uk-UA" sz="1800" dirty="0" smtClean="0">
                <a:latin typeface="Georgia" pitchFamily="18" charset="0"/>
              </a:rPr>
              <a:t>програми.</a:t>
            </a:r>
            <a:endParaRPr lang="ru-RU" sz="1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Підготовка </a:t>
            </a:r>
            <a:r>
              <a:rPr lang="uk-UA" sz="1800" dirty="0" smtClean="0">
                <a:latin typeface="Georgia" pitchFamily="18" charset="0"/>
              </a:rPr>
              <a:t>і проведення </a:t>
            </a:r>
            <a:r>
              <a:rPr lang="uk-UA" sz="1800" b="1" dirty="0" smtClean="0">
                <a:latin typeface="Georgia" pitchFamily="18" charset="0"/>
              </a:rPr>
              <a:t>не менше 4 лабораторних (практичних) занять різної тематики </a:t>
            </a:r>
            <a:r>
              <a:rPr lang="uk-UA" sz="1800" dirty="0" smtClean="0">
                <a:latin typeface="Georgia" pitchFamily="18" charset="0"/>
              </a:rPr>
              <a:t>з використанням різноманітних методів і засобів </a:t>
            </a:r>
            <a:r>
              <a:rPr lang="uk-UA" sz="1800" dirty="0" smtClean="0">
                <a:latin typeface="Georgia" pitchFamily="18" charset="0"/>
              </a:rPr>
              <a:t>навчання.</a:t>
            </a:r>
            <a:endParaRPr lang="ru-RU" sz="1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П</a:t>
            </a:r>
            <a:r>
              <a:rPr lang="uk-UA" sz="1800" dirty="0" smtClean="0">
                <a:latin typeface="Georgia" pitchFamily="18" charset="0"/>
              </a:rPr>
              <a:t>ідготовка </a:t>
            </a:r>
            <a:r>
              <a:rPr lang="uk-UA" sz="1800" b="1" dirty="0" smtClean="0">
                <a:latin typeface="Georgia" pitchFamily="18" charset="0"/>
              </a:rPr>
              <a:t>текстів контрольних завдань </a:t>
            </a:r>
            <a:r>
              <a:rPr lang="uk-UA" sz="1800" dirty="0" smtClean="0">
                <a:latin typeface="Georgia" pitchFamily="18" charset="0"/>
              </a:rPr>
              <a:t>для перевірки рівня засвоєння навчального матеріалу студентами (на репродуктивному, продуктивному і творчому рівнях</a:t>
            </a:r>
            <a:r>
              <a:rPr lang="uk-UA" sz="1800" dirty="0" smtClean="0">
                <a:latin typeface="Georgia" pitchFamily="18" charset="0"/>
              </a:rPr>
              <a:t>).</a:t>
            </a:r>
            <a:endParaRPr lang="ru-RU" sz="1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П</a:t>
            </a:r>
            <a:r>
              <a:rPr lang="uk-UA" sz="1800" dirty="0" smtClean="0">
                <a:latin typeface="Georgia" pitchFamily="18" charset="0"/>
              </a:rPr>
              <a:t>ідготовка </a:t>
            </a:r>
            <a:r>
              <a:rPr lang="uk-UA" sz="1800" dirty="0" smtClean="0">
                <a:latin typeface="Georgia" pitchFamily="18" charset="0"/>
              </a:rPr>
              <a:t>і проведення </a:t>
            </a:r>
            <a:r>
              <a:rPr lang="uk-UA" sz="1800" b="1" dirty="0" smtClean="0">
                <a:latin typeface="Georgia" pitchFamily="18" charset="0"/>
              </a:rPr>
              <a:t>виховної кураторської години </a:t>
            </a:r>
            <a:r>
              <a:rPr lang="uk-UA" sz="1800" dirty="0" smtClean="0">
                <a:latin typeface="Georgia" pitchFamily="18" charset="0"/>
              </a:rPr>
              <a:t>в академічній </a:t>
            </a:r>
            <a:r>
              <a:rPr lang="uk-UA" sz="1800" dirty="0" smtClean="0">
                <a:latin typeface="Georgia" pitchFamily="18" charset="0"/>
              </a:rPr>
              <a:t>групі.</a:t>
            </a:r>
            <a:endParaRPr lang="ru-RU" sz="1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Відвідування </a:t>
            </a:r>
            <a:r>
              <a:rPr lang="uk-UA" sz="1800" dirty="0" smtClean="0">
                <a:latin typeface="Georgia" pitchFamily="18" charset="0"/>
              </a:rPr>
              <a:t>студентів академічної групи у </a:t>
            </a:r>
            <a:r>
              <a:rPr lang="uk-UA" sz="1800" b="1" dirty="0" smtClean="0">
                <a:latin typeface="Georgia" pitchFamily="18" charset="0"/>
              </a:rPr>
              <a:t>гуртожитку</a:t>
            </a:r>
            <a:r>
              <a:rPr lang="uk-UA" sz="1800" dirty="0" smtClean="0">
                <a:latin typeface="Georgia" pitchFamily="18" charset="0"/>
              </a:rPr>
              <a:t>.</a:t>
            </a:r>
            <a:endParaRPr lang="ru-RU" sz="1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Підготовка </a:t>
            </a:r>
            <a:r>
              <a:rPr lang="uk-UA" sz="1800" dirty="0" smtClean="0">
                <a:latin typeface="Georgia" pitchFamily="18" charset="0"/>
              </a:rPr>
              <a:t>і проведення </a:t>
            </a:r>
            <a:r>
              <a:rPr lang="uk-UA" sz="1800" b="1" dirty="0" smtClean="0">
                <a:latin typeface="Georgia" pitchFamily="18" charset="0"/>
              </a:rPr>
              <a:t>профорієнтаційного заходу для учнів </a:t>
            </a:r>
            <a:r>
              <a:rPr lang="uk-UA" sz="1800" b="1" dirty="0" smtClean="0">
                <a:latin typeface="Georgia" pitchFamily="18" charset="0"/>
              </a:rPr>
              <a:t>ЗЗСО чи ЗПТО</a:t>
            </a:r>
            <a:r>
              <a:rPr lang="uk-UA" sz="1800" dirty="0" smtClean="0">
                <a:latin typeface="Georgia" pitchFamily="18" charset="0"/>
              </a:rPr>
              <a:t>.</a:t>
            </a:r>
            <a:endParaRPr lang="ru-RU" sz="18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Аналіз </a:t>
            </a:r>
            <a:r>
              <a:rPr lang="uk-UA" sz="1800" dirty="0" smtClean="0">
                <a:latin typeface="Georgia" pitchFamily="18" charset="0"/>
              </a:rPr>
              <a:t>власної педагогічної діяльності, роботи викладачів й інших практикантів</a:t>
            </a: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3600" dirty="0" smtClean="0">
                <a:latin typeface="Georgia" pitchFamily="18" charset="0"/>
              </a:rPr>
              <a:t>Таким </a:t>
            </a:r>
            <a:r>
              <a:rPr lang="uk-UA" sz="3600" dirty="0" smtClean="0">
                <a:latin typeface="Georgia" pitchFamily="18" charset="0"/>
              </a:rPr>
              <a:t>чином, практична підготовка є однією з визначених форм навчання в ЗВО та обов’язковою складовою частиною процесу підготовки фахівців. Вона проводиться на оснащених відповідним чином базах практики ЗВО, а також на сучасних підприємствах і в організаціях різних галузей господарства, освіти, охорони здоров'я, культури, торгівлі та державного управління.</a:t>
            </a:r>
            <a:endParaRPr lang="ru-RU" sz="3600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3600" dirty="0" smtClean="0">
                <a:latin typeface="Georgia" pitchFamily="18" charset="0"/>
              </a:rPr>
              <a:t>		Саме </a:t>
            </a:r>
            <a:r>
              <a:rPr lang="uk-UA" sz="3600" dirty="0" smtClean="0">
                <a:latin typeface="Georgia" pitchFamily="18" charset="0"/>
              </a:rPr>
              <a:t>практика дозволяє студенту усвідомити характер і зміст своєї майбутньої професійної діяльності та спрямувати свої зусилля на формування відповідних навичок під час теоретичного навчання в </a:t>
            </a:r>
            <a:r>
              <a:rPr lang="uk-UA" sz="3600" dirty="0" smtClean="0">
                <a:latin typeface="Georgia" pitchFamily="18" charset="0"/>
              </a:rPr>
              <a:t>ЗВО.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7772400" cy="1362075"/>
          </a:xfrm>
        </p:spPr>
        <p:txBody>
          <a:bodyPr anchor="ctr">
            <a:normAutofit/>
          </a:bodyPr>
          <a:lstStyle/>
          <a:p>
            <a:pPr algn="ctr"/>
            <a:r>
              <a:rPr lang="uk-UA" sz="4400" dirty="0" smtClean="0">
                <a:latin typeface="Georgia" pitchFamily="18" charset="0"/>
                <a:cs typeface="Arial" pitchFamily="34" charset="0"/>
              </a:rPr>
              <a:t>Дякую за увагу</a:t>
            </a:r>
            <a:endParaRPr lang="uk-UA" sz="44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500" b="1" dirty="0">
                <a:latin typeface="Georgia" pitchFamily="18" charset="0"/>
                <a:cs typeface="Arial" pitchFamily="34" charset="0"/>
              </a:rPr>
              <a:t>База практики </a:t>
            </a:r>
            <a:r>
              <a:rPr lang="uk-UA" sz="2500" dirty="0">
                <a:latin typeface="Georgia" pitchFamily="18" charset="0"/>
                <a:cs typeface="Arial" pitchFamily="34" charset="0"/>
              </a:rPr>
              <a:t>– це установа, підприємство, організація незалежно від форми власності та підпорядкованості, що призначена для проведення практики студентів, при цьому повинна забезпечувати виконання програми практики для відповідного освітнього рівня: </a:t>
            </a:r>
            <a:r>
              <a:rPr lang="uk-UA" sz="2500" dirty="0" smtClean="0">
                <a:latin typeface="Georgia" pitchFamily="18" charset="0"/>
                <a:cs typeface="Arial" pitchFamily="34" charset="0"/>
              </a:rPr>
              <a:t>бакалавр і </a:t>
            </a:r>
            <a:r>
              <a:rPr lang="uk-UA" sz="2500" dirty="0">
                <a:latin typeface="Georgia" pitchFamily="18" charset="0"/>
                <a:cs typeface="Arial" pitchFamily="34" charset="0"/>
              </a:rPr>
              <a:t>магістр </a:t>
            </a:r>
          </a:p>
        </p:txBody>
      </p:sp>
      <p:pic>
        <p:nvPicPr>
          <p:cNvPr id="4" name="Содержимое 3" descr="imagesX0SLRX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5736" y="2714620"/>
            <a:ext cx="50639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бази практики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 anchor="ctr">
            <a:normAutofit fontScale="92500" lnSpcReduction="10000"/>
          </a:bodyPr>
          <a:lstStyle/>
          <a:p>
            <a:pPr lvl="0" hangingPunct="0">
              <a:buFont typeface="Wingdings" pitchFamily="2" charset="2"/>
              <a:buChar char="ü"/>
            </a:pPr>
            <a:r>
              <a:rPr lang="uk-UA" sz="3000" dirty="0">
                <a:latin typeface="Georgia" pitchFamily="18" charset="0"/>
                <a:cs typeface="Arial" pitchFamily="34" charset="0"/>
              </a:rPr>
              <a:t>наявність структур, що відповідають напрямам, спеціальностям (спеціалізаціям), за якими здійснюється підготовка фахівців ЗНУ;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pPr lvl="0" hangingPunct="0">
              <a:buFont typeface="Wingdings" pitchFamily="2" charset="2"/>
              <a:buChar char="ü"/>
            </a:pPr>
            <a:r>
              <a:rPr lang="uk-UA" sz="3000" dirty="0" smtClean="0">
                <a:latin typeface="Georgia" pitchFamily="18" charset="0"/>
                <a:cs typeface="Arial" pitchFamily="34" charset="0"/>
              </a:rPr>
              <a:t>наявність </a:t>
            </a:r>
            <a:r>
              <a:rPr lang="uk-UA" sz="3000" dirty="0">
                <a:latin typeface="Georgia" pitchFamily="18" charset="0"/>
                <a:cs typeface="Arial" pitchFamily="34" charset="0"/>
              </a:rPr>
              <a:t>кваліфікованих керівників практики студентів;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pPr lvl="0" hangingPunct="0">
              <a:buFont typeface="Wingdings" pitchFamily="2" charset="2"/>
              <a:buChar char="ü"/>
            </a:pPr>
            <a:r>
              <a:rPr lang="uk-UA" sz="3000" dirty="0">
                <a:latin typeface="Georgia" pitchFamily="18" charset="0"/>
                <a:cs typeface="Arial" pitchFamily="34" charset="0"/>
              </a:rPr>
              <a:t>надання студентам права користування бібліотекою, лабораторіями, технічною та іншою документацією, необхідною для виконання програми практики.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3783364" cy="3872472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Відповідальність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за організацію, проведення і контроль практики покладається на ректора університету. </a:t>
            </a:r>
          </a:p>
        </p:txBody>
      </p:sp>
      <p:pic>
        <p:nvPicPr>
          <p:cNvPr id="4" name="Содержимое 3" descr="frol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214422"/>
            <a:ext cx="2971801" cy="36234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ws-16018-ukr-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977106"/>
            <a:ext cx="3090863" cy="4445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5"/>
            <a:ext cx="3682752" cy="4071966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Georgia" pitchFamily="18" charset="0"/>
                <a:cs typeface="Arial" pitchFamily="34" charset="0"/>
              </a:rPr>
              <a:t>Безпосередній контроль за організацію практики та за результати її проведення покладається на декана факультету</a:t>
            </a:r>
            <a:r>
              <a:rPr lang="uk-UA" sz="2800" i="1" dirty="0">
                <a:latin typeface="Georgia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071546"/>
            <a:ext cx="671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uk-UA" sz="2800" b="1" dirty="0">
                <a:latin typeface="Georgia" pitchFamily="18" charset="0"/>
                <a:cs typeface="Arial" pitchFamily="34" charset="0"/>
              </a:rPr>
              <a:t>Навчально-методичне керівництво і виконання програми практики забезпечують відповідні кафедри факультетів. </a:t>
            </a:r>
            <a:endParaRPr lang="uk-UA" sz="2800" b="1" dirty="0" smtClean="0">
              <a:latin typeface="Georgia" pitchFamily="18" charset="0"/>
              <a:cs typeface="Arial" pitchFamily="34" charset="0"/>
            </a:endParaRPr>
          </a:p>
          <a:p>
            <a:pPr indent="719138"/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Організаційні 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заходи, що забезпечують підготовку, порядок проведення і контроль практики покладається на завідувачів кафедр.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1457</Words>
  <Application>Microsoft Office PowerPoint</Application>
  <PresentationFormat>Экран (4:3)</PresentationFormat>
  <Paragraphs>142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ПРАКТИЧНА ПІДГОТОВКА СТУДЕНТІВ-ЕКОЛОГІВ УНІВЕРСИТЕТІВ</vt:lpstr>
      <vt:lpstr>ПЛАН </vt:lpstr>
      <vt:lpstr>ОРГАНІЗАЦІЯ ПРАКТИК СТУДЕНТІВ У ЗВО</vt:lpstr>
      <vt:lpstr>Слайд 4</vt:lpstr>
      <vt:lpstr>База практики – це установа, підприємство, організація незалежно від форми власності та підпорядкованості, що призначена для проведення практики студентів, при цьому повинна забезпечувати виконання програми практики для відповідного освітнього рівня: бакалавр і магістр </vt:lpstr>
      <vt:lpstr>Вимоги до бази практики</vt:lpstr>
      <vt:lpstr>Відповідальність за організацію, проведення і контроль практики покладається на ректора університету. </vt:lpstr>
      <vt:lpstr>Слайд 8</vt:lpstr>
      <vt:lpstr>Слайд 9</vt:lpstr>
      <vt:lpstr>Методичне забезпечення практики складає</vt:lpstr>
      <vt:lpstr>Наскрізна програма практики </vt:lpstr>
      <vt:lpstr>Робоча програма практики з окремого виду практики </vt:lpstr>
      <vt:lpstr>Організаційне забезпечення практики складає:</vt:lpstr>
      <vt:lpstr>Керівництво практикою студентів здійснюється двосторонньо: </vt:lpstr>
      <vt:lpstr>Порядок здійснення організаційних заходів з проведення практики: </vt:lpstr>
      <vt:lpstr>Завідувач навчально-виробничої практики університету забезпечує: </vt:lpstr>
      <vt:lpstr>Завідувач кафедри, що відповідає за підготовку та порядок проведення практики </vt:lpstr>
      <vt:lpstr>Обов’язки керівника практики від кафедри: </vt:lpstr>
      <vt:lpstr>Обов’язки студентів-практикантів </vt:lpstr>
      <vt:lpstr>Формою підсумкового контролю з практики є  залік Залік з практики проводить комісія, що призначається завідувачем кафедри</vt:lpstr>
      <vt:lpstr>Слайд 21</vt:lpstr>
      <vt:lpstr>Навчальна практика студентів-біологів, її види, специфіка проведення</vt:lpstr>
      <vt:lpstr>навчальна загально-екологічна практика з курсу біологія  має мету поглибити, закріпити та удосконалити знання студентів, які вони отримали при вивченні курсу біології, а також оволодіння первинними навичками роботи у польових та лабораторних умовах.</vt:lpstr>
      <vt:lpstr>Під час практики для студентів розглядаються такі теми: </vt:lpstr>
      <vt:lpstr>Після кожної екскурсії передбачається обробка результатів у лабораторії.  </vt:lpstr>
      <vt:lpstr>навчальна загально-екологічна практика з курсів «загальна екологія та неоекологія», «гідрологія» та «геологія» Мета – закріпити в студентів отримані під час вивчення відповідних дисциплін уявлення про взаємозв’язок організмів та процесів, які відбуваються в природі, а також можливі наслідки їх порушення. </vt:lpstr>
      <vt:lpstr>Під час практики для студентів розглядаються такі теми:</vt:lpstr>
      <vt:lpstr>Навчальна ландшафтно-екологічна практика. Мета практики – дослідити регіональні геосистеми та проблеми взаємодії людини з природними системами</vt:lpstr>
      <vt:lpstr>Під час практики для студентів проводяться такі тематичні заняття</vt:lpstr>
      <vt:lpstr>Навчальна практика зі спеціальності</vt:lpstr>
      <vt:lpstr> Під час практики для студентів проводяться такі тематичні заняття</vt:lpstr>
      <vt:lpstr>Слайд 32</vt:lpstr>
      <vt:lpstr>Виробнича практика студентів-екологів</vt:lpstr>
      <vt:lpstr>Слайд 34</vt:lpstr>
      <vt:lpstr>Вона покликана підготувати майбутніх фахівців до реальної практичної роботи, забезпечити належний рівень їхньої професійної підготовки, проте має різні цілі  </vt:lpstr>
      <vt:lpstr>Проводиться виробнича практика на базі організацій, установ і підприємств, що відповідають вимогам обраного фаху та програми практики</vt:lpstr>
      <vt:lpstr>Виробнича педагогічна практика студентів-магістрів</vt:lpstr>
      <vt:lpstr>Слайд 38</vt:lpstr>
      <vt:lpstr>Програма виробничої педагогічної практики вчителя/викладача біології та екології</vt:lpstr>
      <vt:lpstr>Програма виробничої педагогічної практики асистента кафедри</vt:lpstr>
      <vt:lpstr>Слайд 41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ПІДГОТОВКА УЧНІВ ПРОФІЛЬНИХ КЛАСІВ З БІОЛОГІЇ ТА СТУДЕНТІВ БІОЛОГІЧНИХ ФАКУЛЬТЕТІВ УНІВЕРСИТЕТІВ</dc:title>
  <dc:creator>User</dc:creator>
  <cp:lastModifiedBy>User</cp:lastModifiedBy>
  <cp:revision>85</cp:revision>
  <dcterms:created xsi:type="dcterms:W3CDTF">2018-10-03T19:41:53Z</dcterms:created>
  <dcterms:modified xsi:type="dcterms:W3CDTF">2020-10-13T08:36:48Z</dcterms:modified>
</cp:coreProperties>
</file>