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9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D453DC-CDB0-4DDE-B7F6-C32A9F4C2577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5D9E08-33AB-40E3-88F9-91B356FBF881}">
      <dgm:prSet phldrT="[Текст]"/>
      <dgm:spPr/>
      <dgm:t>
        <a:bodyPr/>
        <a:lstStyle/>
        <a:p>
          <a:r>
            <a:rPr lang="uk-UA" dirty="0" smtClean="0"/>
            <a:t>Конкуренція </a:t>
          </a:r>
          <a:endParaRPr lang="ru-RU" dirty="0"/>
        </a:p>
      </dgm:t>
    </dgm:pt>
    <dgm:pt modelId="{90AE81D1-EB22-4491-96F0-4B35316E10D3}" type="parTrans" cxnId="{2125B500-11CD-405C-BF43-6850BA07E9BF}">
      <dgm:prSet/>
      <dgm:spPr/>
      <dgm:t>
        <a:bodyPr/>
        <a:lstStyle/>
        <a:p>
          <a:endParaRPr lang="ru-RU"/>
        </a:p>
      </dgm:t>
    </dgm:pt>
    <dgm:pt modelId="{79D1D962-2C1E-4D9B-BDD0-0DCE66C1CD71}" type="sibTrans" cxnId="{2125B500-11CD-405C-BF43-6850BA07E9BF}">
      <dgm:prSet/>
      <dgm:spPr/>
      <dgm:t>
        <a:bodyPr/>
        <a:lstStyle/>
        <a:p>
          <a:endParaRPr lang="ru-RU"/>
        </a:p>
      </dgm:t>
    </dgm:pt>
    <dgm:pt modelId="{5ABC8123-3EF7-4252-8EFC-6BBB8B30DD14}">
      <dgm:prSet phldrT="[Текст]"/>
      <dgm:spPr/>
      <dgm:t>
        <a:bodyPr/>
        <a:lstStyle/>
        <a:p>
          <a:r>
            <a:rPr lang="uk-UA" dirty="0" smtClean="0"/>
            <a:t>Монополія</a:t>
          </a:r>
          <a:endParaRPr lang="ru-RU" dirty="0"/>
        </a:p>
      </dgm:t>
    </dgm:pt>
    <dgm:pt modelId="{6567F5E1-3F81-4362-8A90-69AD1C402405}" type="parTrans" cxnId="{C63A6C3E-C695-4EDB-A195-7964C193BE14}">
      <dgm:prSet/>
      <dgm:spPr/>
      <dgm:t>
        <a:bodyPr/>
        <a:lstStyle/>
        <a:p>
          <a:endParaRPr lang="ru-RU"/>
        </a:p>
      </dgm:t>
    </dgm:pt>
    <dgm:pt modelId="{4EC886C1-75AF-4882-B158-CBCCC6E0F097}" type="sibTrans" cxnId="{C63A6C3E-C695-4EDB-A195-7964C193BE14}">
      <dgm:prSet/>
      <dgm:spPr/>
      <dgm:t>
        <a:bodyPr/>
        <a:lstStyle/>
        <a:p>
          <a:endParaRPr lang="ru-RU"/>
        </a:p>
      </dgm:t>
    </dgm:pt>
    <dgm:pt modelId="{7F1439B6-1620-4076-996E-260928A16EB0}">
      <dgm:prSet phldrT="[Текст]"/>
      <dgm:spPr/>
      <dgm:t>
        <a:bodyPr/>
        <a:lstStyle/>
        <a:p>
          <a:r>
            <a:rPr lang="uk-UA" dirty="0" smtClean="0"/>
            <a:t>Олігополія</a:t>
          </a:r>
          <a:endParaRPr lang="ru-RU" dirty="0"/>
        </a:p>
      </dgm:t>
    </dgm:pt>
    <dgm:pt modelId="{DBFB1206-2E43-4B3F-88DF-E025B2CA2DE1}" type="parTrans" cxnId="{A91A31A7-5EEA-48D4-8C22-CB9BE799A91B}">
      <dgm:prSet/>
      <dgm:spPr/>
      <dgm:t>
        <a:bodyPr/>
        <a:lstStyle/>
        <a:p>
          <a:endParaRPr lang="ru-RU"/>
        </a:p>
      </dgm:t>
    </dgm:pt>
    <dgm:pt modelId="{D7688084-507E-40AE-87EA-0D9A7D8363C0}" type="sibTrans" cxnId="{A91A31A7-5EEA-48D4-8C22-CB9BE799A91B}">
      <dgm:prSet/>
      <dgm:spPr/>
      <dgm:t>
        <a:bodyPr/>
        <a:lstStyle/>
        <a:p>
          <a:endParaRPr lang="ru-RU"/>
        </a:p>
      </dgm:t>
    </dgm:pt>
    <dgm:pt modelId="{1B810D2F-DF80-43ED-8475-AFA6554F4F92}">
      <dgm:prSet phldrT="[Текст]"/>
      <dgm:spPr/>
      <dgm:t>
        <a:bodyPr/>
        <a:lstStyle/>
        <a:p>
          <a:r>
            <a:rPr lang="uk-UA" dirty="0" smtClean="0"/>
            <a:t>Чиста конкуренція</a:t>
          </a:r>
          <a:endParaRPr lang="ru-RU" dirty="0"/>
        </a:p>
      </dgm:t>
    </dgm:pt>
    <dgm:pt modelId="{A6AAB3E5-0E9C-40BB-A093-9AFDAE97D16C}" type="parTrans" cxnId="{E288BA1A-2BB3-4DBB-940F-FE6B9584372B}">
      <dgm:prSet/>
      <dgm:spPr/>
      <dgm:t>
        <a:bodyPr/>
        <a:lstStyle/>
        <a:p>
          <a:endParaRPr lang="ru-RU"/>
        </a:p>
      </dgm:t>
    </dgm:pt>
    <dgm:pt modelId="{2C1D309D-1986-4E4A-816A-2950C7DDADB8}" type="sibTrans" cxnId="{E288BA1A-2BB3-4DBB-940F-FE6B9584372B}">
      <dgm:prSet/>
      <dgm:spPr/>
      <dgm:t>
        <a:bodyPr/>
        <a:lstStyle/>
        <a:p>
          <a:endParaRPr lang="ru-RU"/>
        </a:p>
      </dgm:t>
    </dgm:pt>
    <dgm:pt modelId="{A024F883-DF64-46E2-A91F-687F50221243}" type="pres">
      <dgm:prSet presAssocID="{D1D453DC-CDB0-4DDE-B7F6-C32A9F4C257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BEF0920-BEB7-4D52-B5E0-224EEAC1650A}" type="pres">
      <dgm:prSet presAssocID="{0F5D9E08-33AB-40E3-88F9-91B356FBF881}" presName="vertOne" presStyleCnt="0"/>
      <dgm:spPr/>
    </dgm:pt>
    <dgm:pt modelId="{468A0B18-6394-4CC2-A638-8D5A6176F31E}" type="pres">
      <dgm:prSet presAssocID="{0F5D9E08-33AB-40E3-88F9-91B356FBF88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342CA0-7404-48A4-93F8-CB1EC9D358F7}" type="pres">
      <dgm:prSet presAssocID="{0F5D9E08-33AB-40E3-88F9-91B356FBF881}" presName="parTransOne" presStyleCnt="0"/>
      <dgm:spPr/>
    </dgm:pt>
    <dgm:pt modelId="{522588A2-B262-485B-947E-7578CD619ECB}" type="pres">
      <dgm:prSet presAssocID="{0F5D9E08-33AB-40E3-88F9-91B356FBF881}" presName="horzOne" presStyleCnt="0"/>
      <dgm:spPr/>
    </dgm:pt>
    <dgm:pt modelId="{1C7E355E-D527-44DA-B397-3126045D2EFA}" type="pres">
      <dgm:prSet presAssocID="{5ABC8123-3EF7-4252-8EFC-6BBB8B30DD14}" presName="vertTwo" presStyleCnt="0"/>
      <dgm:spPr/>
    </dgm:pt>
    <dgm:pt modelId="{F390AE44-AA69-4B4E-AB17-B81CC68DE28B}" type="pres">
      <dgm:prSet presAssocID="{5ABC8123-3EF7-4252-8EFC-6BBB8B30DD14}" presName="txTwo" presStyleLbl="node2" presStyleIdx="0" presStyleCnt="2" custScaleX="29058" custLinFactNeighborX="-12187" custLinFactNeighborY="-188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2DDD41-BEF7-436D-AA96-1AFF87154E21}" type="pres">
      <dgm:prSet presAssocID="{5ABC8123-3EF7-4252-8EFC-6BBB8B30DD14}" presName="parTransTwo" presStyleCnt="0"/>
      <dgm:spPr/>
    </dgm:pt>
    <dgm:pt modelId="{CDEE50ED-A4C6-4656-8401-115158F762F0}" type="pres">
      <dgm:prSet presAssocID="{5ABC8123-3EF7-4252-8EFC-6BBB8B30DD14}" presName="horzTwo" presStyleCnt="0"/>
      <dgm:spPr/>
    </dgm:pt>
    <dgm:pt modelId="{23CB698E-E5CC-45BD-9FDC-3F9668C949F8}" type="pres">
      <dgm:prSet presAssocID="{7F1439B6-1620-4076-996E-260928A16EB0}" presName="vertThree" presStyleCnt="0"/>
      <dgm:spPr/>
    </dgm:pt>
    <dgm:pt modelId="{9581E6D7-7633-464B-8395-40C38F3D7093}" type="pres">
      <dgm:prSet presAssocID="{7F1439B6-1620-4076-996E-260928A16EB0}" presName="txThree" presStyleLbl="node3" presStyleIdx="0" presStyleCnt="1" custScaleX="34337" custLinFactY="-13744" custLinFactNeighborX="1944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AC2E53-7946-4AC5-9958-8EBF9F5C130C}" type="pres">
      <dgm:prSet presAssocID="{7F1439B6-1620-4076-996E-260928A16EB0}" presName="horzThree" presStyleCnt="0"/>
      <dgm:spPr/>
    </dgm:pt>
    <dgm:pt modelId="{664A240D-8C4C-400C-851D-839742934351}" type="pres">
      <dgm:prSet presAssocID="{4EC886C1-75AF-4882-B158-CBCCC6E0F097}" presName="sibSpaceTwo" presStyleCnt="0"/>
      <dgm:spPr/>
    </dgm:pt>
    <dgm:pt modelId="{DCB5D6FE-9E8D-4DAF-99BB-F4C3521128EB}" type="pres">
      <dgm:prSet presAssocID="{1B810D2F-DF80-43ED-8475-AFA6554F4F92}" presName="vertTwo" presStyleCnt="0"/>
      <dgm:spPr/>
    </dgm:pt>
    <dgm:pt modelId="{0DD047D6-2B09-4F7B-8924-C209F65136F7}" type="pres">
      <dgm:prSet presAssocID="{1B810D2F-DF80-43ED-8475-AFA6554F4F92}" presName="txTwo" presStyleLbl="node2" presStyleIdx="1" presStyleCnt="2" custScaleX="38462" custLinFactNeighborX="9547" custLinFactNeighborY="-21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74C250-FA82-4862-BFC8-7753BD430DDB}" type="pres">
      <dgm:prSet presAssocID="{1B810D2F-DF80-43ED-8475-AFA6554F4F92}" presName="horzTwo" presStyleCnt="0"/>
      <dgm:spPr/>
    </dgm:pt>
  </dgm:ptLst>
  <dgm:cxnLst>
    <dgm:cxn modelId="{EB10AC38-7B1F-4974-B3D8-42E0BE23FA22}" type="presOf" srcId="{5ABC8123-3EF7-4252-8EFC-6BBB8B30DD14}" destId="{F390AE44-AA69-4B4E-AB17-B81CC68DE28B}" srcOrd="0" destOrd="0" presId="urn:microsoft.com/office/officeart/2005/8/layout/hierarchy4"/>
    <dgm:cxn modelId="{B86DBE02-F203-48AC-ADA1-7225442600A4}" type="presOf" srcId="{0F5D9E08-33AB-40E3-88F9-91B356FBF881}" destId="{468A0B18-6394-4CC2-A638-8D5A6176F31E}" srcOrd="0" destOrd="0" presId="urn:microsoft.com/office/officeart/2005/8/layout/hierarchy4"/>
    <dgm:cxn modelId="{9C3DF803-487C-4799-998B-98C80C079A26}" type="presOf" srcId="{1B810D2F-DF80-43ED-8475-AFA6554F4F92}" destId="{0DD047D6-2B09-4F7B-8924-C209F65136F7}" srcOrd="0" destOrd="0" presId="urn:microsoft.com/office/officeart/2005/8/layout/hierarchy4"/>
    <dgm:cxn modelId="{E8A7F1B4-0DF4-41AB-917F-0A4D6C5BDB45}" type="presOf" srcId="{D1D453DC-CDB0-4DDE-B7F6-C32A9F4C2577}" destId="{A024F883-DF64-46E2-A91F-687F50221243}" srcOrd="0" destOrd="0" presId="urn:microsoft.com/office/officeart/2005/8/layout/hierarchy4"/>
    <dgm:cxn modelId="{E288BA1A-2BB3-4DBB-940F-FE6B9584372B}" srcId="{0F5D9E08-33AB-40E3-88F9-91B356FBF881}" destId="{1B810D2F-DF80-43ED-8475-AFA6554F4F92}" srcOrd="1" destOrd="0" parTransId="{A6AAB3E5-0E9C-40BB-A093-9AFDAE97D16C}" sibTransId="{2C1D309D-1986-4E4A-816A-2950C7DDADB8}"/>
    <dgm:cxn modelId="{A91A31A7-5EEA-48D4-8C22-CB9BE799A91B}" srcId="{5ABC8123-3EF7-4252-8EFC-6BBB8B30DD14}" destId="{7F1439B6-1620-4076-996E-260928A16EB0}" srcOrd="0" destOrd="0" parTransId="{DBFB1206-2E43-4B3F-88DF-E025B2CA2DE1}" sibTransId="{D7688084-507E-40AE-87EA-0D9A7D8363C0}"/>
    <dgm:cxn modelId="{B3BFD832-6B59-4859-BB79-873769196C2F}" type="presOf" srcId="{7F1439B6-1620-4076-996E-260928A16EB0}" destId="{9581E6D7-7633-464B-8395-40C38F3D7093}" srcOrd="0" destOrd="0" presId="urn:microsoft.com/office/officeart/2005/8/layout/hierarchy4"/>
    <dgm:cxn modelId="{2125B500-11CD-405C-BF43-6850BA07E9BF}" srcId="{D1D453DC-CDB0-4DDE-B7F6-C32A9F4C2577}" destId="{0F5D9E08-33AB-40E3-88F9-91B356FBF881}" srcOrd="0" destOrd="0" parTransId="{90AE81D1-EB22-4491-96F0-4B35316E10D3}" sibTransId="{79D1D962-2C1E-4D9B-BDD0-0DCE66C1CD71}"/>
    <dgm:cxn modelId="{C63A6C3E-C695-4EDB-A195-7964C193BE14}" srcId="{0F5D9E08-33AB-40E3-88F9-91B356FBF881}" destId="{5ABC8123-3EF7-4252-8EFC-6BBB8B30DD14}" srcOrd="0" destOrd="0" parTransId="{6567F5E1-3F81-4362-8A90-69AD1C402405}" sibTransId="{4EC886C1-75AF-4882-B158-CBCCC6E0F097}"/>
    <dgm:cxn modelId="{69332B01-CA55-454B-9769-FD4633AB07C7}" type="presParOf" srcId="{A024F883-DF64-46E2-A91F-687F50221243}" destId="{EBEF0920-BEB7-4D52-B5E0-224EEAC1650A}" srcOrd="0" destOrd="0" presId="urn:microsoft.com/office/officeart/2005/8/layout/hierarchy4"/>
    <dgm:cxn modelId="{74FD6943-F356-4F0F-973B-BF78F76918F7}" type="presParOf" srcId="{EBEF0920-BEB7-4D52-B5E0-224EEAC1650A}" destId="{468A0B18-6394-4CC2-A638-8D5A6176F31E}" srcOrd="0" destOrd="0" presId="urn:microsoft.com/office/officeart/2005/8/layout/hierarchy4"/>
    <dgm:cxn modelId="{80BFB96F-592A-4CF2-947C-471E63643305}" type="presParOf" srcId="{EBEF0920-BEB7-4D52-B5E0-224EEAC1650A}" destId="{DB342CA0-7404-48A4-93F8-CB1EC9D358F7}" srcOrd="1" destOrd="0" presId="urn:microsoft.com/office/officeart/2005/8/layout/hierarchy4"/>
    <dgm:cxn modelId="{C481C5EE-EC14-42C5-9C4B-55D8C8F69CCB}" type="presParOf" srcId="{EBEF0920-BEB7-4D52-B5E0-224EEAC1650A}" destId="{522588A2-B262-485B-947E-7578CD619ECB}" srcOrd="2" destOrd="0" presId="urn:microsoft.com/office/officeart/2005/8/layout/hierarchy4"/>
    <dgm:cxn modelId="{7E4F6C5D-6E34-4D1B-91DB-9E04287C17B5}" type="presParOf" srcId="{522588A2-B262-485B-947E-7578CD619ECB}" destId="{1C7E355E-D527-44DA-B397-3126045D2EFA}" srcOrd="0" destOrd="0" presId="urn:microsoft.com/office/officeart/2005/8/layout/hierarchy4"/>
    <dgm:cxn modelId="{E5C684DE-295F-43D3-9CB9-772AB20AA75D}" type="presParOf" srcId="{1C7E355E-D527-44DA-B397-3126045D2EFA}" destId="{F390AE44-AA69-4B4E-AB17-B81CC68DE28B}" srcOrd="0" destOrd="0" presId="urn:microsoft.com/office/officeart/2005/8/layout/hierarchy4"/>
    <dgm:cxn modelId="{30BACA3C-52A9-4495-AF43-CC1D884855C8}" type="presParOf" srcId="{1C7E355E-D527-44DA-B397-3126045D2EFA}" destId="{C52DDD41-BEF7-436D-AA96-1AFF87154E21}" srcOrd="1" destOrd="0" presId="urn:microsoft.com/office/officeart/2005/8/layout/hierarchy4"/>
    <dgm:cxn modelId="{2984D84B-400A-4AF1-8B96-E0D3A8679FFC}" type="presParOf" srcId="{1C7E355E-D527-44DA-B397-3126045D2EFA}" destId="{CDEE50ED-A4C6-4656-8401-115158F762F0}" srcOrd="2" destOrd="0" presId="urn:microsoft.com/office/officeart/2005/8/layout/hierarchy4"/>
    <dgm:cxn modelId="{35F2FBB0-A518-46C8-AC68-31F72685C2F6}" type="presParOf" srcId="{CDEE50ED-A4C6-4656-8401-115158F762F0}" destId="{23CB698E-E5CC-45BD-9FDC-3F9668C949F8}" srcOrd="0" destOrd="0" presId="urn:microsoft.com/office/officeart/2005/8/layout/hierarchy4"/>
    <dgm:cxn modelId="{562042AC-BEC0-4606-8D0F-9AB42CBBF812}" type="presParOf" srcId="{23CB698E-E5CC-45BD-9FDC-3F9668C949F8}" destId="{9581E6D7-7633-464B-8395-40C38F3D7093}" srcOrd="0" destOrd="0" presId="urn:microsoft.com/office/officeart/2005/8/layout/hierarchy4"/>
    <dgm:cxn modelId="{FF87E563-82A1-41C2-8010-94CDDEC2866B}" type="presParOf" srcId="{23CB698E-E5CC-45BD-9FDC-3F9668C949F8}" destId="{99AC2E53-7946-4AC5-9958-8EBF9F5C130C}" srcOrd="1" destOrd="0" presId="urn:microsoft.com/office/officeart/2005/8/layout/hierarchy4"/>
    <dgm:cxn modelId="{7AA55E88-2AEE-4D56-B990-A850B567991B}" type="presParOf" srcId="{522588A2-B262-485B-947E-7578CD619ECB}" destId="{664A240D-8C4C-400C-851D-839742934351}" srcOrd="1" destOrd="0" presId="urn:microsoft.com/office/officeart/2005/8/layout/hierarchy4"/>
    <dgm:cxn modelId="{B6D0DD4B-9771-429D-8048-5F11BD55E49A}" type="presParOf" srcId="{522588A2-B262-485B-947E-7578CD619ECB}" destId="{DCB5D6FE-9E8D-4DAF-99BB-F4C3521128EB}" srcOrd="2" destOrd="0" presId="urn:microsoft.com/office/officeart/2005/8/layout/hierarchy4"/>
    <dgm:cxn modelId="{FED56E03-D78A-4277-A661-07ED1564E246}" type="presParOf" srcId="{DCB5D6FE-9E8D-4DAF-99BB-F4C3521128EB}" destId="{0DD047D6-2B09-4F7B-8924-C209F65136F7}" srcOrd="0" destOrd="0" presId="urn:microsoft.com/office/officeart/2005/8/layout/hierarchy4"/>
    <dgm:cxn modelId="{61920530-DDC2-4DA7-BB1E-D674B6DC53D6}" type="presParOf" srcId="{DCB5D6FE-9E8D-4DAF-99BB-F4C3521128EB}" destId="{4574C250-FA82-4862-BFC8-7753BD430DD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A0B18-6394-4CC2-A638-8D5A6176F31E}">
      <dsp:nvSpPr>
        <dsp:cNvPr id="0" name=""/>
        <dsp:cNvSpPr/>
      </dsp:nvSpPr>
      <dsp:spPr>
        <a:xfrm>
          <a:off x="4464" y="2848"/>
          <a:ext cx="9135070" cy="1368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900" kern="1200" dirty="0" smtClean="0"/>
            <a:t>Конкуренція </a:t>
          </a:r>
          <a:endParaRPr lang="ru-RU" sz="5900" kern="1200" dirty="0"/>
        </a:p>
      </dsp:txBody>
      <dsp:txXfrm>
        <a:off x="44560" y="42944"/>
        <a:ext cx="9054878" cy="1288770"/>
      </dsp:txXfrm>
    </dsp:sp>
    <dsp:sp modelId="{F390AE44-AA69-4B4E-AB17-B81CC68DE28B}">
      <dsp:nvSpPr>
        <dsp:cNvPr id="0" name=""/>
        <dsp:cNvSpPr/>
      </dsp:nvSpPr>
      <dsp:spPr>
        <a:xfrm>
          <a:off x="0" y="1500197"/>
          <a:ext cx="2649286" cy="1368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Монополія</a:t>
          </a:r>
          <a:endParaRPr lang="ru-RU" sz="3300" kern="1200" dirty="0"/>
        </a:p>
      </dsp:txBody>
      <dsp:txXfrm>
        <a:off x="40096" y="1540293"/>
        <a:ext cx="2569094" cy="1288770"/>
      </dsp:txXfrm>
    </dsp:sp>
    <dsp:sp modelId="{9581E6D7-7633-464B-8395-40C38F3D7093}">
      <dsp:nvSpPr>
        <dsp:cNvPr id="0" name=""/>
        <dsp:cNvSpPr/>
      </dsp:nvSpPr>
      <dsp:spPr>
        <a:xfrm>
          <a:off x="2643202" y="1500200"/>
          <a:ext cx="3130585" cy="1368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Олігополія</a:t>
          </a:r>
          <a:endParaRPr lang="ru-RU" sz="3300" kern="1200" dirty="0"/>
        </a:p>
      </dsp:txBody>
      <dsp:txXfrm>
        <a:off x="2683298" y="1540296"/>
        <a:ext cx="3050393" cy="1288770"/>
      </dsp:txXfrm>
    </dsp:sp>
    <dsp:sp modelId="{0DD047D6-2B09-4F7B-8924-C209F65136F7}">
      <dsp:nvSpPr>
        <dsp:cNvPr id="0" name=""/>
        <dsp:cNvSpPr/>
      </dsp:nvSpPr>
      <dsp:spPr>
        <a:xfrm>
          <a:off x="5637303" y="1500196"/>
          <a:ext cx="3506671" cy="1368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Чиста конкуренція</a:t>
          </a:r>
          <a:endParaRPr lang="ru-RU" sz="3300" kern="1200" dirty="0"/>
        </a:p>
      </dsp:txBody>
      <dsp:txXfrm>
        <a:off x="5677399" y="1540292"/>
        <a:ext cx="3426479" cy="1288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i="1" dirty="0" smtClean="0"/>
              <a:t>Тема 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Ринок товарів і послуг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5043494" cy="1399032"/>
          </a:xfrm>
        </p:spPr>
        <p:txBody>
          <a:bodyPr/>
          <a:lstStyle/>
          <a:p>
            <a:pPr algn="ctr"/>
            <a:r>
              <a:rPr lang="ru-RU" b="1" dirty="0" err="1" smtClean="0"/>
              <a:t>Товарний</a:t>
            </a:r>
            <a:r>
              <a:rPr lang="ru-RU" b="1" dirty="0" smtClean="0"/>
              <a:t> </a:t>
            </a:r>
            <a:r>
              <a:rPr lang="ru-RU" b="1" dirty="0" err="1" smtClean="0"/>
              <a:t>ринок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- </a:t>
            </a:r>
            <a:r>
              <a:rPr lang="ru-RU" dirty="0" err="1" smtClean="0"/>
              <a:t>це</a:t>
            </a:r>
            <a:r>
              <a:rPr lang="ru-RU" dirty="0" smtClean="0"/>
              <a:t> сфера </a:t>
            </a:r>
            <a:r>
              <a:rPr lang="ru-RU" b="1" dirty="0" smtClean="0"/>
              <a:t>товарного</a:t>
            </a:r>
            <a:r>
              <a:rPr lang="ru-RU" dirty="0" smtClean="0"/>
              <a:t> </a:t>
            </a:r>
            <a:r>
              <a:rPr lang="ru-RU" dirty="0" err="1" smtClean="0"/>
              <a:t>обміну</a:t>
            </a:r>
            <a:r>
              <a:rPr lang="ru-RU" dirty="0" smtClean="0"/>
              <a:t>, де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купівлі-продажу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реалізуються</a:t>
            </a:r>
            <a:r>
              <a:rPr lang="ru-RU" dirty="0" smtClean="0"/>
              <a:t> </a:t>
            </a:r>
            <a:r>
              <a:rPr lang="ru-RU" dirty="0" err="1" smtClean="0"/>
              <a:t>суспільні</a:t>
            </a:r>
            <a:r>
              <a:rPr lang="ru-RU" dirty="0" smtClean="0"/>
              <a:t> потреби.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об'єктом</a:t>
            </a:r>
            <a:r>
              <a:rPr lang="ru-RU" dirty="0" smtClean="0"/>
              <a:t> </a:t>
            </a:r>
            <a:r>
              <a:rPr lang="ru-RU" dirty="0" err="1" smtClean="0"/>
              <a:t>комерційно-господарських</a:t>
            </a:r>
            <a:r>
              <a:rPr lang="ru-RU" dirty="0" smtClean="0"/>
              <a:t> </a:t>
            </a:r>
            <a:r>
              <a:rPr lang="ru-RU" dirty="0" err="1" smtClean="0"/>
              <a:t>взаємовідносин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суб'єктами</a:t>
            </a:r>
            <a:r>
              <a:rPr lang="ru-RU" dirty="0" smtClean="0"/>
              <a:t> </a:t>
            </a:r>
            <a:r>
              <a:rPr lang="ru-RU" b="1" dirty="0" smtClean="0"/>
              <a:t>товарного ринку</a:t>
            </a:r>
            <a:r>
              <a:rPr lang="ru-RU" dirty="0" smtClean="0"/>
              <a:t> </a:t>
            </a:r>
            <a:r>
              <a:rPr lang="ru-RU" dirty="0" err="1" smtClean="0"/>
              <a:t>виступає</a:t>
            </a:r>
            <a:r>
              <a:rPr lang="ru-RU" dirty="0" smtClean="0"/>
              <a:t> товар у </a:t>
            </a:r>
            <a:r>
              <a:rPr lang="ru-RU" dirty="0" err="1" smtClean="0"/>
              <a:t>вигляді</a:t>
            </a:r>
            <a:r>
              <a:rPr lang="ru-RU" dirty="0" smtClean="0"/>
              <a:t> конкретного </a:t>
            </a:r>
            <a:r>
              <a:rPr lang="ru-RU" dirty="0" err="1" smtClean="0"/>
              <a:t>виробу</a:t>
            </a:r>
            <a:r>
              <a:rPr lang="ru-RU" dirty="0" smtClean="0"/>
              <a:t>, </a:t>
            </a:r>
            <a:r>
              <a:rPr lang="ru-RU" dirty="0" err="1" smtClean="0"/>
              <a:t>матеріалу</a:t>
            </a:r>
            <a:r>
              <a:rPr lang="ru-RU" dirty="0" smtClean="0"/>
              <a:t>, </a:t>
            </a:r>
            <a:r>
              <a:rPr lang="ru-RU" dirty="0" err="1" smtClean="0"/>
              <a:t>послуги</a:t>
            </a:r>
            <a:r>
              <a:rPr lang="ru-RU" dirty="0" smtClean="0"/>
              <a:t>,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Класифікація товарних ринків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За </a:t>
            </a:r>
            <a:r>
              <a:rPr lang="ru-RU" dirty="0" err="1" smtClean="0"/>
              <a:t>співвідношенням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продавця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покупця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2. За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конкуренції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монополістичний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олігополістичний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монопсонічний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вільний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змішаний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3. За характером </a:t>
            </a:r>
            <a:r>
              <a:rPr lang="ru-RU" dirty="0" err="1" smtClean="0"/>
              <a:t>об'єктів</a:t>
            </a:r>
            <a:r>
              <a:rPr lang="ru-RU" dirty="0" smtClean="0"/>
              <a:t> товарного </a:t>
            </a:r>
            <a:r>
              <a:rPr lang="ru-RU" dirty="0" err="1" smtClean="0"/>
              <a:t>обміну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(</a:t>
            </a:r>
            <a:r>
              <a:rPr lang="ru-RU" dirty="0" err="1" smtClean="0"/>
              <a:t>виробів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капіталу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фінансів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4. За сферою </a:t>
            </a:r>
            <a:r>
              <a:rPr lang="ru-RU" dirty="0" err="1" smtClean="0"/>
              <a:t>виробництва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матеріального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духовного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5. За характером </a:t>
            </a:r>
            <a:r>
              <a:rPr lang="ru-RU" dirty="0" err="1" smtClean="0"/>
              <a:t>кінцевого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• ринки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виробничого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ринки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споживчого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6. За </a:t>
            </a:r>
            <a:r>
              <a:rPr lang="ru-RU" dirty="0" err="1" smtClean="0"/>
              <a:t>терміном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довгострокового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короткочасного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одноразового </a:t>
            </a:r>
            <a:r>
              <a:rPr lang="ru-RU" dirty="0" err="1" smtClean="0"/>
              <a:t>використання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183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8326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7. За </a:t>
            </a:r>
            <a:r>
              <a:rPr lang="ru-RU" dirty="0" err="1" smtClean="0"/>
              <a:t>територіальним</a:t>
            </a:r>
            <a:r>
              <a:rPr lang="ru-RU" dirty="0" smtClean="0"/>
              <a:t> </a:t>
            </a:r>
            <a:r>
              <a:rPr lang="ru-RU" dirty="0" err="1" smtClean="0"/>
              <a:t>охопленням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місцевий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регіональний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національний</a:t>
            </a:r>
            <a:r>
              <a:rPr lang="ru-RU" dirty="0" smtClean="0"/>
              <a:t> (</a:t>
            </a:r>
            <a:r>
              <a:rPr lang="ru-RU" dirty="0" err="1" smtClean="0"/>
              <a:t>внутрішній</a:t>
            </a:r>
            <a:r>
              <a:rPr lang="ru-RU" dirty="0" smtClean="0"/>
              <a:t>) </a:t>
            </a:r>
            <a:r>
              <a:rPr lang="ru-RU" dirty="0" err="1" smtClean="0"/>
              <a:t>ринок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8. За методами товарного </a:t>
            </a:r>
            <a:r>
              <a:rPr lang="ru-RU" dirty="0" err="1" smtClean="0"/>
              <a:t>обміну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оптовий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роздрібний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9. За </a:t>
            </a:r>
            <a:r>
              <a:rPr lang="ru-RU" dirty="0" err="1" smtClean="0"/>
              <a:t>галузевою</a:t>
            </a:r>
            <a:r>
              <a:rPr lang="ru-RU" dirty="0" smtClean="0"/>
              <a:t> </a:t>
            </a:r>
            <a:r>
              <a:rPr lang="ru-RU" dirty="0" err="1" smtClean="0"/>
              <a:t>приналежністю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товарного </a:t>
            </a:r>
            <a:r>
              <a:rPr lang="ru-RU" dirty="0" err="1" smtClean="0"/>
              <a:t>обміну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зерна;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алмазів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т.д.</a:t>
            </a:r>
          </a:p>
          <a:p>
            <a:pPr>
              <a:buNone/>
            </a:pPr>
            <a:r>
              <a:rPr lang="ru-RU" dirty="0" smtClean="0"/>
              <a:t>10. За </a:t>
            </a:r>
            <a:r>
              <a:rPr lang="ru-RU" dirty="0" err="1" smtClean="0"/>
              <a:t>товарно-галузевою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ринок</a:t>
            </a:r>
            <a:r>
              <a:rPr lang="ru-RU" dirty="0" smtClean="0"/>
              <a:t> машин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устаткування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мінеральної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продовольства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т.п.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Елементи інфраструктури товарного ринку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6" name="Picture 6" descr="C:\Users\User\Downloads\unname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7585096" cy="4547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Види </a:t>
            </a:r>
            <a:r>
              <a:rPr lang="uk-UA" dirty="0" err="1" smtClean="0"/>
              <a:t>конкуренцій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928802"/>
          <a:ext cx="9144000" cy="4429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399032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/>
              <a:t>Покупці</a:t>
            </a:r>
            <a:r>
              <a:rPr lang="ru-RU" sz="3200" dirty="0" smtClean="0"/>
              <a:t> </a:t>
            </a:r>
            <a:r>
              <a:rPr lang="ru-RU" sz="3200" dirty="0" err="1" smtClean="0"/>
              <a:t>класифікуються</a:t>
            </a:r>
            <a:r>
              <a:rPr lang="ru-RU" sz="3200" dirty="0" smtClean="0"/>
              <a:t> в </a:t>
            </a:r>
            <a:r>
              <a:rPr lang="ru-RU" sz="3200" dirty="0" err="1" smtClean="0"/>
              <a:t>такий</a:t>
            </a:r>
            <a:r>
              <a:rPr lang="ru-RU" sz="3200" dirty="0" smtClean="0"/>
              <a:t> </a:t>
            </a:r>
            <a:r>
              <a:rPr lang="ru-RU" sz="3200" dirty="0" err="1" smtClean="0"/>
              <a:t>спосіб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Покупці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Покупці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фірми-конкурента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Потенційні</a:t>
            </a:r>
            <a:r>
              <a:rPr lang="ru-RU" dirty="0" smtClean="0"/>
              <a:t> </a:t>
            </a:r>
            <a:r>
              <a:rPr lang="ru-RU" dirty="0" err="1" smtClean="0"/>
              <a:t>покупці</a:t>
            </a:r>
            <a:r>
              <a:rPr lang="ru-RU" dirty="0" smtClean="0"/>
              <a:t> (вони могли б </a:t>
            </a:r>
            <a:r>
              <a:rPr lang="ru-RU" dirty="0" err="1" smtClean="0"/>
              <a:t>зробити</a:t>
            </a:r>
            <a:r>
              <a:rPr lang="ru-RU" dirty="0" smtClean="0"/>
              <a:t> покупку,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поки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причин).</a:t>
            </a:r>
          </a:p>
          <a:p>
            <a:r>
              <a:rPr lang="ru-RU" dirty="0" err="1" smtClean="0"/>
              <a:t>Абсолютні</a:t>
            </a:r>
            <a:r>
              <a:rPr lang="ru-RU" dirty="0" smtClean="0"/>
              <a:t> </a:t>
            </a:r>
            <a:r>
              <a:rPr lang="ru-RU" dirty="0" err="1" smtClean="0"/>
              <a:t>неспоживачі</a:t>
            </a:r>
            <a:r>
              <a:rPr lang="ru-RU" dirty="0" smtClean="0"/>
              <a:t> (вони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купити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заважають</a:t>
            </a:r>
            <a:r>
              <a:rPr lang="ru-RU" dirty="0" smtClean="0"/>
              <a:t> </a:t>
            </a:r>
            <a:r>
              <a:rPr lang="ru-RU" dirty="0" err="1" smtClean="0"/>
              <a:t>якісь</a:t>
            </a:r>
            <a:r>
              <a:rPr lang="ru-RU" dirty="0" smtClean="0"/>
              <a:t> </a:t>
            </a:r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обставини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</TotalTime>
  <Words>300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Тема 6</vt:lpstr>
      <vt:lpstr>Товарний ринок</vt:lpstr>
      <vt:lpstr>Класифікація товарних ринків</vt:lpstr>
      <vt:lpstr>Презентация PowerPoint</vt:lpstr>
      <vt:lpstr>Презентация PowerPoint</vt:lpstr>
      <vt:lpstr>Елементи інфраструктури товарного ринку</vt:lpstr>
      <vt:lpstr>Види конкуренцій</vt:lpstr>
      <vt:lpstr>Покупці класифікуються в такий спосіб: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</dc:title>
  <dc:creator>User</dc:creator>
  <cp:lastModifiedBy>RePack by Diakov</cp:lastModifiedBy>
  <cp:revision>6</cp:revision>
  <dcterms:created xsi:type="dcterms:W3CDTF">2021-10-12T10:11:32Z</dcterms:created>
  <dcterms:modified xsi:type="dcterms:W3CDTF">2021-10-13T07:03:20Z</dcterms:modified>
</cp:coreProperties>
</file>