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98" r:id="rId4"/>
    <p:sldId id="258" r:id="rId5"/>
    <p:sldId id="259" r:id="rId6"/>
    <p:sldId id="300" r:id="rId7"/>
    <p:sldId id="301" r:id="rId8"/>
    <p:sldId id="319" r:id="rId9"/>
    <p:sldId id="320" r:id="rId10"/>
    <p:sldId id="271" r:id="rId11"/>
    <p:sldId id="321" r:id="rId12"/>
    <p:sldId id="322" r:id="rId13"/>
    <p:sldId id="323" r:id="rId14"/>
    <p:sldId id="324" r:id="rId15"/>
    <p:sldId id="314" r:id="rId16"/>
    <p:sldId id="299" r:id="rId17"/>
    <p:sldId id="278" r:id="rId18"/>
    <p:sldId id="260" r:id="rId19"/>
    <p:sldId id="307" r:id="rId20"/>
    <p:sldId id="315" r:id="rId21"/>
    <p:sldId id="316" r:id="rId22"/>
    <p:sldId id="308" r:id="rId23"/>
    <p:sldId id="261" r:id="rId24"/>
    <p:sldId id="302" r:id="rId25"/>
    <p:sldId id="326" r:id="rId26"/>
    <p:sldId id="309" r:id="rId27"/>
    <p:sldId id="325" r:id="rId28"/>
    <p:sldId id="310" r:id="rId29"/>
    <p:sldId id="303" r:id="rId30"/>
    <p:sldId id="262" r:id="rId31"/>
    <p:sldId id="263" r:id="rId32"/>
    <p:sldId id="304" r:id="rId33"/>
    <p:sldId id="305" r:id="rId34"/>
    <p:sldId id="306" r:id="rId35"/>
    <p:sldId id="311" r:id="rId36"/>
    <p:sldId id="312" r:id="rId37"/>
    <p:sldId id="264" r:id="rId38"/>
    <p:sldId id="317" r:id="rId39"/>
    <p:sldId id="266" r:id="rId40"/>
    <p:sldId id="265" r:id="rId41"/>
    <p:sldId id="267" r:id="rId42"/>
    <p:sldId id="313" r:id="rId43"/>
    <p:sldId id="268" r:id="rId44"/>
    <p:sldId id="318" r:id="rId45"/>
    <p:sldId id="269" r:id="rId46"/>
    <p:sldId id="270" r:id="rId47"/>
    <p:sldId id="272" r:id="rId48"/>
    <p:sldId id="273" r:id="rId49"/>
    <p:sldId id="274" r:id="rId50"/>
    <p:sldId id="284" r:id="rId51"/>
    <p:sldId id="275" r:id="rId52"/>
    <p:sldId id="283" r:id="rId53"/>
    <p:sldId id="276" r:id="rId54"/>
    <p:sldId id="277" r:id="rId55"/>
    <p:sldId id="279" r:id="rId56"/>
    <p:sldId id="280" r:id="rId57"/>
    <p:sldId id="281" r:id="rId58"/>
    <p:sldId id="282" r:id="rId59"/>
    <p:sldId id="285" r:id="rId60"/>
    <p:sldId id="292" r:id="rId61"/>
    <p:sldId id="286" r:id="rId62"/>
    <p:sldId id="287" r:id="rId63"/>
    <p:sldId id="297" r:id="rId64"/>
    <p:sldId id="288" r:id="rId65"/>
    <p:sldId id="295" r:id="rId66"/>
    <p:sldId id="296" r:id="rId67"/>
    <p:sldId id="293" r:id="rId68"/>
    <p:sldId id="294" r:id="rId69"/>
    <p:sldId id="289" r:id="rId70"/>
    <p:sldId id="290" r:id="rId71"/>
    <p:sldId id="291" r:id="rId7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56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8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solidFill>
            <a:srgbClr val="FF0000"/>
          </a:solidFill>
        </p:spPr>
        <p:txBody>
          <a:bodyPr>
            <a:normAutofit fontScale="90000"/>
          </a:bodyPr>
          <a:lstStyle/>
          <a:p>
            <a:r>
              <a:rPr lang="ru-RU" sz="3100" b="1" dirty="0"/>
              <a:t>АНАЛІТИЧНИЙ ЕТАП </a:t>
            </a:r>
            <a:r>
              <a:rPr lang="ru-RU" sz="3100" b="1" dirty="0" smtClean="0"/>
              <a:t>ПЛАНУВАННЯ </a:t>
            </a:r>
            <a:r>
              <a:rPr lang="en-US" sz="3100" b="1" dirty="0" smtClean="0"/>
              <a:t>PR</a:t>
            </a:r>
            <a:r>
              <a:rPr lang="ru-RU" sz="3100" b="1" dirty="0"/>
              <a:t>-КАМПАНІЇ</a:t>
            </a:r>
            <a:r>
              <a:rPr lang="ru-RU" dirty="0"/>
              <a:t/>
            </a:r>
            <a:br>
              <a:rPr lang="ru-RU" dirty="0"/>
            </a:br>
            <a:endParaRPr lang="ru-RU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3861048"/>
            <a:ext cx="6400800" cy="17526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/>
            <a:r>
              <a:rPr lang="ru-RU" b="1" dirty="0" err="1">
                <a:solidFill>
                  <a:srgbClr val="0070C0"/>
                </a:solidFill>
              </a:rPr>
              <a:t>Сутність</a:t>
            </a:r>
            <a:r>
              <a:rPr lang="ru-RU" b="1" dirty="0">
                <a:solidFill>
                  <a:srgbClr val="0070C0"/>
                </a:solidFill>
              </a:rPr>
              <a:t>, </a:t>
            </a:r>
            <a:r>
              <a:rPr lang="ru-RU" b="1" dirty="0" err="1">
                <a:solidFill>
                  <a:srgbClr val="0070C0"/>
                </a:solidFill>
              </a:rPr>
              <a:t>завдання</a:t>
            </a:r>
            <a:r>
              <a:rPr lang="ru-RU" b="1" dirty="0">
                <a:solidFill>
                  <a:srgbClr val="0070C0"/>
                </a:solidFill>
              </a:rPr>
              <a:t> та </a:t>
            </a:r>
            <a:r>
              <a:rPr lang="ru-RU" b="1" dirty="0" err="1">
                <a:solidFill>
                  <a:srgbClr val="0070C0"/>
                </a:solidFill>
              </a:rPr>
              <a:t>особливості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аналітичного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етапу</a:t>
            </a:r>
            <a:endParaRPr lang="ru-RU" dirty="0">
              <a:solidFill>
                <a:srgbClr val="0070C0"/>
              </a:solidFill>
            </a:endParaRPr>
          </a:p>
          <a:p>
            <a:endParaRPr lang="uk-UA" sz="4000" b="1" i="1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65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6165"/>
            <a:ext cx="8229600" cy="11430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i="1" dirty="0"/>
              <a:t>З</a:t>
            </a:r>
            <a:r>
              <a:rPr lang="uk-UA" i="1" dirty="0" smtClean="0"/>
              <a:t>бір</a:t>
            </a:r>
            <a:r>
              <a:rPr lang="uk-UA" i="1" dirty="0"/>
              <a:t>, обробка, аналіз всієї інформації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" name="AutoShape 4" descr="ÐÐ°ÑÑÐ¸Ð½ÐºÐ¸ Ð¿Ð¾ Ð·Ð°Ð¿ÑÐ¾ÑÑ ÐÐÐ Ð¢ÐÐÐÐ ÐÐ ÐÐÐÐÐ£ÐÐÐÐÐ®"/>
          <p:cNvSpPr>
            <a:spLocks noGrp="1" noChangeAspect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dirty="0" err="1">
                <a:solidFill>
                  <a:srgbClr val="0070C0"/>
                </a:solidFill>
              </a:rPr>
              <a:t>Ця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інформація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може</a:t>
            </a:r>
            <a:r>
              <a:rPr lang="ru-RU" dirty="0">
                <a:solidFill>
                  <a:srgbClr val="0070C0"/>
                </a:solidFill>
              </a:rPr>
              <a:t> бути </a:t>
            </a:r>
            <a:r>
              <a:rPr lang="ru-RU" dirty="0" err="1">
                <a:solidFill>
                  <a:srgbClr val="0070C0"/>
                </a:solidFill>
              </a:rPr>
              <a:t>розділена</a:t>
            </a:r>
            <a:r>
              <a:rPr lang="ru-RU" dirty="0">
                <a:solidFill>
                  <a:srgbClr val="0070C0"/>
                </a:solidFill>
              </a:rPr>
              <a:t> на </a:t>
            </a:r>
            <a:r>
              <a:rPr lang="ru-RU" dirty="0" err="1">
                <a:solidFill>
                  <a:srgbClr val="0070C0"/>
                </a:solidFill>
              </a:rPr>
              <a:t>наступні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підгрупи</a:t>
            </a:r>
            <a:r>
              <a:rPr lang="ru-RU" dirty="0" smtClean="0">
                <a:solidFill>
                  <a:srgbClr val="0070C0"/>
                </a:solidFill>
              </a:rPr>
              <a:t>:</a:t>
            </a:r>
          </a:p>
          <a:p>
            <a:pPr marL="0" indent="0">
              <a:buNone/>
            </a:pPr>
            <a:endParaRPr lang="ru-RU" dirty="0"/>
          </a:p>
          <a:p>
            <a:pPr lvl="0"/>
            <a:r>
              <a:rPr lang="ru-RU" b="1" i="1" dirty="0" err="1">
                <a:solidFill>
                  <a:srgbClr val="0070C0"/>
                </a:solidFill>
              </a:rPr>
              <a:t>внутрішньофірмова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інформація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dirty="0"/>
              <a:t>(</a:t>
            </a:r>
            <a:r>
              <a:rPr lang="ru-RU" dirty="0" err="1"/>
              <a:t>інформація</a:t>
            </a:r>
            <a:r>
              <a:rPr lang="ru-RU" dirty="0"/>
              <a:t> про </a:t>
            </a:r>
            <a:r>
              <a:rPr lang="ru-RU" dirty="0" err="1"/>
              <a:t>ситуацію</a:t>
            </a:r>
            <a:r>
              <a:rPr lang="ru-RU" dirty="0"/>
              <a:t> у </a:t>
            </a:r>
            <a:r>
              <a:rPr lang="ru-RU" dirty="0" err="1"/>
              <a:t>внутрішньому</a:t>
            </a:r>
            <a:r>
              <a:rPr lang="ru-RU" dirty="0"/>
              <a:t> </a:t>
            </a:r>
            <a:r>
              <a:rPr lang="ru-RU" dirty="0" err="1"/>
              <a:t>середовищі</a:t>
            </a:r>
            <a:r>
              <a:rPr lang="ru-RU" dirty="0"/>
              <a:t> - </a:t>
            </a:r>
            <a:r>
              <a:rPr lang="ru-RU" dirty="0" err="1"/>
              <a:t>бухгалтерсько-фінансова</a:t>
            </a:r>
            <a:r>
              <a:rPr lang="ru-RU" dirty="0"/>
              <a:t> </a:t>
            </a:r>
            <a:r>
              <a:rPr lang="ru-RU" dirty="0" err="1"/>
              <a:t>звітність</a:t>
            </a:r>
            <a:r>
              <a:rPr lang="ru-RU" dirty="0"/>
              <a:t>, </a:t>
            </a:r>
            <a:r>
              <a:rPr lang="ru-RU" dirty="0" err="1"/>
              <a:t>дані</a:t>
            </a:r>
            <a:r>
              <a:rPr lang="ru-RU" dirty="0"/>
              <a:t> про </a:t>
            </a:r>
            <a:r>
              <a:rPr lang="ru-RU" dirty="0" err="1"/>
              <a:t>показники</a:t>
            </a:r>
            <a:r>
              <a:rPr lang="ru-RU" dirty="0"/>
              <a:t> </a:t>
            </a:r>
            <a:r>
              <a:rPr lang="ru-RU" dirty="0" err="1"/>
              <a:t>збуту</a:t>
            </a:r>
            <a:r>
              <a:rPr lang="ru-RU" dirty="0"/>
              <a:t>, про </a:t>
            </a:r>
            <a:r>
              <a:rPr lang="ru-RU" dirty="0" err="1"/>
              <a:t>обсяги</a:t>
            </a:r>
            <a:r>
              <a:rPr lang="ru-RU" dirty="0"/>
              <a:t> </a:t>
            </a:r>
            <a:r>
              <a:rPr lang="ru-RU" dirty="0" err="1"/>
              <a:t>продажів</a:t>
            </a:r>
            <a:r>
              <a:rPr lang="ru-RU" dirty="0"/>
              <a:t>, про доходи, про </a:t>
            </a:r>
            <a:r>
              <a:rPr lang="ru-RU" dirty="0" err="1"/>
              <a:t>рівень</a:t>
            </a:r>
            <a:r>
              <a:rPr lang="ru-RU" dirty="0"/>
              <a:t> </a:t>
            </a:r>
            <a:r>
              <a:rPr lang="ru-RU" dirty="0" err="1"/>
              <a:t>цін</a:t>
            </a:r>
            <a:r>
              <a:rPr lang="ru-RU" dirty="0"/>
              <a:t>, про </a:t>
            </a:r>
            <a:r>
              <a:rPr lang="ru-RU" dirty="0" err="1"/>
              <a:t>впровадження</a:t>
            </a:r>
            <a:r>
              <a:rPr lang="ru-RU" dirty="0"/>
              <a:t> </a:t>
            </a:r>
            <a:r>
              <a:rPr lang="ru-RU" dirty="0" err="1"/>
              <a:t>нових</a:t>
            </a:r>
            <a:r>
              <a:rPr lang="ru-RU" dirty="0"/>
              <a:t> </a:t>
            </a:r>
            <a:r>
              <a:rPr lang="ru-RU" dirty="0" err="1"/>
              <a:t>видів</a:t>
            </a:r>
            <a:r>
              <a:rPr lang="ru-RU" dirty="0"/>
              <a:t> </a:t>
            </a:r>
            <a:r>
              <a:rPr lang="ru-RU" dirty="0" err="1"/>
              <a:t>товарів</a:t>
            </a:r>
            <a:r>
              <a:rPr lang="ru-RU" dirty="0"/>
              <a:t> (</a:t>
            </a:r>
            <a:r>
              <a:rPr lang="ru-RU" dirty="0" err="1"/>
              <a:t>послуг</a:t>
            </a:r>
            <a:r>
              <a:rPr lang="ru-RU" dirty="0"/>
              <a:t>), про </a:t>
            </a:r>
            <a:r>
              <a:rPr lang="ru-RU" dirty="0" err="1"/>
              <a:t>нові</a:t>
            </a:r>
            <a:r>
              <a:rPr lang="ru-RU" dirty="0"/>
              <a:t> </a:t>
            </a:r>
            <a:r>
              <a:rPr lang="ru-RU" dirty="0" err="1"/>
              <a:t>технології</a:t>
            </a:r>
            <a:r>
              <a:rPr lang="ru-RU" dirty="0"/>
              <a:t>, PR-</a:t>
            </a:r>
            <a:r>
              <a:rPr lang="ru-RU" dirty="0" err="1"/>
              <a:t>звітність</a:t>
            </a:r>
            <a:r>
              <a:rPr lang="ru-RU" dirty="0"/>
              <a:t>);</a:t>
            </a:r>
          </a:p>
          <a:p>
            <a:pPr lvl="0"/>
            <a:r>
              <a:rPr lang="ru-RU" b="1" i="1" dirty="0" err="1">
                <a:solidFill>
                  <a:srgbClr val="0070C0"/>
                </a:solidFill>
              </a:rPr>
              <a:t>зовнішня</a:t>
            </a:r>
            <a:r>
              <a:rPr lang="ru-RU" b="1" i="1" dirty="0">
                <a:solidFill>
                  <a:srgbClr val="0070C0"/>
                </a:solidFill>
              </a:rPr>
              <a:t> </a:t>
            </a:r>
            <a:r>
              <a:rPr lang="ru-RU" b="1" i="1" dirty="0" err="1">
                <a:solidFill>
                  <a:srgbClr val="0070C0"/>
                </a:solidFill>
              </a:rPr>
              <a:t>інформація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dirty="0"/>
              <a:t>(</a:t>
            </a:r>
            <a:r>
              <a:rPr lang="ru-RU" dirty="0" err="1"/>
              <a:t>інформація</a:t>
            </a:r>
            <a:r>
              <a:rPr lang="ru-RU" dirty="0"/>
              <a:t> про </a:t>
            </a:r>
            <a:r>
              <a:rPr lang="ru-RU" dirty="0" err="1"/>
              <a:t>ситуацію</a:t>
            </a:r>
            <a:r>
              <a:rPr lang="ru-RU" dirty="0"/>
              <a:t> в </a:t>
            </a:r>
            <a:r>
              <a:rPr lang="ru-RU" dirty="0" err="1"/>
              <a:t>зовнішньому</a:t>
            </a:r>
            <a:r>
              <a:rPr lang="ru-RU" dirty="0"/>
              <a:t> </a:t>
            </a:r>
            <a:r>
              <a:rPr lang="ru-RU" dirty="0" err="1"/>
              <a:t>середовищі</a:t>
            </a:r>
            <a:r>
              <a:rPr lang="ru-RU" dirty="0"/>
              <a:t> - </a:t>
            </a:r>
            <a:r>
              <a:rPr lang="ru-RU" dirty="0" err="1"/>
              <a:t>моніторинг</a:t>
            </a:r>
            <a:r>
              <a:rPr lang="ru-RU" dirty="0"/>
              <a:t> </a:t>
            </a:r>
            <a:r>
              <a:rPr lang="ru-RU" dirty="0" err="1"/>
              <a:t>преси</a:t>
            </a:r>
            <a:r>
              <a:rPr lang="ru-RU" dirty="0"/>
              <a:t>, </a:t>
            </a:r>
            <a:r>
              <a:rPr lang="ru-RU" dirty="0" err="1"/>
              <a:t>бюлетені</a:t>
            </a:r>
            <a:r>
              <a:rPr lang="ru-RU" dirty="0"/>
              <a:t>, </a:t>
            </a:r>
            <a:r>
              <a:rPr lang="ru-RU" dirty="0" err="1"/>
              <a:t>звіти</a:t>
            </a:r>
            <a:r>
              <a:rPr lang="ru-RU" dirty="0"/>
              <a:t> </a:t>
            </a:r>
            <a:r>
              <a:rPr lang="ru-RU" dirty="0" err="1"/>
              <a:t>постачальників</a:t>
            </a:r>
            <a:r>
              <a:rPr lang="ru-RU" dirty="0"/>
              <a:t> і т.д.);</a:t>
            </a:r>
          </a:p>
          <a:p>
            <a:r>
              <a:rPr lang="uk-UA" b="1" dirty="0">
                <a:solidFill>
                  <a:srgbClr val="0070C0"/>
                </a:solidFill>
              </a:rPr>
              <a:t>с</a:t>
            </a:r>
            <a:r>
              <a:rPr lang="uk-UA" b="1" i="1" dirty="0">
                <a:solidFill>
                  <a:srgbClr val="0070C0"/>
                </a:solidFill>
              </a:rPr>
              <a:t>пеціальна інформація</a:t>
            </a:r>
            <a:r>
              <a:rPr lang="uk-UA" b="1" dirty="0">
                <a:solidFill>
                  <a:srgbClr val="0070C0"/>
                </a:solidFill>
              </a:rPr>
              <a:t> </a:t>
            </a:r>
            <a:r>
              <a:rPr lang="uk-UA" dirty="0"/>
              <a:t>(призначена для конкретної PR-кампанії, її отримують в ході спеціального, </a:t>
            </a:r>
            <a:r>
              <a:rPr lang="uk-UA" dirty="0" err="1"/>
              <a:t>фокусованого</a:t>
            </a:r>
            <a:r>
              <a:rPr lang="uk-UA" dirty="0"/>
              <a:t> дослідження, дані цього дослідження прийнято називати «первинною інформацією»).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5742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Тема 6. Управління паблік рілейшнз кампаніями у бізнесі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124744"/>
            <a:ext cx="4320480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07888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Гайд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err="1"/>
              <a:t>Гайд</a:t>
            </a:r>
            <a:r>
              <a:rPr lang="ru-RU" dirty="0"/>
              <a:t> (</a:t>
            </a:r>
            <a:r>
              <a:rPr lang="en-US" dirty="0"/>
              <a:t>guide, </a:t>
            </a:r>
            <a:r>
              <a:rPr lang="ru-RU" dirty="0" err="1"/>
              <a:t>гід</a:t>
            </a:r>
            <a:r>
              <a:rPr lang="ru-RU" dirty="0"/>
              <a:t>) - план, </a:t>
            </a:r>
            <a:r>
              <a:rPr lang="ru-RU" dirty="0" err="1"/>
              <a:t>керівництво</a:t>
            </a:r>
            <a:r>
              <a:rPr lang="ru-RU" dirty="0"/>
              <a:t>, </a:t>
            </a:r>
            <a:r>
              <a:rPr lang="ru-RU" dirty="0" err="1"/>
              <a:t>інструкція</a:t>
            </a:r>
            <a:r>
              <a:rPr lang="ru-RU" dirty="0"/>
              <a:t>, </a:t>
            </a:r>
            <a:r>
              <a:rPr lang="ru-RU" dirty="0" err="1"/>
              <a:t>довідник</a:t>
            </a:r>
            <a:r>
              <a:rPr lang="ru-RU" dirty="0"/>
              <a:t> (</a:t>
            </a:r>
            <a:r>
              <a:rPr lang="ru-RU" dirty="0" err="1"/>
              <a:t>найчастіше</a:t>
            </a:r>
            <a:r>
              <a:rPr lang="ru-RU" dirty="0"/>
              <a:t>, для </a:t>
            </a:r>
            <a:r>
              <a:rPr lang="ru-RU" dirty="0" err="1"/>
              <a:t>початківців</a:t>
            </a:r>
            <a:r>
              <a:rPr lang="ru-RU" dirty="0"/>
              <a:t>), яка </a:t>
            </a:r>
            <a:r>
              <a:rPr lang="ru-RU" dirty="0" err="1"/>
              <a:t>описує</a:t>
            </a:r>
            <a:r>
              <a:rPr lang="ru-RU" dirty="0"/>
              <a:t> порядок </a:t>
            </a:r>
            <a:r>
              <a:rPr lang="ru-RU" dirty="0" err="1"/>
              <a:t>дій</a:t>
            </a:r>
            <a:r>
              <a:rPr lang="ru-RU" dirty="0"/>
              <a:t> для </a:t>
            </a:r>
            <a:r>
              <a:rPr lang="ru-RU" dirty="0" err="1"/>
              <a:t>досягнення</a:t>
            </a:r>
            <a:r>
              <a:rPr lang="ru-RU" dirty="0"/>
              <a:t> </a:t>
            </a:r>
            <a:r>
              <a:rPr lang="ru-RU" dirty="0" err="1"/>
              <a:t>якоїсь</a:t>
            </a:r>
            <a:r>
              <a:rPr lang="ru-RU" dirty="0"/>
              <a:t> мети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гід</a:t>
            </a:r>
            <a:r>
              <a:rPr lang="ru-RU" dirty="0"/>
              <a:t> - </a:t>
            </a:r>
            <a:r>
              <a:rPr lang="ru-RU" dirty="0" err="1"/>
              <a:t>путівник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 err="1"/>
              <a:t>Гайд</a:t>
            </a:r>
            <a:r>
              <a:rPr lang="ru-RU" dirty="0"/>
              <a:t> (в </a:t>
            </a:r>
            <a:r>
              <a:rPr lang="ru-RU" dirty="0" err="1"/>
              <a:t>контексті</a:t>
            </a:r>
            <a:r>
              <a:rPr lang="ru-RU" dirty="0"/>
              <a:t> </a:t>
            </a:r>
            <a:r>
              <a:rPr lang="ru-RU" dirty="0" err="1"/>
              <a:t>поняття</a:t>
            </a:r>
            <a:r>
              <a:rPr lang="ru-RU" dirty="0"/>
              <a:t> "</a:t>
            </a:r>
            <a:r>
              <a:rPr lang="ru-RU" dirty="0" err="1"/>
              <a:t>гід</a:t>
            </a:r>
            <a:r>
              <a:rPr lang="ru-RU" dirty="0"/>
              <a:t>", "</a:t>
            </a:r>
            <a:r>
              <a:rPr lang="ru-RU" dirty="0" err="1"/>
              <a:t>направляти</a:t>
            </a:r>
            <a:r>
              <a:rPr lang="ru-RU" dirty="0"/>
              <a:t>") - </a:t>
            </a:r>
            <a:r>
              <a:rPr lang="ru-RU" dirty="0" err="1"/>
              <a:t>загальне</a:t>
            </a:r>
            <a:r>
              <a:rPr lang="ru-RU" dirty="0"/>
              <a:t> </a:t>
            </a:r>
            <a:r>
              <a:rPr lang="ru-RU" dirty="0" err="1"/>
              <a:t>визначення</a:t>
            </a:r>
            <a:r>
              <a:rPr lang="ru-RU" dirty="0"/>
              <a:t> будь-</a:t>
            </a:r>
            <a:r>
              <a:rPr lang="ru-RU" dirty="0" err="1"/>
              <a:t>якої</a:t>
            </a:r>
            <a:r>
              <a:rPr lang="ru-RU" dirty="0"/>
              <a:t> </a:t>
            </a:r>
            <a:r>
              <a:rPr lang="ru-RU" dirty="0" err="1"/>
              <a:t>документації</a:t>
            </a:r>
            <a:r>
              <a:rPr lang="ru-RU" dirty="0"/>
              <a:t>, </a:t>
            </a:r>
            <a:r>
              <a:rPr lang="ru-RU" dirty="0" err="1"/>
              <a:t>технічної</a:t>
            </a:r>
            <a:r>
              <a:rPr lang="ru-RU" dirty="0"/>
              <a:t>, </a:t>
            </a:r>
            <a:r>
              <a:rPr lang="ru-RU" dirty="0" err="1"/>
              <a:t>дослідницької</a:t>
            </a:r>
            <a:r>
              <a:rPr lang="ru-RU" dirty="0"/>
              <a:t>, </a:t>
            </a:r>
            <a:r>
              <a:rPr lang="ru-RU" dirty="0" err="1"/>
              <a:t>наукової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 err="1"/>
              <a:t>Термін</a:t>
            </a:r>
            <a:r>
              <a:rPr lang="ru-RU" dirty="0"/>
              <a:t> </a:t>
            </a:r>
            <a:r>
              <a:rPr lang="ru-RU" dirty="0" err="1"/>
              <a:t>гайд</a:t>
            </a:r>
            <a:r>
              <a:rPr lang="ru-RU" dirty="0"/>
              <a:t> походить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англійського</a:t>
            </a:r>
            <a:r>
              <a:rPr lang="ru-RU" dirty="0"/>
              <a:t> слова </a:t>
            </a:r>
            <a:r>
              <a:rPr lang="en-US" dirty="0"/>
              <a:t>guide - </a:t>
            </a:r>
            <a:r>
              <a:rPr lang="ru-RU" dirty="0" err="1"/>
              <a:t>орієнтир</a:t>
            </a:r>
            <a:r>
              <a:rPr lang="ru-RU" dirty="0"/>
              <a:t>, </a:t>
            </a:r>
            <a:r>
              <a:rPr lang="ru-RU" dirty="0" err="1"/>
              <a:t>путівник</a:t>
            </a:r>
            <a:r>
              <a:rPr lang="ru-RU" dirty="0"/>
              <a:t>, </a:t>
            </a:r>
            <a:r>
              <a:rPr lang="ru-RU" dirty="0" err="1"/>
              <a:t>керівництво</a:t>
            </a:r>
            <a:r>
              <a:rPr lang="ru-RU" dirty="0"/>
              <a:t>. </a:t>
            </a:r>
            <a:r>
              <a:rPr lang="ru-RU" dirty="0" err="1"/>
              <a:t>Гайд</a:t>
            </a:r>
            <a:r>
              <a:rPr lang="ru-RU" dirty="0"/>
              <a:t> </a:t>
            </a:r>
            <a:r>
              <a:rPr lang="ru-RU" dirty="0" err="1"/>
              <a:t>будується</a:t>
            </a:r>
            <a:r>
              <a:rPr lang="ru-RU" dirty="0"/>
              <a:t> за </a:t>
            </a:r>
            <a:r>
              <a:rPr lang="ru-RU" dirty="0" err="1"/>
              <a:t>логікою</a:t>
            </a:r>
            <a:r>
              <a:rPr lang="ru-RU" dirty="0"/>
              <a:t> </a:t>
            </a:r>
            <a:r>
              <a:rPr lang="ru-RU" dirty="0" err="1"/>
              <a:t>смислового</a:t>
            </a:r>
            <a:r>
              <a:rPr lang="ru-RU" dirty="0"/>
              <a:t> </a:t>
            </a:r>
            <a:r>
              <a:rPr lang="ru-RU" dirty="0" err="1"/>
              <a:t>руху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загального</a:t>
            </a:r>
            <a:r>
              <a:rPr lang="ru-RU" dirty="0"/>
              <a:t> до конкретного при </a:t>
            </a:r>
            <a:r>
              <a:rPr lang="ru-RU" dirty="0" err="1"/>
              <a:t>формуванні</a:t>
            </a:r>
            <a:r>
              <a:rPr lang="ru-RU" dirty="0"/>
              <a:t> списку </a:t>
            </a:r>
            <a:r>
              <a:rPr lang="ru-RU" dirty="0" err="1"/>
              <a:t>питань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err="1" smtClean="0"/>
              <a:t>Це</a:t>
            </a:r>
            <a:r>
              <a:rPr lang="ru-RU" dirty="0" smtClean="0"/>
              <a:t> -</a:t>
            </a:r>
            <a:r>
              <a:rPr lang="ru-RU" dirty="0" err="1" smtClean="0"/>
              <a:t>поступовий</a:t>
            </a:r>
            <a:r>
              <a:rPr lang="ru-RU" dirty="0" smtClean="0"/>
              <a:t> </a:t>
            </a:r>
            <a:r>
              <a:rPr lang="ru-RU" dirty="0" err="1"/>
              <a:t>перехід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загальних</a:t>
            </a:r>
            <a:r>
              <a:rPr lang="ru-RU" dirty="0"/>
              <a:t> </a:t>
            </a:r>
            <a:r>
              <a:rPr lang="ru-RU" dirty="0" err="1"/>
              <a:t>питань</a:t>
            </a:r>
            <a:r>
              <a:rPr lang="ru-RU" dirty="0"/>
              <a:t> до </a:t>
            </a:r>
            <a:r>
              <a:rPr lang="ru-RU" dirty="0" err="1" smtClean="0"/>
              <a:t>вузьких</a:t>
            </a:r>
            <a:r>
              <a:rPr lang="ru-RU" dirty="0" smtClean="0"/>
              <a:t> (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/>
              <a:t>навпаки</a:t>
            </a:r>
            <a:r>
              <a:rPr lang="ru-RU" dirty="0"/>
              <a:t> -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вузьких</a:t>
            </a:r>
            <a:r>
              <a:rPr lang="ru-RU" dirty="0"/>
              <a:t> проблем до </a:t>
            </a:r>
            <a:r>
              <a:rPr lang="ru-RU" dirty="0" err="1"/>
              <a:t>узагальнюючим</a:t>
            </a:r>
            <a:r>
              <a:rPr lang="ru-RU" dirty="0"/>
              <a:t> блокам </a:t>
            </a:r>
            <a:r>
              <a:rPr lang="ru-RU" dirty="0" err="1"/>
              <a:t>обговорення</a:t>
            </a:r>
            <a:r>
              <a:rPr lang="ru-RU" dirty="0"/>
              <a:t>) </a:t>
            </a:r>
            <a:r>
              <a:rPr lang="ru-RU" dirty="0" err="1"/>
              <a:t>дозволяє</a:t>
            </a:r>
            <a:r>
              <a:rPr lang="ru-RU" dirty="0"/>
              <a:t> </a:t>
            </a:r>
            <a:r>
              <a:rPr lang="ru-RU" dirty="0" err="1"/>
              <a:t>структурувати</a:t>
            </a:r>
            <a:r>
              <a:rPr lang="ru-RU" dirty="0"/>
              <a:t> </a:t>
            </a:r>
            <a:r>
              <a:rPr lang="ru-RU" dirty="0" err="1"/>
              <a:t>знання</a:t>
            </a:r>
            <a:r>
              <a:rPr lang="ru-RU" dirty="0"/>
              <a:t>, </a:t>
            </a:r>
            <a:r>
              <a:rPr lang="ru-RU" dirty="0" err="1"/>
              <a:t>створити</a:t>
            </a:r>
            <a:r>
              <a:rPr lang="ru-RU" dirty="0"/>
              <a:t> базу </a:t>
            </a:r>
            <a:r>
              <a:rPr lang="ru-RU" dirty="0" err="1"/>
              <a:t>знань</a:t>
            </a:r>
            <a:r>
              <a:rPr lang="ru-RU" dirty="0"/>
              <a:t> у тих, </a:t>
            </a:r>
            <a:r>
              <a:rPr lang="ru-RU" dirty="0" err="1"/>
              <a:t>хто</a:t>
            </a:r>
            <a:r>
              <a:rPr lang="ru-RU" dirty="0"/>
              <a:t> </a:t>
            </a:r>
            <a:r>
              <a:rPr lang="ru-RU" dirty="0" err="1"/>
              <a:t>знайомиться</a:t>
            </a:r>
            <a:r>
              <a:rPr lang="ru-RU" dirty="0"/>
              <a:t> з </a:t>
            </a:r>
            <a:r>
              <a:rPr lang="ru-RU" dirty="0" err="1" smtClean="0"/>
              <a:t>Гайдом</a:t>
            </a:r>
            <a:r>
              <a:rPr lang="ru-RU" dirty="0" smtClean="0"/>
              <a:t>, </a:t>
            </a:r>
            <a:r>
              <a:rPr lang="ru-RU" dirty="0" err="1"/>
              <a:t>формувати</a:t>
            </a:r>
            <a:r>
              <a:rPr lang="ru-RU" dirty="0"/>
              <a:t> базис для </a:t>
            </a:r>
            <a:r>
              <a:rPr lang="ru-RU" dirty="0" err="1"/>
              <a:t>подальших</a:t>
            </a:r>
            <a:r>
              <a:rPr lang="ru-RU" dirty="0"/>
              <a:t> </a:t>
            </a:r>
            <a:r>
              <a:rPr lang="ru-RU" dirty="0" err="1"/>
              <a:t>питань</a:t>
            </a:r>
            <a:r>
              <a:rPr lang="ru-RU" dirty="0"/>
              <a:t> і </a:t>
            </a:r>
            <a:r>
              <a:rPr lang="ru-RU" dirty="0" err="1"/>
              <a:t>дискусії</a:t>
            </a:r>
            <a:r>
              <a:rPr lang="ru-RU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726874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uk-UA" dirty="0" err="1" smtClean="0">
                <a:solidFill>
                  <a:srgbClr val="FF0000"/>
                </a:solidFill>
              </a:rPr>
              <a:t>Гайд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r>
              <a:rPr lang="ru-RU" dirty="0"/>
              <a:t> </a:t>
            </a:r>
            <a:r>
              <a:rPr lang="ru-RU" dirty="0" err="1">
                <a:solidFill>
                  <a:srgbClr val="00B0F0"/>
                </a:solidFill>
              </a:rPr>
              <a:t>Гайд</a:t>
            </a:r>
            <a:r>
              <a:rPr lang="ru-RU" dirty="0">
                <a:solidFill>
                  <a:srgbClr val="00B0F0"/>
                </a:solidFill>
              </a:rPr>
              <a:t> </a:t>
            </a:r>
            <a:r>
              <a:rPr lang="ru-RU" dirty="0" err="1">
                <a:solidFill>
                  <a:srgbClr val="00B0F0"/>
                </a:solidFill>
              </a:rPr>
              <a:t>містить</a:t>
            </a:r>
            <a:r>
              <a:rPr lang="ru-RU" dirty="0">
                <a:solidFill>
                  <a:srgbClr val="00B0F0"/>
                </a:solidFill>
              </a:rPr>
              <a:t> в </a:t>
            </a:r>
            <a:r>
              <a:rPr lang="ru-RU" dirty="0" err="1">
                <a:solidFill>
                  <a:srgbClr val="00B0F0"/>
                </a:solidFill>
              </a:rPr>
              <a:t>собі</a:t>
            </a:r>
            <a:r>
              <a:rPr lang="ru-RU" dirty="0">
                <a:solidFill>
                  <a:srgbClr val="00B0F0"/>
                </a:solidFill>
              </a:rPr>
              <a:t> структуру </a:t>
            </a:r>
            <a:r>
              <a:rPr lang="ru-RU" dirty="0" err="1">
                <a:solidFill>
                  <a:srgbClr val="00B0F0"/>
                </a:solidFill>
              </a:rPr>
              <a:t>інформації</a:t>
            </a:r>
            <a:r>
              <a:rPr lang="ru-RU" dirty="0"/>
              <a:t>. </a:t>
            </a:r>
            <a:r>
              <a:rPr lang="ru-RU" dirty="0" err="1"/>
              <a:t>Під</a:t>
            </a:r>
            <a:r>
              <a:rPr lang="ru-RU" dirty="0"/>
              <a:t> структурою </a:t>
            </a:r>
            <a:r>
              <a:rPr lang="ru-RU" dirty="0" err="1"/>
              <a:t>маються</a:t>
            </a:r>
            <a:r>
              <a:rPr lang="ru-RU" dirty="0"/>
              <a:t> на </a:t>
            </a:r>
            <a:r>
              <a:rPr lang="ru-RU" dirty="0" err="1"/>
              <a:t>увазі</a:t>
            </a:r>
            <a:r>
              <a:rPr lang="ru-RU" dirty="0"/>
              <a:t> </a:t>
            </a:r>
            <a:r>
              <a:rPr lang="ru-RU" dirty="0" err="1"/>
              <a:t>межі</a:t>
            </a:r>
            <a:r>
              <a:rPr lang="ru-RU" dirty="0"/>
              <a:t>, </a:t>
            </a:r>
            <a:r>
              <a:rPr lang="ru-RU" dirty="0" err="1"/>
              <a:t>або</a:t>
            </a:r>
            <a:r>
              <a:rPr lang="ru-RU" dirty="0"/>
              <a:t> кордону, </a:t>
            </a:r>
            <a:r>
              <a:rPr lang="ru-RU" dirty="0" err="1"/>
              <a:t>обговорення</a:t>
            </a:r>
            <a:r>
              <a:rPr lang="ru-RU" dirty="0"/>
              <a:t> </a:t>
            </a:r>
            <a:r>
              <a:rPr lang="ru-RU" dirty="0" err="1"/>
              <a:t>досліджуваної</a:t>
            </a:r>
            <a:r>
              <a:rPr lang="ru-RU" dirty="0"/>
              <a:t> теми, </a:t>
            </a:r>
            <a:r>
              <a:rPr lang="ru-RU" dirty="0" err="1"/>
              <a:t>всередині</a:t>
            </a:r>
            <a:r>
              <a:rPr lang="ru-RU" dirty="0"/>
              <a:t>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процес</a:t>
            </a:r>
            <a:r>
              <a:rPr lang="ru-RU" dirty="0"/>
              <a:t> </a:t>
            </a:r>
            <a:r>
              <a:rPr lang="ru-RU" dirty="0" err="1"/>
              <a:t>вивчення</a:t>
            </a:r>
            <a:r>
              <a:rPr lang="ru-RU" dirty="0"/>
              <a:t> </a:t>
            </a:r>
            <a:r>
              <a:rPr lang="ru-RU" dirty="0" err="1"/>
              <a:t>направляється</a:t>
            </a:r>
            <a:r>
              <a:rPr lang="ru-RU" dirty="0"/>
              <a:t> модератором (автором </a:t>
            </a:r>
            <a:r>
              <a:rPr lang="ru-RU" dirty="0" err="1"/>
              <a:t>гайда</a:t>
            </a:r>
            <a:r>
              <a:rPr lang="ru-RU" dirty="0"/>
              <a:t>) для </a:t>
            </a:r>
            <a:r>
              <a:rPr lang="ru-RU" dirty="0" err="1"/>
              <a:t>реалізації</a:t>
            </a:r>
            <a:r>
              <a:rPr lang="ru-RU" dirty="0"/>
              <a:t> </a:t>
            </a:r>
            <a:r>
              <a:rPr lang="ru-RU" dirty="0" err="1"/>
              <a:t>завдань</a:t>
            </a:r>
            <a:r>
              <a:rPr lang="ru-RU" dirty="0"/>
              <a:t> </a:t>
            </a:r>
            <a:r>
              <a:rPr lang="ru-RU" dirty="0" err="1"/>
              <a:t>дослідження</a:t>
            </a:r>
            <a:r>
              <a:rPr lang="ru-RU" dirty="0"/>
              <a:t>. </a:t>
            </a:r>
          </a:p>
          <a:p>
            <a:pPr marL="0" indent="0" algn="just">
              <a:buNone/>
            </a:pPr>
            <a:r>
              <a:rPr lang="ru-RU" dirty="0" err="1">
                <a:solidFill>
                  <a:srgbClr val="FF0000"/>
                </a:solidFill>
              </a:rPr>
              <a:t>Завдання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гайду</a:t>
            </a:r>
            <a:r>
              <a:rPr lang="ru-RU" dirty="0">
                <a:solidFill>
                  <a:srgbClr val="FF0000"/>
                </a:solidFill>
              </a:rPr>
              <a:t>:</a:t>
            </a:r>
          </a:p>
          <a:p>
            <a:pPr algn="just"/>
            <a:r>
              <a:rPr lang="ru-RU" dirty="0"/>
              <a:t> </a:t>
            </a:r>
            <a:r>
              <a:rPr lang="ru-RU" sz="2900" dirty="0" err="1">
                <a:solidFill>
                  <a:srgbClr val="00B0F0"/>
                </a:solidFill>
              </a:rPr>
              <a:t>значно</a:t>
            </a:r>
            <a:r>
              <a:rPr lang="ru-RU" sz="2900" dirty="0">
                <a:solidFill>
                  <a:srgbClr val="00B0F0"/>
                </a:solidFill>
              </a:rPr>
              <a:t> </a:t>
            </a:r>
            <a:r>
              <a:rPr lang="ru-RU" sz="2900" dirty="0" err="1">
                <a:solidFill>
                  <a:srgbClr val="00B0F0"/>
                </a:solidFill>
              </a:rPr>
              <a:t>полегшує</a:t>
            </a:r>
            <a:r>
              <a:rPr lang="ru-RU" sz="2900" dirty="0">
                <a:solidFill>
                  <a:srgbClr val="00B0F0"/>
                </a:solidFill>
              </a:rPr>
              <a:t> </a:t>
            </a:r>
            <a:r>
              <a:rPr lang="ru-RU" sz="2900" dirty="0" err="1">
                <a:solidFill>
                  <a:srgbClr val="00B0F0"/>
                </a:solidFill>
              </a:rPr>
              <a:t>подальший</a:t>
            </a:r>
            <a:r>
              <a:rPr lang="ru-RU" sz="2900" dirty="0">
                <a:solidFill>
                  <a:srgbClr val="00B0F0"/>
                </a:solidFill>
              </a:rPr>
              <a:t> </a:t>
            </a:r>
            <a:r>
              <a:rPr lang="ru-RU" sz="2900" dirty="0" err="1">
                <a:solidFill>
                  <a:srgbClr val="00B0F0"/>
                </a:solidFill>
              </a:rPr>
              <a:t>аналіз</a:t>
            </a:r>
            <a:r>
              <a:rPr lang="ru-RU" sz="2900" dirty="0">
                <a:solidFill>
                  <a:srgbClr val="00B0F0"/>
                </a:solidFill>
              </a:rPr>
              <a:t> </a:t>
            </a:r>
            <a:r>
              <a:rPr lang="ru-RU" sz="2900" dirty="0" err="1">
                <a:solidFill>
                  <a:srgbClr val="00B0F0"/>
                </a:solidFill>
              </a:rPr>
              <a:t>даних</a:t>
            </a:r>
            <a:r>
              <a:rPr lang="ru-RU" sz="2900" dirty="0">
                <a:solidFill>
                  <a:srgbClr val="00B0F0"/>
                </a:solidFill>
              </a:rPr>
              <a:t>;</a:t>
            </a:r>
          </a:p>
          <a:p>
            <a:pPr algn="just"/>
            <a:r>
              <a:rPr lang="ru-RU" sz="2900" dirty="0">
                <a:solidFill>
                  <a:srgbClr val="00B0F0"/>
                </a:solidFill>
              </a:rPr>
              <a:t> </a:t>
            </a:r>
            <a:r>
              <a:rPr lang="ru-RU" sz="2900" dirty="0" err="1">
                <a:solidFill>
                  <a:srgbClr val="00B0F0"/>
                </a:solidFill>
              </a:rPr>
              <a:t>усуває</a:t>
            </a:r>
            <a:r>
              <a:rPr lang="ru-RU" sz="2900" dirty="0">
                <a:solidFill>
                  <a:srgbClr val="00B0F0"/>
                </a:solidFill>
              </a:rPr>
              <a:t> </a:t>
            </a:r>
            <a:r>
              <a:rPr lang="ru-RU" sz="2900" dirty="0" err="1">
                <a:solidFill>
                  <a:srgbClr val="00B0F0"/>
                </a:solidFill>
              </a:rPr>
              <a:t>можливі</a:t>
            </a:r>
            <a:r>
              <a:rPr lang="ru-RU" sz="2900" dirty="0">
                <a:solidFill>
                  <a:srgbClr val="00B0F0"/>
                </a:solidFill>
              </a:rPr>
              <a:t> </a:t>
            </a:r>
            <a:r>
              <a:rPr lang="ru-RU" sz="2900" dirty="0" err="1">
                <a:solidFill>
                  <a:srgbClr val="00B0F0"/>
                </a:solidFill>
              </a:rPr>
              <a:t>разночтеніея</a:t>
            </a:r>
            <a:r>
              <a:rPr lang="ru-RU" sz="2900" dirty="0">
                <a:solidFill>
                  <a:srgbClr val="00B0F0"/>
                </a:solidFill>
              </a:rPr>
              <a:t> понять і </a:t>
            </a:r>
            <a:r>
              <a:rPr lang="ru-RU" sz="2900" dirty="0" err="1">
                <a:solidFill>
                  <a:srgbClr val="00B0F0"/>
                </a:solidFill>
              </a:rPr>
              <a:t>термінів</a:t>
            </a:r>
            <a:r>
              <a:rPr lang="ru-RU" sz="2900" dirty="0">
                <a:solidFill>
                  <a:srgbClr val="00B0F0"/>
                </a:solidFill>
              </a:rPr>
              <a:t>, </a:t>
            </a:r>
            <a:r>
              <a:rPr lang="ru-RU" sz="2900" dirty="0" err="1">
                <a:solidFill>
                  <a:srgbClr val="00B0F0"/>
                </a:solidFill>
              </a:rPr>
              <a:t>недотримання</a:t>
            </a:r>
            <a:r>
              <a:rPr lang="ru-RU" sz="2900" dirty="0">
                <a:solidFill>
                  <a:srgbClr val="00B0F0"/>
                </a:solidFill>
              </a:rPr>
              <a:t> </a:t>
            </a:r>
            <a:r>
              <a:rPr lang="ru-RU" sz="2900" dirty="0" err="1">
                <a:solidFill>
                  <a:srgbClr val="00B0F0"/>
                </a:solidFill>
              </a:rPr>
              <a:t>логіки</a:t>
            </a:r>
            <a:r>
              <a:rPr lang="ru-RU" sz="2900" dirty="0">
                <a:solidFill>
                  <a:srgbClr val="00B0F0"/>
                </a:solidFill>
              </a:rPr>
              <a:t> </a:t>
            </a:r>
            <a:r>
              <a:rPr lang="ru-RU" sz="2900" dirty="0" err="1">
                <a:solidFill>
                  <a:srgbClr val="00B0F0"/>
                </a:solidFill>
              </a:rPr>
              <a:t>процесу</a:t>
            </a:r>
            <a:r>
              <a:rPr lang="ru-RU" sz="2900" dirty="0">
                <a:solidFill>
                  <a:srgbClr val="00B0F0"/>
                </a:solidFill>
              </a:rPr>
              <a:t>; </a:t>
            </a:r>
          </a:p>
          <a:p>
            <a:pPr algn="just"/>
            <a:r>
              <a:rPr lang="ru-RU" sz="2900" dirty="0" err="1">
                <a:solidFill>
                  <a:srgbClr val="00B0F0"/>
                </a:solidFill>
              </a:rPr>
              <a:t>дозволяє</a:t>
            </a:r>
            <a:r>
              <a:rPr lang="ru-RU" sz="2900" dirty="0">
                <a:solidFill>
                  <a:srgbClr val="00B0F0"/>
                </a:solidFill>
              </a:rPr>
              <a:t> </a:t>
            </a:r>
            <a:r>
              <a:rPr lang="ru-RU" sz="2900" dirty="0" err="1">
                <a:solidFill>
                  <a:srgbClr val="00B0F0"/>
                </a:solidFill>
              </a:rPr>
              <a:t>охопити</a:t>
            </a:r>
            <a:r>
              <a:rPr lang="ru-RU" sz="2900" dirty="0">
                <a:solidFill>
                  <a:srgbClr val="00B0F0"/>
                </a:solidFill>
              </a:rPr>
              <a:t> </a:t>
            </a:r>
            <a:r>
              <a:rPr lang="ru-RU" sz="2900" dirty="0" err="1">
                <a:solidFill>
                  <a:srgbClr val="00B0F0"/>
                </a:solidFill>
              </a:rPr>
              <a:t>всі</a:t>
            </a:r>
            <a:r>
              <a:rPr lang="ru-RU" sz="2900" dirty="0">
                <a:solidFill>
                  <a:srgbClr val="00B0F0"/>
                </a:solidFill>
              </a:rPr>
              <a:t> теми, </a:t>
            </a:r>
            <a:r>
              <a:rPr lang="ru-RU" sz="2900" dirty="0" err="1">
                <a:solidFill>
                  <a:srgbClr val="00B0F0"/>
                </a:solidFill>
              </a:rPr>
              <a:t>які</a:t>
            </a:r>
            <a:r>
              <a:rPr lang="ru-RU" sz="2900" dirty="0">
                <a:solidFill>
                  <a:srgbClr val="00B0F0"/>
                </a:solidFill>
              </a:rPr>
              <a:t> </a:t>
            </a:r>
            <a:r>
              <a:rPr lang="ru-RU" sz="2900" dirty="0" err="1">
                <a:solidFill>
                  <a:srgbClr val="00B0F0"/>
                </a:solidFill>
              </a:rPr>
              <a:t>мають</a:t>
            </a:r>
            <a:r>
              <a:rPr lang="ru-RU" sz="2900" dirty="0">
                <a:solidFill>
                  <a:srgbClr val="00B0F0"/>
                </a:solidFill>
              </a:rPr>
              <a:t> </a:t>
            </a:r>
            <a:r>
              <a:rPr lang="ru-RU" sz="2900" dirty="0" err="1">
                <a:solidFill>
                  <a:srgbClr val="00B0F0"/>
                </a:solidFill>
              </a:rPr>
              <a:t>безпосередній</a:t>
            </a:r>
            <a:r>
              <a:rPr lang="ru-RU" sz="2900" dirty="0">
                <a:solidFill>
                  <a:srgbClr val="00B0F0"/>
                </a:solidFill>
              </a:rPr>
              <a:t> </a:t>
            </a:r>
            <a:r>
              <a:rPr lang="ru-RU" sz="2900" dirty="0" err="1">
                <a:solidFill>
                  <a:srgbClr val="00B0F0"/>
                </a:solidFill>
              </a:rPr>
              <a:t>інтерес</a:t>
            </a:r>
            <a:r>
              <a:rPr lang="ru-RU" sz="2900" dirty="0">
                <a:solidFill>
                  <a:srgbClr val="00B0F0"/>
                </a:solidFill>
              </a:rPr>
              <a:t>; </a:t>
            </a:r>
          </a:p>
          <a:p>
            <a:pPr algn="just"/>
            <a:r>
              <a:rPr lang="ru-RU" sz="2900" dirty="0">
                <a:solidFill>
                  <a:srgbClr val="00B0F0"/>
                </a:solidFill>
              </a:rPr>
              <a:t>вносить порядок, </a:t>
            </a:r>
            <a:r>
              <a:rPr lang="ru-RU" sz="2900" dirty="0" err="1">
                <a:solidFill>
                  <a:srgbClr val="00B0F0"/>
                </a:solidFill>
              </a:rPr>
              <a:t>чіткість</a:t>
            </a:r>
            <a:r>
              <a:rPr lang="ru-RU" sz="2900" dirty="0">
                <a:solidFill>
                  <a:srgbClr val="00B0F0"/>
                </a:solidFill>
              </a:rPr>
              <a:t> і </a:t>
            </a:r>
            <a:r>
              <a:rPr lang="ru-RU" sz="2900" dirty="0" err="1">
                <a:solidFill>
                  <a:srgbClr val="00B0F0"/>
                </a:solidFill>
              </a:rPr>
              <a:t>акуратність</a:t>
            </a:r>
            <a:r>
              <a:rPr lang="ru-RU" sz="2900" dirty="0">
                <a:solidFill>
                  <a:srgbClr val="00B0F0"/>
                </a:solidFill>
              </a:rPr>
              <a:t> в </a:t>
            </a:r>
            <a:r>
              <a:rPr lang="ru-RU" sz="2900" dirty="0" err="1">
                <a:solidFill>
                  <a:srgbClr val="00B0F0"/>
                </a:solidFill>
              </a:rPr>
              <a:t>ці</a:t>
            </a:r>
            <a:r>
              <a:rPr lang="ru-RU" sz="2900" dirty="0">
                <a:solidFill>
                  <a:srgbClr val="00B0F0"/>
                </a:solidFill>
              </a:rPr>
              <a:t> </a:t>
            </a:r>
            <a:r>
              <a:rPr lang="ru-RU" sz="2900" dirty="0" err="1">
                <a:solidFill>
                  <a:srgbClr val="00B0F0"/>
                </a:solidFill>
              </a:rPr>
              <a:t>дані</a:t>
            </a:r>
            <a:r>
              <a:rPr lang="ru-RU" sz="2900" dirty="0">
                <a:solidFill>
                  <a:srgbClr val="00B0F0"/>
                </a:solidFill>
              </a:rPr>
              <a:t>;</a:t>
            </a:r>
          </a:p>
          <a:p>
            <a:pPr algn="just"/>
            <a:r>
              <a:rPr lang="ru-RU" sz="2900" dirty="0">
                <a:solidFill>
                  <a:srgbClr val="00B0F0"/>
                </a:solidFill>
              </a:rPr>
              <a:t> </a:t>
            </a:r>
            <a:r>
              <a:rPr lang="ru-RU" sz="2900" dirty="0" err="1">
                <a:solidFill>
                  <a:srgbClr val="00B0F0"/>
                </a:solidFill>
              </a:rPr>
              <a:t>контролює</a:t>
            </a:r>
            <a:r>
              <a:rPr lang="ru-RU" sz="2900" dirty="0">
                <a:solidFill>
                  <a:srgbClr val="00B0F0"/>
                </a:solidFill>
              </a:rPr>
              <a:t> </a:t>
            </a:r>
            <a:r>
              <a:rPr lang="ru-RU" sz="2900" dirty="0" err="1">
                <a:solidFill>
                  <a:srgbClr val="00B0F0"/>
                </a:solidFill>
              </a:rPr>
              <a:t>глибину</a:t>
            </a:r>
            <a:r>
              <a:rPr lang="ru-RU" sz="2900" dirty="0">
                <a:solidFill>
                  <a:srgbClr val="00B0F0"/>
                </a:solidFill>
              </a:rPr>
              <a:t> </a:t>
            </a:r>
            <a:r>
              <a:rPr lang="ru-RU" sz="2900" dirty="0" err="1">
                <a:solidFill>
                  <a:srgbClr val="00B0F0"/>
                </a:solidFill>
              </a:rPr>
              <a:t>аналізу</a:t>
            </a:r>
            <a:r>
              <a:rPr lang="ru-RU" sz="2900" dirty="0">
                <a:solidFill>
                  <a:srgbClr val="00B0F0"/>
                </a:solidFill>
              </a:rPr>
              <a:t> </a:t>
            </a:r>
            <a:r>
              <a:rPr lang="ru-RU" sz="2900" dirty="0" err="1">
                <a:solidFill>
                  <a:srgbClr val="00B0F0"/>
                </a:solidFill>
              </a:rPr>
              <a:t>проблеми</a:t>
            </a:r>
            <a:r>
              <a:rPr lang="ru-RU" sz="2900" dirty="0">
                <a:solidFill>
                  <a:srgbClr val="00B0F0"/>
                </a:solidFill>
              </a:rPr>
              <a:t>.</a:t>
            </a:r>
          </a:p>
          <a:p>
            <a:pPr marL="0" indent="0" algn="just">
              <a:buNone/>
            </a:pPr>
            <a:endParaRPr lang="ru-RU" dirty="0"/>
          </a:p>
        </p:txBody>
      </p:sp>
      <p:pic>
        <p:nvPicPr>
          <p:cNvPr id="4098" name="Picture 2" descr="Что значит слово гайд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844824"/>
            <a:ext cx="3744416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56718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Гайд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err="1"/>
              <a:t>Отже</a:t>
            </a:r>
            <a:r>
              <a:rPr lang="ru-RU" dirty="0"/>
              <a:t>, </a:t>
            </a:r>
            <a:r>
              <a:rPr lang="ru-RU" dirty="0" err="1"/>
              <a:t>гайд</a:t>
            </a:r>
            <a:r>
              <a:rPr lang="ru-RU" dirty="0"/>
              <a:t> </a:t>
            </a:r>
            <a:r>
              <a:rPr lang="ru-RU" dirty="0" err="1"/>
              <a:t>означає</a:t>
            </a:r>
            <a:r>
              <a:rPr lang="ru-RU" dirty="0"/>
              <a:t> </a:t>
            </a:r>
            <a:r>
              <a:rPr lang="ru-RU" dirty="0" err="1"/>
              <a:t>керівництво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інструкцію</a:t>
            </a:r>
            <a:r>
              <a:rPr lang="ru-RU" dirty="0"/>
              <a:t>, яка </a:t>
            </a:r>
            <a:r>
              <a:rPr lang="ru-RU" dirty="0" err="1"/>
              <a:t>може</a:t>
            </a:r>
            <a:r>
              <a:rPr lang="ru-RU" dirty="0"/>
              <a:t> бути представлена в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варіаціях</a:t>
            </a:r>
            <a:r>
              <a:rPr lang="ru-RU" dirty="0"/>
              <a:t>. Головне,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людина</a:t>
            </a:r>
            <a:r>
              <a:rPr lang="ru-RU" dirty="0"/>
              <a:t> (</a:t>
            </a:r>
            <a:r>
              <a:rPr lang="ru-RU" dirty="0" err="1"/>
              <a:t>зазвичай</a:t>
            </a:r>
            <a:r>
              <a:rPr lang="ru-RU" dirty="0"/>
              <a:t>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досвідчений</a:t>
            </a:r>
            <a:r>
              <a:rPr lang="ru-RU" dirty="0"/>
              <a:t> </a:t>
            </a:r>
            <a:r>
              <a:rPr lang="ru-RU" dirty="0" err="1"/>
              <a:t>користувач</a:t>
            </a:r>
            <a:r>
              <a:rPr lang="ru-RU" dirty="0"/>
              <a:t>) </a:t>
            </a:r>
            <a:r>
              <a:rPr lang="ru-RU" dirty="0" err="1"/>
              <a:t>зміг</a:t>
            </a:r>
            <a:r>
              <a:rPr lang="ru-RU" dirty="0"/>
              <a:t> </a:t>
            </a:r>
            <a:r>
              <a:rPr lang="ru-RU" dirty="0" err="1"/>
              <a:t>зрозуміти</a:t>
            </a:r>
            <a:r>
              <a:rPr lang="ru-RU" dirty="0"/>
              <a:t> суть. </a:t>
            </a:r>
            <a:r>
              <a:rPr lang="ru-RU" dirty="0" err="1"/>
              <a:t>Візьмемо</a:t>
            </a:r>
            <a:r>
              <a:rPr lang="ru-RU" dirty="0"/>
              <a:t> для прикладу будь-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інформаційний</a:t>
            </a:r>
            <a:r>
              <a:rPr lang="ru-RU" dirty="0"/>
              <a:t> ресурс (та </a:t>
            </a:r>
            <a:r>
              <a:rPr lang="ru-RU" dirty="0" err="1"/>
              <a:t>хоч</a:t>
            </a:r>
            <a:r>
              <a:rPr lang="ru-RU" dirty="0"/>
              <a:t> </a:t>
            </a:r>
            <a:r>
              <a:rPr lang="ru-RU" dirty="0" err="1"/>
              <a:t>цей</a:t>
            </a:r>
            <a:r>
              <a:rPr lang="ru-RU" dirty="0"/>
              <a:t> блог),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містить</a:t>
            </a:r>
            <a:r>
              <a:rPr lang="ru-RU" dirty="0"/>
              <a:t> </a:t>
            </a:r>
            <a:r>
              <a:rPr lang="ru-RU" dirty="0" err="1"/>
              <a:t>матеріали</a:t>
            </a:r>
            <a:r>
              <a:rPr lang="ru-RU" dirty="0"/>
              <a:t> з </a:t>
            </a:r>
            <a:r>
              <a:rPr lang="ru-RU" dirty="0" err="1"/>
              <a:t>тієї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іншої</a:t>
            </a:r>
            <a:r>
              <a:rPr lang="ru-RU" dirty="0"/>
              <a:t> тематики, </a:t>
            </a:r>
            <a:r>
              <a:rPr lang="ru-RU" dirty="0" err="1"/>
              <a:t>пов'язаної</a:t>
            </a:r>
            <a:r>
              <a:rPr lang="ru-RU" dirty="0"/>
              <a:t> з </a:t>
            </a:r>
            <a:r>
              <a:rPr lang="ru-RU" dirty="0" err="1"/>
              <a:t>практичними</a:t>
            </a:r>
            <a:r>
              <a:rPr lang="ru-RU" dirty="0"/>
              <a:t> </a:t>
            </a:r>
            <a:r>
              <a:rPr lang="ru-RU" dirty="0" err="1"/>
              <a:t>діями</a:t>
            </a:r>
            <a:r>
              <a:rPr lang="ru-RU" dirty="0"/>
              <a:t> (по </a:t>
            </a:r>
            <a:r>
              <a:rPr lang="ru-RU" dirty="0" err="1"/>
              <a:t>створенню</a:t>
            </a:r>
            <a:r>
              <a:rPr lang="ru-RU" dirty="0"/>
              <a:t> </a:t>
            </a:r>
            <a:r>
              <a:rPr lang="ru-RU" dirty="0" err="1"/>
              <a:t>сайтів</a:t>
            </a:r>
            <a:r>
              <a:rPr lang="ru-RU" dirty="0"/>
              <a:t>, по ремонту квартир, з </a:t>
            </a:r>
            <a:r>
              <a:rPr lang="ru-RU" dirty="0" err="1"/>
              <a:t>самостійного</a:t>
            </a:r>
            <a:r>
              <a:rPr lang="ru-RU" dirty="0"/>
              <a:t> </a:t>
            </a:r>
            <a:r>
              <a:rPr lang="ru-RU" dirty="0" err="1"/>
              <a:t>вивчення</a:t>
            </a:r>
            <a:r>
              <a:rPr lang="ru-RU" dirty="0"/>
              <a:t> </a:t>
            </a:r>
            <a:r>
              <a:rPr lang="ru-RU" dirty="0" err="1"/>
              <a:t>мов</a:t>
            </a:r>
            <a:r>
              <a:rPr lang="ru-RU" dirty="0"/>
              <a:t> і т.д.),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досвідчених</a:t>
            </a:r>
            <a:r>
              <a:rPr lang="ru-RU" dirty="0"/>
              <a:t> (</a:t>
            </a:r>
            <a:r>
              <a:rPr lang="ru-RU" dirty="0" err="1"/>
              <a:t>кожен</a:t>
            </a:r>
            <a:r>
              <a:rPr lang="ru-RU" dirty="0"/>
              <a:t> в </a:t>
            </a:r>
            <a:r>
              <a:rPr lang="ru-RU" dirty="0" err="1"/>
              <a:t>своїй</a:t>
            </a:r>
            <a:r>
              <a:rPr lang="ru-RU" dirty="0"/>
              <a:t> </a:t>
            </a:r>
            <a:r>
              <a:rPr lang="ru-RU" dirty="0" err="1"/>
              <a:t>області</a:t>
            </a:r>
            <a:r>
              <a:rPr lang="ru-RU" dirty="0"/>
              <a:t>) </a:t>
            </a:r>
            <a:r>
              <a:rPr lang="ru-RU" dirty="0" err="1"/>
              <a:t>авторів</a:t>
            </a:r>
            <a:r>
              <a:rPr lang="ru-RU" dirty="0"/>
              <a:t>. </a:t>
            </a:r>
            <a:r>
              <a:rPr lang="ru-RU" dirty="0" err="1"/>
              <a:t>Майже</a:t>
            </a:r>
            <a:r>
              <a:rPr lang="ru-RU" dirty="0"/>
              <a:t> </a:t>
            </a:r>
            <a:r>
              <a:rPr lang="ru-RU" dirty="0" err="1"/>
              <a:t>кожна</a:t>
            </a:r>
            <a:r>
              <a:rPr lang="ru-RU" dirty="0"/>
              <a:t> </a:t>
            </a:r>
            <a:r>
              <a:rPr lang="ru-RU" dirty="0" err="1"/>
              <a:t>сторінка</a:t>
            </a:r>
            <a:r>
              <a:rPr lang="ru-RU" dirty="0"/>
              <a:t> таких </a:t>
            </a:r>
            <a:r>
              <a:rPr lang="ru-RU" dirty="0" err="1"/>
              <a:t>проектів</a:t>
            </a:r>
            <a:r>
              <a:rPr lang="ru-RU" dirty="0"/>
              <a:t> є «</a:t>
            </a:r>
            <a:r>
              <a:rPr lang="ru-RU" dirty="0" err="1"/>
              <a:t>Гайдом</a:t>
            </a:r>
            <a:r>
              <a:rPr lang="ru-RU" dirty="0"/>
              <a:t> на тему».</a:t>
            </a:r>
            <a:endParaRPr lang="ru-RU" dirty="0"/>
          </a:p>
        </p:txBody>
      </p:sp>
      <p:pic>
        <p:nvPicPr>
          <p:cNvPr id="5126" name="Picture 6" descr="Гайд — что это такое | KtoNaNovenkogo.ru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844824"/>
            <a:ext cx="3528392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6342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dirty="0" smtClean="0"/>
              <a:t>В </a:t>
            </a:r>
            <a:r>
              <a:rPr lang="ru-RU" sz="2800" b="1" dirty="0" err="1" smtClean="0"/>
              <a:t>аналітичного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етапі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можуть</a:t>
            </a:r>
            <a:r>
              <a:rPr lang="ru-RU" sz="2800" b="1" dirty="0" smtClean="0"/>
              <a:t> </a:t>
            </a:r>
            <a:r>
              <a:rPr lang="ru-RU" sz="2800" b="1" dirty="0"/>
              <a:t>бути </a:t>
            </a:r>
            <a:r>
              <a:rPr lang="ru-RU" sz="2800" b="1" dirty="0" err="1"/>
              <a:t>виділені</a:t>
            </a:r>
            <a:r>
              <a:rPr lang="ru-RU" sz="2800" b="1" dirty="0"/>
              <a:t> </a:t>
            </a:r>
            <a:r>
              <a:rPr lang="ru-RU" sz="2800" b="1" dirty="0" err="1"/>
              <a:t>певні</a:t>
            </a:r>
            <a:r>
              <a:rPr lang="ru-RU" sz="2800" b="1" dirty="0"/>
              <a:t> </a:t>
            </a:r>
            <a:r>
              <a:rPr lang="ru-RU" sz="2800" b="1" dirty="0" err="1"/>
              <a:t>фази</a:t>
            </a:r>
            <a:r>
              <a:rPr lang="ru-RU" sz="2800" b="1" dirty="0"/>
              <a:t>, </a:t>
            </a:r>
            <a:r>
              <a:rPr lang="ru-RU" sz="2800" b="1" dirty="0" err="1"/>
              <a:t>підетапи</a:t>
            </a:r>
            <a:r>
              <a:rPr lang="ru-RU" sz="2800" b="1" dirty="0"/>
              <a:t>: </a:t>
            </a:r>
            <a:r>
              <a:rPr lang="ru-RU" dirty="0"/>
              <a:t/>
            </a:r>
            <a:br>
              <a:rPr lang="ru-RU" dirty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/>
            <a:r>
              <a:rPr lang="ru-RU" b="1" dirty="0">
                <a:solidFill>
                  <a:srgbClr val="0070C0"/>
                </a:solidFill>
              </a:rPr>
              <a:t>фаза </a:t>
            </a:r>
            <a:r>
              <a:rPr lang="ru-RU" b="1" dirty="0" err="1">
                <a:solidFill>
                  <a:srgbClr val="0070C0"/>
                </a:solidFill>
              </a:rPr>
              <a:t>визначення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проблеми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або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можливості</a:t>
            </a:r>
            <a:r>
              <a:rPr lang="ru-RU" b="1" dirty="0">
                <a:solidFill>
                  <a:srgbClr val="0070C0"/>
                </a:solidFill>
              </a:rPr>
              <a:t>,</a:t>
            </a:r>
          </a:p>
          <a:p>
            <a:pPr lvl="0"/>
            <a:r>
              <a:rPr lang="ru-RU" b="1" dirty="0">
                <a:solidFill>
                  <a:srgbClr val="0070C0"/>
                </a:solidFill>
              </a:rPr>
              <a:t>фаза </a:t>
            </a:r>
            <a:r>
              <a:rPr lang="ru-RU" b="1" dirty="0" err="1">
                <a:solidFill>
                  <a:srgbClr val="0070C0"/>
                </a:solidFill>
              </a:rPr>
              <a:t>фокусованого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дослідження</a:t>
            </a:r>
            <a:r>
              <a:rPr lang="ru-RU" b="1" dirty="0">
                <a:solidFill>
                  <a:srgbClr val="0070C0"/>
                </a:solidFill>
              </a:rPr>
              <a:t>;</a:t>
            </a:r>
          </a:p>
          <a:p>
            <a:pPr lvl="0"/>
            <a:r>
              <a:rPr lang="ru-RU" b="1" dirty="0">
                <a:solidFill>
                  <a:srgbClr val="0070C0"/>
                </a:solidFill>
              </a:rPr>
              <a:t>фаза </a:t>
            </a:r>
            <a:r>
              <a:rPr lang="ru-RU" b="1" dirty="0" err="1">
                <a:solidFill>
                  <a:srgbClr val="0070C0"/>
                </a:solidFill>
              </a:rPr>
              <a:t>аналізу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ситуації</a:t>
            </a:r>
            <a:r>
              <a:rPr lang="ru-RU" b="1" dirty="0">
                <a:solidFill>
                  <a:srgbClr val="0070C0"/>
                </a:solidFill>
              </a:rPr>
              <a:t>,</a:t>
            </a:r>
          </a:p>
          <a:p>
            <a:pPr lvl="0"/>
            <a:r>
              <a:rPr lang="ru-RU" b="1" dirty="0">
                <a:solidFill>
                  <a:srgbClr val="0070C0"/>
                </a:solidFill>
              </a:rPr>
              <a:t>фаза характеристики і </a:t>
            </a:r>
            <a:r>
              <a:rPr lang="ru-RU" b="1" dirty="0" err="1">
                <a:solidFill>
                  <a:srgbClr val="0070C0"/>
                </a:solidFill>
              </a:rPr>
              <a:t>моделювання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ситуації</a:t>
            </a:r>
            <a:r>
              <a:rPr lang="ru-RU" b="1" dirty="0">
                <a:solidFill>
                  <a:srgbClr val="0070C0"/>
                </a:solidFill>
              </a:rPr>
              <a:t>.</a:t>
            </a:r>
          </a:p>
          <a:p>
            <a:pPr marL="0" indent="0">
              <a:buNone/>
            </a:pPr>
            <a:endParaRPr lang="ru-RU" sz="5100" b="1" i="1" dirty="0" smtClean="0"/>
          </a:p>
          <a:p>
            <a:endParaRPr lang="uk-UA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3310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14300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sz="2800" dirty="0" smtClean="0"/>
              <a:t>Аналітичний етап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dirty="0" smtClean="0"/>
              <a:t>Отже, аналітичний </a:t>
            </a:r>
            <a:r>
              <a:rPr lang="uk-UA" dirty="0"/>
              <a:t>етап починається з визначення та попередньої формулювання проблеми або можливості і завершується складанням своєрідною «аналітичної записки», що відображає «внутрішнє бачення» необхідності проведення PR-кампанії.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3314508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lvl="0"/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>Фаза </a:t>
            </a:r>
            <a:r>
              <a:rPr lang="ru-RU" sz="4000" b="1" dirty="0" err="1"/>
              <a:t>визначення</a:t>
            </a:r>
            <a:r>
              <a:rPr lang="ru-RU" sz="4000" b="1" dirty="0"/>
              <a:t> </a:t>
            </a:r>
            <a:r>
              <a:rPr lang="ru-RU" sz="4000" b="1" dirty="0" err="1"/>
              <a:t>проблеми</a:t>
            </a:r>
            <a:r>
              <a:rPr lang="ru-RU" sz="4000" b="1" dirty="0"/>
              <a:t> </a:t>
            </a:r>
            <a:r>
              <a:rPr lang="ru-RU" sz="4000" b="1" dirty="0" err="1"/>
              <a:t>або</a:t>
            </a:r>
            <a:r>
              <a:rPr lang="ru-RU" sz="4000" b="1" dirty="0"/>
              <a:t> </a:t>
            </a:r>
            <a:r>
              <a:rPr lang="ru-RU" sz="4000" b="1" dirty="0" err="1"/>
              <a:t>можливості</a:t>
            </a:r>
            <a:r>
              <a:rPr lang="ru-RU" dirty="0"/>
              <a:t/>
            </a:r>
            <a:br>
              <a:rPr lang="ru-RU" dirty="0"/>
            </a:b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uk-UA" b="1" dirty="0">
                <a:solidFill>
                  <a:srgbClr val="FF0000"/>
                </a:solidFill>
              </a:rPr>
              <a:t>З чого починається будь-яка PR-кампанія? </a:t>
            </a:r>
            <a:endParaRPr lang="uk-UA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uk-UA" dirty="0" smtClean="0"/>
              <a:t>На </a:t>
            </a:r>
            <a:r>
              <a:rPr lang="uk-UA" dirty="0"/>
              <a:t>думку </a:t>
            </a:r>
            <a:r>
              <a:rPr lang="uk-UA" b="1" dirty="0"/>
              <a:t>В. </a:t>
            </a:r>
            <a:r>
              <a:rPr lang="uk-UA" b="1" dirty="0" err="1"/>
              <a:t>Моісеєва</a:t>
            </a:r>
            <a:r>
              <a:rPr lang="uk-UA" dirty="0"/>
              <a:t>, з отримання «замовлення» або «завдання». З цим твердженням у принципі можна погодитися, якщо додати до нього поняття «</a:t>
            </a:r>
            <a:r>
              <a:rPr lang="uk-UA" dirty="0" err="1"/>
              <a:t>самозамовлення</a:t>
            </a:r>
            <a:r>
              <a:rPr lang="uk-UA" dirty="0"/>
              <a:t>» і «</a:t>
            </a:r>
            <a:r>
              <a:rPr lang="uk-UA" dirty="0" err="1"/>
              <a:t>самозавдання</a:t>
            </a:r>
            <a:r>
              <a:rPr lang="uk-UA" dirty="0"/>
              <a:t>», виділяючи ситуацію, коли ініціатива проведення заходу виходить від PR-структури  (при цьому очевидно, що в будь-якому випадку формальний замовлення або завдання затверджується керівництвом всієї організації). </a:t>
            </a:r>
            <a:endParaRPr lang="uk-UA" sz="6000" b="1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566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sz="3200" dirty="0"/>
              <a:t>Які фактори спонукають ті чи інші структури сформулювати замовлення на PR-кампанію? 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dirty="0" smtClean="0">
                <a:solidFill>
                  <a:srgbClr val="FF0000"/>
                </a:solidFill>
              </a:rPr>
              <a:t>	</a:t>
            </a:r>
          </a:p>
          <a:p>
            <a:pPr marL="0" indent="0" algn="just">
              <a:buNone/>
            </a:pP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/>
              <a:t>ті</a:t>
            </a:r>
            <a:r>
              <a:rPr lang="ru-RU" dirty="0"/>
              <a:t> </a:t>
            </a:r>
            <a:r>
              <a:rPr lang="ru-RU" dirty="0" err="1"/>
              <a:t>проблеми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стоять перед </a:t>
            </a:r>
            <a:r>
              <a:rPr lang="ru-RU" dirty="0" err="1"/>
              <a:t>організацією</a:t>
            </a:r>
            <a:r>
              <a:rPr lang="ru-RU" dirty="0"/>
              <a:t> й </a:t>
            </a:r>
            <a:r>
              <a:rPr lang="ru-RU" dirty="0" err="1"/>
              <a:t>вирішення</a:t>
            </a:r>
            <a:r>
              <a:rPr lang="ru-RU" dirty="0"/>
              <a:t>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доцільно</a:t>
            </a:r>
            <a:r>
              <a:rPr lang="ru-RU" dirty="0"/>
              <a:t> </a:t>
            </a:r>
            <a:r>
              <a:rPr lang="ru-RU" dirty="0" err="1"/>
              <a:t>саме</a:t>
            </a:r>
            <a:r>
              <a:rPr lang="ru-RU" dirty="0"/>
              <a:t> у </a:t>
            </a:r>
            <a:r>
              <a:rPr lang="ru-RU" dirty="0" err="1"/>
              <a:t>формі</a:t>
            </a:r>
            <a:r>
              <a:rPr lang="ru-RU" dirty="0"/>
              <a:t> PR-</a:t>
            </a:r>
            <a:r>
              <a:rPr lang="ru-RU" dirty="0" err="1"/>
              <a:t>активності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ті</a:t>
            </a:r>
            <a:r>
              <a:rPr lang="ru-RU" dirty="0"/>
              <a:t> </a:t>
            </a:r>
            <a:r>
              <a:rPr lang="ru-RU" dirty="0" err="1"/>
              <a:t>можливості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організація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використовувати</a:t>
            </a:r>
            <a:r>
              <a:rPr lang="ru-RU" dirty="0"/>
              <a:t> в </a:t>
            </a:r>
            <a:r>
              <a:rPr lang="ru-RU" dirty="0" err="1"/>
              <a:t>своїх</a:t>
            </a:r>
            <a:r>
              <a:rPr lang="ru-RU" dirty="0"/>
              <a:t> </a:t>
            </a:r>
            <a:r>
              <a:rPr lang="ru-RU" dirty="0" err="1"/>
              <a:t>цілях</a:t>
            </a:r>
            <a:r>
              <a:rPr lang="ru-RU" dirty="0"/>
              <a:t> </a:t>
            </a:r>
            <a:r>
              <a:rPr lang="ru-RU" dirty="0" err="1"/>
              <a:t>засобами</a:t>
            </a:r>
            <a:r>
              <a:rPr lang="ru-RU" dirty="0"/>
              <a:t> </a:t>
            </a:r>
            <a:r>
              <a:rPr lang="ru-RU" dirty="0" err="1"/>
              <a:t>зв'язків</a:t>
            </a:r>
            <a:r>
              <a:rPr lang="ru-RU" dirty="0"/>
              <a:t> з </a:t>
            </a:r>
            <a:r>
              <a:rPr lang="ru-RU" dirty="0" err="1"/>
              <a:t>громадськістю</a:t>
            </a:r>
            <a:r>
              <a:rPr lang="ru-RU" dirty="0"/>
              <a:t>.</a:t>
            </a:r>
          </a:p>
          <a:p>
            <a:pPr marL="0" indent="0" algn="just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7641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476672"/>
            <a:ext cx="7344816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68195" y="683366"/>
            <a:ext cx="7704856" cy="440120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800" dirty="0">
                <a:solidFill>
                  <a:srgbClr val="FF0000"/>
                </a:solidFill>
              </a:rPr>
              <a:t>Л. Азарова, К. Іванова, І. Яковлєв </a:t>
            </a:r>
            <a:r>
              <a:rPr lang="uk-UA" sz="2800" dirty="0"/>
              <a:t>пишуть: «Для того щоб зрозуміти, потрібна чи ні PR-кампанія і якщо потрібна, то які її головні цілі, необхідно визначити, які проблеми стоять перед організацією, провести аналіз існуючої на даний момент ситуації перед </a:t>
            </a:r>
            <a:r>
              <a:rPr lang="uk-UA" sz="2800" dirty="0" smtClean="0"/>
              <a:t>організацією. </a:t>
            </a:r>
            <a:r>
              <a:rPr lang="uk-UA" sz="2800" dirty="0"/>
              <a:t>Розглядаючи ту чи іншу ситуацію, необхідно звертати увагу як на </a:t>
            </a:r>
            <a:r>
              <a:rPr lang="uk-UA" sz="2800" dirty="0">
                <a:solidFill>
                  <a:srgbClr val="FF0000"/>
                </a:solidFill>
              </a:rPr>
              <a:t>несприятливі обставини </a:t>
            </a:r>
            <a:r>
              <a:rPr lang="uk-UA" sz="2800" dirty="0"/>
              <a:t>(</a:t>
            </a:r>
            <a:r>
              <a:rPr lang="uk-UA" sz="2800" b="1" dirty="0"/>
              <a:t>проблеми</a:t>
            </a:r>
            <a:r>
              <a:rPr lang="uk-UA" sz="2800" dirty="0"/>
              <a:t>), так і на </a:t>
            </a:r>
            <a:r>
              <a:rPr lang="uk-UA" sz="2800" dirty="0">
                <a:solidFill>
                  <a:srgbClr val="FF0000"/>
                </a:solidFill>
              </a:rPr>
              <a:t>сприятливі обставини </a:t>
            </a:r>
            <a:r>
              <a:rPr lang="uk-UA" sz="2800" dirty="0"/>
              <a:t>(</a:t>
            </a:r>
            <a:r>
              <a:rPr lang="uk-UA" sz="2800" b="1" dirty="0"/>
              <a:t>можливості</a:t>
            </a:r>
            <a:r>
              <a:rPr lang="uk-UA" sz="2800" dirty="0"/>
              <a:t>), з яких можна отримати користь».</a:t>
            </a:r>
            <a:endParaRPr lang="ru-RU" sz="2800" dirty="0" smtClean="0"/>
          </a:p>
        </p:txBody>
      </p:sp>
    </p:spTree>
    <p:extLst>
      <p:ext uri="{BB962C8B-B14F-4D97-AF65-F5344CB8AC3E}">
        <p14:creationId xmlns:p14="http://schemas.microsoft.com/office/powerpoint/2010/main" val="1133013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1143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uk-UA" b="1" i="1" dirty="0" smtClean="0">
                <a:solidFill>
                  <a:srgbClr val="0070C0"/>
                </a:solidFill>
              </a:rPr>
              <a:t>ПЛАНУВАННЯ В </a:t>
            </a:r>
            <a:r>
              <a:rPr lang="en-US" b="1" i="1" dirty="0" smtClean="0">
                <a:solidFill>
                  <a:srgbClr val="0070C0"/>
                </a:solidFill>
              </a:rPr>
              <a:t>PR</a:t>
            </a:r>
            <a:endParaRPr lang="ru-RU" b="1" i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r>
              <a:rPr lang="ru-RU" b="1" dirty="0" err="1" smtClean="0">
                <a:solidFill>
                  <a:srgbClr val="0070C0"/>
                </a:solidFill>
              </a:rPr>
              <a:t>Ключові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>
                <a:solidFill>
                  <a:srgbClr val="0070C0"/>
                </a:solidFill>
              </a:rPr>
              <a:t>слова</a:t>
            </a:r>
            <a:r>
              <a:rPr lang="ru-RU" dirty="0">
                <a:solidFill>
                  <a:srgbClr val="0070C0"/>
                </a:solidFill>
              </a:rPr>
              <a:t>:  </a:t>
            </a:r>
            <a:r>
              <a:rPr lang="ru-RU" i="1" dirty="0">
                <a:solidFill>
                  <a:srgbClr val="0070C0"/>
                </a:solidFill>
              </a:rPr>
              <a:t>PR-</a:t>
            </a:r>
            <a:r>
              <a:rPr lang="ru-RU" i="1" dirty="0" err="1">
                <a:solidFill>
                  <a:srgbClr val="0070C0"/>
                </a:solidFill>
              </a:rPr>
              <a:t>діяльність</a:t>
            </a:r>
            <a:r>
              <a:rPr lang="ru-RU" i="1" dirty="0">
                <a:solidFill>
                  <a:srgbClr val="0070C0"/>
                </a:solidFill>
              </a:rPr>
              <a:t>, </a:t>
            </a:r>
            <a:r>
              <a:rPr lang="ru-RU" i="1" dirty="0" err="1">
                <a:solidFill>
                  <a:srgbClr val="0070C0"/>
                </a:solidFill>
              </a:rPr>
              <a:t>планування</a:t>
            </a:r>
            <a:r>
              <a:rPr lang="ru-RU" i="1" dirty="0">
                <a:solidFill>
                  <a:srgbClr val="0070C0"/>
                </a:solidFill>
              </a:rPr>
              <a:t>, </a:t>
            </a:r>
            <a:r>
              <a:rPr lang="ru-RU" i="1" dirty="0" err="1">
                <a:solidFill>
                  <a:srgbClr val="0070C0"/>
                </a:solidFill>
              </a:rPr>
              <a:t>етапи</a:t>
            </a:r>
            <a:r>
              <a:rPr lang="ru-RU" i="1" dirty="0">
                <a:solidFill>
                  <a:srgbClr val="0070C0"/>
                </a:solidFill>
              </a:rPr>
              <a:t> , </a:t>
            </a:r>
            <a:r>
              <a:rPr lang="ru-RU" i="1" dirty="0" err="1">
                <a:solidFill>
                  <a:srgbClr val="0070C0"/>
                </a:solidFill>
              </a:rPr>
              <a:t>аналітичний</a:t>
            </a:r>
            <a:r>
              <a:rPr lang="ru-RU" i="1" dirty="0">
                <a:solidFill>
                  <a:srgbClr val="0070C0"/>
                </a:solidFill>
              </a:rPr>
              <a:t> </a:t>
            </a:r>
            <a:r>
              <a:rPr lang="ru-RU" i="1" dirty="0" err="1">
                <a:solidFill>
                  <a:srgbClr val="0070C0"/>
                </a:solidFill>
              </a:rPr>
              <a:t>етап</a:t>
            </a:r>
            <a:r>
              <a:rPr lang="ru-RU" i="1" dirty="0">
                <a:solidFill>
                  <a:srgbClr val="0070C0"/>
                </a:solidFill>
              </a:rPr>
              <a:t>, </a:t>
            </a:r>
            <a:r>
              <a:rPr lang="ru-RU" i="1" dirty="0" err="1">
                <a:solidFill>
                  <a:srgbClr val="0070C0"/>
                </a:solidFill>
              </a:rPr>
              <a:t>дослідження</a:t>
            </a:r>
            <a:r>
              <a:rPr lang="ru-RU" i="1" dirty="0">
                <a:solidFill>
                  <a:srgbClr val="0070C0"/>
                </a:solidFill>
              </a:rPr>
              <a:t>, </a:t>
            </a:r>
            <a:r>
              <a:rPr lang="ru-RU" i="1" dirty="0" err="1">
                <a:solidFill>
                  <a:srgbClr val="0070C0"/>
                </a:solidFill>
              </a:rPr>
              <a:t>типи</a:t>
            </a:r>
            <a:r>
              <a:rPr lang="ru-RU" i="1" dirty="0">
                <a:solidFill>
                  <a:srgbClr val="0070C0"/>
                </a:solidFill>
              </a:rPr>
              <a:t> </a:t>
            </a:r>
            <a:r>
              <a:rPr lang="ru-RU" i="1" dirty="0" err="1">
                <a:solidFill>
                  <a:srgbClr val="0070C0"/>
                </a:solidFill>
              </a:rPr>
              <a:t>досліджень</a:t>
            </a:r>
            <a:r>
              <a:rPr lang="ru-RU" i="1" dirty="0">
                <a:solidFill>
                  <a:srgbClr val="0070C0"/>
                </a:solidFill>
              </a:rPr>
              <a:t>, фокус-</a:t>
            </a:r>
            <a:r>
              <a:rPr lang="ru-RU" i="1" dirty="0" err="1">
                <a:solidFill>
                  <a:srgbClr val="0070C0"/>
                </a:solidFill>
              </a:rPr>
              <a:t>група</a:t>
            </a:r>
            <a:r>
              <a:rPr lang="ru-RU" i="1" dirty="0">
                <a:solidFill>
                  <a:srgbClr val="0070C0"/>
                </a:solidFill>
              </a:rPr>
              <a:t>, , </a:t>
            </a:r>
            <a:r>
              <a:rPr lang="ru-RU" i="1" dirty="0" err="1">
                <a:solidFill>
                  <a:srgbClr val="0070C0"/>
                </a:solidFill>
              </a:rPr>
              <a:t>дослідницькі</a:t>
            </a:r>
            <a:r>
              <a:rPr lang="ru-RU" i="1" dirty="0">
                <a:solidFill>
                  <a:srgbClr val="0070C0"/>
                </a:solidFill>
              </a:rPr>
              <a:t> </a:t>
            </a:r>
            <a:r>
              <a:rPr lang="ru-RU" i="1" dirty="0" err="1">
                <a:solidFill>
                  <a:srgbClr val="0070C0"/>
                </a:solidFill>
              </a:rPr>
              <a:t>методи</a:t>
            </a:r>
            <a:r>
              <a:rPr lang="ru-RU" i="1" dirty="0">
                <a:solidFill>
                  <a:srgbClr val="0070C0"/>
                </a:solidFill>
              </a:rPr>
              <a:t>.</a:t>
            </a:r>
            <a:endParaRPr lang="ru-RU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ru-RU" sz="4000" i="1" dirty="0"/>
          </a:p>
        </p:txBody>
      </p:sp>
    </p:spTree>
    <p:extLst>
      <p:ext uri="{BB962C8B-B14F-4D97-AF65-F5344CB8AC3E}">
        <p14:creationId xmlns:p14="http://schemas.microsoft.com/office/powerpoint/2010/main" val="1721898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ÐÐ°ÑÑÐ¸Ð½ÐºÐ¸ Ð¿Ð¾ Ð·Ð°Ð¿ÑÐ¾ÑÑ ÐÐÐ Ð¢ÐÐÐÐ ÐÐ ÐÐÐÐÐ£ÐÐÐÐÐ®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ÐÐ°ÑÑÐ¸Ð½ÐºÐ¸ Ð¿Ð¾ Ð·Ð°Ð¿ÑÐ¾ÑÑ ÐÐÐ Ð¢ÐÐÐÐ ÐÐ ÐÐÐÐÐ£ÐÐÐÐÐ®"/>
          <p:cNvSpPr>
            <a:spLocks noChangeAspect="1" noChangeArrowheads="1"/>
          </p:cNvSpPr>
          <p:nvPr/>
        </p:nvSpPr>
        <p:spPr bwMode="auto">
          <a:xfrm>
            <a:off x="307974" y="7937"/>
            <a:ext cx="7936433" cy="7936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ÐÐ°ÑÑÐ¸Ð½ÐºÐ¸ Ð¿Ð¾ Ð·Ð°Ð¿ÑÐ¾ÑÑ ÐÐÐ Ð¢ÐÐÐÐ ÐÐ ÐÐÐÐÐ£ÐÐÐÐÐ®"/>
          <p:cNvSpPr>
            <a:spLocks noChangeAspect="1" noChangeArrowheads="1"/>
          </p:cNvSpPr>
          <p:nvPr/>
        </p:nvSpPr>
        <p:spPr bwMode="auto">
          <a:xfrm>
            <a:off x="2709497" y="2168810"/>
            <a:ext cx="403157" cy="403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8" descr="ÐÐ°ÑÑÐ¸Ð½ÐºÐ¸ Ð¿Ð¾ Ð·Ð°Ð¿ÑÐ¾ÑÑ ÐÐÐ Ð¢ÐÐÐÐ ÐÐ ÐÐÐÐÐ£ÐÐÐÐÐ®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32" name="Picture 12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4" t="4753" r="9494" b="11235"/>
          <a:stretch/>
        </p:blipFill>
        <p:spPr bwMode="auto">
          <a:xfrm>
            <a:off x="-684584" y="-3915816"/>
            <a:ext cx="9505056" cy="9691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51792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uk-UA" dirty="0" smtClean="0"/>
              <a:t>«Вторинний</a:t>
            </a:r>
            <a:r>
              <a:rPr lang="uk-UA" dirty="0"/>
              <a:t>» аналіз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uk-UA" dirty="0"/>
              <a:t>Тобто акцент робиться на нерозривний зв'язок операцій, «аналіз ситуації» - «виявлення проблем або </a:t>
            </a:r>
            <a:r>
              <a:rPr lang="uk-UA" dirty="0" smtClean="0"/>
              <a:t>можливостей». </a:t>
            </a:r>
          </a:p>
          <a:p>
            <a:pPr marL="0" indent="0">
              <a:buNone/>
            </a:pPr>
            <a:r>
              <a:rPr lang="uk-UA" dirty="0" smtClean="0"/>
              <a:t>З </a:t>
            </a:r>
            <a:r>
              <a:rPr lang="uk-UA" dirty="0"/>
              <a:t>цим важко не погодитися, однак важливо ще раз </a:t>
            </a:r>
            <a:r>
              <a:rPr lang="uk-UA" dirty="0" smtClean="0"/>
              <a:t>підкреслити, </a:t>
            </a:r>
            <a:r>
              <a:rPr lang="uk-UA" dirty="0"/>
              <a:t>що </a:t>
            </a:r>
            <a:r>
              <a:rPr lang="uk-UA" dirty="0">
                <a:solidFill>
                  <a:srgbClr val="0070C0"/>
                </a:solidFill>
              </a:rPr>
              <a:t>проблема чи можливість визначається в ході загального аналізу ситуації в організації</a:t>
            </a:r>
            <a:r>
              <a:rPr lang="uk-UA" dirty="0"/>
              <a:t>, а потім потрібно ще «</a:t>
            </a:r>
            <a:r>
              <a:rPr lang="uk-UA" b="1" dirty="0"/>
              <a:t>вторинний» аналіз </a:t>
            </a:r>
            <a:r>
              <a:rPr lang="uk-UA" dirty="0"/>
              <a:t>– </a:t>
            </a:r>
            <a:r>
              <a:rPr lang="uk-UA" dirty="0">
                <a:solidFill>
                  <a:srgbClr val="0070C0"/>
                </a:solidFill>
              </a:rPr>
              <a:t>аналіз умов, чинників, які відносяться безпосередньо до підготовлюваної PR-кампанії</a:t>
            </a:r>
            <a:r>
              <a:rPr lang="uk-UA" dirty="0">
                <a:solidFill>
                  <a:srgbClr val="FF0000"/>
                </a:solidFill>
              </a:rPr>
              <a:t>.</a:t>
            </a:r>
            <a:r>
              <a:rPr lang="uk-UA" dirty="0"/>
              <a:t> </a:t>
            </a:r>
            <a:r>
              <a:rPr lang="uk-UA" b="1" dirty="0"/>
              <a:t>Метою цього вторинного аналізу </a:t>
            </a:r>
            <a:r>
              <a:rPr lang="uk-UA" dirty="0"/>
              <a:t>ситуації стосовно конкретної PR-кампанії буде визначення того, </a:t>
            </a:r>
            <a:r>
              <a:rPr lang="uk-UA" dirty="0" smtClean="0">
                <a:solidFill>
                  <a:srgbClr val="FF0000"/>
                </a:solidFill>
              </a:rPr>
              <a:t>чи буде </a:t>
            </a:r>
            <a:r>
              <a:rPr lang="uk-UA" dirty="0">
                <a:solidFill>
                  <a:srgbClr val="FF0000"/>
                </a:solidFill>
              </a:rPr>
              <a:t>вирішено дану проблему завдяки використанню саме </a:t>
            </a:r>
            <a:r>
              <a:rPr lang="uk-UA" dirty="0" smtClean="0">
                <a:solidFill>
                  <a:srgbClr val="FF0000"/>
                </a:solidFill>
              </a:rPr>
              <a:t>PR-засобів, </a:t>
            </a:r>
            <a:r>
              <a:rPr lang="uk-UA" dirty="0">
                <a:solidFill>
                  <a:srgbClr val="FF0000"/>
                </a:solidFill>
              </a:rPr>
              <a:t>чи достатньо у організації ресурсів для цього, які сприятливі і несприятливі фактори можуть вплинути на хід кампанії </a:t>
            </a:r>
            <a:r>
              <a:rPr lang="uk-UA" dirty="0"/>
              <a:t>і </a:t>
            </a:r>
            <a:r>
              <a:rPr lang="uk-UA" dirty="0" err="1"/>
              <a:t>т.д</a:t>
            </a:r>
            <a:r>
              <a:rPr lang="uk-UA" dirty="0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45497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6" descr="ÐÐ°ÑÑÐ¸Ð½ÐºÐ¸ Ð¿Ð¾ Ð·Ð°Ð¿ÑÐ¾ÑÑ ÐºÐ°ÑÑÐ¸Ð½ÐºÐ¸ PR-ÐºÐ°Ð¼Ð¿Ð°Ð½ÑÑ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351" y="589742"/>
            <a:ext cx="8425105" cy="4999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092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sz="3100" dirty="0"/>
              <a:t>Протиставлення понять «проблема» і «можливість» є певною мірою умовним. </a:t>
            </a:r>
            <a:endParaRPr lang="ru-RU" sz="3100" b="1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i="1" dirty="0" err="1"/>
              <a:t>По-перше</a:t>
            </a:r>
            <a:r>
              <a:rPr lang="ru-RU" i="1" dirty="0"/>
              <a:t>, </a:t>
            </a:r>
            <a:r>
              <a:rPr lang="ru-RU" dirty="0"/>
              <a:t>як </a:t>
            </a:r>
            <a:r>
              <a:rPr lang="ru-RU" dirty="0" err="1"/>
              <a:t>формулювання</a:t>
            </a:r>
            <a:r>
              <a:rPr lang="ru-RU" dirty="0"/>
              <a:t> </a:t>
            </a:r>
            <a:r>
              <a:rPr lang="ru-RU" dirty="0" err="1"/>
              <a:t>проблеми</a:t>
            </a:r>
            <a:r>
              <a:rPr lang="ru-RU" dirty="0"/>
              <a:t>, так і </a:t>
            </a:r>
            <a:r>
              <a:rPr lang="ru-RU" dirty="0" err="1"/>
              <a:t>виявлення</a:t>
            </a:r>
            <a:r>
              <a:rPr lang="ru-RU" dirty="0"/>
              <a:t> </a:t>
            </a:r>
            <a:r>
              <a:rPr lang="ru-RU" dirty="0" err="1"/>
              <a:t>можливості</a:t>
            </a:r>
            <a:r>
              <a:rPr lang="ru-RU" dirty="0"/>
              <a:t> </a:t>
            </a:r>
            <a:r>
              <a:rPr lang="ru-RU" dirty="0" err="1"/>
              <a:t>безпосередньо</a:t>
            </a:r>
            <a:r>
              <a:rPr lang="ru-RU" dirty="0"/>
              <a:t> </a:t>
            </a:r>
            <a:r>
              <a:rPr lang="ru-RU" dirty="0" err="1">
                <a:solidFill>
                  <a:srgbClr val="0070C0"/>
                </a:solidFill>
              </a:rPr>
              <a:t>пов'язані</a:t>
            </a:r>
            <a:r>
              <a:rPr lang="ru-RU" dirty="0">
                <a:solidFill>
                  <a:srgbClr val="0070C0"/>
                </a:solidFill>
              </a:rPr>
              <a:t> з </a:t>
            </a:r>
            <a:r>
              <a:rPr lang="ru-RU" dirty="0" err="1">
                <a:solidFill>
                  <a:srgbClr val="0070C0"/>
                </a:solidFill>
              </a:rPr>
              <a:t>формулюванням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цілі</a:t>
            </a:r>
            <a:r>
              <a:rPr lang="ru-RU" dirty="0">
                <a:solidFill>
                  <a:srgbClr val="0070C0"/>
                </a:solidFill>
              </a:rPr>
              <a:t> PR-</a:t>
            </a:r>
            <a:r>
              <a:rPr lang="ru-RU" dirty="0" err="1">
                <a:solidFill>
                  <a:srgbClr val="0070C0"/>
                </a:solidFill>
              </a:rPr>
              <a:t>кампанії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/>
              <a:t>і </a:t>
            </a:r>
            <a:r>
              <a:rPr lang="ru-RU" dirty="0" err="1"/>
              <a:t>формальні</a:t>
            </a:r>
            <a:r>
              <a:rPr lang="ru-RU" dirty="0"/>
              <a:t> </a:t>
            </a:r>
            <a:r>
              <a:rPr lang="ru-RU" dirty="0" err="1"/>
              <a:t>вимоги</a:t>
            </a:r>
            <a:r>
              <a:rPr lang="ru-RU" dirty="0"/>
              <a:t> до них </a:t>
            </a:r>
            <a:r>
              <a:rPr lang="ru-RU" dirty="0" err="1"/>
              <a:t>ідентичні</a:t>
            </a:r>
            <a:r>
              <a:rPr lang="ru-RU" dirty="0"/>
              <a:t>. </a:t>
            </a:r>
            <a:endParaRPr lang="ru-RU" dirty="0" smtClean="0"/>
          </a:p>
          <a:p>
            <a:pPr marL="0" indent="0">
              <a:buNone/>
            </a:pPr>
            <a:r>
              <a:rPr lang="ru-RU" i="1" dirty="0" err="1" smtClean="0"/>
              <a:t>По-друге</a:t>
            </a:r>
            <a:r>
              <a:rPr lang="ru-RU" i="1" dirty="0"/>
              <a:t>, </a:t>
            </a:r>
            <a:r>
              <a:rPr lang="ru-RU" dirty="0" err="1"/>
              <a:t>зв'язок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проблемою і </a:t>
            </a:r>
            <a:r>
              <a:rPr lang="ru-RU" dirty="0" err="1"/>
              <a:t>можливістю</a:t>
            </a:r>
            <a:r>
              <a:rPr lang="ru-RU" dirty="0"/>
              <a:t> </a:t>
            </a:r>
            <a:r>
              <a:rPr lang="ru-RU" dirty="0" err="1"/>
              <a:t>проявляється</a:t>
            </a:r>
            <a:r>
              <a:rPr lang="ru-RU" dirty="0"/>
              <a:t> в тому,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>
                <a:solidFill>
                  <a:srgbClr val="0070C0"/>
                </a:solidFill>
              </a:rPr>
              <a:t>можливість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/>
              <a:t>(особливо </a:t>
            </a:r>
            <a:r>
              <a:rPr lang="ru-RU" dirty="0" err="1"/>
              <a:t>нереалізована</a:t>
            </a:r>
            <a:r>
              <a:rPr lang="ru-RU" dirty="0"/>
              <a:t>) </a:t>
            </a:r>
            <a:r>
              <a:rPr lang="ru-RU" dirty="0" err="1">
                <a:solidFill>
                  <a:srgbClr val="0070C0"/>
                </a:solidFill>
              </a:rPr>
              <a:t>може</a:t>
            </a:r>
            <a:r>
              <a:rPr lang="ru-RU" dirty="0">
                <a:solidFill>
                  <a:srgbClr val="0070C0"/>
                </a:solidFill>
              </a:rPr>
              <a:t> стати проблемою, і </a:t>
            </a:r>
            <a:r>
              <a:rPr lang="ru-RU" dirty="0" err="1">
                <a:solidFill>
                  <a:srgbClr val="0070C0"/>
                </a:solidFill>
              </a:rPr>
              <a:t>навпаки</a:t>
            </a:r>
            <a:r>
              <a:rPr lang="ru-RU" dirty="0"/>
              <a:t>, </a:t>
            </a:r>
            <a:r>
              <a:rPr lang="ru-RU" dirty="0" err="1"/>
              <a:t>вихід</a:t>
            </a:r>
            <a:r>
              <a:rPr lang="ru-RU" dirty="0"/>
              <a:t> з </a:t>
            </a:r>
            <a:r>
              <a:rPr lang="ru-RU" dirty="0" err="1"/>
              <a:t>кризової</a:t>
            </a:r>
            <a:r>
              <a:rPr lang="ru-RU" dirty="0"/>
              <a:t> </a:t>
            </a:r>
            <a:r>
              <a:rPr lang="ru-RU" dirty="0" err="1"/>
              <a:t>ситуації</a:t>
            </a:r>
            <a:r>
              <a:rPr lang="ru-RU" dirty="0"/>
              <a:t> (</a:t>
            </a:r>
            <a:r>
              <a:rPr lang="ru-RU" dirty="0" err="1"/>
              <a:t>проблеми</a:t>
            </a:r>
            <a:r>
              <a:rPr lang="ru-RU" dirty="0"/>
              <a:t>)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відкрити</a:t>
            </a:r>
            <a:r>
              <a:rPr lang="ru-RU" dirty="0"/>
              <a:t> ряд </a:t>
            </a:r>
            <a:r>
              <a:rPr lang="ru-RU" dirty="0" err="1"/>
              <a:t>можливостей</a:t>
            </a:r>
            <a:r>
              <a:rPr lang="ru-RU" dirty="0"/>
              <a:t> для </a:t>
            </a:r>
            <a:r>
              <a:rPr lang="ru-RU" dirty="0" err="1"/>
              <a:t>діяльності</a:t>
            </a:r>
            <a:r>
              <a:rPr lang="ru-RU" dirty="0"/>
              <a:t> </a:t>
            </a:r>
            <a:r>
              <a:rPr lang="ru-RU" dirty="0" err="1"/>
              <a:t>організації</a:t>
            </a:r>
            <a:r>
              <a:rPr lang="ru-RU" dirty="0"/>
              <a:t>.</a:t>
            </a:r>
          </a:p>
          <a:p>
            <a:pPr marL="0" indent="0">
              <a:buNone/>
            </a:pP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7356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uk-UA" sz="2800" i="1" dirty="0"/>
              <a:t>Класифікацію проблем, які є потенційним приводом для PR-</a:t>
            </a:r>
            <a:r>
              <a:rPr lang="uk-UA" sz="2800" i="1" dirty="0" err="1"/>
              <a:t>кампании</a:t>
            </a:r>
            <a:r>
              <a:rPr lang="uk-UA" sz="2800" i="1" dirty="0"/>
              <a:t>,</a:t>
            </a:r>
            <a:r>
              <a:rPr lang="uk-UA" sz="2800" dirty="0"/>
              <a:t> можна проводити за різними підставами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lvl="0"/>
            <a:r>
              <a:rPr lang="ru-RU" dirty="0" err="1"/>
              <a:t>Проблеми</a:t>
            </a:r>
            <a:r>
              <a:rPr lang="ru-RU" dirty="0"/>
              <a:t> </a:t>
            </a:r>
            <a:r>
              <a:rPr lang="ru-RU" dirty="0" err="1"/>
              <a:t>поділяються</a:t>
            </a:r>
            <a:r>
              <a:rPr lang="ru-RU" dirty="0"/>
              <a:t> на </a:t>
            </a:r>
            <a:r>
              <a:rPr lang="ru-RU" dirty="0" err="1"/>
              <a:t>зовнішні</a:t>
            </a:r>
            <a:r>
              <a:rPr lang="ru-RU" dirty="0"/>
              <a:t> і </a:t>
            </a:r>
            <a:r>
              <a:rPr lang="ru-RU" dirty="0" err="1"/>
              <a:t>внутрішні</a:t>
            </a:r>
            <a:r>
              <a:rPr lang="ru-RU" dirty="0"/>
              <a:t>, за </a:t>
            </a:r>
            <a:r>
              <a:rPr lang="ru-RU" dirty="0" err="1"/>
              <a:t>цією</a:t>
            </a:r>
            <a:r>
              <a:rPr lang="ru-RU" dirty="0"/>
              <a:t> </a:t>
            </a:r>
            <a:r>
              <a:rPr lang="ru-RU" dirty="0" err="1"/>
              <a:t>ознакою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бути </a:t>
            </a:r>
            <a:r>
              <a:rPr lang="ru-RU" dirty="0" err="1"/>
              <a:t>умовно</a:t>
            </a:r>
            <a:r>
              <a:rPr lang="ru-RU" dirty="0"/>
              <a:t> </a:t>
            </a:r>
            <a:r>
              <a:rPr lang="ru-RU" dirty="0" err="1"/>
              <a:t>виділені</a:t>
            </a:r>
            <a:r>
              <a:rPr lang="ru-RU" dirty="0"/>
              <a:t> </a:t>
            </a:r>
            <a:r>
              <a:rPr lang="ru-RU" dirty="0" err="1"/>
              <a:t>відповідно</a:t>
            </a:r>
            <a:r>
              <a:rPr lang="ru-RU" dirty="0"/>
              <a:t> «</a:t>
            </a:r>
            <a:r>
              <a:rPr lang="ru-RU" dirty="0" err="1"/>
              <a:t>зовнішні</a:t>
            </a:r>
            <a:r>
              <a:rPr lang="ru-RU" dirty="0"/>
              <a:t> » і «</a:t>
            </a:r>
            <a:r>
              <a:rPr lang="ru-RU" dirty="0" err="1"/>
              <a:t>внутрішні</a:t>
            </a:r>
            <a:r>
              <a:rPr lang="ru-RU" dirty="0"/>
              <a:t>» PR-</a:t>
            </a:r>
            <a:r>
              <a:rPr lang="ru-RU" dirty="0" err="1"/>
              <a:t>кампанії</a:t>
            </a:r>
            <a:r>
              <a:rPr lang="ru-RU" dirty="0"/>
              <a:t>.</a:t>
            </a:r>
          </a:p>
          <a:p>
            <a:pPr lvl="0"/>
            <a:r>
              <a:rPr lang="ru-RU" dirty="0" err="1"/>
              <a:t>Проблеми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класифікувати</a:t>
            </a:r>
            <a:r>
              <a:rPr lang="ru-RU" dirty="0"/>
              <a:t> за </a:t>
            </a:r>
            <a:r>
              <a:rPr lang="ru-RU" dirty="0" err="1"/>
              <a:t>ступенем</a:t>
            </a:r>
            <a:r>
              <a:rPr lang="ru-RU" dirty="0"/>
              <a:t> </a:t>
            </a:r>
            <a:r>
              <a:rPr lang="ru-RU" dirty="0" err="1"/>
              <a:t>визначеності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постановки. </a:t>
            </a:r>
            <a:r>
              <a:rPr lang="ru-RU" dirty="0" err="1"/>
              <a:t>Прийнято</a:t>
            </a:r>
            <a:r>
              <a:rPr lang="ru-RU" dirty="0"/>
              <a:t> </a:t>
            </a:r>
            <a:r>
              <a:rPr lang="ru-RU" dirty="0" err="1"/>
              <a:t>виділяти</a:t>
            </a:r>
            <a:r>
              <a:rPr lang="ru-RU" dirty="0"/>
              <a:t> </a:t>
            </a:r>
            <a:r>
              <a:rPr lang="ru-RU" dirty="0" err="1"/>
              <a:t>певну</a:t>
            </a:r>
            <a:r>
              <a:rPr lang="ru-RU" dirty="0"/>
              <a:t> постановку </a:t>
            </a:r>
            <a:r>
              <a:rPr lang="ru-RU" dirty="0" err="1"/>
              <a:t>проблеми</a:t>
            </a:r>
            <a:r>
              <a:rPr lang="ru-RU" dirty="0"/>
              <a:t> і </a:t>
            </a:r>
            <a:r>
              <a:rPr lang="ru-RU" dirty="0" err="1"/>
              <a:t>невизначену</a:t>
            </a:r>
            <a:r>
              <a:rPr lang="ru-RU" dirty="0"/>
              <a:t> постановку </a:t>
            </a:r>
            <a:r>
              <a:rPr lang="ru-RU" dirty="0" err="1"/>
              <a:t>проблеми</a:t>
            </a:r>
            <a:r>
              <a:rPr lang="ru-RU" dirty="0"/>
              <a:t>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58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Концептуальная модель PR-кампании. — Студопед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76672"/>
            <a:ext cx="5934075" cy="562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27876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5" name="AutoShape 4" descr="МІЖДИСЦИПЛІНАРНА КУРСОВА РОБОТА"/>
          <p:cNvSpPr>
            <a:spLocks noGrp="1" noChangeAspect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8946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27933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dirty="0" smtClean="0"/>
              <a:t>Постановка проблеми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 err="1"/>
              <a:t>Певна</a:t>
            </a:r>
            <a:r>
              <a:rPr lang="ru-RU" dirty="0"/>
              <a:t> постановка </a:t>
            </a:r>
            <a:r>
              <a:rPr lang="ru-RU" dirty="0" err="1"/>
              <a:t>проблеми</a:t>
            </a:r>
            <a:r>
              <a:rPr lang="ru-RU" dirty="0"/>
              <a:t> не </a:t>
            </a:r>
            <a:r>
              <a:rPr lang="ru-RU" dirty="0" err="1"/>
              <a:t>вимагає</a:t>
            </a:r>
            <a:r>
              <a:rPr lang="ru-RU" dirty="0"/>
              <a:t> </a:t>
            </a:r>
            <a:r>
              <a:rPr lang="ru-RU" dirty="0" err="1"/>
              <a:t>тривалого</a:t>
            </a:r>
            <a:r>
              <a:rPr lang="ru-RU" dirty="0"/>
              <a:t> </a:t>
            </a:r>
            <a:r>
              <a:rPr lang="ru-RU" dirty="0" err="1"/>
              <a:t>попереднього</a:t>
            </a:r>
            <a:r>
              <a:rPr lang="ru-RU" dirty="0"/>
              <a:t> </a:t>
            </a:r>
            <a:r>
              <a:rPr lang="ru-RU" dirty="0" err="1"/>
              <a:t>аналізу</a:t>
            </a:r>
            <a:r>
              <a:rPr lang="ru-RU" dirty="0"/>
              <a:t> </a:t>
            </a:r>
            <a:r>
              <a:rPr lang="ru-RU" dirty="0" err="1"/>
              <a:t>ситуації</a:t>
            </a:r>
            <a:r>
              <a:rPr lang="ru-RU" dirty="0"/>
              <a:t> і </a:t>
            </a:r>
            <a:r>
              <a:rPr lang="ru-RU" dirty="0" err="1"/>
              <a:t>фокусованого</a:t>
            </a:r>
            <a:r>
              <a:rPr lang="ru-RU" dirty="0"/>
              <a:t> </a:t>
            </a:r>
            <a:r>
              <a:rPr lang="ru-RU" dirty="0" err="1"/>
              <a:t>дослідження</a:t>
            </a:r>
            <a:r>
              <a:rPr lang="ru-RU" dirty="0"/>
              <a:t>. </a:t>
            </a:r>
            <a:r>
              <a:rPr lang="ru-RU" dirty="0" err="1"/>
              <a:t>Зазвичай</a:t>
            </a:r>
            <a:r>
              <a:rPr lang="ru-RU" dirty="0"/>
              <a:t> </a:t>
            </a:r>
            <a:r>
              <a:rPr lang="ru-RU" dirty="0" err="1"/>
              <a:t>цей</a:t>
            </a:r>
            <a:r>
              <a:rPr lang="ru-RU" dirty="0"/>
              <a:t> </a:t>
            </a:r>
            <a:r>
              <a:rPr lang="ru-RU" dirty="0" err="1"/>
              <a:t>варіант</a:t>
            </a:r>
            <a:r>
              <a:rPr lang="ru-RU" dirty="0"/>
              <a:t> </a:t>
            </a:r>
            <a:r>
              <a:rPr lang="ru-RU" dirty="0" err="1"/>
              <a:t>передбачає</a:t>
            </a:r>
            <a:r>
              <a:rPr lang="ru-RU" dirty="0"/>
              <a:t> </a:t>
            </a:r>
            <a:r>
              <a:rPr lang="ru-RU" dirty="0" err="1"/>
              <a:t>вкрай</a:t>
            </a:r>
            <a:r>
              <a:rPr lang="ru-RU" dirty="0"/>
              <a:t> короткий </a:t>
            </a:r>
            <a:r>
              <a:rPr lang="ru-RU" dirty="0" err="1"/>
              <a:t>аналітичний</a:t>
            </a:r>
            <a:r>
              <a:rPr lang="ru-RU" dirty="0"/>
              <a:t> </a:t>
            </a:r>
            <a:r>
              <a:rPr lang="ru-RU" dirty="0" err="1"/>
              <a:t>етап</a:t>
            </a:r>
            <a:r>
              <a:rPr lang="ru-RU" dirty="0"/>
              <a:t>, </a:t>
            </a:r>
            <a:r>
              <a:rPr lang="ru-RU" dirty="0" err="1"/>
              <a:t>потім</a:t>
            </a:r>
            <a:r>
              <a:rPr lang="ru-RU" dirty="0"/>
              <a:t> </a:t>
            </a:r>
            <a:r>
              <a:rPr lang="ru-RU" dirty="0" err="1"/>
              <a:t>відразу</a:t>
            </a:r>
            <a:r>
              <a:rPr lang="ru-RU" dirty="0"/>
              <a:t> </a:t>
            </a:r>
            <a:r>
              <a:rPr lang="ru-RU" dirty="0" err="1"/>
              <a:t>йде</a:t>
            </a:r>
            <a:r>
              <a:rPr lang="ru-RU" dirty="0"/>
              <a:t> </a:t>
            </a:r>
            <a:r>
              <a:rPr lang="ru-RU" dirty="0" err="1"/>
              <a:t>перехід</a:t>
            </a:r>
            <a:r>
              <a:rPr lang="ru-RU" dirty="0"/>
              <a:t> до </a:t>
            </a:r>
            <a:r>
              <a:rPr lang="ru-RU" dirty="0" err="1"/>
              <a:t>планування</a:t>
            </a:r>
            <a:r>
              <a:rPr lang="ru-RU" dirty="0"/>
              <a:t> та </a:t>
            </a:r>
            <a:r>
              <a:rPr lang="ru-RU" dirty="0" err="1"/>
              <a:t>реалізації</a:t>
            </a:r>
            <a:r>
              <a:rPr lang="ru-RU" dirty="0"/>
              <a:t> </a:t>
            </a:r>
            <a:r>
              <a:rPr lang="ru-RU" dirty="0" err="1"/>
              <a:t>кампанії</a:t>
            </a:r>
            <a:r>
              <a:rPr lang="ru-RU" dirty="0"/>
              <a:t>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У </a:t>
            </a:r>
            <a:r>
              <a:rPr lang="ru-RU" dirty="0" err="1"/>
              <a:t>ситуації</a:t>
            </a:r>
            <a:r>
              <a:rPr lang="ru-RU" dirty="0"/>
              <a:t> </a:t>
            </a:r>
            <a:r>
              <a:rPr lang="ru-RU" dirty="0" err="1"/>
              <a:t>невизначеної</a:t>
            </a:r>
            <a:r>
              <a:rPr lang="ru-RU" dirty="0"/>
              <a:t> постановки </a:t>
            </a:r>
            <a:r>
              <a:rPr lang="ru-RU" dirty="0" err="1"/>
              <a:t>проблеми</a:t>
            </a:r>
            <a:r>
              <a:rPr lang="ru-RU" dirty="0"/>
              <a:t> </a:t>
            </a:r>
            <a:r>
              <a:rPr lang="ru-RU" dirty="0" err="1"/>
              <a:t>попередні</a:t>
            </a:r>
            <a:r>
              <a:rPr lang="ru-RU" dirty="0"/>
              <a:t> </a:t>
            </a:r>
            <a:r>
              <a:rPr lang="ru-RU" dirty="0" err="1"/>
              <a:t>етапи</a:t>
            </a:r>
            <a:r>
              <a:rPr lang="ru-RU" dirty="0"/>
              <a:t> </a:t>
            </a:r>
            <a:r>
              <a:rPr lang="ru-RU" dirty="0" err="1"/>
              <a:t>значно</a:t>
            </a:r>
            <a:r>
              <a:rPr lang="ru-RU" dirty="0"/>
              <a:t> </a:t>
            </a:r>
            <a:r>
              <a:rPr lang="ru-RU" dirty="0" err="1"/>
              <a:t>триваліші</a:t>
            </a:r>
            <a:r>
              <a:rPr lang="ru-RU" dirty="0"/>
              <a:t>, </a:t>
            </a:r>
            <a:r>
              <a:rPr lang="ru-RU" dirty="0" err="1"/>
              <a:t>можлива</a:t>
            </a:r>
            <a:r>
              <a:rPr lang="ru-RU" dirty="0"/>
              <a:t> </a:t>
            </a:r>
            <a:r>
              <a:rPr lang="ru-RU" dirty="0" err="1"/>
              <a:t>наступна</a:t>
            </a:r>
            <a:r>
              <a:rPr lang="ru-RU" dirty="0"/>
              <a:t> схема </a:t>
            </a:r>
            <a:r>
              <a:rPr lang="ru-RU" dirty="0" err="1"/>
              <a:t>вирішення</a:t>
            </a:r>
            <a:r>
              <a:rPr lang="ru-RU" dirty="0"/>
              <a:t> </a:t>
            </a:r>
            <a:r>
              <a:rPr lang="ru-RU" dirty="0" err="1"/>
              <a:t>ситуації</a:t>
            </a:r>
            <a:r>
              <a:rPr lang="ru-RU" dirty="0"/>
              <a:t>: </a:t>
            </a:r>
            <a:r>
              <a:rPr lang="ru-RU" b="1" dirty="0" err="1">
                <a:solidFill>
                  <a:srgbClr val="0070C0"/>
                </a:solidFill>
              </a:rPr>
              <a:t>невизначена</a:t>
            </a:r>
            <a:r>
              <a:rPr lang="ru-RU" b="1" dirty="0">
                <a:solidFill>
                  <a:srgbClr val="0070C0"/>
                </a:solidFill>
              </a:rPr>
              <a:t> постановка </a:t>
            </a:r>
            <a:r>
              <a:rPr lang="ru-RU" b="1" dirty="0" err="1">
                <a:solidFill>
                  <a:srgbClr val="0070C0"/>
                </a:solidFill>
              </a:rPr>
              <a:t>проблеми</a:t>
            </a:r>
            <a:r>
              <a:rPr lang="ru-RU" b="1" dirty="0">
                <a:solidFill>
                  <a:srgbClr val="0070C0"/>
                </a:solidFill>
              </a:rPr>
              <a:t> → </a:t>
            </a:r>
            <a:r>
              <a:rPr lang="ru-RU" b="1" dirty="0" err="1">
                <a:solidFill>
                  <a:srgbClr val="0070C0"/>
                </a:solidFill>
              </a:rPr>
              <a:t>попередній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аналіз</a:t>
            </a:r>
            <a:r>
              <a:rPr lang="ru-RU" b="1" dirty="0">
                <a:solidFill>
                  <a:srgbClr val="0070C0"/>
                </a:solidFill>
              </a:rPr>
              <a:t> і </a:t>
            </a:r>
            <a:r>
              <a:rPr lang="ru-RU" b="1" dirty="0" err="1">
                <a:solidFill>
                  <a:srgbClr val="0070C0"/>
                </a:solidFill>
              </a:rPr>
              <a:t>дослідження</a:t>
            </a:r>
            <a:r>
              <a:rPr lang="ru-RU" b="1" dirty="0">
                <a:solidFill>
                  <a:srgbClr val="0070C0"/>
                </a:solidFill>
              </a:rPr>
              <a:t> → </a:t>
            </a:r>
            <a:r>
              <a:rPr lang="ru-RU" b="1" dirty="0" err="1">
                <a:solidFill>
                  <a:srgbClr val="0070C0"/>
                </a:solidFill>
              </a:rPr>
              <a:t>певна</a:t>
            </a:r>
            <a:r>
              <a:rPr lang="ru-RU" b="1" dirty="0">
                <a:solidFill>
                  <a:srgbClr val="0070C0"/>
                </a:solidFill>
              </a:rPr>
              <a:t> постановка </a:t>
            </a:r>
            <a:r>
              <a:rPr lang="ru-RU" b="1" dirty="0" err="1">
                <a:solidFill>
                  <a:srgbClr val="0070C0"/>
                </a:solidFill>
              </a:rPr>
              <a:t>проблеми</a:t>
            </a:r>
            <a:r>
              <a:rPr lang="ru-RU" b="1" dirty="0">
                <a:solidFill>
                  <a:srgbClr val="0070C0"/>
                </a:solidFill>
              </a:rPr>
              <a:t> (</a:t>
            </a:r>
            <a:r>
              <a:rPr lang="ru-RU" b="1" dirty="0" err="1">
                <a:solidFill>
                  <a:srgbClr val="0070C0"/>
                </a:solidFill>
              </a:rPr>
              <a:t>конкретизація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проблеми</a:t>
            </a:r>
            <a:r>
              <a:rPr lang="ru-RU" b="1" dirty="0">
                <a:solidFill>
                  <a:srgbClr val="0070C0"/>
                </a:solidFill>
              </a:rPr>
              <a:t>) → </a:t>
            </a:r>
            <a:r>
              <a:rPr lang="ru-RU" b="1" dirty="0" err="1">
                <a:solidFill>
                  <a:srgbClr val="0070C0"/>
                </a:solidFill>
              </a:rPr>
              <a:t>планування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рішення</a:t>
            </a:r>
            <a:r>
              <a:rPr lang="ru-RU" b="1" dirty="0">
                <a:solidFill>
                  <a:srgbClr val="0070C0"/>
                </a:solidFill>
              </a:rPr>
              <a:t> і </a:t>
            </a:r>
            <a:r>
              <a:rPr lang="ru-RU" b="1" dirty="0" err="1">
                <a:solidFill>
                  <a:srgbClr val="0070C0"/>
                </a:solidFill>
              </a:rPr>
              <a:t>реалізація</a:t>
            </a:r>
            <a:r>
              <a:rPr lang="ru-RU" dirty="0"/>
              <a:t>.</a:t>
            </a:r>
          </a:p>
          <a:p>
            <a:pPr marL="0" indent="0">
              <a:buNone/>
            </a:pP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870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5445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1026" name="Picture 2" descr="ÐÐ°ÑÑÐ¸Ð½ÐºÐ¸ Ð¿Ð¾ Ð·Ð°Ð¿ÑÐ¾ÑÑ ÐÐÐ Ð¢ÐÐÐÐ ÐÐ ÐÐÐÐÐ£ÐÐÐÐÐ®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862294"/>
            <a:ext cx="6552728" cy="4779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6539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08912" cy="114300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3600" dirty="0" err="1">
                <a:solidFill>
                  <a:srgbClr val="FF0000"/>
                </a:solidFill>
              </a:rPr>
              <a:t>Існує</a:t>
            </a:r>
            <a:r>
              <a:rPr lang="ru-RU" sz="3600" dirty="0">
                <a:solidFill>
                  <a:srgbClr val="FF0000"/>
                </a:solidFill>
              </a:rPr>
              <a:t> ряд </a:t>
            </a:r>
            <a:r>
              <a:rPr lang="ru-RU" sz="3600" dirty="0" err="1">
                <a:solidFill>
                  <a:srgbClr val="FF0000"/>
                </a:solidFill>
              </a:rPr>
              <a:t>вимог</a:t>
            </a:r>
            <a:r>
              <a:rPr lang="ru-RU" sz="3600" dirty="0">
                <a:solidFill>
                  <a:srgbClr val="FF0000"/>
                </a:solidFill>
              </a:rPr>
              <a:t> до </a:t>
            </a:r>
            <a:r>
              <a:rPr lang="ru-RU" sz="3600" dirty="0" err="1">
                <a:solidFill>
                  <a:srgbClr val="FF0000"/>
                </a:solidFill>
              </a:rPr>
              <a:t>формулювання</a:t>
            </a:r>
            <a:r>
              <a:rPr lang="ru-RU" sz="3600" dirty="0">
                <a:solidFill>
                  <a:srgbClr val="FF0000"/>
                </a:solidFill>
              </a:rPr>
              <a:t> </a:t>
            </a:r>
            <a:r>
              <a:rPr lang="ru-RU" sz="3600" dirty="0" err="1">
                <a:solidFill>
                  <a:srgbClr val="FF0000"/>
                </a:solidFill>
              </a:rPr>
              <a:t>проблеми</a:t>
            </a:r>
            <a:r>
              <a:rPr lang="ru-RU" sz="3600" dirty="0">
                <a:solidFill>
                  <a:srgbClr val="FF0000"/>
                </a:solidFill>
              </a:rPr>
              <a:t>:</a:t>
            </a:r>
            <a:r>
              <a:rPr lang="ru-RU" dirty="0"/>
              <a:t/>
            </a:r>
            <a:br>
              <a:rPr lang="ru-RU" dirty="0"/>
            </a:br>
            <a:endParaRPr lang="ru-RU" sz="3600" b="1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/>
            <a:r>
              <a:rPr lang="ru-RU" sz="2400" dirty="0"/>
              <a:t>в </a:t>
            </a:r>
            <a:r>
              <a:rPr lang="ru-RU" sz="2400" dirty="0" err="1"/>
              <a:t>ній</a:t>
            </a:r>
            <a:r>
              <a:rPr lang="ru-RU" sz="2400" dirty="0"/>
              <a:t> </a:t>
            </a:r>
            <a:r>
              <a:rPr lang="ru-RU" sz="2400" dirty="0" err="1"/>
              <a:t>має</a:t>
            </a:r>
            <a:r>
              <a:rPr lang="ru-RU" sz="2400" dirty="0"/>
              <a:t> </a:t>
            </a:r>
            <a:r>
              <a:rPr lang="ru-RU" sz="2400" dirty="0" err="1"/>
              <a:t>міститися</a:t>
            </a:r>
            <a:r>
              <a:rPr lang="ru-RU" sz="2400" dirty="0"/>
              <a:t> </a:t>
            </a:r>
            <a:r>
              <a:rPr lang="ru-RU" sz="2400" dirty="0" err="1"/>
              <a:t>питання</a:t>
            </a:r>
            <a:r>
              <a:rPr lang="ru-RU" sz="2400" dirty="0"/>
              <a:t> «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відбувається</a:t>
            </a:r>
            <a:r>
              <a:rPr lang="ru-RU" sz="2400" dirty="0"/>
              <a:t> зараз?», і вона повинна бути </a:t>
            </a:r>
            <a:r>
              <a:rPr lang="ru-RU" sz="2400" dirty="0" err="1"/>
              <a:t>побудована</a:t>
            </a:r>
            <a:r>
              <a:rPr lang="ru-RU" sz="2400" dirty="0"/>
              <a:t> в </a:t>
            </a:r>
            <a:r>
              <a:rPr lang="ru-RU" sz="2400" dirty="0" err="1"/>
              <a:t>теперішньому</a:t>
            </a:r>
            <a:r>
              <a:rPr lang="ru-RU" sz="2400" dirty="0"/>
              <a:t> </a:t>
            </a:r>
            <a:r>
              <a:rPr lang="ru-RU" sz="2400" dirty="0" err="1"/>
              <a:t>часі</a:t>
            </a:r>
            <a:r>
              <a:rPr lang="ru-RU" sz="2400" dirty="0"/>
              <a:t>;</a:t>
            </a:r>
          </a:p>
          <a:p>
            <a:pPr lvl="0"/>
            <a:r>
              <a:rPr lang="ru-RU" sz="2400" dirty="0"/>
              <a:t>в </a:t>
            </a:r>
            <a:r>
              <a:rPr lang="ru-RU" sz="2400" dirty="0" err="1"/>
              <a:t>ній</a:t>
            </a:r>
            <a:r>
              <a:rPr lang="ru-RU" sz="2400" dirty="0"/>
              <a:t> не повинно </a:t>
            </a:r>
            <a:r>
              <a:rPr lang="ru-RU" sz="2400" dirty="0" err="1"/>
              <a:t>згадуватися</a:t>
            </a:r>
            <a:r>
              <a:rPr lang="ru-RU" sz="2400" dirty="0"/>
              <a:t> про </a:t>
            </a:r>
            <a:r>
              <a:rPr lang="ru-RU" sz="2400" dirty="0" err="1"/>
              <a:t>винуватців</a:t>
            </a:r>
            <a:r>
              <a:rPr lang="ru-RU" sz="2400" dirty="0"/>
              <a:t> (людях </a:t>
            </a:r>
            <a:r>
              <a:rPr lang="ru-RU" sz="2400" dirty="0" err="1"/>
              <a:t>або</a:t>
            </a:r>
            <a:r>
              <a:rPr lang="ru-RU" sz="2400" dirty="0"/>
              <a:t> </a:t>
            </a:r>
            <a:r>
              <a:rPr lang="ru-RU" sz="2400" dirty="0" err="1"/>
              <a:t>обставинах</a:t>
            </a:r>
            <a:r>
              <a:rPr lang="ru-RU" sz="2400" dirty="0"/>
              <a:t>) </a:t>
            </a:r>
            <a:r>
              <a:rPr lang="ru-RU" sz="2400" dirty="0" err="1"/>
              <a:t>проблеми</a:t>
            </a:r>
            <a:r>
              <a:rPr lang="ru-RU" sz="2400" dirty="0"/>
              <a:t>;</a:t>
            </a:r>
          </a:p>
          <a:p>
            <a:pPr lvl="0"/>
            <a:r>
              <a:rPr lang="ru-RU" sz="2400" dirty="0" err="1"/>
              <a:t>її</a:t>
            </a:r>
            <a:r>
              <a:rPr lang="ru-RU" sz="2400" dirty="0"/>
              <a:t> постановка не повинна </a:t>
            </a:r>
            <a:r>
              <a:rPr lang="ru-RU" sz="2400" dirty="0" err="1"/>
              <a:t>мати</a:t>
            </a:r>
            <a:r>
              <a:rPr lang="ru-RU" sz="2400" dirty="0"/>
              <a:t> </a:t>
            </a:r>
            <a:r>
              <a:rPr lang="ru-RU" sz="2400" dirty="0" err="1"/>
              <a:t>можливість</a:t>
            </a:r>
            <a:r>
              <a:rPr lang="ru-RU" sz="2400" dirty="0"/>
              <a:t> </a:t>
            </a:r>
            <a:r>
              <a:rPr lang="ru-RU" sz="2400" dirty="0" err="1"/>
              <a:t>вирішення</a:t>
            </a:r>
            <a:r>
              <a:rPr lang="ru-RU" sz="2400" dirty="0"/>
              <a:t> - </a:t>
            </a:r>
            <a:r>
              <a:rPr lang="ru-RU" sz="2400" dirty="0" err="1"/>
              <a:t>це</a:t>
            </a:r>
            <a:r>
              <a:rPr lang="ru-RU" sz="2400" dirty="0"/>
              <a:t> </a:t>
            </a:r>
            <a:r>
              <a:rPr lang="ru-RU" sz="2400" dirty="0" err="1"/>
              <a:t>слід</a:t>
            </a:r>
            <a:r>
              <a:rPr lang="ru-RU" sz="2400" dirty="0"/>
              <a:t> </a:t>
            </a:r>
            <a:r>
              <a:rPr lang="ru-RU" sz="2400" dirty="0" err="1"/>
              <a:t>зробити</a:t>
            </a:r>
            <a:r>
              <a:rPr lang="ru-RU" sz="2400" dirty="0"/>
              <a:t> на </a:t>
            </a:r>
            <a:r>
              <a:rPr lang="ru-RU" sz="2400" dirty="0" err="1"/>
              <a:t>більш</a:t>
            </a:r>
            <a:r>
              <a:rPr lang="ru-RU" sz="2400" dirty="0"/>
              <a:t> </a:t>
            </a:r>
            <a:r>
              <a:rPr lang="ru-RU" sz="2400" dirty="0" err="1"/>
              <a:t>пізньому</a:t>
            </a:r>
            <a:r>
              <a:rPr lang="ru-RU" sz="2400" dirty="0"/>
              <a:t> </a:t>
            </a:r>
            <a:r>
              <a:rPr lang="ru-RU" sz="2400" dirty="0" err="1"/>
              <a:t>етапі</a:t>
            </a:r>
            <a:r>
              <a:rPr lang="ru-RU" sz="2400" dirty="0"/>
              <a:t> </a:t>
            </a:r>
            <a:r>
              <a:rPr lang="ru-RU" sz="2400" dirty="0" err="1"/>
              <a:t>формулювання</a:t>
            </a:r>
            <a:r>
              <a:rPr lang="ru-RU" sz="2400" dirty="0"/>
              <a:t> мети і </a:t>
            </a:r>
            <a:r>
              <a:rPr lang="ru-RU" sz="2400" dirty="0" err="1"/>
              <a:t>завдань</a:t>
            </a:r>
            <a:r>
              <a:rPr lang="ru-RU" sz="2400" dirty="0"/>
              <a:t> PR-</a:t>
            </a:r>
            <a:r>
              <a:rPr lang="ru-RU" sz="2400" dirty="0" err="1"/>
              <a:t>кампанії</a:t>
            </a:r>
            <a:r>
              <a:rPr lang="ru-RU" sz="2400" dirty="0"/>
              <a:t>;</a:t>
            </a:r>
          </a:p>
          <a:p>
            <a:pPr lvl="0"/>
            <a:r>
              <a:rPr lang="ru-RU" sz="2400" dirty="0"/>
              <a:t>вона повинна бути </a:t>
            </a:r>
            <a:r>
              <a:rPr lang="ru-RU" sz="2400" dirty="0" err="1"/>
              <a:t>безпосередньо</a:t>
            </a:r>
            <a:r>
              <a:rPr lang="ru-RU" sz="2400" dirty="0"/>
              <a:t> </a:t>
            </a:r>
            <a:r>
              <a:rPr lang="ru-RU" sz="2400" dirty="0" err="1"/>
              <a:t>пов'язана</a:t>
            </a:r>
            <a:r>
              <a:rPr lang="ru-RU" sz="2400" dirty="0"/>
              <a:t> з </a:t>
            </a:r>
            <a:r>
              <a:rPr lang="ru-RU" sz="2400" dirty="0" err="1"/>
              <a:t>постановкою</a:t>
            </a:r>
            <a:r>
              <a:rPr lang="ru-RU" sz="2400" dirty="0"/>
              <a:t> мети і </a:t>
            </a:r>
            <a:r>
              <a:rPr lang="ru-RU" sz="2400" dirty="0" err="1"/>
              <a:t>завдань</a:t>
            </a:r>
            <a:r>
              <a:rPr lang="ru-RU" sz="2400" dirty="0"/>
              <a:t>, </a:t>
            </a:r>
            <a:r>
              <a:rPr lang="ru-RU" sz="2400" dirty="0" err="1"/>
              <a:t>більше</a:t>
            </a:r>
            <a:r>
              <a:rPr lang="ru-RU" sz="2400" dirty="0"/>
              <a:t> того, </a:t>
            </a:r>
            <a:r>
              <a:rPr lang="ru-RU" sz="2400" dirty="0" err="1"/>
              <a:t>можна</a:t>
            </a:r>
            <a:r>
              <a:rPr lang="ru-RU" sz="2400" dirty="0"/>
              <a:t> </a:t>
            </a:r>
            <a:r>
              <a:rPr lang="ru-RU" sz="2400" dirty="0" err="1"/>
              <a:t>сказати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формулювання</a:t>
            </a:r>
            <a:r>
              <a:rPr lang="ru-RU" sz="2400" dirty="0"/>
              <a:t> мети </a:t>
            </a:r>
            <a:r>
              <a:rPr lang="ru-RU" sz="2400" dirty="0" err="1"/>
              <a:t>являє</a:t>
            </a:r>
            <a:r>
              <a:rPr lang="ru-RU" sz="2400" dirty="0"/>
              <a:t> собою «</a:t>
            </a:r>
            <a:r>
              <a:rPr lang="ru-RU" sz="2400" dirty="0" err="1"/>
              <a:t>перевернуту</a:t>
            </a:r>
            <a:r>
              <a:rPr lang="ru-RU" sz="2400" dirty="0"/>
              <a:t>» </a:t>
            </a:r>
            <a:r>
              <a:rPr lang="ru-RU" sz="2400" dirty="0" err="1"/>
              <a:t>формулювання</a:t>
            </a:r>
            <a:r>
              <a:rPr lang="ru-RU" sz="2400" dirty="0"/>
              <a:t> </a:t>
            </a:r>
            <a:r>
              <a:rPr lang="ru-RU" sz="2400" dirty="0" err="1"/>
              <a:t>проблеми</a:t>
            </a:r>
            <a:r>
              <a:rPr lang="ru-RU" sz="2400" dirty="0"/>
              <a:t> </a:t>
            </a:r>
            <a:r>
              <a:rPr lang="ru-RU" sz="2400" dirty="0" err="1"/>
              <a:t>або</a:t>
            </a:r>
            <a:r>
              <a:rPr lang="ru-RU" sz="2400" dirty="0"/>
              <a:t> </a:t>
            </a:r>
            <a:r>
              <a:rPr lang="ru-RU" sz="2400" dirty="0" err="1"/>
              <a:t>можливості</a:t>
            </a:r>
            <a:r>
              <a:rPr lang="ru-RU" sz="2400" dirty="0"/>
              <a:t>.</a:t>
            </a:r>
          </a:p>
          <a:p>
            <a:pPr marL="0" indent="0">
              <a:buNone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684441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14183"/>
            <a:ext cx="8229600" cy="114300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sz="2800" dirty="0">
                <a:solidFill>
                  <a:srgbClr val="FF0000"/>
                </a:solidFill>
              </a:rPr>
              <a:t>З</a:t>
            </a:r>
            <a:r>
              <a:rPr lang="uk-UA" sz="2800" dirty="0" smtClean="0">
                <a:solidFill>
                  <a:srgbClr val="FF0000"/>
                </a:solidFill>
              </a:rPr>
              <a:t>а </a:t>
            </a:r>
            <a:r>
              <a:rPr lang="uk-UA" sz="2800" dirty="0">
                <a:solidFill>
                  <a:srgbClr val="FF0000"/>
                </a:solidFill>
              </a:rPr>
              <a:t>своїм характером можливості, як і проблеми, вельми різноманітні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/>
              <a:t>Вони </a:t>
            </a:r>
            <a:r>
              <a:rPr lang="ru-RU" dirty="0" err="1"/>
              <a:t>можуть</a:t>
            </a:r>
            <a:r>
              <a:rPr lang="ru-RU" dirty="0"/>
              <a:t> бути </a:t>
            </a:r>
            <a:r>
              <a:rPr lang="ru-RU" dirty="0" err="1"/>
              <a:t>зовнішніми</a:t>
            </a:r>
            <a:r>
              <a:rPr lang="ru-RU" dirty="0"/>
              <a:t> і </a:t>
            </a:r>
            <a:r>
              <a:rPr lang="ru-RU" dirty="0" err="1"/>
              <a:t>внутрішніми</a:t>
            </a:r>
            <a:r>
              <a:rPr lang="ru-RU" dirty="0"/>
              <a:t>, </a:t>
            </a:r>
            <a:r>
              <a:rPr lang="ru-RU" dirty="0" err="1"/>
              <a:t>фінансовими</a:t>
            </a:r>
            <a:r>
              <a:rPr lang="ru-RU" dirty="0"/>
              <a:t> та </a:t>
            </a:r>
            <a:r>
              <a:rPr lang="ru-RU" dirty="0" err="1"/>
              <a:t>організаційними</a:t>
            </a:r>
            <a:r>
              <a:rPr lang="ru-RU" dirty="0"/>
              <a:t>, «</a:t>
            </a:r>
            <a:r>
              <a:rPr lang="ru-RU" dirty="0" err="1"/>
              <a:t>подієвими</a:t>
            </a:r>
            <a:r>
              <a:rPr lang="ru-RU" dirty="0"/>
              <a:t>» і «</a:t>
            </a:r>
            <a:r>
              <a:rPr lang="ru-RU" dirty="0" err="1"/>
              <a:t>неподієвими</a:t>
            </a:r>
            <a:r>
              <a:rPr lang="ru-RU" dirty="0" smtClean="0"/>
              <a:t>».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b="1" dirty="0" smtClean="0"/>
              <a:t>Ю</a:t>
            </a:r>
            <a:r>
              <a:rPr lang="ru-RU" b="1" dirty="0"/>
              <a:t>. Мурашко </a:t>
            </a:r>
            <a:r>
              <a:rPr lang="ru-RU" dirty="0" err="1"/>
              <a:t>виділяє</a:t>
            </a:r>
            <a:r>
              <a:rPr lang="ru-RU" dirty="0"/>
              <a:t> </a:t>
            </a:r>
            <a:r>
              <a:rPr lang="ru-RU" dirty="0" err="1"/>
              <a:t>наступні</a:t>
            </a:r>
            <a:r>
              <a:rPr lang="ru-RU" dirty="0"/>
              <a:t> </a:t>
            </a:r>
            <a:r>
              <a:rPr lang="ru-RU" dirty="0" err="1"/>
              <a:t>групи</a:t>
            </a:r>
            <a:r>
              <a:rPr lang="ru-RU" dirty="0"/>
              <a:t> </a:t>
            </a:r>
            <a:r>
              <a:rPr lang="ru-RU" dirty="0" err="1"/>
              <a:t>основних</a:t>
            </a:r>
            <a:r>
              <a:rPr lang="ru-RU" dirty="0"/>
              <a:t> </a:t>
            </a:r>
            <a:r>
              <a:rPr lang="ru-RU" dirty="0" err="1"/>
              <a:t>факторів</a:t>
            </a:r>
            <a:r>
              <a:rPr lang="ru-RU" dirty="0"/>
              <a:t>, </a:t>
            </a:r>
            <a:r>
              <a:rPr lang="ru-RU" dirty="0" err="1"/>
              <a:t>пов'язаних</a:t>
            </a:r>
            <a:r>
              <a:rPr lang="ru-RU" dirty="0"/>
              <a:t> з </a:t>
            </a:r>
            <a:r>
              <a:rPr lang="ru-RU" dirty="0" err="1"/>
              <a:t>можливостями</a:t>
            </a:r>
            <a:r>
              <a:rPr lang="ru-RU" dirty="0"/>
              <a:t>:</a:t>
            </a:r>
          </a:p>
          <a:p>
            <a:pPr lvl="0"/>
            <a:r>
              <a:rPr lang="ru-RU" dirty="0" err="1"/>
              <a:t>потенціал</a:t>
            </a:r>
            <a:r>
              <a:rPr lang="ru-RU" dirty="0"/>
              <a:t> </a:t>
            </a:r>
            <a:r>
              <a:rPr lang="ru-RU" dirty="0" err="1"/>
              <a:t>підприємства</a:t>
            </a:r>
            <a:r>
              <a:rPr lang="ru-RU" dirty="0"/>
              <a:t>;</a:t>
            </a:r>
          </a:p>
          <a:p>
            <a:pPr lvl="0"/>
            <a:r>
              <a:rPr lang="ru-RU" dirty="0" err="1"/>
              <a:t>ємкість</a:t>
            </a:r>
            <a:r>
              <a:rPr lang="ru-RU" dirty="0"/>
              <a:t> </a:t>
            </a:r>
            <a:r>
              <a:rPr lang="ru-RU" dirty="0" err="1"/>
              <a:t>споживчого</a:t>
            </a:r>
            <a:r>
              <a:rPr lang="ru-RU" dirty="0"/>
              <a:t> ринку;</a:t>
            </a:r>
          </a:p>
          <a:p>
            <a:pPr lvl="0"/>
            <a:r>
              <a:rPr lang="ru-RU" dirty="0" err="1"/>
              <a:t>конкуренція</a:t>
            </a:r>
            <a:r>
              <a:rPr lang="ru-RU" dirty="0"/>
              <a:t> та </a:t>
            </a:r>
            <a:r>
              <a:rPr lang="ru-RU" dirty="0" err="1"/>
              <a:t>інвестиційний</a:t>
            </a:r>
            <a:r>
              <a:rPr lang="ru-RU" dirty="0"/>
              <a:t> </a:t>
            </a:r>
            <a:r>
              <a:rPr lang="ru-RU" dirty="0" err="1"/>
              <a:t>клімат</a:t>
            </a:r>
            <a:r>
              <a:rPr lang="ru-RU" dirty="0"/>
              <a:t>.</a:t>
            </a:r>
          </a:p>
          <a:p>
            <a:r>
              <a:rPr lang="ru-RU" dirty="0" err="1"/>
              <a:t>Можливості</a:t>
            </a:r>
            <a:r>
              <a:rPr lang="ru-RU" dirty="0"/>
              <a:t>, </a:t>
            </a:r>
            <a:r>
              <a:rPr lang="ru-RU" dirty="0" err="1"/>
              <a:t>пов’язані</a:t>
            </a:r>
            <a:r>
              <a:rPr lang="ru-RU" dirty="0"/>
              <a:t> з </a:t>
            </a:r>
            <a:r>
              <a:rPr lang="ru-RU" dirty="0" err="1"/>
              <a:t>потенціалом</a:t>
            </a:r>
            <a:r>
              <a:rPr lang="ru-RU" dirty="0"/>
              <a:t> </a:t>
            </a:r>
            <a:r>
              <a:rPr lang="ru-RU" dirty="0" err="1"/>
              <a:t>підприємства</a:t>
            </a:r>
            <a:r>
              <a:rPr lang="ru-RU" dirty="0"/>
              <a:t>,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класифікувати</a:t>
            </a:r>
            <a:r>
              <a:rPr lang="ru-RU" dirty="0"/>
              <a:t> </a:t>
            </a:r>
            <a:r>
              <a:rPr lang="ru-RU" dirty="0" err="1"/>
              <a:t>наступним</a:t>
            </a:r>
            <a:r>
              <a:rPr lang="ru-RU" dirty="0"/>
              <a:t> чином: </a:t>
            </a:r>
          </a:p>
          <a:p>
            <a:pPr lvl="0"/>
            <a:r>
              <a:rPr lang="ru-RU" dirty="0" err="1"/>
              <a:t>можливості</a:t>
            </a:r>
            <a:r>
              <a:rPr lang="ru-RU" dirty="0"/>
              <a:t> </a:t>
            </a:r>
            <a:r>
              <a:rPr lang="ru-RU" dirty="0" err="1"/>
              <a:t>управління</a:t>
            </a:r>
            <a:r>
              <a:rPr lang="ru-RU" dirty="0"/>
              <a:t>;</a:t>
            </a:r>
          </a:p>
          <a:p>
            <a:pPr lvl="0"/>
            <a:r>
              <a:rPr lang="ru-RU" dirty="0" err="1"/>
              <a:t>фінансові</a:t>
            </a:r>
            <a:r>
              <a:rPr lang="ru-RU" dirty="0"/>
              <a:t> </a:t>
            </a:r>
            <a:r>
              <a:rPr lang="ru-RU" dirty="0" err="1"/>
              <a:t>можливості</a:t>
            </a:r>
            <a:r>
              <a:rPr lang="ru-RU" dirty="0"/>
              <a:t>;</a:t>
            </a:r>
          </a:p>
          <a:p>
            <a:pPr lvl="0"/>
            <a:r>
              <a:rPr lang="ru-RU" dirty="0" err="1"/>
              <a:t>можливості</a:t>
            </a:r>
            <a:r>
              <a:rPr lang="ru-RU" dirty="0"/>
              <a:t> </a:t>
            </a:r>
            <a:r>
              <a:rPr lang="ru-RU" dirty="0" err="1"/>
              <a:t>виробництва</a:t>
            </a:r>
            <a:r>
              <a:rPr lang="ru-RU" dirty="0"/>
              <a:t>;</a:t>
            </a:r>
          </a:p>
          <a:p>
            <a:pPr lvl="0"/>
            <a:r>
              <a:rPr lang="ru-RU" dirty="0" err="1"/>
              <a:t>кадрові</a:t>
            </a:r>
            <a:r>
              <a:rPr lang="ru-RU" dirty="0"/>
              <a:t> </a:t>
            </a:r>
            <a:r>
              <a:rPr lang="ru-RU" dirty="0" err="1"/>
              <a:t>можливості</a:t>
            </a:r>
            <a:r>
              <a:rPr lang="ru-RU" dirty="0"/>
              <a:t>.</a:t>
            </a:r>
          </a:p>
          <a:p>
            <a:pPr marL="0" indent="0">
              <a:buNone/>
            </a:pPr>
            <a:endParaRPr lang="ru-RU" sz="3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0608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55576" y="692696"/>
            <a:ext cx="7848872" cy="48320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4400" dirty="0" err="1"/>
              <a:t>Комерційний</a:t>
            </a:r>
            <a:r>
              <a:rPr lang="ru-RU" sz="4400" dirty="0"/>
              <a:t> </a:t>
            </a:r>
            <a:r>
              <a:rPr lang="ru-RU" sz="4400" dirty="0" err="1"/>
              <a:t>обмін</a:t>
            </a:r>
            <a:r>
              <a:rPr lang="ru-RU" sz="4400" dirty="0"/>
              <a:t> </a:t>
            </a:r>
            <a:r>
              <a:rPr lang="ru-RU" sz="4400" dirty="0" err="1"/>
              <a:t>цінностями</a:t>
            </a:r>
            <a:r>
              <a:rPr lang="ru-RU" sz="4400" dirty="0"/>
              <a:t> </a:t>
            </a:r>
            <a:r>
              <a:rPr lang="ru-RU" sz="4400" dirty="0" err="1"/>
              <a:t>між</a:t>
            </a:r>
            <a:r>
              <a:rPr lang="ru-RU" sz="4400" dirty="0"/>
              <a:t> </a:t>
            </a:r>
            <a:r>
              <a:rPr lang="ru-RU" sz="4400" dirty="0" err="1"/>
              <a:t>двома</a:t>
            </a:r>
            <a:r>
              <a:rPr lang="ru-RU" sz="4400" dirty="0"/>
              <a:t> сторонами</a:t>
            </a:r>
          </a:p>
          <a:p>
            <a:r>
              <a:rPr lang="ru-RU" sz="4400" dirty="0" err="1"/>
              <a:t>називається</a:t>
            </a:r>
            <a:r>
              <a:rPr lang="ru-RU" sz="4400" dirty="0"/>
              <a:t> </a:t>
            </a:r>
            <a:r>
              <a:rPr lang="ru-RU" sz="4400" b="1" dirty="0" err="1"/>
              <a:t>угодою</a:t>
            </a:r>
            <a:r>
              <a:rPr lang="ru-RU" sz="4400" b="1" dirty="0"/>
              <a:t>. </a:t>
            </a:r>
            <a:r>
              <a:rPr lang="ru-RU" sz="4400" dirty="0"/>
              <a:t>Угода </a:t>
            </a:r>
            <a:r>
              <a:rPr lang="ru-RU" sz="4400" dirty="0" err="1"/>
              <a:t>виникає</a:t>
            </a:r>
            <a:r>
              <a:rPr lang="ru-RU" sz="4400" dirty="0"/>
              <a:t> </a:t>
            </a:r>
            <a:r>
              <a:rPr lang="ru-RU" sz="4400" dirty="0" err="1"/>
              <a:t>тоді</a:t>
            </a:r>
            <a:r>
              <a:rPr lang="ru-RU" sz="4400" dirty="0"/>
              <a:t>, коли </a:t>
            </a:r>
            <a:r>
              <a:rPr lang="ru-RU" sz="4400" dirty="0" err="1"/>
              <a:t>кожен</a:t>
            </a:r>
            <a:r>
              <a:rPr lang="ru-RU" sz="4400" dirty="0"/>
              <a:t> з </a:t>
            </a:r>
            <a:r>
              <a:rPr lang="ru-RU" sz="4400" dirty="0" err="1" smtClean="0"/>
              <a:t>її</a:t>
            </a:r>
            <a:r>
              <a:rPr lang="ru-RU" sz="4400" dirty="0"/>
              <a:t> </a:t>
            </a:r>
            <a:r>
              <a:rPr lang="ru-RU" sz="4400" dirty="0" err="1" smtClean="0"/>
              <a:t>учасників</a:t>
            </a:r>
            <a:r>
              <a:rPr lang="ru-RU" sz="4400" dirty="0" smtClean="0"/>
              <a:t> </a:t>
            </a:r>
            <a:r>
              <a:rPr lang="ru-RU" sz="4400" dirty="0" err="1"/>
              <a:t>визначає</a:t>
            </a:r>
            <a:r>
              <a:rPr lang="ru-RU" sz="4400" dirty="0"/>
              <a:t>, </a:t>
            </a:r>
            <a:r>
              <a:rPr lang="ru-RU" sz="4400" dirty="0" err="1"/>
              <a:t>що</a:t>
            </a:r>
            <a:r>
              <a:rPr lang="ru-RU" sz="4400" dirty="0"/>
              <a:t> вона є </a:t>
            </a:r>
            <a:r>
              <a:rPr lang="ru-RU" sz="4400" dirty="0" err="1"/>
              <a:t>вигідною</a:t>
            </a:r>
            <a:r>
              <a:rPr lang="ru-RU" sz="4400" dirty="0"/>
              <a:t> для </a:t>
            </a:r>
            <a:r>
              <a:rPr lang="ru-RU" sz="4400" dirty="0" err="1"/>
              <a:t>нього</a:t>
            </a:r>
            <a:r>
              <a:rPr lang="ru-RU" sz="4400" dirty="0"/>
              <a:t>, </a:t>
            </a:r>
            <a:r>
              <a:rPr lang="ru-RU" sz="4400" dirty="0" err="1"/>
              <a:t>тобто</a:t>
            </a:r>
            <a:r>
              <a:rPr lang="ru-RU" sz="4400" dirty="0"/>
              <a:t> </a:t>
            </a:r>
            <a:r>
              <a:rPr lang="ru-RU" sz="4400" dirty="0" err="1"/>
              <a:t>дає</a:t>
            </a:r>
            <a:endParaRPr lang="ru-RU" sz="4400" dirty="0"/>
          </a:p>
          <a:p>
            <a:r>
              <a:rPr lang="ru-RU" sz="4400" dirty="0" err="1"/>
              <a:t>позитивний</a:t>
            </a:r>
            <a:r>
              <a:rPr lang="ru-RU" sz="4400" dirty="0"/>
              <a:t> результат.</a:t>
            </a:r>
          </a:p>
        </p:txBody>
      </p:sp>
    </p:spTree>
    <p:extLst>
      <p:ext uri="{BB962C8B-B14F-4D97-AF65-F5344CB8AC3E}">
        <p14:creationId xmlns:p14="http://schemas.microsoft.com/office/powerpoint/2010/main" val="27891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27584" y="548680"/>
            <a:ext cx="7776864" cy="667875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solidFill>
                  <a:srgbClr val="FF0000"/>
                </a:solidFill>
              </a:rPr>
              <a:t>Серед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факторів</a:t>
            </a:r>
            <a:r>
              <a:rPr lang="ru-RU" sz="2400" b="1" dirty="0">
                <a:solidFill>
                  <a:srgbClr val="FF0000"/>
                </a:solidFill>
              </a:rPr>
              <a:t>, </a:t>
            </a:r>
            <a:r>
              <a:rPr lang="ru-RU" sz="2400" b="1" dirty="0" err="1">
                <a:solidFill>
                  <a:srgbClr val="FF0000"/>
                </a:solidFill>
              </a:rPr>
              <a:t>що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формують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можливості</a:t>
            </a:r>
            <a:r>
              <a:rPr lang="ru-RU" sz="2400" b="1" dirty="0">
                <a:solidFill>
                  <a:srgbClr val="FF0000"/>
                </a:solidFill>
              </a:rPr>
              <a:t>, </a:t>
            </a:r>
            <a:r>
              <a:rPr lang="ru-RU" sz="2400" b="1" dirty="0" err="1">
                <a:solidFill>
                  <a:srgbClr val="FF0000"/>
                </a:solidFill>
              </a:rPr>
              <a:t>пов’язані</a:t>
            </a:r>
            <a:r>
              <a:rPr lang="ru-RU" sz="2400" b="1" dirty="0">
                <a:solidFill>
                  <a:srgbClr val="FF0000"/>
                </a:solidFill>
              </a:rPr>
              <a:t> з </a:t>
            </a:r>
            <a:r>
              <a:rPr lang="ru-RU" sz="2400" b="1" dirty="0" err="1">
                <a:solidFill>
                  <a:srgbClr val="FF0000"/>
                </a:solidFill>
              </a:rPr>
              <a:t>ємкістю</a:t>
            </a:r>
            <a:r>
              <a:rPr lang="ru-RU" sz="2400" b="1" dirty="0">
                <a:solidFill>
                  <a:srgbClr val="FF0000"/>
                </a:solidFill>
              </a:rPr>
              <a:t> ринку, для PR </a:t>
            </a:r>
            <a:r>
              <a:rPr lang="ru-RU" sz="2400" b="1" dirty="0" err="1">
                <a:solidFill>
                  <a:srgbClr val="FF0000"/>
                </a:solidFill>
              </a:rPr>
              <a:t>найбільш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значущі</a:t>
            </a:r>
            <a:r>
              <a:rPr lang="ru-RU" sz="2400" b="1" dirty="0">
                <a:solidFill>
                  <a:srgbClr val="FF0000"/>
                </a:solidFill>
              </a:rPr>
              <a:t>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dirty="0" err="1"/>
              <a:t>рівень</a:t>
            </a:r>
            <a:r>
              <a:rPr lang="ru-RU" sz="2400" dirty="0"/>
              <a:t> </a:t>
            </a:r>
            <a:r>
              <a:rPr lang="ru-RU" sz="2400" dirty="0" err="1"/>
              <a:t>доходів</a:t>
            </a:r>
            <a:r>
              <a:rPr lang="ru-RU" sz="2400" dirty="0"/>
              <a:t> </a:t>
            </a:r>
            <a:r>
              <a:rPr lang="ru-RU" sz="2400" dirty="0" err="1"/>
              <a:t>населення</a:t>
            </a:r>
            <a:r>
              <a:rPr lang="ru-RU" sz="2400" dirty="0"/>
              <a:t>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dirty="0" err="1"/>
              <a:t>об’єм</a:t>
            </a:r>
            <a:r>
              <a:rPr lang="ru-RU" sz="2400" dirty="0"/>
              <a:t> й </a:t>
            </a:r>
            <a:r>
              <a:rPr lang="ru-RU" sz="2400" dirty="0" err="1"/>
              <a:t>умови</a:t>
            </a:r>
            <a:r>
              <a:rPr lang="ru-RU" sz="2400" dirty="0"/>
              <a:t>  </a:t>
            </a:r>
            <a:r>
              <a:rPr lang="ru-RU" sz="2400" dirty="0" err="1"/>
              <a:t>надання</a:t>
            </a:r>
            <a:r>
              <a:rPr lang="ru-RU" sz="2400" dirty="0"/>
              <a:t> </a:t>
            </a:r>
            <a:r>
              <a:rPr lang="ru-RU" sz="2400" dirty="0" err="1"/>
              <a:t>споживчого</a:t>
            </a:r>
            <a:r>
              <a:rPr lang="ru-RU" sz="2400" dirty="0"/>
              <a:t> кредиту;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dirty="0"/>
              <a:t>сума </a:t>
            </a:r>
            <a:r>
              <a:rPr lang="ru-RU" sz="2400" dirty="0" err="1"/>
              <a:t>збереження</a:t>
            </a:r>
            <a:r>
              <a:rPr lang="ru-RU" sz="2400" dirty="0"/>
              <a:t> </a:t>
            </a:r>
            <a:r>
              <a:rPr lang="ru-RU" sz="2400" dirty="0" err="1"/>
              <a:t>населення</a:t>
            </a:r>
            <a:r>
              <a:rPr lang="ru-RU" sz="2400" dirty="0"/>
              <a:t>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dirty="0" err="1"/>
              <a:t>рівень</a:t>
            </a:r>
            <a:r>
              <a:rPr lang="ru-RU" sz="2400" dirty="0"/>
              <a:t> </a:t>
            </a:r>
            <a:r>
              <a:rPr lang="ru-RU" sz="2400" dirty="0" err="1"/>
              <a:t>освіти</a:t>
            </a:r>
            <a:r>
              <a:rPr lang="ru-RU" sz="2400" dirty="0"/>
              <a:t> і </a:t>
            </a:r>
            <a:r>
              <a:rPr lang="ru-RU" sz="2400" dirty="0" err="1"/>
              <a:t>професійний</a:t>
            </a:r>
            <a:r>
              <a:rPr lang="ru-RU" sz="2400" dirty="0"/>
              <a:t> склад </a:t>
            </a:r>
            <a:r>
              <a:rPr lang="ru-RU" sz="2400" dirty="0" err="1"/>
              <a:t>реципієнтів</a:t>
            </a:r>
            <a:r>
              <a:rPr lang="ru-RU" sz="2400" dirty="0"/>
              <a:t>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dirty="0" err="1"/>
              <a:t>загальні</a:t>
            </a:r>
            <a:r>
              <a:rPr lang="ru-RU" sz="2400" dirty="0"/>
              <a:t> </a:t>
            </a:r>
            <a:r>
              <a:rPr lang="ru-RU" sz="2400" dirty="0" err="1"/>
              <a:t>вимоги</a:t>
            </a:r>
            <a:r>
              <a:rPr lang="ru-RU" sz="2400" dirty="0"/>
              <a:t> </a:t>
            </a:r>
            <a:r>
              <a:rPr lang="ru-RU" sz="2400" dirty="0" err="1"/>
              <a:t>споживача</a:t>
            </a:r>
            <a:r>
              <a:rPr lang="ru-RU" sz="2400" dirty="0"/>
              <a:t> до товару (новизна и </a:t>
            </a:r>
            <a:r>
              <a:rPr lang="ru-RU" sz="2400" dirty="0" err="1"/>
              <a:t>технічний</a:t>
            </a:r>
            <a:r>
              <a:rPr lang="ru-RU" sz="2400" dirty="0"/>
              <a:t> </a:t>
            </a:r>
            <a:r>
              <a:rPr lang="ru-RU" sz="2400" dirty="0" err="1"/>
              <a:t>рівень</a:t>
            </a:r>
            <a:r>
              <a:rPr lang="ru-RU" sz="2400" dirty="0"/>
              <a:t> </a:t>
            </a:r>
            <a:r>
              <a:rPr lang="ru-RU" sz="2400" dirty="0" err="1"/>
              <a:t>виробів</a:t>
            </a:r>
            <a:r>
              <a:rPr lang="ru-RU" sz="2400" dirty="0"/>
              <a:t>, </a:t>
            </a:r>
            <a:r>
              <a:rPr lang="ru-RU" sz="2400" dirty="0" err="1"/>
              <a:t>якість</a:t>
            </a:r>
            <a:r>
              <a:rPr lang="ru-RU" sz="2400" dirty="0"/>
              <a:t> </a:t>
            </a:r>
            <a:r>
              <a:rPr lang="ru-RU" sz="2400" dirty="0" err="1"/>
              <a:t>їх</a:t>
            </a:r>
            <a:r>
              <a:rPr lang="ru-RU" sz="2400" dirty="0"/>
              <a:t> </a:t>
            </a:r>
            <a:r>
              <a:rPr lang="ru-RU" sz="2400" dirty="0" err="1"/>
              <a:t>виготовлення</a:t>
            </a:r>
            <a:r>
              <a:rPr lang="ru-RU" sz="2400" dirty="0"/>
              <a:t>, </a:t>
            </a:r>
            <a:r>
              <a:rPr lang="ru-RU" sz="2400" dirty="0" err="1"/>
              <a:t>рівень</a:t>
            </a:r>
            <a:r>
              <a:rPr lang="ru-RU" sz="2400" dirty="0"/>
              <a:t> </a:t>
            </a:r>
            <a:r>
              <a:rPr lang="ru-RU" sz="2400" dirty="0" err="1"/>
              <a:t>післяпродажного</a:t>
            </a:r>
            <a:r>
              <a:rPr lang="ru-RU" sz="2400" dirty="0"/>
              <a:t> </a:t>
            </a:r>
            <a:r>
              <a:rPr lang="ru-RU" sz="2400" dirty="0" err="1"/>
              <a:t>технічного</a:t>
            </a:r>
            <a:r>
              <a:rPr lang="ru-RU" sz="2400" dirty="0"/>
              <a:t> </a:t>
            </a:r>
            <a:r>
              <a:rPr lang="ru-RU" sz="2400" dirty="0" err="1"/>
              <a:t>обслуговування</a:t>
            </a:r>
            <a:r>
              <a:rPr lang="ru-RU" sz="2400" dirty="0"/>
              <a:t> й характер </a:t>
            </a:r>
            <a:r>
              <a:rPr lang="ru-RU" sz="2400" dirty="0" err="1"/>
              <a:t>наданих</a:t>
            </a:r>
            <a:r>
              <a:rPr lang="ru-RU" sz="2400" dirty="0"/>
              <a:t> </a:t>
            </a:r>
            <a:r>
              <a:rPr lang="ru-RU" sz="2400" dirty="0" err="1"/>
              <a:t>послуг</a:t>
            </a:r>
            <a:r>
              <a:rPr lang="ru-RU" sz="2400" dirty="0"/>
              <a:t>, </a:t>
            </a:r>
            <a:r>
              <a:rPr lang="ru-RU" sz="2400" dirty="0" err="1"/>
              <a:t>співвідношення</a:t>
            </a:r>
            <a:r>
              <a:rPr lang="ru-RU" sz="2400" dirty="0"/>
              <a:t> </a:t>
            </a:r>
            <a:r>
              <a:rPr lang="ru-RU" sz="2400" dirty="0" err="1"/>
              <a:t>ціни</a:t>
            </a:r>
            <a:r>
              <a:rPr lang="ru-RU" sz="2400" dirty="0"/>
              <a:t> </a:t>
            </a:r>
            <a:r>
              <a:rPr lang="ru-RU" sz="2400" dirty="0" err="1"/>
              <a:t>виробу</a:t>
            </a:r>
            <a:r>
              <a:rPr lang="ru-RU" sz="2400" dirty="0"/>
              <a:t> і </a:t>
            </a:r>
            <a:r>
              <a:rPr lang="ru-RU" sz="2400" dirty="0" err="1"/>
              <a:t>ефекту</a:t>
            </a:r>
            <a:r>
              <a:rPr lang="ru-RU" sz="2400" dirty="0"/>
              <a:t> </a:t>
            </a:r>
            <a:r>
              <a:rPr lang="ru-RU" sz="2400" dirty="0" err="1"/>
              <a:t>його</a:t>
            </a:r>
            <a:r>
              <a:rPr lang="ru-RU" sz="2400" dirty="0"/>
              <a:t> </a:t>
            </a:r>
            <a:r>
              <a:rPr lang="ru-RU" sz="2400" dirty="0" err="1"/>
              <a:t>використання</a:t>
            </a:r>
            <a:r>
              <a:rPr lang="ru-RU" sz="2400" dirty="0"/>
              <a:t>);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dirty="0" err="1"/>
              <a:t>специфічні</a:t>
            </a:r>
            <a:r>
              <a:rPr lang="ru-RU" sz="2400" dirty="0"/>
              <a:t> </a:t>
            </a:r>
            <a:r>
              <a:rPr lang="ru-RU" sz="2400" dirty="0" err="1"/>
              <a:t>вимоги</a:t>
            </a:r>
            <a:r>
              <a:rPr lang="ru-RU" sz="2400" dirty="0"/>
              <a:t> </a:t>
            </a:r>
            <a:r>
              <a:rPr lang="ru-RU" sz="2400" dirty="0" err="1"/>
              <a:t>споживача</a:t>
            </a:r>
            <a:r>
              <a:rPr lang="ru-RU" sz="2400" dirty="0"/>
              <a:t> до товару (</a:t>
            </a:r>
            <a:r>
              <a:rPr lang="ru-RU" sz="2400" dirty="0" err="1"/>
              <a:t>асортимент</a:t>
            </a:r>
            <a:r>
              <a:rPr lang="ru-RU" sz="2400" dirty="0"/>
              <a:t>, </a:t>
            </a:r>
            <a:r>
              <a:rPr lang="ru-RU" sz="2400" dirty="0" err="1"/>
              <a:t>якість</a:t>
            </a:r>
            <a:r>
              <a:rPr lang="ru-RU" sz="2400" dirty="0"/>
              <a:t> </a:t>
            </a:r>
            <a:r>
              <a:rPr lang="ru-RU" sz="2400" dirty="0" err="1"/>
              <a:t>виробу</a:t>
            </a:r>
            <a:r>
              <a:rPr lang="ru-RU" sz="2400" dirty="0"/>
              <a:t>, </a:t>
            </a:r>
            <a:r>
              <a:rPr lang="ru-RU" sz="2400" dirty="0" err="1"/>
              <a:t>його</a:t>
            </a:r>
            <a:r>
              <a:rPr lang="ru-RU" sz="2400" dirty="0"/>
              <a:t> </a:t>
            </a:r>
            <a:r>
              <a:rPr lang="ru-RU" sz="2400" dirty="0" err="1"/>
              <a:t>зовнішній</a:t>
            </a:r>
            <a:r>
              <a:rPr lang="ru-RU" sz="2400" dirty="0"/>
              <a:t> </a:t>
            </a:r>
            <a:r>
              <a:rPr lang="ru-RU" sz="2400" dirty="0" err="1"/>
              <a:t>вигляд</a:t>
            </a:r>
            <a:r>
              <a:rPr lang="ru-RU" sz="2400" dirty="0"/>
              <a:t>, </a:t>
            </a:r>
            <a:r>
              <a:rPr lang="ru-RU" sz="2400" dirty="0" err="1"/>
              <a:t>спосіб</a:t>
            </a:r>
            <a:r>
              <a:rPr lang="ru-RU" sz="2400" dirty="0"/>
              <a:t> упаковки і </a:t>
            </a:r>
            <a:r>
              <a:rPr lang="ru-RU" sz="2400" dirty="0" err="1"/>
              <a:t>маркування</a:t>
            </a:r>
            <a:r>
              <a:rPr lang="ru-RU" sz="2400" dirty="0"/>
              <a:t>, </a:t>
            </a:r>
            <a:r>
              <a:rPr lang="ru-RU" sz="2400" dirty="0" err="1"/>
              <a:t>товарний</a:t>
            </a:r>
            <a:r>
              <a:rPr lang="ru-RU" sz="2400" dirty="0"/>
              <a:t> знак, </a:t>
            </a:r>
            <a:r>
              <a:rPr lang="ru-RU" sz="2400" dirty="0" err="1"/>
              <a:t>географічні</a:t>
            </a:r>
            <a:r>
              <a:rPr lang="ru-RU" sz="2400" dirty="0"/>
              <a:t> і </a:t>
            </a:r>
            <a:r>
              <a:rPr lang="ru-RU" sz="2400" dirty="0" err="1"/>
              <a:t>кліматичні</a:t>
            </a:r>
            <a:r>
              <a:rPr lang="ru-RU" sz="2400" dirty="0"/>
              <a:t> </a:t>
            </a:r>
            <a:r>
              <a:rPr lang="ru-RU" sz="2400" dirty="0" err="1"/>
              <a:t>умови</a:t>
            </a:r>
            <a:r>
              <a:rPr lang="ru-RU" sz="2400" dirty="0"/>
              <a:t> </a:t>
            </a:r>
            <a:r>
              <a:rPr lang="ru-RU" sz="2400" dirty="0" err="1"/>
              <a:t>використання</a:t>
            </a:r>
            <a:r>
              <a:rPr lang="ru-RU" sz="2400" dirty="0"/>
              <a:t>, </a:t>
            </a:r>
            <a:r>
              <a:rPr lang="ru-RU" sz="2400" dirty="0" err="1"/>
              <a:t>діючі</a:t>
            </a:r>
            <a:r>
              <a:rPr lang="ru-RU" sz="2400" dirty="0"/>
              <a:t> </a:t>
            </a:r>
            <a:r>
              <a:rPr lang="ru-RU" sz="2400" dirty="0" err="1"/>
              <a:t>технічні</a:t>
            </a:r>
            <a:r>
              <a:rPr lang="ru-RU" sz="2400" dirty="0"/>
              <a:t> </a:t>
            </a:r>
            <a:r>
              <a:rPr lang="ru-RU" sz="2400" dirty="0" err="1"/>
              <a:t>стандарти</a:t>
            </a:r>
            <a:r>
              <a:rPr lang="ru-RU" sz="2400" dirty="0"/>
              <a:t>, </a:t>
            </a:r>
            <a:r>
              <a:rPr lang="ru-RU" sz="2400" dirty="0" err="1"/>
              <a:t>звички</a:t>
            </a:r>
            <a:r>
              <a:rPr lang="ru-RU" sz="2400" dirty="0"/>
              <a:t> і </a:t>
            </a:r>
            <a:r>
              <a:rPr lang="ru-RU" sz="2400" dirty="0" err="1"/>
              <a:t>смаки</a:t>
            </a:r>
            <a:r>
              <a:rPr lang="ru-RU" sz="2400" dirty="0"/>
              <a:t> </a:t>
            </a:r>
            <a:r>
              <a:rPr lang="ru-RU" sz="2400" dirty="0" err="1"/>
              <a:t>споживачів</a:t>
            </a:r>
            <a:r>
              <a:rPr lang="ru-RU" sz="2400" dirty="0"/>
              <a:t>, </a:t>
            </a:r>
            <a:r>
              <a:rPr lang="ru-RU" sz="2400" dirty="0" err="1"/>
              <a:t>нарешті</a:t>
            </a:r>
            <a:r>
              <a:rPr lang="ru-RU" sz="2400" dirty="0"/>
              <a:t>, «</a:t>
            </a:r>
            <a:r>
              <a:rPr lang="ru-RU" sz="2400" dirty="0" err="1"/>
              <a:t>іміджеві</a:t>
            </a:r>
            <a:r>
              <a:rPr lang="ru-RU" sz="2400" dirty="0"/>
              <a:t>» </a:t>
            </a:r>
            <a:r>
              <a:rPr lang="ru-RU" sz="2400" dirty="0" err="1"/>
              <a:t>вимоги</a:t>
            </a:r>
            <a:r>
              <a:rPr lang="ru-RU" sz="2400" dirty="0"/>
              <a:t> до товару в </a:t>
            </a:r>
            <a:r>
              <a:rPr lang="ru-RU" sz="2400" dirty="0" err="1"/>
              <a:t>цілому</a:t>
            </a:r>
            <a:r>
              <a:rPr lang="ru-RU" sz="2400" dirty="0"/>
              <a:t>).</a:t>
            </a:r>
          </a:p>
          <a:p>
            <a:endParaRPr lang="ru-RU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612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291299"/>
            <a:ext cx="7884368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uk-UA" sz="2800" dirty="0">
                <a:solidFill>
                  <a:srgbClr val="FF0000"/>
                </a:solidFill>
              </a:rPr>
              <a:t>Можливості, пов'язані з конкуренцією та інвестиційним кліматом, безпосередньо пов'язані з вирішенням суто PR-завдань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ru-RU" sz="6200" dirty="0" err="1"/>
              <a:t>Аналіз</a:t>
            </a:r>
            <a:r>
              <a:rPr lang="ru-RU" sz="6200" dirty="0"/>
              <a:t> </a:t>
            </a:r>
            <a:r>
              <a:rPr lang="ru-RU" sz="6200" dirty="0" err="1"/>
              <a:t>можливостей</a:t>
            </a:r>
            <a:r>
              <a:rPr lang="ru-RU" sz="6200" dirty="0"/>
              <a:t>, </a:t>
            </a:r>
            <a:r>
              <a:rPr lang="ru-RU" sz="6200" dirty="0" err="1"/>
              <a:t>пов’язаних</a:t>
            </a:r>
            <a:r>
              <a:rPr lang="ru-RU" sz="6200" dirty="0"/>
              <a:t> з </a:t>
            </a:r>
            <a:r>
              <a:rPr lang="ru-RU" sz="6200" dirty="0" err="1"/>
              <a:t>конкуренцією</a:t>
            </a:r>
            <a:r>
              <a:rPr lang="ru-RU" sz="6200" dirty="0"/>
              <a:t>, </a:t>
            </a:r>
            <a:r>
              <a:rPr lang="uk-UA" sz="6200" dirty="0"/>
              <a:t>слід </a:t>
            </a:r>
            <a:r>
              <a:rPr lang="ru-RU" sz="6200" dirty="0" err="1"/>
              <a:t>проводити</a:t>
            </a:r>
            <a:r>
              <a:rPr lang="ru-RU" sz="6200" dirty="0"/>
              <a:t> за </a:t>
            </a:r>
            <a:r>
              <a:rPr lang="ru-RU" sz="6200" dirty="0" err="1"/>
              <a:t>наступною</a:t>
            </a:r>
            <a:r>
              <a:rPr lang="ru-RU" sz="6200" dirty="0"/>
              <a:t> схемою</a:t>
            </a:r>
            <a:r>
              <a:rPr lang="ru-RU" sz="6200" dirty="0" smtClean="0"/>
              <a:t>.</a:t>
            </a:r>
          </a:p>
          <a:p>
            <a:pPr marL="0" indent="0">
              <a:buNone/>
            </a:pPr>
            <a:endParaRPr lang="ru-RU" sz="4500" dirty="0"/>
          </a:p>
          <a:p>
            <a:pPr marL="0" indent="0">
              <a:buNone/>
            </a:pPr>
            <a:r>
              <a:rPr lang="ru-RU" sz="4500" dirty="0"/>
              <a:t>1</a:t>
            </a:r>
            <a:r>
              <a:rPr lang="ru-RU" sz="4500" dirty="0">
                <a:solidFill>
                  <a:srgbClr val="FF0000"/>
                </a:solidFill>
              </a:rPr>
              <a:t>. </a:t>
            </a:r>
            <a:r>
              <a:rPr lang="ru-RU" sz="4500" dirty="0" err="1">
                <a:solidFill>
                  <a:srgbClr val="FF0000"/>
                </a:solidFill>
              </a:rPr>
              <a:t>Виділення</a:t>
            </a:r>
            <a:r>
              <a:rPr lang="ru-RU" sz="4500" dirty="0">
                <a:solidFill>
                  <a:srgbClr val="FF0000"/>
                </a:solidFill>
              </a:rPr>
              <a:t> </a:t>
            </a:r>
            <a:r>
              <a:rPr lang="ru-RU" sz="4500" dirty="0" err="1">
                <a:solidFill>
                  <a:srgbClr val="FF0000"/>
                </a:solidFill>
              </a:rPr>
              <a:t>основних</a:t>
            </a:r>
            <a:r>
              <a:rPr lang="ru-RU" sz="4500" dirty="0">
                <a:solidFill>
                  <a:srgbClr val="FF0000"/>
                </a:solidFill>
              </a:rPr>
              <a:t> </a:t>
            </a:r>
            <a:r>
              <a:rPr lang="ru-RU" sz="4500" dirty="0" err="1">
                <a:solidFill>
                  <a:srgbClr val="FF0000"/>
                </a:solidFill>
              </a:rPr>
              <a:t>груп</a:t>
            </a:r>
            <a:r>
              <a:rPr lang="ru-RU" sz="4500" dirty="0">
                <a:solidFill>
                  <a:srgbClr val="FF0000"/>
                </a:solidFill>
              </a:rPr>
              <a:t> </a:t>
            </a:r>
            <a:r>
              <a:rPr lang="ru-RU" sz="4500" dirty="0" err="1">
                <a:solidFill>
                  <a:srgbClr val="FF0000"/>
                </a:solidFill>
              </a:rPr>
              <a:t>конкурентів</a:t>
            </a:r>
            <a:r>
              <a:rPr lang="ru-RU" sz="4500" dirty="0">
                <a:solidFill>
                  <a:srgbClr val="FF0000"/>
                </a:solidFill>
              </a:rPr>
              <a:t> </a:t>
            </a:r>
            <a:r>
              <a:rPr lang="ru-RU" sz="4500" dirty="0"/>
              <a:t>(</a:t>
            </a:r>
            <a:r>
              <a:rPr lang="ru-RU" sz="4500" dirty="0" err="1"/>
              <a:t>наприклад</a:t>
            </a:r>
            <a:r>
              <a:rPr lang="ru-RU" sz="4500" dirty="0"/>
              <a:t>, </a:t>
            </a:r>
            <a:r>
              <a:rPr lang="ru-RU" sz="4500" dirty="0" err="1"/>
              <a:t>фірми</a:t>
            </a:r>
            <a:r>
              <a:rPr lang="ru-RU" sz="4500" dirty="0"/>
              <a:t>, </a:t>
            </a:r>
            <a:r>
              <a:rPr lang="ru-RU" sz="4500" dirty="0" err="1"/>
              <a:t>що</a:t>
            </a:r>
            <a:r>
              <a:rPr lang="ru-RU" sz="4500" dirty="0"/>
              <a:t> </a:t>
            </a:r>
            <a:r>
              <a:rPr lang="ru-RU" sz="4500" dirty="0" err="1"/>
              <a:t>пропонують</a:t>
            </a:r>
            <a:r>
              <a:rPr lang="ru-RU" sz="4500" dirty="0"/>
              <a:t> </a:t>
            </a:r>
            <a:r>
              <a:rPr lang="ru-RU" sz="4500" dirty="0" err="1"/>
              <a:t>аналогічний</a:t>
            </a:r>
            <a:r>
              <a:rPr lang="ru-RU" sz="4500" dirty="0"/>
              <a:t> вид </a:t>
            </a:r>
            <a:r>
              <a:rPr lang="ru-RU" sz="4500" dirty="0" err="1"/>
              <a:t>продукції</a:t>
            </a:r>
            <a:r>
              <a:rPr lang="ru-RU" sz="4500" dirty="0"/>
              <a:t> на тих же ринках; </a:t>
            </a:r>
            <a:r>
              <a:rPr lang="ru-RU" sz="4500" dirty="0" err="1"/>
              <a:t>фірми</a:t>
            </a:r>
            <a:r>
              <a:rPr lang="ru-RU" sz="4500" dirty="0"/>
              <a:t>, </a:t>
            </a:r>
            <a:r>
              <a:rPr lang="ru-RU" sz="4500" dirty="0" err="1"/>
              <a:t>що</a:t>
            </a:r>
            <a:r>
              <a:rPr lang="ru-RU" sz="4500" dirty="0"/>
              <a:t> </a:t>
            </a:r>
            <a:r>
              <a:rPr lang="ru-RU" sz="4500" dirty="0" err="1"/>
              <a:t>обслуговують</a:t>
            </a:r>
            <a:r>
              <a:rPr lang="ru-RU" sz="4500" dirty="0"/>
              <a:t> </a:t>
            </a:r>
            <a:r>
              <a:rPr lang="ru-RU" sz="4500" dirty="0" err="1"/>
              <a:t>інші</a:t>
            </a:r>
            <a:r>
              <a:rPr lang="ru-RU" sz="4500" dirty="0"/>
              <a:t> ринки </a:t>
            </a:r>
            <a:r>
              <a:rPr lang="ru-RU" sz="4500" dirty="0" err="1"/>
              <a:t>аналогічною</a:t>
            </a:r>
            <a:r>
              <a:rPr lang="ru-RU" sz="4500" dirty="0"/>
              <a:t> </a:t>
            </a:r>
            <a:r>
              <a:rPr lang="ru-RU" sz="4500" dirty="0" err="1"/>
              <a:t>продукцією</a:t>
            </a:r>
            <a:r>
              <a:rPr lang="ru-RU" sz="4500" dirty="0"/>
              <a:t>, </a:t>
            </a:r>
            <a:r>
              <a:rPr lang="ru-RU" sz="4500" dirty="0" err="1"/>
              <a:t>вихід</a:t>
            </a:r>
            <a:r>
              <a:rPr lang="ru-RU" sz="4500" dirty="0"/>
              <a:t> на </a:t>
            </a:r>
            <a:r>
              <a:rPr lang="ru-RU" sz="4500" dirty="0" err="1"/>
              <a:t>які</a:t>
            </a:r>
            <a:r>
              <a:rPr lang="ru-RU" sz="4500" dirty="0"/>
              <a:t> в </a:t>
            </a:r>
            <a:r>
              <a:rPr lang="ru-RU" sz="4500" dirty="0" err="1"/>
              <a:t>даний</a:t>
            </a:r>
            <a:r>
              <a:rPr lang="ru-RU" sz="4500" dirty="0"/>
              <a:t> момент є </a:t>
            </a:r>
            <a:r>
              <a:rPr lang="ru-RU" sz="4500" dirty="0" err="1"/>
              <a:t>ймовірним</a:t>
            </a:r>
            <a:r>
              <a:rPr lang="ru-RU" sz="4500" dirty="0"/>
              <a:t>; </a:t>
            </a:r>
            <a:r>
              <a:rPr lang="ru-RU" sz="4500" dirty="0" err="1"/>
              <a:t>фірми</a:t>
            </a:r>
            <a:r>
              <a:rPr lang="ru-RU" sz="4500" dirty="0"/>
              <a:t>, </a:t>
            </a:r>
            <a:r>
              <a:rPr lang="ru-RU" sz="4500" dirty="0" err="1"/>
              <a:t>що</a:t>
            </a:r>
            <a:r>
              <a:rPr lang="ru-RU" sz="4500" dirty="0"/>
              <a:t> </a:t>
            </a:r>
            <a:r>
              <a:rPr lang="ru-RU" sz="4500" dirty="0" err="1"/>
              <a:t>виробляють</a:t>
            </a:r>
            <a:r>
              <a:rPr lang="ru-RU" sz="4500" dirty="0"/>
              <a:t> </a:t>
            </a:r>
            <a:r>
              <a:rPr lang="ru-RU" sz="4500" dirty="0" err="1"/>
              <a:t>товари-замінники</a:t>
            </a:r>
            <a:r>
              <a:rPr lang="ru-RU" sz="4500" dirty="0"/>
              <a:t>, </a:t>
            </a:r>
            <a:r>
              <a:rPr lang="ru-RU" sz="4500" dirty="0" err="1"/>
              <a:t>здатні</a:t>
            </a:r>
            <a:r>
              <a:rPr lang="ru-RU" sz="4500" dirty="0"/>
              <a:t> </a:t>
            </a:r>
            <a:r>
              <a:rPr lang="ru-RU" sz="4500" dirty="0" err="1"/>
              <a:t>витіснити</a:t>
            </a:r>
            <a:r>
              <a:rPr lang="ru-RU" sz="4500" dirty="0"/>
              <a:t> </a:t>
            </a:r>
            <a:r>
              <a:rPr lang="ru-RU" sz="4500" dirty="0" err="1"/>
              <a:t>даний</a:t>
            </a:r>
            <a:r>
              <a:rPr lang="ru-RU" sz="4500" dirty="0"/>
              <a:t> продукт з ринку).</a:t>
            </a:r>
          </a:p>
          <a:p>
            <a:pPr marL="0" indent="0">
              <a:buNone/>
            </a:pPr>
            <a:r>
              <a:rPr lang="ru-RU" sz="4500" dirty="0"/>
              <a:t>2</a:t>
            </a:r>
            <a:r>
              <a:rPr lang="ru-RU" sz="4500" dirty="0">
                <a:solidFill>
                  <a:srgbClr val="FF0000"/>
                </a:solidFill>
              </a:rPr>
              <a:t>. </a:t>
            </a:r>
            <a:r>
              <a:rPr lang="ru-RU" sz="4500" dirty="0" err="1">
                <a:solidFill>
                  <a:srgbClr val="FF0000"/>
                </a:solidFill>
              </a:rPr>
              <a:t>Аналіз</a:t>
            </a:r>
            <a:r>
              <a:rPr lang="ru-RU" sz="4500" dirty="0">
                <a:solidFill>
                  <a:srgbClr val="FF0000"/>
                </a:solidFill>
              </a:rPr>
              <a:t> </a:t>
            </a:r>
            <a:r>
              <a:rPr lang="ru-RU" sz="4500" dirty="0" err="1">
                <a:solidFill>
                  <a:srgbClr val="FF0000"/>
                </a:solidFill>
              </a:rPr>
              <a:t>наступних</a:t>
            </a:r>
            <a:r>
              <a:rPr lang="ru-RU" sz="4500" dirty="0">
                <a:solidFill>
                  <a:srgbClr val="FF0000"/>
                </a:solidFill>
              </a:rPr>
              <a:t>  </a:t>
            </a:r>
            <a:r>
              <a:rPr lang="ru-RU" sz="4500" dirty="0" err="1">
                <a:solidFill>
                  <a:srgbClr val="FF0000"/>
                </a:solidFill>
              </a:rPr>
              <a:t>моментів</a:t>
            </a:r>
            <a:r>
              <a:rPr lang="ru-RU" sz="4500" dirty="0">
                <a:solidFill>
                  <a:srgbClr val="FF0000"/>
                </a:solidFill>
              </a:rPr>
              <a:t> </a:t>
            </a:r>
            <a:r>
              <a:rPr lang="ru-RU" sz="4500" dirty="0" err="1">
                <a:solidFill>
                  <a:srgbClr val="FF0000"/>
                </a:solidFill>
              </a:rPr>
              <a:t>їх</a:t>
            </a:r>
            <a:r>
              <a:rPr lang="ru-RU" sz="4500" dirty="0">
                <a:solidFill>
                  <a:srgbClr val="FF0000"/>
                </a:solidFill>
              </a:rPr>
              <a:t> </a:t>
            </a:r>
            <a:r>
              <a:rPr lang="ru-RU" sz="4500" dirty="0" err="1">
                <a:solidFill>
                  <a:srgbClr val="FF0000"/>
                </a:solidFill>
              </a:rPr>
              <a:t>діяльності</a:t>
            </a:r>
            <a:r>
              <a:rPr lang="ru-RU" sz="4500" dirty="0"/>
              <a:t>:</a:t>
            </a:r>
          </a:p>
          <a:p>
            <a:pPr marL="0" indent="0">
              <a:buNone/>
            </a:pPr>
            <a:r>
              <a:rPr lang="ru-RU" sz="4500" dirty="0"/>
              <a:t>а) </a:t>
            </a:r>
            <a:r>
              <a:rPr lang="ru-RU" sz="4500" dirty="0" err="1"/>
              <a:t>реальні</a:t>
            </a:r>
            <a:r>
              <a:rPr lang="ru-RU" sz="4500" dirty="0"/>
              <a:t> </a:t>
            </a:r>
            <a:r>
              <a:rPr lang="ru-RU" sz="4500" dirty="0" err="1"/>
              <a:t>цілі</a:t>
            </a:r>
            <a:r>
              <a:rPr lang="ru-RU" sz="4500" dirty="0"/>
              <a:t> ринку, </a:t>
            </a:r>
            <a:r>
              <a:rPr lang="ru-RU" sz="4500" dirty="0" err="1"/>
              <a:t>зайнятого</a:t>
            </a:r>
            <a:r>
              <a:rPr lang="ru-RU" sz="4500" dirty="0"/>
              <a:t> конкурентами;</a:t>
            </a:r>
          </a:p>
          <a:p>
            <a:pPr marL="0" indent="0">
              <a:buNone/>
            </a:pPr>
            <a:r>
              <a:rPr lang="ru-RU" sz="4500" dirty="0"/>
              <a:t>б) </a:t>
            </a:r>
            <a:r>
              <a:rPr lang="ru-RU" sz="4500" dirty="0" err="1"/>
              <a:t>життєвий</a:t>
            </a:r>
            <a:r>
              <a:rPr lang="ru-RU" sz="4500" dirty="0"/>
              <a:t> цикл </a:t>
            </a:r>
            <a:r>
              <a:rPr lang="ru-RU" sz="4500" dirty="0" err="1"/>
              <a:t>їх</a:t>
            </a:r>
            <a:r>
              <a:rPr lang="ru-RU" sz="4500" dirty="0"/>
              <a:t> </a:t>
            </a:r>
            <a:r>
              <a:rPr lang="ru-RU" sz="4500" dirty="0" err="1"/>
              <a:t>товарів</a:t>
            </a:r>
            <a:r>
              <a:rPr lang="ru-RU" sz="4500" dirty="0"/>
              <a:t> </a:t>
            </a:r>
            <a:r>
              <a:rPr lang="ru-RU" sz="4500" dirty="0" err="1"/>
              <a:t>або</a:t>
            </a:r>
            <a:r>
              <a:rPr lang="ru-RU" sz="4500" dirty="0"/>
              <a:t> </a:t>
            </a:r>
            <a:r>
              <a:rPr lang="ru-RU" sz="4500" dirty="0" err="1"/>
              <a:t>послуг</a:t>
            </a:r>
            <a:r>
              <a:rPr lang="ru-RU" sz="4500" dirty="0"/>
              <a:t>;</a:t>
            </a:r>
          </a:p>
          <a:p>
            <a:pPr marL="0" indent="0">
              <a:buNone/>
            </a:pPr>
            <a:r>
              <a:rPr lang="ru-RU" sz="4500" dirty="0"/>
              <a:t>в) </a:t>
            </a:r>
            <a:r>
              <a:rPr lang="ru-RU" sz="4500" dirty="0" err="1"/>
              <a:t>поведінка</a:t>
            </a:r>
            <a:r>
              <a:rPr lang="ru-RU" sz="4500" dirty="0"/>
              <a:t> </a:t>
            </a:r>
            <a:r>
              <a:rPr lang="ru-RU" sz="4500" dirty="0" err="1"/>
              <a:t>конкурентів</a:t>
            </a:r>
            <a:r>
              <a:rPr lang="ru-RU" sz="4500" dirty="0"/>
              <a:t> у </a:t>
            </a:r>
            <a:r>
              <a:rPr lang="ru-RU" sz="4500" dirty="0" err="1"/>
              <a:t>проведенні</a:t>
            </a:r>
            <a:r>
              <a:rPr lang="ru-RU" sz="4500" dirty="0"/>
              <a:t> </a:t>
            </a:r>
            <a:r>
              <a:rPr lang="ru-RU" sz="4500" dirty="0" err="1"/>
              <a:t>своїх</a:t>
            </a:r>
            <a:r>
              <a:rPr lang="ru-RU" sz="4500" dirty="0"/>
              <a:t> PR- та </a:t>
            </a:r>
            <a:r>
              <a:rPr lang="ru-RU" sz="4500" dirty="0" err="1"/>
              <a:t>рекламних</a:t>
            </a:r>
            <a:r>
              <a:rPr lang="ru-RU" sz="4500" dirty="0"/>
              <a:t> </a:t>
            </a:r>
            <a:r>
              <a:rPr lang="ru-RU" sz="4500" dirty="0" err="1"/>
              <a:t>кампаній</a:t>
            </a:r>
            <a:r>
              <a:rPr lang="ru-RU" sz="4500" dirty="0"/>
              <a:t>;</a:t>
            </a:r>
          </a:p>
          <a:p>
            <a:pPr marL="0" indent="0">
              <a:buNone/>
            </a:pPr>
            <a:r>
              <a:rPr lang="ru-RU" sz="4500" dirty="0"/>
              <a:t>г) </a:t>
            </a:r>
            <a:r>
              <a:rPr lang="ru-RU" sz="4500" dirty="0" err="1"/>
              <a:t>використовувані</a:t>
            </a:r>
            <a:r>
              <a:rPr lang="ru-RU" sz="4500" dirty="0"/>
              <a:t> конкурентами </a:t>
            </a:r>
            <a:r>
              <a:rPr lang="ru-RU" sz="4500" dirty="0" err="1"/>
              <a:t>методи</a:t>
            </a:r>
            <a:r>
              <a:rPr lang="ru-RU" sz="4500" dirty="0"/>
              <a:t> </a:t>
            </a:r>
            <a:r>
              <a:rPr lang="ru-RU" sz="4500" dirty="0" err="1"/>
              <a:t>просунення</a:t>
            </a:r>
            <a:r>
              <a:rPr lang="ru-RU" sz="4500" dirty="0"/>
              <a:t> </a:t>
            </a:r>
            <a:r>
              <a:rPr lang="ru-RU" sz="4500" dirty="0" err="1"/>
              <a:t>своїх</a:t>
            </a:r>
            <a:r>
              <a:rPr lang="ru-RU" sz="4500" dirty="0"/>
              <a:t> </a:t>
            </a:r>
            <a:r>
              <a:rPr lang="ru-RU" sz="4500" dirty="0" err="1"/>
              <a:t>товарів</a:t>
            </a:r>
            <a:r>
              <a:rPr lang="ru-RU" sz="4500" dirty="0"/>
              <a:t> та </a:t>
            </a:r>
            <a:r>
              <a:rPr lang="ru-RU" sz="4500" dirty="0" err="1"/>
              <a:t>послуг</a:t>
            </a:r>
            <a:r>
              <a:rPr lang="ru-RU" sz="4500" dirty="0"/>
              <a:t> і </a:t>
            </a:r>
            <a:r>
              <a:rPr lang="ru-RU" sz="4500" dirty="0" err="1"/>
              <a:t>стимулювання</a:t>
            </a:r>
            <a:r>
              <a:rPr lang="ru-RU" sz="4500" dirty="0"/>
              <a:t> </a:t>
            </a:r>
            <a:r>
              <a:rPr lang="ru-RU" sz="4500" dirty="0" err="1"/>
              <a:t>споживачів</a:t>
            </a:r>
            <a:r>
              <a:rPr lang="ru-RU" sz="4500" dirty="0"/>
              <a:t>;</a:t>
            </a:r>
          </a:p>
          <a:p>
            <a:pPr marL="0" indent="0">
              <a:buNone/>
            </a:pPr>
            <a:r>
              <a:rPr lang="ru-RU" sz="4500" dirty="0"/>
              <a:t>д) </a:t>
            </a:r>
            <a:r>
              <a:rPr lang="ru-RU" sz="4500" dirty="0" err="1"/>
              <a:t>можливість</a:t>
            </a:r>
            <a:r>
              <a:rPr lang="ru-RU" sz="4500" dirty="0"/>
              <a:t> </a:t>
            </a:r>
            <a:r>
              <a:rPr lang="ru-RU" sz="4500" dirty="0" err="1"/>
              <a:t>проведення</a:t>
            </a:r>
            <a:r>
              <a:rPr lang="ru-RU" sz="4500" dirty="0"/>
              <a:t> </a:t>
            </a:r>
            <a:r>
              <a:rPr lang="ru-RU" sz="4500" dirty="0" err="1"/>
              <a:t>кампанії</a:t>
            </a:r>
            <a:r>
              <a:rPr lang="ru-RU" sz="4500" dirty="0"/>
              <a:t> з </a:t>
            </a:r>
            <a:r>
              <a:rPr lang="ru-RU" sz="4500" dirty="0" err="1"/>
              <a:t>антирекламі</a:t>
            </a:r>
            <a:r>
              <a:rPr lang="ru-RU" sz="4500" dirty="0"/>
              <a:t> (</a:t>
            </a:r>
            <a:r>
              <a:rPr lang="ru-RU" sz="4500" dirty="0" err="1"/>
              <a:t>наприклад</a:t>
            </a:r>
            <a:r>
              <a:rPr lang="ru-RU" sz="4500" dirty="0"/>
              <a:t>, при </a:t>
            </a:r>
            <a:r>
              <a:rPr lang="ru-RU" sz="4500" dirty="0" err="1"/>
              <a:t>реалізації</a:t>
            </a:r>
            <a:r>
              <a:rPr lang="ru-RU" sz="4500" dirty="0"/>
              <a:t> конкурентами </a:t>
            </a:r>
            <a:r>
              <a:rPr lang="ru-RU" sz="4500" dirty="0" err="1"/>
              <a:t>товарів-замінників</a:t>
            </a:r>
            <a:r>
              <a:rPr lang="ru-RU" sz="4500" dirty="0"/>
              <a:t> </a:t>
            </a:r>
            <a:r>
              <a:rPr lang="ru-RU" sz="4500" dirty="0" err="1"/>
              <a:t>обов'язково</a:t>
            </a:r>
            <a:r>
              <a:rPr lang="ru-RU" sz="4500" dirty="0"/>
              <a:t> </a:t>
            </a:r>
            <a:r>
              <a:rPr lang="ru-RU" sz="4500" dirty="0" err="1"/>
              <a:t>перевіряється</a:t>
            </a:r>
            <a:r>
              <a:rPr lang="ru-RU" sz="4500" dirty="0"/>
              <a:t> </a:t>
            </a:r>
            <a:r>
              <a:rPr lang="ru-RU" sz="4500" dirty="0" err="1"/>
              <a:t>їх</a:t>
            </a:r>
            <a:r>
              <a:rPr lang="ru-RU" sz="4500" dirty="0"/>
              <a:t> </a:t>
            </a:r>
            <a:r>
              <a:rPr lang="ru-RU" sz="4500" dirty="0" err="1"/>
              <a:t>відповідність</a:t>
            </a:r>
            <a:r>
              <a:rPr lang="ru-RU" sz="4500" dirty="0"/>
              <a:t> </a:t>
            </a:r>
            <a:r>
              <a:rPr lang="ru-RU" sz="4500" dirty="0" err="1"/>
              <a:t>діючим</a:t>
            </a:r>
            <a:r>
              <a:rPr lang="ru-RU" sz="4500" dirty="0"/>
              <a:t> нормам і стандартам).</a:t>
            </a:r>
          </a:p>
          <a:p>
            <a:pPr marL="0" indent="0">
              <a:buNone/>
            </a:pPr>
            <a:r>
              <a:rPr lang="ru-RU" sz="4500" dirty="0"/>
              <a:t>3. </a:t>
            </a:r>
            <a:r>
              <a:rPr lang="ru-RU" sz="4500" dirty="0" err="1">
                <a:solidFill>
                  <a:srgbClr val="FF0000"/>
                </a:solidFill>
              </a:rPr>
              <a:t>Виділення</a:t>
            </a:r>
            <a:r>
              <a:rPr lang="ru-RU" sz="4500" dirty="0">
                <a:solidFill>
                  <a:srgbClr val="FF0000"/>
                </a:solidFill>
              </a:rPr>
              <a:t> тих характеристик </a:t>
            </a:r>
            <a:r>
              <a:rPr lang="ru-RU" sz="4500" dirty="0" err="1">
                <a:solidFill>
                  <a:srgbClr val="FF0000"/>
                </a:solidFill>
              </a:rPr>
              <a:t>товарів</a:t>
            </a:r>
            <a:r>
              <a:rPr lang="ru-RU" sz="4500" dirty="0">
                <a:solidFill>
                  <a:srgbClr val="FF0000"/>
                </a:solidFill>
              </a:rPr>
              <a:t> </a:t>
            </a:r>
            <a:r>
              <a:rPr lang="ru-RU" sz="4500" dirty="0" err="1">
                <a:solidFill>
                  <a:srgbClr val="FF0000"/>
                </a:solidFill>
              </a:rPr>
              <a:t>або</a:t>
            </a:r>
            <a:r>
              <a:rPr lang="ru-RU" sz="4500" dirty="0">
                <a:solidFill>
                  <a:srgbClr val="FF0000"/>
                </a:solidFill>
              </a:rPr>
              <a:t> </a:t>
            </a:r>
            <a:r>
              <a:rPr lang="ru-RU" sz="4500" dirty="0" err="1">
                <a:solidFill>
                  <a:srgbClr val="FF0000"/>
                </a:solidFill>
              </a:rPr>
              <a:t>послуг</a:t>
            </a:r>
            <a:r>
              <a:rPr lang="ru-RU" sz="4500" dirty="0"/>
              <a:t>, </a:t>
            </a:r>
            <a:r>
              <a:rPr lang="ru-RU" sz="4500" dirty="0" err="1"/>
              <a:t>які</a:t>
            </a:r>
            <a:r>
              <a:rPr lang="ru-RU" sz="4500" dirty="0"/>
              <a:t> </a:t>
            </a:r>
            <a:r>
              <a:rPr lang="ru-RU" sz="4500" dirty="0" err="1"/>
              <a:t>можуть</a:t>
            </a:r>
            <a:r>
              <a:rPr lang="ru-RU" sz="4500" dirty="0"/>
              <a:t> </a:t>
            </a:r>
            <a:r>
              <a:rPr lang="ru-RU" sz="4500" dirty="0" err="1"/>
              <a:t>відображати</a:t>
            </a:r>
            <a:r>
              <a:rPr lang="ru-RU" sz="4500" dirty="0"/>
              <a:t> </a:t>
            </a:r>
            <a:r>
              <a:rPr lang="ru-RU" sz="4500" dirty="0" err="1"/>
              <a:t>їх</a:t>
            </a:r>
            <a:r>
              <a:rPr lang="ru-RU" sz="4500" dirty="0"/>
              <a:t> </a:t>
            </a:r>
            <a:r>
              <a:rPr lang="ru-RU" sz="4500" dirty="0" err="1"/>
              <a:t>відмінності</a:t>
            </a:r>
            <a:r>
              <a:rPr lang="ru-RU" sz="4500" dirty="0"/>
              <a:t> </a:t>
            </a:r>
            <a:r>
              <a:rPr lang="ru-RU" sz="4500" dirty="0" err="1"/>
              <a:t>від</a:t>
            </a:r>
            <a:r>
              <a:rPr lang="ru-RU" sz="4500" dirty="0"/>
              <a:t> </a:t>
            </a:r>
            <a:r>
              <a:rPr lang="ru-RU" sz="4500" dirty="0" err="1"/>
              <a:t>товарів</a:t>
            </a:r>
            <a:r>
              <a:rPr lang="ru-RU" sz="4500" dirty="0"/>
              <a:t> </a:t>
            </a:r>
            <a:r>
              <a:rPr lang="ru-RU" sz="4500" dirty="0" err="1"/>
              <a:t>або</a:t>
            </a:r>
            <a:r>
              <a:rPr lang="ru-RU" sz="4500" dirty="0"/>
              <a:t> </a:t>
            </a:r>
            <a:r>
              <a:rPr lang="ru-RU" sz="4500" dirty="0" err="1"/>
              <a:t>послуг</a:t>
            </a:r>
            <a:r>
              <a:rPr lang="ru-RU" sz="4500" dirty="0"/>
              <a:t> </a:t>
            </a:r>
            <a:r>
              <a:rPr lang="ru-RU" sz="4500" dirty="0" err="1"/>
              <a:t>конкурентів</a:t>
            </a:r>
            <a:r>
              <a:rPr lang="ru-RU" sz="4500" dirty="0"/>
              <a:t> </a:t>
            </a:r>
            <a:r>
              <a:rPr lang="ru-RU" sz="4500" dirty="0" err="1"/>
              <a:t>або</a:t>
            </a:r>
            <a:r>
              <a:rPr lang="ru-RU" sz="4500" dirty="0"/>
              <a:t> за </a:t>
            </a:r>
            <a:r>
              <a:rPr lang="ru-RU" sz="4500" dirty="0" err="1"/>
              <a:t>ступенем</a:t>
            </a:r>
            <a:r>
              <a:rPr lang="ru-RU" sz="4500" dirty="0"/>
              <a:t> </a:t>
            </a:r>
            <a:r>
              <a:rPr lang="ru-RU" sz="4500" dirty="0" err="1"/>
              <a:t>відповідності</a:t>
            </a:r>
            <a:r>
              <a:rPr lang="ru-RU" sz="4500" dirty="0"/>
              <a:t> </a:t>
            </a:r>
            <a:r>
              <a:rPr lang="ru-RU" sz="4500" dirty="0" err="1"/>
              <a:t>конкретної</a:t>
            </a:r>
            <a:r>
              <a:rPr lang="ru-RU" sz="4500" dirty="0"/>
              <a:t> </a:t>
            </a:r>
            <a:r>
              <a:rPr lang="ru-RU" sz="4500" dirty="0" err="1"/>
              <a:t>суспільної</a:t>
            </a:r>
            <a:r>
              <a:rPr lang="ru-RU" sz="4500" dirty="0"/>
              <a:t> потреби, </a:t>
            </a:r>
            <a:r>
              <a:rPr lang="ru-RU" sz="4500" dirty="0" err="1"/>
              <a:t>або</a:t>
            </a:r>
            <a:r>
              <a:rPr lang="ru-RU" sz="4500" dirty="0"/>
              <a:t> за </a:t>
            </a:r>
            <a:r>
              <a:rPr lang="ru-RU" sz="4500" dirty="0" err="1"/>
              <a:t>ступенем</a:t>
            </a:r>
            <a:r>
              <a:rPr lang="ru-RU" sz="4500" dirty="0"/>
              <a:t> </a:t>
            </a:r>
            <a:r>
              <a:rPr lang="ru-RU" sz="4500" dirty="0" err="1"/>
              <a:t>витрат</a:t>
            </a:r>
            <a:r>
              <a:rPr lang="ru-RU" sz="4500" dirty="0"/>
              <a:t> на </a:t>
            </a:r>
            <a:r>
              <a:rPr lang="ru-RU" sz="4500" dirty="0" err="1"/>
              <a:t>її</a:t>
            </a:r>
            <a:r>
              <a:rPr lang="ru-RU" sz="4500" dirty="0"/>
              <a:t> </a:t>
            </a:r>
            <a:r>
              <a:rPr lang="ru-RU" sz="4500" dirty="0" err="1"/>
              <a:t>задоволення</a:t>
            </a:r>
            <a:r>
              <a:rPr lang="ru-RU" sz="4500" dirty="0"/>
              <a:t>.</a:t>
            </a:r>
          </a:p>
          <a:p>
            <a:pPr marL="0" indent="0">
              <a:buNone/>
            </a:pPr>
            <a:r>
              <a:rPr lang="ru-RU" sz="4500" dirty="0"/>
              <a:t>4. </a:t>
            </a:r>
            <a:r>
              <a:rPr lang="ru-RU" sz="4500" dirty="0" err="1">
                <a:solidFill>
                  <a:srgbClr val="FF0000"/>
                </a:solidFill>
              </a:rPr>
              <a:t>Можливе</a:t>
            </a:r>
            <a:r>
              <a:rPr lang="ru-RU" sz="4500" dirty="0">
                <a:solidFill>
                  <a:srgbClr val="FF0000"/>
                </a:solidFill>
              </a:rPr>
              <a:t> </a:t>
            </a:r>
            <a:r>
              <a:rPr lang="ru-RU" sz="4500" dirty="0" err="1">
                <a:solidFill>
                  <a:srgbClr val="FF0000"/>
                </a:solidFill>
              </a:rPr>
              <a:t>створення</a:t>
            </a:r>
            <a:r>
              <a:rPr lang="ru-RU" sz="4500" dirty="0">
                <a:solidFill>
                  <a:srgbClr val="FF0000"/>
                </a:solidFill>
              </a:rPr>
              <a:t> </a:t>
            </a:r>
            <a:r>
              <a:rPr lang="ru-RU" sz="4500" dirty="0" err="1">
                <a:solidFill>
                  <a:srgbClr val="FF0000"/>
                </a:solidFill>
              </a:rPr>
              <a:t>новинного</a:t>
            </a:r>
            <a:r>
              <a:rPr lang="ru-RU" sz="4500" dirty="0">
                <a:solidFill>
                  <a:srgbClr val="FF0000"/>
                </a:solidFill>
              </a:rPr>
              <a:t> </a:t>
            </a:r>
            <a:r>
              <a:rPr lang="ru-RU" sz="4500" dirty="0" err="1">
                <a:solidFill>
                  <a:srgbClr val="FF0000"/>
                </a:solidFill>
              </a:rPr>
              <a:t>інформаційного</a:t>
            </a:r>
            <a:r>
              <a:rPr lang="ru-RU" sz="4500" dirty="0">
                <a:solidFill>
                  <a:srgbClr val="FF0000"/>
                </a:solidFill>
              </a:rPr>
              <a:t> показу </a:t>
            </a:r>
            <a:r>
              <a:rPr lang="ru-RU" sz="4500" dirty="0"/>
              <a:t>на </a:t>
            </a:r>
            <a:r>
              <a:rPr lang="ru-RU" sz="4500" dirty="0" err="1"/>
              <a:t>основі</a:t>
            </a:r>
            <a:r>
              <a:rPr lang="ru-RU" sz="4500" dirty="0"/>
              <a:t> </a:t>
            </a:r>
            <a:r>
              <a:rPr lang="ru-RU" sz="4500" dirty="0" err="1"/>
              <a:t>виявлених</a:t>
            </a:r>
            <a:r>
              <a:rPr lang="ru-RU" sz="4500" dirty="0"/>
              <a:t> </a:t>
            </a:r>
            <a:r>
              <a:rPr lang="ru-RU" sz="4500" dirty="0" err="1"/>
              <a:t>конкурентних</a:t>
            </a:r>
            <a:r>
              <a:rPr lang="ru-RU" sz="4500" dirty="0"/>
              <a:t> </a:t>
            </a:r>
            <a:r>
              <a:rPr lang="ru-RU" sz="4500" dirty="0" err="1"/>
              <a:t>переваг</a:t>
            </a:r>
            <a:r>
              <a:rPr lang="ru-RU" sz="4500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706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8776" y="260648"/>
            <a:ext cx="8229600" cy="114300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endParaRPr lang="ru-RU" sz="2800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633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lvl="0"/>
            <a:r>
              <a:rPr lang="ru-RU" b="1" dirty="0" err="1"/>
              <a:t>Види</a:t>
            </a:r>
            <a:r>
              <a:rPr lang="ru-RU" b="1" dirty="0"/>
              <a:t> </a:t>
            </a:r>
            <a:r>
              <a:rPr lang="ru-RU" b="1" dirty="0" err="1"/>
              <a:t>досліджень</a:t>
            </a:r>
            <a:r>
              <a:rPr lang="ru-RU" b="1" dirty="0"/>
              <a:t> в PR-</a:t>
            </a:r>
            <a:r>
              <a:rPr lang="ru-RU" b="1" dirty="0" err="1"/>
              <a:t>діяльності</a:t>
            </a:r>
            <a:r>
              <a:rPr lang="ru-RU" b="1" dirty="0"/>
              <a:t> </a:t>
            </a:r>
            <a:r>
              <a:rPr lang="ru-RU" dirty="0"/>
              <a:t/>
            </a:r>
            <a:br>
              <a:rPr lang="ru-RU" dirty="0"/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dirty="0" err="1"/>
              <a:t>Оскільки</a:t>
            </a:r>
            <a:r>
              <a:rPr lang="ru-RU" dirty="0"/>
              <a:t> PR є </a:t>
            </a:r>
            <a:r>
              <a:rPr lang="ru-RU" dirty="0" err="1"/>
              <a:t>комунікативною</a:t>
            </a:r>
            <a:r>
              <a:rPr lang="ru-RU" dirty="0"/>
              <a:t> </a:t>
            </a:r>
            <a:r>
              <a:rPr lang="ru-RU" dirty="0" err="1"/>
              <a:t>діяльністю</a:t>
            </a:r>
            <a:r>
              <a:rPr lang="ru-RU" dirty="0"/>
              <a:t>, </a:t>
            </a:r>
            <a:r>
              <a:rPr lang="ru-RU" dirty="0" err="1"/>
              <a:t>класифікацію</a:t>
            </a:r>
            <a:r>
              <a:rPr lang="ru-RU" dirty="0"/>
              <a:t> </a:t>
            </a:r>
            <a:r>
              <a:rPr lang="ru-RU" dirty="0" err="1"/>
              <a:t>досліджень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провести </a:t>
            </a:r>
            <a:r>
              <a:rPr lang="ru-RU" i="1" dirty="0"/>
              <a:t>за </a:t>
            </a:r>
            <a:r>
              <a:rPr lang="ru-RU" sz="3800" i="1" dirty="0" err="1">
                <a:solidFill>
                  <a:srgbClr val="FF0000"/>
                </a:solidFill>
              </a:rPr>
              <a:t>критерієм</a:t>
            </a:r>
            <a:r>
              <a:rPr lang="ru-RU" sz="3800" i="1" dirty="0">
                <a:solidFill>
                  <a:srgbClr val="FF0000"/>
                </a:solidFill>
              </a:rPr>
              <a:t> </a:t>
            </a:r>
            <a:r>
              <a:rPr lang="ru-RU" sz="3800" i="1" dirty="0" err="1">
                <a:solidFill>
                  <a:srgbClr val="FF0000"/>
                </a:solidFill>
              </a:rPr>
              <a:t>компонентів</a:t>
            </a:r>
            <a:r>
              <a:rPr lang="ru-RU" sz="3800" i="1" dirty="0">
                <a:solidFill>
                  <a:srgbClr val="FF0000"/>
                </a:solidFill>
              </a:rPr>
              <a:t> </a:t>
            </a:r>
            <a:r>
              <a:rPr lang="ru-RU" sz="3800" i="1" dirty="0" err="1">
                <a:solidFill>
                  <a:srgbClr val="FF0000"/>
                </a:solidFill>
              </a:rPr>
              <a:t>комунікативного</a:t>
            </a:r>
            <a:r>
              <a:rPr lang="ru-RU" sz="3800" i="1" dirty="0">
                <a:solidFill>
                  <a:srgbClr val="FF0000"/>
                </a:solidFill>
              </a:rPr>
              <a:t> </a:t>
            </a:r>
            <a:r>
              <a:rPr lang="ru-RU" sz="3800" i="1" dirty="0" err="1">
                <a:solidFill>
                  <a:srgbClr val="FF0000"/>
                </a:solidFill>
              </a:rPr>
              <a:t>процесу</a:t>
            </a:r>
            <a:r>
              <a:rPr lang="ru-RU" sz="3800" i="1" dirty="0">
                <a:solidFill>
                  <a:srgbClr val="FF0000"/>
                </a:solidFill>
              </a:rPr>
              <a:t>,</a:t>
            </a:r>
            <a:r>
              <a:rPr lang="ru-RU" sz="3800" dirty="0">
                <a:solidFill>
                  <a:srgbClr val="FF0000"/>
                </a:solidFill>
              </a:rPr>
              <a:t> </a:t>
            </a:r>
            <a:r>
              <a:rPr lang="ru-RU" sz="3800" dirty="0" err="1">
                <a:solidFill>
                  <a:srgbClr val="FF0000"/>
                </a:solidFill>
              </a:rPr>
              <a:t>якими</a:t>
            </a:r>
            <a:r>
              <a:rPr lang="ru-RU" sz="3800" dirty="0">
                <a:solidFill>
                  <a:srgbClr val="FF0000"/>
                </a:solidFill>
              </a:rPr>
              <a:t> є </a:t>
            </a:r>
            <a:r>
              <a:rPr lang="ru-RU" sz="3800" dirty="0" err="1">
                <a:solidFill>
                  <a:srgbClr val="FF0000"/>
                </a:solidFill>
              </a:rPr>
              <a:t>згідно</a:t>
            </a:r>
            <a:r>
              <a:rPr lang="ru-RU" sz="3800" dirty="0">
                <a:solidFill>
                  <a:srgbClr val="FF0000"/>
                </a:solidFill>
              </a:rPr>
              <a:t> з </a:t>
            </a:r>
            <a:r>
              <a:rPr lang="ru-RU" sz="3800" dirty="0" err="1">
                <a:solidFill>
                  <a:srgbClr val="FF0000"/>
                </a:solidFill>
              </a:rPr>
              <a:t>класичною</a:t>
            </a:r>
            <a:r>
              <a:rPr lang="ru-RU" sz="3800" dirty="0">
                <a:solidFill>
                  <a:srgbClr val="FF0000"/>
                </a:solidFill>
              </a:rPr>
              <a:t> </a:t>
            </a:r>
            <a:r>
              <a:rPr lang="ru-RU" sz="3800" dirty="0" err="1">
                <a:solidFill>
                  <a:srgbClr val="FF0000"/>
                </a:solidFill>
              </a:rPr>
              <a:t>моделлю</a:t>
            </a:r>
            <a:r>
              <a:rPr lang="ru-RU" sz="3800" dirty="0">
                <a:solidFill>
                  <a:srgbClr val="FF0000"/>
                </a:solidFill>
              </a:rPr>
              <a:t> </a:t>
            </a:r>
            <a:r>
              <a:rPr lang="ru-RU" sz="3800" dirty="0" err="1">
                <a:solidFill>
                  <a:srgbClr val="FF0000"/>
                </a:solidFill>
              </a:rPr>
              <a:t>комунікації</a:t>
            </a:r>
            <a:r>
              <a:rPr lang="ru-RU" sz="3800" dirty="0">
                <a:solidFill>
                  <a:srgbClr val="FF0000"/>
                </a:solidFill>
              </a:rPr>
              <a:t> Г. </a:t>
            </a:r>
            <a:r>
              <a:rPr lang="ru-RU" sz="3800" dirty="0" err="1">
                <a:solidFill>
                  <a:srgbClr val="FF0000"/>
                </a:solidFill>
              </a:rPr>
              <a:t>Лассвелла</a:t>
            </a:r>
            <a:r>
              <a:rPr lang="ru-RU" sz="3800" dirty="0">
                <a:solidFill>
                  <a:srgbClr val="FF0000"/>
                </a:solidFill>
              </a:rPr>
              <a:t>:</a:t>
            </a:r>
          </a:p>
          <a:p>
            <a:r>
              <a:rPr lang="ru-RU" dirty="0" err="1"/>
              <a:t>джерела</a:t>
            </a:r>
            <a:r>
              <a:rPr lang="ru-RU" dirty="0"/>
              <a:t>;</a:t>
            </a:r>
          </a:p>
          <a:p>
            <a:r>
              <a:rPr lang="ru-RU" dirty="0" err="1"/>
              <a:t>повідомлення</a:t>
            </a:r>
            <a:r>
              <a:rPr lang="ru-RU" dirty="0"/>
              <a:t>;</a:t>
            </a:r>
          </a:p>
          <a:p>
            <a:r>
              <a:rPr lang="ru-RU" dirty="0"/>
              <a:t>канал(и);</a:t>
            </a:r>
          </a:p>
          <a:p>
            <a:r>
              <a:rPr lang="ru-RU" dirty="0" err="1"/>
              <a:t>аудиторія</a:t>
            </a:r>
            <a:r>
              <a:rPr lang="ru-RU" dirty="0"/>
              <a:t> (ї).</a:t>
            </a:r>
          </a:p>
          <a:p>
            <a:pPr marL="0" indent="0">
              <a:buNone/>
            </a:pPr>
            <a:r>
              <a:rPr lang="ru-RU" sz="3800" i="1" dirty="0">
                <a:solidFill>
                  <a:srgbClr val="FF0000"/>
                </a:solidFill>
              </a:rPr>
              <a:t>На </a:t>
            </a:r>
            <a:r>
              <a:rPr lang="ru-RU" sz="3800" i="1" dirty="0" err="1">
                <a:solidFill>
                  <a:srgbClr val="FF0000"/>
                </a:solidFill>
              </a:rPr>
              <a:t>етапі</a:t>
            </a:r>
            <a:r>
              <a:rPr lang="ru-RU" sz="3800" i="1" dirty="0">
                <a:solidFill>
                  <a:srgbClr val="FF0000"/>
                </a:solidFill>
              </a:rPr>
              <a:t> </a:t>
            </a:r>
            <a:r>
              <a:rPr lang="ru-RU" sz="3800" i="1" dirty="0" err="1">
                <a:solidFill>
                  <a:srgbClr val="FF0000"/>
                </a:solidFill>
              </a:rPr>
              <a:t>розробки</a:t>
            </a:r>
            <a:r>
              <a:rPr lang="ru-RU" sz="3800" i="1" dirty="0">
                <a:solidFill>
                  <a:srgbClr val="FF0000"/>
                </a:solidFill>
              </a:rPr>
              <a:t> </a:t>
            </a:r>
            <a:r>
              <a:rPr lang="ru-RU" sz="3800" i="1" dirty="0" err="1">
                <a:solidFill>
                  <a:srgbClr val="FF0000"/>
                </a:solidFill>
              </a:rPr>
              <a:t>кампанії</a:t>
            </a:r>
            <a:r>
              <a:rPr lang="ru-RU" sz="3800" dirty="0">
                <a:solidFill>
                  <a:srgbClr val="FF0000"/>
                </a:solidFill>
              </a:rPr>
              <a:t>  </a:t>
            </a:r>
            <a:r>
              <a:rPr lang="ru-RU" sz="3800" dirty="0" err="1">
                <a:solidFill>
                  <a:srgbClr val="FF0000"/>
                </a:solidFill>
              </a:rPr>
              <a:t>дослідницька</a:t>
            </a:r>
            <a:r>
              <a:rPr lang="ru-RU" sz="3800" dirty="0">
                <a:solidFill>
                  <a:srgbClr val="FF0000"/>
                </a:solidFill>
              </a:rPr>
              <a:t> фаза </a:t>
            </a:r>
            <a:r>
              <a:rPr lang="ru-RU" sz="3800" dirty="0" err="1">
                <a:solidFill>
                  <a:srgbClr val="FF0000"/>
                </a:solidFill>
              </a:rPr>
              <a:t>має</a:t>
            </a:r>
            <a:r>
              <a:rPr lang="ru-RU" sz="3800" dirty="0">
                <a:solidFill>
                  <a:srgbClr val="FF0000"/>
                </a:solidFill>
              </a:rPr>
              <a:t> </a:t>
            </a:r>
            <a:r>
              <a:rPr lang="ru-RU" sz="3800" dirty="0" err="1">
                <a:solidFill>
                  <a:srgbClr val="FF0000"/>
                </a:solidFill>
              </a:rPr>
              <a:t>містити</a:t>
            </a:r>
            <a:r>
              <a:rPr lang="ru-RU" sz="3800" dirty="0">
                <a:solidFill>
                  <a:srgbClr val="FF0000"/>
                </a:solidFill>
              </a:rPr>
              <a:t>:</a:t>
            </a:r>
          </a:p>
          <a:p>
            <a:r>
              <a:rPr lang="ru-RU" dirty="0" err="1"/>
              <a:t>попереднє</a:t>
            </a:r>
            <a:r>
              <a:rPr lang="ru-RU" dirty="0"/>
              <a:t> </a:t>
            </a:r>
            <a:r>
              <a:rPr lang="ru-RU" dirty="0" err="1"/>
              <a:t>дослідження</a:t>
            </a:r>
            <a:r>
              <a:rPr lang="ru-RU" dirty="0"/>
              <a:t> </a:t>
            </a:r>
            <a:r>
              <a:rPr lang="ru-RU" dirty="0" err="1"/>
              <a:t>джерел</a:t>
            </a:r>
            <a:r>
              <a:rPr lang="ru-RU" dirty="0"/>
              <a:t>;</a:t>
            </a:r>
          </a:p>
          <a:p>
            <a:r>
              <a:rPr lang="ru-RU" dirty="0" err="1"/>
              <a:t>попереднє</a:t>
            </a:r>
            <a:r>
              <a:rPr lang="ru-RU" dirty="0"/>
              <a:t> </a:t>
            </a:r>
            <a:r>
              <a:rPr lang="ru-RU" dirty="0" err="1"/>
              <a:t>дослідження</a:t>
            </a:r>
            <a:r>
              <a:rPr lang="ru-RU" dirty="0"/>
              <a:t> </a:t>
            </a:r>
            <a:r>
              <a:rPr lang="ru-RU" dirty="0" err="1"/>
              <a:t>повідомлень</a:t>
            </a:r>
            <a:r>
              <a:rPr lang="ru-RU" dirty="0"/>
              <a:t>;</a:t>
            </a:r>
          </a:p>
          <a:p>
            <a:r>
              <a:rPr lang="ru-RU" dirty="0" err="1"/>
              <a:t>попереднє</a:t>
            </a:r>
            <a:r>
              <a:rPr lang="ru-RU" dirty="0"/>
              <a:t> </a:t>
            </a:r>
            <a:r>
              <a:rPr lang="ru-RU" dirty="0" err="1"/>
              <a:t>дослідження</a:t>
            </a:r>
            <a:r>
              <a:rPr lang="ru-RU" dirty="0"/>
              <a:t> </a:t>
            </a:r>
            <a:r>
              <a:rPr lang="ru-RU" dirty="0" err="1"/>
              <a:t>каналів</a:t>
            </a:r>
            <a:r>
              <a:rPr lang="ru-RU" dirty="0"/>
              <a:t>;</a:t>
            </a:r>
          </a:p>
          <a:p>
            <a:r>
              <a:rPr lang="ru-RU" dirty="0" err="1"/>
              <a:t>попереднє</a:t>
            </a:r>
            <a:r>
              <a:rPr lang="ru-RU" dirty="0"/>
              <a:t> </a:t>
            </a:r>
            <a:r>
              <a:rPr lang="ru-RU" dirty="0" err="1"/>
              <a:t>дослідження</a:t>
            </a:r>
            <a:r>
              <a:rPr lang="ru-RU" dirty="0"/>
              <a:t> </a:t>
            </a:r>
            <a:r>
              <a:rPr lang="ru-RU" dirty="0" err="1"/>
              <a:t>цільових</a:t>
            </a:r>
            <a:r>
              <a:rPr lang="ru-RU" dirty="0"/>
              <a:t> </a:t>
            </a:r>
            <a:r>
              <a:rPr lang="ru-RU" dirty="0" err="1"/>
              <a:t>аудиторій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sz="3800" i="1" dirty="0">
                <a:solidFill>
                  <a:srgbClr val="FF0000"/>
                </a:solidFill>
              </a:rPr>
              <a:t>На </a:t>
            </a:r>
            <a:r>
              <a:rPr lang="ru-RU" sz="3800" i="1" dirty="0" err="1">
                <a:solidFill>
                  <a:srgbClr val="FF0000"/>
                </a:solidFill>
              </a:rPr>
              <a:t>етапі</a:t>
            </a:r>
            <a:r>
              <a:rPr lang="ru-RU" sz="3800" i="1" dirty="0">
                <a:solidFill>
                  <a:srgbClr val="FF0000"/>
                </a:solidFill>
              </a:rPr>
              <a:t> </a:t>
            </a:r>
            <a:r>
              <a:rPr lang="ru-RU" sz="3800" i="1" dirty="0" err="1">
                <a:solidFill>
                  <a:srgbClr val="FF0000"/>
                </a:solidFill>
              </a:rPr>
              <a:t>оцінки</a:t>
            </a:r>
            <a:r>
              <a:rPr lang="ru-RU" sz="3800" i="1" dirty="0">
                <a:solidFill>
                  <a:srgbClr val="FF0000"/>
                </a:solidFill>
              </a:rPr>
              <a:t> </a:t>
            </a:r>
            <a:r>
              <a:rPr lang="ru-RU" sz="3800" i="1" dirty="0" err="1">
                <a:solidFill>
                  <a:srgbClr val="FF0000"/>
                </a:solidFill>
              </a:rPr>
              <a:t>ефективності</a:t>
            </a:r>
            <a:r>
              <a:rPr lang="ru-RU" sz="3800" dirty="0">
                <a:solidFill>
                  <a:srgbClr val="FF0000"/>
                </a:solidFill>
              </a:rPr>
              <a:t> </a:t>
            </a:r>
            <a:r>
              <a:rPr lang="ru-RU" sz="3800" dirty="0" err="1">
                <a:solidFill>
                  <a:srgbClr val="FF0000"/>
                </a:solidFill>
              </a:rPr>
              <a:t>відбувається</a:t>
            </a:r>
            <a:r>
              <a:rPr lang="ru-RU" sz="3800" dirty="0">
                <a:solidFill>
                  <a:srgbClr val="FF0000"/>
                </a:solidFill>
              </a:rPr>
              <a:t>:</a:t>
            </a:r>
          </a:p>
          <a:p>
            <a:r>
              <a:rPr lang="ru-RU" dirty="0" err="1"/>
              <a:t>дослідження</a:t>
            </a:r>
            <a:r>
              <a:rPr lang="ru-RU" dirty="0"/>
              <a:t> </a:t>
            </a:r>
            <a:r>
              <a:rPr lang="ru-RU" dirty="0" err="1"/>
              <a:t>ефективності</a:t>
            </a:r>
            <a:r>
              <a:rPr lang="ru-RU" dirty="0"/>
              <a:t> </a:t>
            </a:r>
            <a:r>
              <a:rPr lang="ru-RU" dirty="0" err="1"/>
              <a:t>джерел</a:t>
            </a:r>
            <a:r>
              <a:rPr lang="ru-RU" dirty="0"/>
              <a:t>;</a:t>
            </a:r>
          </a:p>
          <a:p>
            <a:r>
              <a:rPr lang="ru-RU" dirty="0" err="1"/>
              <a:t>дослідження</a:t>
            </a:r>
            <a:r>
              <a:rPr lang="ru-RU" dirty="0"/>
              <a:t> </a:t>
            </a:r>
            <a:r>
              <a:rPr lang="ru-RU" dirty="0" err="1"/>
              <a:t>ефективності</a:t>
            </a:r>
            <a:r>
              <a:rPr lang="ru-RU" dirty="0"/>
              <a:t> </a:t>
            </a:r>
            <a:r>
              <a:rPr lang="ru-RU" dirty="0" err="1"/>
              <a:t>повідомлень</a:t>
            </a:r>
            <a:r>
              <a:rPr lang="ru-RU" dirty="0"/>
              <a:t>;</a:t>
            </a:r>
          </a:p>
          <a:p>
            <a:r>
              <a:rPr lang="ru-RU" dirty="0" err="1"/>
              <a:t>дослідження</a:t>
            </a:r>
            <a:r>
              <a:rPr lang="ru-RU" dirty="0"/>
              <a:t> </a:t>
            </a:r>
            <a:r>
              <a:rPr lang="ru-RU" dirty="0" err="1"/>
              <a:t>ефективності</a:t>
            </a:r>
            <a:r>
              <a:rPr lang="ru-RU" dirty="0"/>
              <a:t> </a:t>
            </a:r>
            <a:r>
              <a:rPr lang="ru-RU" dirty="0" err="1"/>
              <a:t>каналів</a:t>
            </a:r>
            <a:r>
              <a:rPr lang="ru-RU" dirty="0"/>
              <a:t>;</a:t>
            </a:r>
          </a:p>
          <a:p>
            <a:r>
              <a:rPr lang="ru-RU" dirty="0" err="1"/>
              <a:t>дослідження</a:t>
            </a:r>
            <a:r>
              <a:rPr lang="ru-RU" dirty="0"/>
              <a:t> </a:t>
            </a:r>
            <a:r>
              <a:rPr lang="ru-RU" dirty="0" err="1"/>
              <a:t>динаміки</a:t>
            </a:r>
            <a:r>
              <a:rPr lang="ru-RU" dirty="0"/>
              <a:t> </a:t>
            </a:r>
            <a:r>
              <a:rPr lang="ru-RU" dirty="0" err="1"/>
              <a:t>свідомості</a:t>
            </a:r>
            <a:r>
              <a:rPr lang="ru-RU" dirty="0"/>
              <a:t> й </a:t>
            </a:r>
            <a:r>
              <a:rPr lang="ru-RU" dirty="0" err="1"/>
              <a:t>поведінки</a:t>
            </a:r>
            <a:r>
              <a:rPr lang="ru-RU" dirty="0"/>
              <a:t> </a:t>
            </a:r>
            <a:r>
              <a:rPr lang="ru-RU" dirty="0" err="1"/>
              <a:t>цільових</a:t>
            </a:r>
            <a:r>
              <a:rPr lang="ru-RU" dirty="0"/>
              <a:t> </a:t>
            </a:r>
            <a:r>
              <a:rPr lang="ru-RU" dirty="0" err="1"/>
              <a:t>аудиторій</a:t>
            </a:r>
            <a:r>
              <a:rPr lang="ru-RU" dirty="0"/>
              <a:t>.</a:t>
            </a:r>
          </a:p>
          <a:p>
            <a:pPr marL="0" indent="0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682179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143000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800" b="1" i="1" dirty="0" err="1"/>
              <a:t>Основні</a:t>
            </a:r>
            <a:r>
              <a:rPr lang="ru-RU" sz="2800" b="1" i="1" dirty="0"/>
              <a:t> </a:t>
            </a:r>
            <a:r>
              <a:rPr lang="ru-RU" sz="2800" b="1" i="1" dirty="0" err="1"/>
              <a:t>тактичні</a:t>
            </a:r>
            <a:r>
              <a:rPr lang="ru-RU" sz="2800" b="1" i="1" dirty="0"/>
              <a:t> </a:t>
            </a:r>
            <a:r>
              <a:rPr lang="ru-RU" sz="2800" b="1" i="1" dirty="0" err="1"/>
              <a:t>завдання</a:t>
            </a:r>
            <a:r>
              <a:rPr lang="ru-RU" sz="2800" b="1" i="1" dirty="0"/>
              <a:t>: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r>
              <a:rPr lang="ru-RU" sz="2900" dirty="0" err="1"/>
              <a:t>виявлення</a:t>
            </a:r>
            <a:r>
              <a:rPr lang="ru-RU" sz="2900" dirty="0"/>
              <a:t> тих, </a:t>
            </a:r>
            <a:r>
              <a:rPr lang="ru-RU" sz="2900" dirty="0" err="1"/>
              <a:t>що</a:t>
            </a:r>
            <a:r>
              <a:rPr lang="ru-RU" sz="2900" dirty="0"/>
              <a:t> </a:t>
            </a:r>
            <a:r>
              <a:rPr lang="ru-RU" sz="2900" dirty="0" err="1"/>
              <a:t>існують</a:t>
            </a:r>
            <a:r>
              <a:rPr lang="ru-RU" sz="2900" dirty="0"/>
              <a:t>, і </a:t>
            </a:r>
            <a:r>
              <a:rPr lang="ru-RU" sz="2900" dirty="0" err="1"/>
              <a:t>потенційних</a:t>
            </a:r>
            <a:r>
              <a:rPr lang="ru-RU" sz="2900" dirty="0"/>
              <a:t> </a:t>
            </a:r>
            <a:r>
              <a:rPr lang="ru-RU" sz="2900" dirty="0" err="1"/>
              <a:t>бажань</a:t>
            </a:r>
            <a:endParaRPr lang="ru-RU" sz="2900" dirty="0"/>
          </a:p>
          <a:p>
            <a:pPr marL="0" indent="0">
              <a:buNone/>
            </a:pPr>
            <a:r>
              <a:rPr lang="ru-RU" sz="2900" dirty="0" err="1"/>
              <a:t>споживачів</a:t>
            </a:r>
            <a:r>
              <a:rPr lang="ru-RU" sz="2900" dirty="0"/>
              <a:t> та </a:t>
            </a:r>
            <a:r>
              <a:rPr lang="ru-RU" sz="2900" dirty="0" err="1"/>
              <a:t>попиту</a:t>
            </a:r>
            <a:r>
              <a:rPr lang="ru-RU" sz="2900" dirty="0"/>
              <a:t> на товар і на </a:t>
            </a:r>
            <a:r>
              <a:rPr lang="ru-RU" sz="2900" dirty="0" err="1"/>
              <a:t>цій</a:t>
            </a:r>
            <a:r>
              <a:rPr lang="ru-RU" sz="2900" dirty="0"/>
              <a:t> </a:t>
            </a:r>
            <a:r>
              <a:rPr lang="ru-RU" sz="2900" dirty="0" err="1"/>
              <a:t>основі</a:t>
            </a:r>
            <a:r>
              <a:rPr lang="ru-RU" sz="2900" dirty="0"/>
              <a:t> </a:t>
            </a:r>
            <a:r>
              <a:rPr lang="ru-RU" sz="2900" dirty="0" err="1"/>
              <a:t>обгрунтування</a:t>
            </a:r>
            <a:endParaRPr lang="ru-RU" sz="2900" dirty="0"/>
          </a:p>
          <a:p>
            <a:pPr marL="0" indent="0">
              <a:buNone/>
            </a:pPr>
            <a:r>
              <a:rPr lang="ru-RU" sz="2900" dirty="0" err="1"/>
              <a:t>доцільності</a:t>
            </a:r>
            <a:r>
              <a:rPr lang="ru-RU" sz="2900" dirty="0"/>
              <a:t> </a:t>
            </a:r>
            <a:r>
              <a:rPr lang="ru-RU" sz="2900" dirty="0" err="1"/>
              <a:t>його</a:t>
            </a:r>
            <a:r>
              <a:rPr lang="ru-RU" sz="2900" dirty="0"/>
              <a:t> </a:t>
            </a:r>
            <a:r>
              <a:rPr lang="ru-RU" sz="2900" dirty="0" err="1"/>
              <a:t>виробництва</a:t>
            </a:r>
            <a:r>
              <a:rPr lang="ru-RU" sz="2900" dirty="0"/>
              <a:t>;</a:t>
            </a:r>
          </a:p>
          <a:p>
            <a:pPr marL="0" indent="0">
              <a:buNone/>
            </a:pPr>
            <a:r>
              <a:rPr lang="ru-RU" sz="2900" dirty="0" smtClean="0"/>
              <a:t>• </a:t>
            </a:r>
            <a:r>
              <a:rPr lang="ru-RU" sz="2900" dirty="0" err="1" smtClean="0"/>
              <a:t>організація</a:t>
            </a:r>
            <a:r>
              <a:rPr lang="ru-RU" sz="2900" dirty="0" smtClean="0"/>
              <a:t> </a:t>
            </a:r>
            <a:r>
              <a:rPr lang="ru-RU" sz="2900" dirty="0" err="1"/>
              <a:t>науководослідних</a:t>
            </a:r>
            <a:r>
              <a:rPr lang="ru-RU" sz="2900" dirty="0"/>
              <a:t> та </a:t>
            </a:r>
            <a:r>
              <a:rPr lang="ru-RU" sz="2900" dirty="0" err="1"/>
              <a:t>дослідноконст</a:t>
            </a:r>
            <a:endParaRPr lang="ru-RU" sz="2900" dirty="0"/>
          </a:p>
          <a:p>
            <a:pPr marL="0" indent="0">
              <a:buNone/>
            </a:pPr>
            <a:r>
              <a:rPr lang="ru-RU" sz="2900" dirty="0" err="1"/>
              <a:t>рукторських</a:t>
            </a:r>
            <a:r>
              <a:rPr lang="ru-RU" sz="2900" dirty="0"/>
              <a:t> </a:t>
            </a:r>
            <a:r>
              <a:rPr lang="ru-RU" sz="2900" dirty="0" err="1"/>
              <a:t>робіт</a:t>
            </a:r>
            <a:r>
              <a:rPr lang="ru-RU" sz="2900" dirty="0"/>
              <a:t> з </a:t>
            </a:r>
            <a:r>
              <a:rPr lang="ru-RU" sz="2900" dirty="0" err="1"/>
              <a:t>урахуванням</a:t>
            </a:r>
            <a:r>
              <a:rPr lang="ru-RU" sz="2900" dirty="0"/>
              <a:t> </a:t>
            </a:r>
            <a:r>
              <a:rPr lang="ru-RU" sz="2900" dirty="0" err="1"/>
              <a:t>вимог</a:t>
            </a:r>
            <a:r>
              <a:rPr lang="ru-RU" sz="2900" dirty="0"/>
              <a:t> ринку для </a:t>
            </a:r>
            <a:r>
              <a:rPr lang="ru-RU" sz="2900" dirty="0" err="1"/>
              <a:t>створення</a:t>
            </a:r>
            <a:endParaRPr lang="ru-RU" sz="2900" dirty="0"/>
          </a:p>
          <a:p>
            <a:pPr marL="0" indent="0">
              <a:buNone/>
            </a:pPr>
            <a:r>
              <a:rPr lang="ru-RU" sz="2900" dirty="0" err="1"/>
              <a:t>нової</a:t>
            </a:r>
            <a:r>
              <a:rPr lang="ru-RU" sz="2900" dirty="0"/>
              <a:t> </a:t>
            </a:r>
            <a:r>
              <a:rPr lang="ru-RU" sz="2900" dirty="0" err="1"/>
              <a:t>продукції</a:t>
            </a:r>
            <a:r>
              <a:rPr lang="ru-RU" sz="2900" dirty="0"/>
              <a:t>, </a:t>
            </a:r>
            <a:r>
              <a:rPr lang="ru-RU" sz="2900" dirty="0" err="1"/>
              <a:t>її</a:t>
            </a:r>
            <a:r>
              <a:rPr lang="ru-RU" sz="2900" dirty="0"/>
              <a:t> </a:t>
            </a:r>
            <a:r>
              <a:rPr lang="ru-RU" sz="2900" dirty="0" err="1"/>
              <a:t>модифікації</a:t>
            </a:r>
            <a:r>
              <a:rPr lang="ru-RU" sz="2900" dirty="0"/>
              <a:t>, </a:t>
            </a:r>
            <a:r>
              <a:rPr lang="ru-RU" sz="2900" dirty="0" err="1"/>
              <a:t>узгодження</a:t>
            </a:r>
            <a:r>
              <a:rPr lang="ru-RU" sz="2900" dirty="0"/>
              <a:t> </a:t>
            </a:r>
            <a:r>
              <a:rPr lang="ru-RU" sz="2900" dirty="0" err="1"/>
              <a:t>її</a:t>
            </a:r>
            <a:r>
              <a:rPr lang="ru-RU" sz="2900" dirty="0"/>
              <a:t> </a:t>
            </a:r>
            <a:r>
              <a:rPr lang="ru-RU" sz="2900" dirty="0" err="1"/>
              <a:t>споживчих</a:t>
            </a:r>
            <a:endParaRPr lang="ru-RU" sz="2900" dirty="0"/>
          </a:p>
          <a:p>
            <a:pPr marL="0" indent="0">
              <a:buNone/>
            </a:pPr>
            <a:r>
              <a:rPr lang="ru-RU" sz="2900" dirty="0" err="1"/>
              <a:t>властивостей</a:t>
            </a:r>
            <a:r>
              <a:rPr lang="ru-RU" sz="2900" dirty="0"/>
              <a:t> з потребами ринку;</a:t>
            </a:r>
          </a:p>
          <a:p>
            <a:pPr marL="0" indent="0">
              <a:buNone/>
            </a:pPr>
            <a:r>
              <a:rPr lang="ru-RU" sz="2900" dirty="0"/>
              <a:t>• </a:t>
            </a:r>
            <a:r>
              <a:rPr lang="ru-RU" sz="2900" dirty="0" err="1"/>
              <a:t>планування</a:t>
            </a:r>
            <a:r>
              <a:rPr lang="ru-RU" sz="2900" dirty="0"/>
              <a:t> та </a:t>
            </a:r>
            <a:r>
              <a:rPr lang="ru-RU" sz="2900" dirty="0" err="1"/>
              <a:t>координація</a:t>
            </a:r>
            <a:r>
              <a:rPr lang="ru-RU" sz="2900" dirty="0"/>
              <a:t> </a:t>
            </a:r>
            <a:r>
              <a:rPr lang="ru-RU" sz="2900" dirty="0" err="1"/>
              <a:t>виробничої</a:t>
            </a:r>
            <a:r>
              <a:rPr lang="ru-RU" sz="2900" dirty="0"/>
              <a:t>, </a:t>
            </a:r>
            <a:r>
              <a:rPr lang="ru-RU" sz="2900" dirty="0" err="1"/>
              <a:t>збутової</a:t>
            </a:r>
            <a:r>
              <a:rPr lang="ru-RU" sz="2900" dirty="0"/>
              <a:t> і</a:t>
            </a:r>
          </a:p>
          <a:p>
            <a:pPr marL="0" indent="0">
              <a:buNone/>
            </a:pPr>
            <a:r>
              <a:rPr lang="ru-RU" sz="2900" dirty="0" err="1"/>
              <a:t>фінансової</a:t>
            </a:r>
            <a:r>
              <a:rPr lang="ru-RU" sz="2900" dirty="0"/>
              <a:t> </a:t>
            </a:r>
            <a:r>
              <a:rPr lang="ru-RU" sz="2900" dirty="0" err="1"/>
              <a:t>діяльності</a:t>
            </a:r>
            <a:r>
              <a:rPr lang="ru-RU" sz="2900" dirty="0"/>
              <a:t> ринку з </a:t>
            </a:r>
            <a:r>
              <a:rPr lang="ru-RU" sz="2900" dirty="0" err="1"/>
              <a:t>урахуванням</a:t>
            </a:r>
            <a:r>
              <a:rPr lang="ru-RU" sz="2900" dirty="0"/>
              <a:t> умов ринку</a:t>
            </a:r>
            <a:r>
              <a:rPr lang="ru-RU" sz="2900" dirty="0" smtClean="0"/>
              <a:t>;</a:t>
            </a:r>
            <a:r>
              <a:rPr lang="ru-RU" sz="2900" dirty="0"/>
              <a:t> </a:t>
            </a:r>
            <a:r>
              <a:rPr lang="ru-RU" sz="2900" dirty="0" err="1"/>
              <a:t>організація</a:t>
            </a:r>
            <a:r>
              <a:rPr lang="ru-RU" sz="2900" dirty="0"/>
              <a:t> та </a:t>
            </a:r>
            <a:r>
              <a:rPr lang="ru-RU" sz="2900" dirty="0" err="1"/>
              <a:t>вдосконалення</a:t>
            </a:r>
            <a:r>
              <a:rPr lang="ru-RU" sz="2900" dirty="0"/>
              <a:t> </a:t>
            </a:r>
            <a:r>
              <a:rPr lang="ru-RU" sz="2900" dirty="0" err="1"/>
              <a:t>системи</a:t>
            </a:r>
            <a:r>
              <a:rPr lang="ru-RU" sz="2900" dirty="0"/>
              <a:t> і </a:t>
            </a:r>
            <a:r>
              <a:rPr lang="ru-RU" sz="2900" dirty="0" err="1"/>
              <a:t>методів</a:t>
            </a:r>
            <a:r>
              <a:rPr lang="ru-RU" sz="2900" dirty="0"/>
              <a:t> </a:t>
            </a:r>
            <a:r>
              <a:rPr lang="ru-RU" sz="2900" dirty="0" err="1"/>
              <a:t>збуту</a:t>
            </a:r>
            <a:endParaRPr lang="ru-RU" sz="2900" dirty="0"/>
          </a:p>
          <a:p>
            <a:pPr marL="0" indent="0">
              <a:buNone/>
            </a:pPr>
            <a:r>
              <a:rPr lang="ru-RU" sz="2900" dirty="0" err="1"/>
              <a:t>продукції</a:t>
            </a:r>
            <a:r>
              <a:rPr lang="ru-RU" sz="2900" dirty="0"/>
              <a:t>;</a:t>
            </a:r>
          </a:p>
          <a:p>
            <a:pPr marL="0" indent="0">
              <a:buNone/>
            </a:pPr>
            <a:r>
              <a:rPr lang="ru-RU" sz="2900" dirty="0"/>
              <a:t>• </a:t>
            </a:r>
            <a:r>
              <a:rPr lang="ru-RU" sz="2900" dirty="0" err="1"/>
              <a:t>реалізація</a:t>
            </a:r>
            <a:r>
              <a:rPr lang="ru-RU" sz="2900" dirty="0"/>
              <a:t> </a:t>
            </a:r>
            <a:r>
              <a:rPr lang="ru-RU" sz="2900" dirty="0" err="1"/>
              <a:t>маркетингової</a:t>
            </a:r>
            <a:r>
              <a:rPr lang="ru-RU" sz="2900" dirty="0"/>
              <a:t> </a:t>
            </a:r>
            <a:r>
              <a:rPr lang="ru-RU" sz="2900" dirty="0" err="1"/>
              <a:t>політики</a:t>
            </a:r>
            <a:r>
              <a:rPr lang="ru-RU" sz="2900" dirty="0"/>
              <a:t> </a:t>
            </a:r>
            <a:r>
              <a:rPr lang="ru-RU" sz="2900" dirty="0" err="1"/>
              <a:t>ціноутворення</a:t>
            </a:r>
            <a:r>
              <a:rPr lang="ru-RU" sz="2900" dirty="0"/>
              <a:t>;</a:t>
            </a:r>
          </a:p>
          <a:p>
            <a:pPr marL="0" indent="0">
              <a:buNone/>
            </a:pPr>
            <a:r>
              <a:rPr lang="ru-RU" sz="2900" dirty="0"/>
              <a:t>• </a:t>
            </a:r>
            <a:r>
              <a:rPr lang="ru-RU" sz="2900" dirty="0" err="1"/>
              <a:t>здійснення</a:t>
            </a:r>
            <a:r>
              <a:rPr lang="ru-RU" sz="2900" dirty="0"/>
              <a:t> </a:t>
            </a:r>
            <a:r>
              <a:rPr lang="ru-RU" sz="2900" dirty="0" err="1"/>
              <a:t>заходів</a:t>
            </a:r>
            <a:r>
              <a:rPr lang="ru-RU" sz="2900" dirty="0"/>
              <a:t> </a:t>
            </a:r>
            <a:r>
              <a:rPr lang="ru-RU" sz="2900" dirty="0" err="1"/>
              <a:t>щодо</a:t>
            </a:r>
            <a:r>
              <a:rPr lang="ru-RU" sz="2900" dirty="0"/>
              <a:t> </a:t>
            </a:r>
            <a:r>
              <a:rPr lang="ru-RU" sz="2900" dirty="0" err="1"/>
              <a:t>маркетингових</a:t>
            </a:r>
            <a:r>
              <a:rPr lang="ru-RU" sz="2900" dirty="0"/>
              <a:t> </a:t>
            </a:r>
            <a:r>
              <a:rPr lang="ru-RU" sz="2900" dirty="0" err="1"/>
              <a:t>комунікацій</a:t>
            </a:r>
            <a:r>
              <a:rPr lang="ru-RU" sz="2900" dirty="0"/>
              <a:t>;</a:t>
            </a:r>
          </a:p>
          <a:p>
            <a:pPr marL="0" indent="0">
              <a:buNone/>
            </a:pPr>
            <a:r>
              <a:rPr lang="ru-RU" sz="2900" dirty="0"/>
              <a:t>• </a:t>
            </a:r>
            <a:r>
              <a:rPr lang="ru-RU" sz="2900" dirty="0" err="1"/>
              <a:t>аналіз</a:t>
            </a:r>
            <a:r>
              <a:rPr lang="ru-RU" sz="2900" dirty="0"/>
              <a:t> </a:t>
            </a:r>
            <a:r>
              <a:rPr lang="ru-RU" sz="2900" dirty="0" err="1"/>
              <a:t>маркетингової</a:t>
            </a:r>
            <a:r>
              <a:rPr lang="ru-RU" sz="2900" dirty="0"/>
              <a:t> </a:t>
            </a:r>
            <a:r>
              <a:rPr lang="ru-RU" sz="2900" dirty="0" err="1"/>
              <a:t>діяльності</a:t>
            </a:r>
            <a:r>
              <a:rPr lang="ru-RU" sz="2900" dirty="0"/>
              <a:t>.</a:t>
            </a:r>
            <a:endParaRPr lang="uk-UA" sz="2900" dirty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endParaRPr lang="uk-UA" sz="4400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348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uk-UA" i="1" dirty="0" smtClean="0"/>
              <a:t>Дослідження джерел</a:t>
            </a: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b="1" i="1" dirty="0" err="1">
                <a:solidFill>
                  <a:srgbClr val="FF0000"/>
                </a:solidFill>
              </a:rPr>
              <a:t>Дослідження</a:t>
            </a:r>
            <a:r>
              <a:rPr lang="ru-RU" b="1" i="1" dirty="0">
                <a:solidFill>
                  <a:srgbClr val="FF0000"/>
                </a:solidFill>
              </a:rPr>
              <a:t> </a:t>
            </a:r>
            <a:r>
              <a:rPr lang="ru-RU" b="1" i="1" dirty="0" err="1">
                <a:solidFill>
                  <a:srgbClr val="FF0000"/>
                </a:solidFill>
              </a:rPr>
              <a:t>джерел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dirty="0"/>
              <a:t>–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вивчення</a:t>
            </a:r>
            <a:r>
              <a:rPr lang="ru-RU" dirty="0"/>
              <a:t> тих </a:t>
            </a:r>
            <a:r>
              <a:rPr lang="ru-RU" dirty="0" err="1"/>
              <a:t>суб'єктів</a:t>
            </a:r>
            <a:r>
              <a:rPr lang="ru-RU" dirty="0"/>
              <a:t> в </a:t>
            </a:r>
            <a:r>
              <a:rPr lang="ru-RU" dirty="0" err="1"/>
              <a:t>організації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відповідають</a:t>
            </a:r>
            <a:r>
              <a:rPr lang="ru-RU" dirty="0"/>
              <a:t> за </a:t>
            </a:r>
            <a:r>
              <a:rPr lang="ru-RU" dirty="0" err="1"/>
              <a:t>створення</a:t>
            </a:r>
            <a:r>
              <a:rPr lang="ru-RU" dirty="0"/>
              <a:t> і </a:t>
            </a:r>
            <a:r>
              <a:rPr lang="ru-RU" dirty="0" err="1"/>
              <a:t>поширення</a:t>
            </a:r>
            <a:r>
              <a:rPr lang="ru-RU" dirty="0"/>
              <a:t> PR-</a:t>
            </a:r>
            <a:r>
              <a:rPr lang="ru-RU" dirty="0" err="1"/>
              <a:t>інформації</a:t>
            </a:r>
            <a:r>
              <a:rPr lang="ru-RU" dirty="0"/>
              <a:t>, </a:t>
            </a:r>
            <a:r>
              <a:rPr lang="ru-RU" dirty="0" err="1"/>
              <a:t>повідомлень</a:t>
            </a:r>
            <a:r>
              <a:rPr lang="ru-RU" dirty="0"/>
              <a:t>, </a:t>
            </a:r>
            <a:r>
              <a:rPr lang="ru-RU" dirty="0" err="1"/>
              <a:t>призначених</a:t>
            </a:r>
            <a:r>
              <a:rPr lang="ru-RU" dirty="0"/>
              <a:t> для </a:t>
            </a:r>
            <a:r>
              <a:rPr lang="ru-RU" dirty="0" err="1"/>
              <a:t>цільових</a:t>
            </a:r>
            <a:r>
              <a:rPr lang="ru-RU" dirty="0"/>
              <a:t> </a:t>
            </a:r>
            <a:r>
              <a:rPr lang="ru-RU" dirty="0" err="1"/>
              <a:t>аудиторій</a:t>
            </a:r>
            <a:r>
              <a:rPr lang="ru-RU" dirty="0"/>
              <a:t>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типів</a:t>
            </a:r>
            <a:r>
              <a:rPr lang="ru-RU" dirty="0"/>
              <a:t>. До числа таких </a:t>
            </a:r>
            <a:r>
              <a:rPr lang="ru-RU" dirty="0" err="1"/>
              <a:t>суб'єктів</a:t>
            </a:r>
            <a:r>
              <a:rPr lang="ru-RU" dirty="0"/>
              <a:t> </a:t>
            </a:r>
            <a:r>
              <a:rPr lang="ru-RU" dirty="0" err="1"/>
              <a:t>відносяться</a:t>
            </a:r>
            <a:r>
              <a:rPr lang="ru-RU" dirty="0"/>
              <a:t>:</a:t>
            </a:r>
          </a:p>
          <a:p>
            <a:pPr lvl="0"/>
            <a:r>
              <a:rPr lang="ru-RU" dirty="0" err="1"/>
              <a:t>ключові</a:t>
            </a:r>
            <a:r>
              <a:rPr lang="ru-RU" dirty="0"/>
              <a:t> </a:t>
            </a:r>
            <a:r>
              <a:rPr lang="ru-RU" dirty="0" err="1"/>
              <a:t>ньюсмейкери</a:t>
            </a:r>
            <a:r>
              <a:rPr lang="ru-RU" dirty="0"/>
              <a:t> </a:t>
            </a:r>
            <a:r>
              <a:rPr lang="ru-RU" dirty="0" err="1"/>
              <a:t>організації</a:t>
            </a:r>
            <a:r>
              <a:rPr lang="ru-RU" dirty="0"/>
              <a:t> (</a:t>
            </a:r>
            <a:r>
              <a:rPr lang="ru-RU" dirty="0" err="1"/>
              <a:t>перші</a:t>
            </a:r>
            <a:r>
              <a:rPr lang="ru-RU" dirty="0"/>
              <a:t> особи </a:t>
            </a:r>
            <a:r>
              <a:rPr lang="ru-RU" dirty="0" err="1"/>
              <a:t>організації</a:t>
            </a:r>
            <a:r>
              <a:rPr lang="ru-RU" dirty="0"/>
              <a:t> - президент, голова </a:t>
            </a:r>
            <a:r>
              <a:rPr lang="ru-RU" dirty="0" err="1"/>
              <a:t>правління</a:t>
            </a:r>
            <a:r>
              <a:rPr lang="ru-RU" dirty="0"/>
              <a:t>, члени ради </a:t>
            </a:r>
            <a:r>
              <a:rPr lang="ru-RU" dirty="0" err="1"/>
              <a:t>директорів</a:t>
            </a:r>
            <a:r>
              <a:rPr lang="ru-RU" dirty="0"/>
              <a:t> і т.д., </a:t>
            </a:r>
            <a:r>
              <a:rPr lang="ru-RU" dirty="0" err="1"/>
              <a:t>керівники</a:t>
            </a:r>
            <a:r>
              <a:rPr lang="ru-RU" dirty="0"/>
              <a:t> </a:t>
            </a:r>
            <a:r>
              <a:rPr lang="ru-RU" dirty="0" err="1"/>
              <a:t>найбільш</a:t>
            </a:r>
            <a:r>
              <a:rPr lang="ru-RU" dirty="0"/>
              <a:t> </a:t>
            </a:r>
            <a:r>
              <a:rPr lang="ru-RU" dirty="0" err="1"/>
              <a:t>важливих</a:t>
            </a:r>
            <a:r>
              <a:rPr lang="ru-RU" dirty="0"/>
              <a:t> для </a:t>
            </a:r>
            <a:r>
              <a:rPr lang="ru-RU" dirty="0" err="1"/>
              <a:t>цільових</a:t>
            </a:r>
            <a:r>
              <a:rPr lang="ru-RU" dirty="0"/>
              <a:t> </a:t>
            </a:r>
            <a:r>
              <a:rPr lang="ru-RU" dirty="0" err="1"/>
              <a:t>аудиторій</a:t>
            </a:r>
            <a:r>
              <a:rPr lang="ru-RU" dirty="0"/>
              <a:t> служб і </a:t>
            </a:r>
            <a:r>
              <a:rPr lang="ru-RU" dirty="0" err="1"/>
              <a:t>відділів</a:t>
            </a:r>
            <a:r>
              <a:rPr lang="ru-RU" dirty="0"/>
              <a:t>);</a:t>
            </a:r>
          </a:p>
          <a:p>
            <a:pPr lvl="0"/>
            <a:r>
              <a:rPr lang="ru-RU" dirty="0" err="1"/>
              <a:t>ключові</a:t>
            </a:r>
            <a:r>
              <a:rPr lang="ru-RU" dirty="0"/>
              <a:t> </a:t>
            </a:r>
            <a:r>
              <a:rPr lang="ru-RU" dirty="0" err="1"/>
              <a:t>креативні</a:t>
            </a:r>
            <a:r>
              <a:rPr lang="ru-RU" dirty="0"/>
              <a:t> </a:t>
            </a:r>
            <a:r>
              <a:rPr lang="ru-RU" dirty="0" err="1"/>
              <a:t>фігури</a:t>
            </a:r>
            <a:r>
              <a:rPr lang="ru-RU" dirty="0"/>
              <a:t> </a:t>
            </a:r>
            <a:r>
              <a:rPr lang="ru-RU" dirty="0" err="1"/>
              <a:t>організації</a:t>
            </a:r>
            <a:r>
              <a:rPr lang="ru-RU" dirty="0"/>
              <a:t> (</a:t>
            </a:r>
            <a:r>
              <a:rPr lang="ru-RU" dirty="0" err="1"/>
              <a:t>спічрайтер</a:t>
            </a:r>
            <a:r>
              <a:rPr lang="ru-RU" dirty="0"/>
              <a:t>, </a:t>
            </a:r>
            <a:r>
              <a:rPr lang="ru-RU" dirty="0" err="1"/>
              <a:t>концептуаліст</a:t>
            </a:r>
            <a:r>
              <a:rPr lang="ru-RU" dirty="0"/>
              <a:t>, </a:t>
            </a:r>
            <a:r>
              <a:rPr lang="ru-RU" dirty="0" err="1"/>
              <a:t>керівники</a:t>
            </a:r>
            <a:r>
              <a:rPr lang="ru-RU" dirty="0"/>
              <a:t> </a:t>
            </a:r>
            <a:r>
              <a:rPr lang="ru-RU" dirty="0" err="1"/>
              <a:t>відділів</a:t>
            </a:r>
            <a:r>
              <a:rPr lang="ru-RU" dirty="0"/>
              <a:t> </a:t>
            </a:r>
            <a:r>
              <a:rPr lang="ru-RU" dirty="0" err="1"/>
              <a:t>стратегічного</a:t>
            </a:r>
            <a:r>
              <a:rPr lang="ru-RU" dirty="0"/>
              <a:t> </a:t>
            </a:r>
            <a:r>
              <a:rPr lang="ru-RU" dirty="0" err="1"/>
              <a:t>планування</a:t>
            </a:r>
            <a:r>
              <a:rPr lang="ru-RU" dirty="0"/>
              <a:t>, маркетингу </a:t>
            </a:r>
            <a:r>
              <a:rPr lang="ru-RU" dirty="0" err="1"/>
              <a:t>тощо</a:t>
            </a:r>
            <a:r>
              <a:rPr lang="ru-RU" dirty="0"/>
              <a:t>);</a:t>
            </a:r>
          </a:p>
          <a:p>
            <a:pPr lvl="0"/>
            <a:r>
              <a:rPr lang="ru-RU" dirty="0" err="1"/>
              <a:t>ключові</a:t>
            </a:r>
            <a:r>
              <a:rPr lang="ru-RU" dirty="0"/>
              <a:t> </a:t>
            </a:r>
            <a:r>
              <a:rPr lang="ru-RU" dirty="0" err="1"/>
              <a:t>спікери</a:t>
            </a:r>
            <a:r>
              <a:rPr lang="ru-RU" dirty="0"/>
              <a:t> </a:t>
            </a:r>
            <a:r>
              <a:rPr lang="ru-RU" dirty="0" err="1"/>
              <a:t>організації</a:t>
            </a:r>
            <a:r>
              <a:rPr lang="ru-RU" dirty="0"/>
              <a:t> (</a:t>
            </a:r>
            <a:r>
              <a:rPr lang="ru-RU" dirty="0" err="1"/>
              <a:t>прес-секретар</a:t>
            </a:r>
            <a:r>
              <a:rPr lang="ru-RU" dirty="0"/>
              <a:t>, </a:t>
            </a:r>
            <a:r>
              <a:rPr lang="ru-RU" dirty="0" err="1"/>
              <a:t>віце</a:t>
            </a:r>
            <a:r>
              <a:rPr lang="ru-RU" dirty="0"/>
              <a:t>-президент з PR і т.д.).</a:t>
            </a:r>
          </a:p>
          <a:p>
            <a:pPr marL="0" indent="0">
              <a:buNone/>
            </a:pPr>
            <a:r>
              <a:rPr lang="uk-UA" dirty="0">
                <a:solidFill>
                  <a:srgbClr val="FF0000"/>
                </a:solidFill>
              </a:rPr>
              <a:t>Процес дослідження джерел націлений на </a:t>
            </a:r>
            <a:r>
              <a:rPr lang="uk-UA" dirty="0"/>
              <a:t>виявлення їх комунікативної компетентності, ступеня адаптивності по відношенню до аудиторії, психологічної готовності до роботи із зовнішнім середовищем в умовах її агресивності, тиску, готовності і здатності до комунікації в кризових ситуаціях.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457699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dirty="0" smtClean="0"/>
              <a:t> </a:t>
            </a:r>
            <a:r>
              <a:rPr lang="uk-UA" i="1" dirty="0"/>
              <a:t>Дослідження повідомлень</a:t>
            </a:r>
            <a:r>
              <a:rPr lang="uk-UA" dirty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marL="0" indent="0" algn="r">
              <a:buNone/>
            </a:pPr>
            <a:r>
              <a:rPr lang="uk-UA" b="1" i="1" dirty="0">
                <a:solidFill>
                  <a:srgbClr val="FF0000"/>
                </a:solidFill>
              </a:rPr>
              <a:t>Дослідження повідомлень</a:t>
            </a:r>
            <a:r>
              <a:rPr lang="uk-UA" b="1" dirty="0">
                <a:solidFill>
                  <a:srgbClr val="FF0000"/>
                </a:solidFill>
              </a:rPr>
              <a:t> </a:t>
            </a:r>
            <a:r>
              <a:rPr lang="uk-UA" dirty="0"/>
              <a:t>– вивчення змісту і форми тих PR-матеріалів, які в ході кампанії організація адресує цільовим аудиторіям. Для аналізу повідомлень залучаються аналоги, що застосовувалися організацією раніше для вирішення подібних завдань в подібних умовах для тих же цільових аудиторій, зокрема, аналізуються ретроспективні комунікативні кампанії організації, що містили повідомлення, </a:t>
            </a:r>
            <a:r>
              <a:rPr lang="uk-UA" dirty="0" smtClean="0"/>
              <a:t>адресовані </a:t>
            </a:r>
            <a:r>
              <a:rPr lang="uk-UA" dirty="0"/>
              <a:t>відповідним цільовим аудиторіям</a:t>
            </a:r>
            <a:r>
              <a:rPr lang="uk-UA" dirty="0" smtClean="0"/>
              <a:t>.</a:t>
            </a:r>
          </a:p>
          <a:p>
            <a:pPr marL="0" indent="0" algn="just">
              <a:buNone/>
            </a:pPr>
            <a:r>
              <a:rPr lang="uk-UA" dirty="0" smtClean="0"/>
              <a:t> </a:t>
            </a:r>
            <a:r>
              <a:rPr lang="uk-UA" dirty="0"/>
              <a:t>Основними методами аналізу повідомлень є </a:t>
            </a:r>
            <a:r>
              <a:rPr lang="uk-UA" i="1" dirty="0">
                <a:solidFill>
                  <a:srgbClr val="FF0000"/>
                </a:solidFill>
              </a:rPr>
              <a:t>опитування експертів, метод фокус-груп, лабораторний експеримент.</a:t>
            </a:r>
            <a:r>
              <a:rPr lang="uk-UA" dirty="0">
                <a:solidFill>
                  <a:srgbClr val="FF0000"/>
                </a:solidFill>
              </a:rPr>
              <a:t> </a:t>
            </a:r>
            <a:r>
              <a:rPr lang="uk-UA" dirty="0" smtClean="0">
                <a:solidFill>
                  <a:srgbClr val="FF0000"/>
                </a:solidFill>
              </a:rPr>
              <a:t> 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593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dirty="0" smtClean="0"/>
              <a:t>ВИЗНАЧЕННЯ ЕТАПУ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dirty="0">
                <a:solidFill>
                  <a:srgbClr val="FF0000"/>
                </a:solidFill>
              </a:rPr>
              <a:t>С. </a:t>
            </a:r>
            <a:r>
              <a:rPr lang="uk-UA" dirty="0" err="1">
                <a:solidFill>
                  <a:srgbClr val="FF0000"/>
                </a:solidFill>
              </a:rPr>
              <a:t>Катліп</a:t>
            </a:r>
            <a:r>
              <a:rPr lang="uk-UA" dirty="0">
                <a:solidFill>
                  <a:srgbClr val="FF0000"/>
                </a:solidFill>
              </a:rPr>
              <a:t> (а слідом за ним і В. </a:t>
            </a:r>
            <a:r>
              <a:rPr lang="uk-UA" dirty="0" err="1">
                <a:solidFill>
                  <a:srgbClr val="FF0000"/>
                </a:solidFill>
              </a:rPr>
              <a:t>Королько</a:t>
            </a:r>
            <a:r>
              <a:rPr lang="uk-UA" dirty="0">
                <a:solidFill>
                  <a:srgbClr val="FF0000"/>
                </a:solidFill>
              </a:rPr>
              <a:t>) </a:t>
            </a:r>
            <a:r>
              <a:rPr lang="uk-UA" dirty="0"/>
              <a:t>називає цю фазу «</a:t>
            </a:r>
            <a:r>
              <a:rPr lang="uk-UA" b="1" dirty="0"/>
              <a:t>визначення проблеми (або можливості)</a:t>
            </a:r>
            <a:r>
              <a:rPr lang="uk-UA" dirty="0"/>
              <a:t>» і зазначає, що вона включає в себе «і контроль знань, установок і поведінки тих, хто так чи інакше пов'язаний з діяльністю і політикою організації і на кого ця діяльність і політика впливає. По суті, це є різновидом функцій організації (або </a:t>
            </a:r>
            <a:r>
              <a:rPr lang="uk-UA" b="1" dirty="0"/>
              <a:t>функцій збору інформації</a:t>
            </a:r>
            <a:r>
              <a:rPr lang="uk-UA" dirty="0"/>
              <a:t>).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0309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i="1" dirty="0"/>
              <a:t>Дослідження каналів</a:t>
            </a:r>
            <a:r>
              <a:rPr lang="uk-UA" dirty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i="1" dirty="0" err="1">
                <a:solidFill>
                  <a:srgbClr val="FF0000"/>
                </a:solidFill>
              </a:rPr>
              <a:t>Дослідження</a:t>
            </a:r>
            <a:r>
              <a:rPr lang="ru-RU" sz="2000" b="1" i="1" dirty="0">
                <a:solidFill>
                  <a:srgbClr val="FF0000"/>
                </a:solidFill>
              </a:rPr>
              <a:t> </a:t>
            </a:r>
            <a:r>
              <a:rPr lang="ru-RU" sz="2000" b="1" i="1" dirty="0" err="1">
                <a:solidFill>
                  <a:srgbClr val="FF0000"/>
                </a:solidFill>
              </a:rPr>
              <a:t>каналів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dirty="0"/>
              <a:t>– </a:t>
            </a:r>
            <a:r>
              <a:rPr lang="ru-RU" sz="2000" dirty="0" err="1"/>
              <a:t>це</a:t>
            </a:r>
            <a:r>
              <a:rPr lang="ru-RU" sz="2000" dirty="0"/>
              <a:t> </a:t>
            </a:r>
            <a:r>
              <a:rPr lang="ru-RU" sz="2000" dirty="0" err="1"/>
              <a:t>вивчення</a:t>
            </a:r>
            <a:r>
              <a:rPr lang="ru-RU" sz="2000" dirty="0"/>
              <a:t> тих </a:t>
            </a:r>
            <a:r>
              <a:rPr lang="ru-RU" sz="2000" dirty="0" err="1"/>
              <a:t>засобів</a:t>
            </a:r>
            <a:r>
              <a:rPr lang="ru-RU" sz="2000" dirty="0"/>
              <a:t>, за </a:t>
            </a:r>
            <a:r>
              <a:rPr lang="ru-RU" sz="2000" dirty="0" err="1"/>
              <a:t>допомогою</a:t>
            </a:r>
            <a:r>
              <a:rPr lang="ru-RU" sz="2000" dirty="0"/>
              <a:t> </a:t>
            </a:r>
            <a:r>
              <a:rPr lang="ru-RU" sz="2000" dirty="0" err="1"/>
              <a:t>яких</a:t>
            </a:r>
            <a:r>
              <a:rPr lang="ru-RU" sz="2000" dirty="0"/>
              <a:t> </a:t>
            </a:r>
            <a:r>
              <a:rPr lang="ru-RU" sz="2000" dirty="0" err="1"/>
              <a:t>повідомлення</a:t>
            </a:r>
            <a:r>
              <a:rPr lang="ru-RU" sz="2000" dirty="0"/>
              <a:t> </a:t>
            </a:r>
            <a:r>
              <a:rPr lang="ru-RU" sz="2000" dirty="0" err="1"/>
              <a:t>доставляються</a:t>
            </a:r>
            <a:r>
              <a:rPr lang="ru-RU" sz="2000" dirty="0"/>
              <a:t> </a:t>
            </a:r>
            <a:r>
              <a:rPr lang="ru-RU" sz="2000" dirty="0" err="1"/>
              <a:t>цільовим</a:t>
            </a:r>
            <a:r>
              <a:rPr lang="ru-RU" sz="2000" dirty="0"/>
              <a:t> </a:t>
            </a:r>
            <a:r>
              <a:rPr lang="ru-RU" sz="2000" dirty="0" err="1"/>
              <a:t>аудиторіям</a:t>
            </a:r>
            <a:r>
              <a:rPr lang="ru-RU" sz="2000" dirty="0" smtClean="0"/>
              <a:t>.</a:t>
            </a:r>
          </a:p>
          <a:p>
            <a:pPr marL="0" indent="0">
              <a:buNone/>
            </a:pPr>
            <a:r>
              <a:rPr lang="ru-RU" sz="2000" dirty="0" smtClean="0"/>
              <a:t> </a:t>
            </a:r>
            <a:r>
              <a:rPr lang="ru-RU" sz="2000" dirty="0"/>
              <a:t>До числа </a:t>
            </a:r>
            <a:r>
              <a:rPr lang="ru-RU" sz="2000" dirty="0" err="1"/>
              <a:t>можливих</a:t>
            </a:r>
            <a:r>
              <a:rPr lang="ru-RU" sz="2000" dirty="0"/>
              <a:t> </a:t>
            </a:r>
            <a:r>
              <a:rPr lang="ru-RU" sz="2000" dirty="0" err="1"/>
              <a:t>каналів</a:t>
            </a:r>
            <a:r>
              <a:rPr lang="ru-RU" sz="2000" dirty="0"/>
              <a:t> </a:t>
            </a:r>
            <a:r>
              <a:rPr lang="ru-RU" sz="2000" dirty="0" err="1"/>
              <a:t>відносяться</a:t>
            </a:r>
            <a:r>
              <a:rPr lang="ru-RU" sz="2000" dirty="0"/>
              <a:t> </a:t>
            </a:r>
            <a:r>
              <a:rPr lang="ru-RU" sz="2000" dirty="0" err="1"/>
              <a:t>засоби</a:t>
            </a:r>
            <a:r>
              <a:rPr lang="ru-RU" sz="2000" dirty="0"/>
              <a:t> </a:t>
            </a:r>
            <a:r>
              <a:rPr lang="ru-RU" sz="2000" dirty="0" err="1"/>
              <a:t>масової</a:t>
            </a:r>
            <a:r>
              <a:rPr lang="ru-RU" sz="2000" dirty="0"/>
              <a:t> </a:t>
            </a:r>
            <a:r>
              <a:rPr lang="ru-RU" sz="2000" dirty="0" err="1"/>
              <a:t>інформації</a:t>
            </a:r>
            <a:r>
              <a:rPr lang="ru-RU" sz="2000" dirty="0"/>
              <a:t>, </a:t>
            </a:r>
            <a:r>
              <a:rPr lang="ru-RU" sz="2000" dirty="0" err="1"/>
              <a:t>засоби</a:t>
            </a:r>
            <a:r>
              <a:rPr lang="ru-RU" sz="2000" dirty="0"/>
              <a:t> </a:t>
            </a:r>
            <a:r>
              <a:rPr lang="ru-RU" sz="2000" dirty="0" err="1"/>
              <a:t>зовнішньої</a:t>
            </a:r>
            <a:r>
              <a:rPr lang="ru-RU" sz="2000" dirty="0"/>
              <a:t> </a:t>
            </a:r>
            <a:r>
              <a:rPr lang="ru-RU" sz="2000" dirty="0" err="1"/>
              <a:t>реклами</a:t>
            </a:r>
            <a:r>
              <a:rPr lang="ru-RU" sz="2000" dirty="0"/>
              <a:t>, </a:t>
            </a:r>
            <a:r>
              <a:rPr lang="ru-RU" sz="2000" dirty="0" err="1"/>
              <a:t>директ</a:t>
            </a:r>
            <a:r>
              <a:rPr lang="ru-RU" sz="2000" dirty="0"/>
              <a:t>-мейл, </a:t>
            </a:r>
            <a:r>
              <a:rPr lang="ru-RU" sz="2000" dirty="0" err="1"/>
              <a:t>спецзаходи</a:t>
            </a:r>
            <a:r>
              <a:rPr lang="ru-RU" sz="2000" dirty="0"/>
              <a:t>, </a:t>
            </a:r>
            <a:r>
              <a:rPr lang="ru-RU" sz="2000" dirty="0" err="1"/>
              <a:t>мережі</a:t>
            </a:r>
            <a:r>
              <a:rPr lang="ru-RU" sz="2000" dirty="0"/>
              <a:t> </a:t>
            </a:r>
            <a:r>
              <a:rPr lang="ru-RU" sz="2000" dirty="0" err="1"/>
              <a:t>неформальної</a:t>
            </a:r>
            <a:r>
              <a:rPr lang="ru-RU" sz="2000" dirty="0"/>
              <a:t> </a:t>
            </a:r>
            <a:r>
              <a:rPr lang="ru-RU" sz="2000" dirty="0" err="1"/>
              <a:t>комунікації</a:t>
            </a:r>
            <a:r>
              <a:rPr lang="ru-RU" sz="2000" dirty="0"/>
              <a:t> (чутки) і </a:t>
            </a:r>
            <a:r>
              <a:rPr lang="ru-RU" sz="2000" dirty="0" err="1"/>
              <a:t>ін</a:t>
            </a:r>
            <a:r>
              <a:rPr lang="ru-RU" sz="2000" dirty="0"/>
              <a:t>.  </a:t>
            </a:r>
            <a:r>
              <a:rPr lang="ru-RU" sz="2000" dirty="0" err="1"/>
              <a:t>Значимість</a:t>
            </a:r>
            <a:r>
              <a:rPr lang="ru-RU" sz="2000" dirty="0"/>
              <a:t> кожного з </a:t>
            </a:r>
            <a:r>
              <a:rPr lang="ru-RU" sz="2000" dirty="0" err="1"/>
              <a:t>каналів</a:t>
            </a:r>
            <a:r>
              <a:rPr lang="ru-RU" sz="2000" dirty="0"/>
              <a:t> </a:t>
            </a:r>
            <a:r>
              <a:rPr lang="ru-RU" sz="2000" dirty="0" err="1"/>
              <a:t>визначається</a:t>
            </a:r>
            <a:r>
              <a:rPr lang="ru-RU" sz="2000" dirty="0"/>
              <a:t> характером </a:t>
            </a:r>
            <a:r>
              <a:rPr lang="ru-RU" sz="2000" dirty="0" err="1"/>
              <a:t>конкретної</a:t>
            </a:r>
            <a:r>
              <a:rPr lang="ru-RU" sz="2000" dirty="0"/>
              <a:t> PR-</a:t>
            </a:r>
            <a:r>
              <a:rPr lang="ru-RU" sz="2000" dirty="0" err="1"/>
              <a:t>кампанії</a:t>
            </a:r>
            <a:r>
              <a:rPr lang="ru-RU" sz="2000" dirty="0"/>
              <a:t> і </a:t>
            </a:r>
            <a:r>
              <a:rPr lang="ru-RU" sz="2000" dirty="0" err="1"/>
              <a:t>специфікою</a:t>
            </a:r>
            <a:r>
              <a:rPr lang="ru-RU" sz="2000" dirty="0"/>
              <a:t> </a:t>
            </a:r>
            <a:r>
              <a:rPr lang="ru-RU" sz="2000" dirty="0" err="1"/>
              <a:t>цільової</a:t>
            </a:r>
            <a:r>
              <a:rPr lang="ru-RU" sz="2000" dirty="0"/>
              <a:t> </a:t>
            </a:r>
            <a:r>
              <a:rPr lang="ru-RU" sz="2000" dirty="0" err="1"/>
              <a:t>аудиторії</a:t>
            </a:r>
            <a:r>
              <a:rPr lang="ru-RU" sz="2000" dirty="0"/>
              <a:t>, </a:t>
            </a:r>
            <a:r>
              <a:rPr lang="ru-RU" sz="2000" dirty="0" err="1"/>
              <a:t>проте</a:t>
            </a:r>
            <a:r>
              <a:rPr lang="ru-RU" sz="2000" dirty="0"/>
              <a:t> для </a:t>
            </a:r>
            <a:r>
              <a:rPr lang="ru-RU" sz="2000" dirty="0" err="1"/>
              <a:t>більшості</a:t>
            </a:r>
            <a:r>
              <a:rPr lang="ru-RU" sz="2000" dirty="0"/>
              <a:t> </a:t>
            </a:r>
            <a:r>
              <a:rPr lang="ru-RU" sz="2000" dirty="0" err="1"/>
              <a:t>кампаній</a:t>
            </a:r>
            <a:r>
              <a:rPr lang="ru-RU" sz="2000" dirty="0"/>
              <a:t> </a:t>
            </a:r>
            <a:r>
              <a:rPr lang="ru-RU" sz="2000" dirty="0" err="1"/>
              <a:t>найбільш</a:t>
            </a:r>
            <a:r>
              <a:rPr lang="ru-RU" sz="2000" dirty="0"/>
              <a:t> </a:t>
            </a:r>
            <a:r>
              <a:rPr lang="ru-RU" sz="2000" dirty="0" err="1"/>
              <a:t>важливими</a:t>
            </a:r>
            <a:r>
              <a:rPr lang="ru-RU" sz="2000" dirty="0"/>
              <a:t> каналами </a:t>
            </a:r>
            <a:r>
              <a:rPr lang="ru-RU" sz="2000" dirty="0" err="1"/>
              <a:t>виступають</a:t>
            </a:r>
            <a:r>
              <a:rPr lang="ru-RU" sz="2000" dirty="0"/>
              <a:t> </a:t>
            </a:r>
            <a:r>
              <a:rPr lang="ru-RU" sz="2000" dirty="0" err="1"/>
              <a:t>засоби</a:t>
            </a:r>
            <a:r>
              <a:rPr lang="ru-RU" sz="2000" dirty="0"/>
              <a:t> </a:t>
            </a:r>
            <a:r>
              <a:rPr lang="ru-RU" sz="2000" dirty="0" err="1"/>
              <a:t>зовнішньої</a:t>
            </a:r>
            <a:r>
              <a:rPr lang="ru-RU" sz="2000" dirty="0"/>
              <a:t> </a:t>
            </a:r>
            <a:r>
              <a:rPr lang="ru-RU" sz="2000" dirty="0" err="1"/>
              <a:t>реклами</a:t>
            </a:r>
            <a:r>
              <a:rPr lang="ru-RU" sz="2000" dirty="0"/>
              <a:t> і ЗМІ</a:t>
            </a:r>
            <a:r>
              <a:rPr lang="ru-RU" sz="2000" dirty="0" smtClean="0"/>
              <a:t>.</a:t>
            </a:r>
          </a:p>
          <a:p>
            <a:pPr marL="0" indent="0">
              <a:buNone/>
            </a:pPr>
            <a:r>
              <a:rPr lang="ru-RU" sz="2000" dirty="0" smtClean="0"/>
              <a:t> </a:t>
            </a:r>
            <a:r>
              <a:rPr lang="ru-RU" sz="2000" dirty="0" err="1"/>
              <a:t>Аналіз</a:t>
            </a:r>
            <a:r>
              <a:rPr lang="ru-RU" sz="2000" dirty="0"/>
              <a:t> </a:t>
            </a:r>
            <a:r>
              <a:rPr lang="ru-RU" sz="2000" dirty="0" err="1"/>
              <a:t>останніх</a:t>
            </a:r>
            <a:r>
              <a:rPr lang="ru-RU" sz="2000" dirty="0"/>
              <a:t> </a:t>
            </a:r>
            <a:r>
              <a:rPr lang="ru-RU" sz="2000" dirty="0" err="1"/>
              <a:t>необхідний</a:t>
            </a:r>
            <a:r>
              <a:rPr lang="ru-RU" sz="2000" dirty="0"/>
              <a:t> перш за все для </a:t>
            </a:r>
            <a:r>
              <a:rPr lang="ru-RU" sz="2000" dirty="0" err="1"/>
              <a:t>медіапланування</a:t>
            </a:r>
            <a:r>
              <a:rPr lang="ru-RU" sz="2000" dirty="0"/>
              <a:t>. </a:t>
            </a:r>
            <a:r>
              <a:rPr lang="ru-RU" sz="2000" dirty="0" err="1"/>
              <a:t>Основні</a:t>
            </a:r>
            <a:r>
              <a:rPr lang="ru-RU" sz="2000" dirty="0"/>
              <a:t> </a:t>
            </a:r>
            <a:r>
              <a:rPr lang="ru-RU" sz="2000" dirty="0" err="1"/>
              <a:t>методи</a:t>
            </a:r>
            <a:r>
              <a:rPr lang="ru-RU" sz="2000" dirty="0"/>
              <a:t>, </a:t>
            </a:r>
            <a:r>
              <a:rPr lang="ru-RU" sz="2000" dirty="0" err="1"/>
              <a:t>які</a:t>
            </a:r>
            <a:r>
              <a:rPr lang="ru-RU" sz="2000" dirty="0"/>
              <a:t> </a:t>
            </a:r>
            <a:r>
              <a:rPr lang="ru-RU" sz="2000" dirty="0" err="1"/>
              <a:t>застосовуються</a:t>
            </a:r>
            <a:r>
              <a:rPr lang="ru-RU" sz="2000" dirty="0"/>
              <a:t> при </a:t>
            </a:r>
            <a:r>
              <a:rPr lang="ru-RU" sz="2000" dirty="0" err="1"/>
              <a:t>дослідженні</a:t>
            </a:r>
            <a:r>
              <a:rPr lang="ru-RU" sz="2000" dirty="0"/>
              <a:t> </a:t>
            </a:r>
            <a:r>
              <a:rPr lang="ru-RU" sz="2000" dirty="0" err="1"/>
              <a:t>каналів</a:t>
            </a:r>
            <a:r>
              <a:rPr lang="ru-RU" sz="2000" dirty="0"/>
              <a:t>, - </a:t>
            </a:r>
            <a:r>
              <a:rPr lang="ru-RU" sz="2000" dirty="0" err="1"/>
              <a:t>аналіз</a:t>
            </a:r>
            <a:r>
              <a:rPr lang="ru-RU" sz="2000" dirty="0"/>
              <a:t> </a:t>
            </a:r>
            <a:r>
              <a:rPr lang="ru-RU" sz="2000" dirty="0" err="1"/>
              <a:t>документів</a:t>
            </a:r>
            <a:r>
              <a:rPr lang="ru-RU" sz="2000" dirty="0"/>
              <a:t>, </a:t>
            </a:r>
            <a:r>
              <a:rPr lang="ru-RU" sz="2000" dirty="0" err="1"/>
              <a:t>спостереження</a:t>
            </a:r>
            <a:r>
              <a:rPr lang="ru-RU" sz="2000" dirty="0"/>
              <a:t>, </a:t>
            </a:r>
            <a:r>
              <a:rPr lang="ru-RU" sz="2000" dirty="0" err="1"/>
              <a:t>масове</a:t>
            </a:r>
            <a:r>
              <a:rPr lang="ru-RU" sz="2000" dirty="0"/>
              <a:t> </a:t>
            </a:r>
            <a:r>
              <a:rPr lang="ru-RU" sz="2000" dirty="0" err="1"/>
              <a:t>опитування</a:t>
            </a:r>
            <a:r>
              <a:rPr lang="ru-RU" sz="2000" dirty="0"/>
              <a:t>, метод фокус-</a:t>
            </a:r>
            <a:r>
              <a:rPr lang="ru-RU" sz="2000" dirty="0" err="1"/>
              <a:t>груп</a:t>
            </a:r>
            <a:r>
              <a:rPr lang="ru-RU" sz="2000" dirty="0"/>
              <a:t>.</a:t>
            </a:r>
          </a:p>
          <a:p>
            <a:pPr marL="0" indent="0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70257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1259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i="1" dirty="0"/>
              <a:t>Дослідження цільових аудиторій</a:t>
            </a:r>
            <a:r>
              <a:rPr lang="uk-UA" dirty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b="1" i="1" dirty="0" err="1">
                <a:solidFill>
                  <a:srgbClr val="FF0000"/>
                </a:solidFill>
              </a:rPr>
              <a:t>Дослідження</a:t>
            </a:r>
            <a:r>
              <a:rPr lang="ru-RU" b="1" i="1" dirty="0">
                <a:solidFill>
                  <a:srgbClr val="FF0000"/>
                </a:solidFill>
              </a:rPr>
              <a:t> </a:t>
            </a:r>
            <a:r>
              <a:rPr lang="ru-RU" b="1" i="1" dirty="0" err="1">
                <a:solidFill>
                  <a:srgbClr val="FF0000"/>
                </a:solidFill>
              </a:rPr>
              <a:t>цільових</a:t>
            </a:r>
            <a:r>
              <a:rPr lang="ru-RU" b="1" i="1" dirty="0">
                <a:solidFill>
                  <a:srgbClr val="FF0000"/>
                </a:solidFill>
              </a:rPr>
              <a:t> </a:t>
            </a:r>
            <a:r>
              <a:rPr lang="ru-RU" b="1" i="1" dirty="0" err="1">
                <a:solidFill>
                  <a:srgbClr val="FF0000"/>
                </a:solidFill>
              </a:rPr>
              <a:t>аудиторій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dirty="0"/>
              <a:t>–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вивчення</a:t>
            </a:r>
            <a:r>
              <a:rPr lang="ru-RU" dirty="0"/>
              <a:t> </a:t>
            </a:r>
            <a:r>
              <a:rPr lang="ru-RU" dirty="0" err="1"/>
              <a:t>соціальних</a:t>
            </a:r>
            <a:r>
              <a:rPr lang="ru-RU" dirty="0"/>
              <a:t> </a:t>
            </a:r>
            <a:r>
              <a:rPr lang="ru-RU" dirty="0" err="1"/>
              <a:t>суб'єктів</a:t>
            </a:r>
            <a:r>
              <a:rPr lang="ru-RU" dirty="0"/>
              <a:t> (</a:t>
            </a:r>
            <a:r>
              <a:rPr lang="ru-RU" dirty="0" err="1"/>
              <a:t>соціальних</a:t>
            </a:r>
            <a:r>
              <a:rPr lang="ru-RU" dirty="0"/>
              <a:t> </a:t>
            </a:r>
            <a:r>
              <a:rPr lang="ru-RU" dirty="0" err="1"/>
              <a:t>груп</a:t>
            </a:r>
            <a:r>
              <a:rPr lang="ru-RU" dirty="0"/>
              <a:t>, </a:t>
            </a:r>
            <a:r>
              <a:rPr lang="ru-RU" dirty="0" err="1"/>
              <a:t>організацій</a:t>
            </a:r>
            <a:r>
              <a:rPr lang="ru-RU" dirty="0"/>
              <a:t>, </a:t>
            </a:r>
            <a:r>
              <a:rPr lang="ru-RU" dirty="0" err="1"/>
              <a:t>соціальних</a:t>
            </a:r>
            <a:r>
              <a:rPr lang="ru-RU" dirty="0"/>
              <a:t> </a:t>
            </a:r>
            <a:r>
              <a:rPr lang="ru-RU" dirty="0" err="1"/>
              <a:t>інститутів</a:t>
            </a:r>
            <a:r>
              <a:rPr lang="ru-RU" dirty="0"/>
              <a:t>, </a:t>
            </a:r>
            <a:r>
              <a:rPr lang="ru-RU" dirty="0" err="1"/>
              <a:t>масових</a:t>
            </a:r>
            <a:r>
              <a:rPr lang="ru-RU" dirty="0"/>
              <a:t> </a:t>
            </a:r>
            <a:r>
              <a:rPr lang="ru-RU" dirty="0" err="1"/>
              <a:t>аудиторій</a:t>
            </a:r>
            <a:r>
              <a:rPr lang="ru-RU" dirty="0"/>
              <a:t>),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згідно</a:t>
            </a:r>
            <a:r>
              <a:rPr lang="ru-RU" dirty="0"/>
              <a:t> </a:t>
            </a:r>
            <a:r>
              <a:rPr lang="ru-RU" dirty="0" err="1"/>
              <a:t>задумам</a:t>
            </a:r>
            <a:r>
              <a:rPr lang="ru-RU" dirty="0"/>
              <a:t> </a:t>
            </a:r>
            <a:r>
              <a:rPr lang="ru-RU" dirty="0" err="1"/>
              <a:t>розробників</a:t>
            </a:r>
            <a:r>
              <a:rPr lang="ru-RU" dirty="0"/>
              <a:t> PR-</a:t>
            </a:r>
            <a:r>
              <a:rPr lang="ru-RU" dirty="0" err="1"/>
              <a:t>кампанії</a:t>
            </a:r>
            <a:r>
              <a:rPr lang="ru-RU" dirty="0"/>
              <a:t> є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здатні</a:t>
            </a:r>
            <a:r>
              <a:rPr lang="ru-RU" dirty="0"/>
              <a:t> бути </a:t>
            </a:r>
            <a:r>
              <a:rPr lang="ru-RU" dirty="0" err="1"/>
              <a:t>одержувачами</a:t>
            </a:r>
            <a:r>
              <a:rPr lang="ru-RU" dirty="0"/>
              <a:t> PR-</a:t>
            </a:r>
            <a:r>
              <a:rPr lang="ru-RU" dirty="0" err="1"/>
              <a:t>повідомлень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 err="1"/>
              <a:t>Саме</a:t>
            </a:r>
            <a:r>
              <a:rPr lang="ru-RU" dirty="0"/>
              <a:t> на </a:t>
            </a:r>
            <a:r>
              <a:rPr lang="ru-RU" dirty="0" err="1"/>
              <a:t>формування</a:t>
            </a:r>
            <a:r>
              <a:rPr lang="ru-RU" dirty="0"/>
              <a:t> (</a:t>
            </a:r>
            <a:r>
              <a:rPr lang="ru-RU" dirty="0" err="1"/>
              <a:t>зміну</a:t>
            </a:r>
            <a:r>
              <a:rPr lang="ru-RU" dirty="0"/>
              <a:t>) </a:t>
            </a:r>
            <a:r>
              <a:rPr lang="ru-RU" dirty="0" err="1"/>
              <a:t>свідомості</a:t>
            </a:r>
            <a:r>
              <a:rPr lang="ru-RU" dirty="0"/>
              <a:t> і (</a:t>
            </a:r>
            <a:r>
              <a:rPr lang="ru-RU" dirty="0" err="1"/>
              <a:t>або</a:t>
            </a:r>
            <a:r>
              <a:rPr lang="ru-RU" dirty="0"/>
              <a:t>) </a:t>
            </a:r>
            <a:r>
              <a:rPr lang="ru-RU" dirty="0" err="1"/>
              <a:t>поведінки</a:t>
            </a:r>
            <a:r>
              <a:rPr lang="ru-RU" dirty="0"/>
              <a:t> </a:t>
            </a:r>
            <a:r>
              <a:rPr lang="ru-RU" dirty="0" err="1"/>
              <a:t>цих</a:t>
            </a:r>
            <a:r>
              <a:rPr lang="ru-RU" dirty="0"/>
              <a:t> </a:t>
            </a:r>
            <a:r>
              <a:rPr lang="ru-RU" dirty="0" err="1"/>
              <a:t>аудиторій</a:t>
            </a:r>
            <a:r>
              <a:rPr lang="ru-RU" dirty="0"/>
              <a:t>, </a:t>
            </a:r>
            <a:r>
              <a:rPr lang="ru-RU" dirty="0" err="1"/>
              <a:t>власне</a:t>
            </a:r>
            <a:r>
              <a:rPr lang="ru-RU" dirty="0"/>
              <a:t>, і </a:t>
            </a:r>
            <a:r>
              <a:rPr lang="ru-RU" dirty="0" err="1"/>
              <a:t>спрямована</a:t>
            </a:r>
            <a:r>
              <a:rPr lang="ru-RU" dirty="0"/>
              <a:t> PR-</a:t>
            </a:r>
            <a:r>
              <a:rPr lang="ru-RU" dirty="0" err="1"/>
              <a:t>кампанія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</a:rPr>
              <a:t>У </a:t>
            </a:r>
            <a:r>
              <a:rPr lang="ru-RU" dirty="0" err="1">
                <a:solidFill>
                  <a:srgbClr val="FF0000"/>
                </a:solidFill>
              </a:rPr>
              <a:t>якості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цільових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аудиторій</a:t>
            </a:r>
            <a:r>
              <a:rPr lang="ru-RU" dirty="0">
                <a:solidFill>
                  <a:srgbClr val="FF0000"/>
                </a:solidFill>
              </a:rPr>
              <a:t> для </a:t>
            </a:r>
            <a:r>
              <a:rPr lang="ru-RU" dirty="0" err="1">
                <a:solidFill>
                  <a:srgbClr val="FF0000"/>
                </a:solidFill>
              </a:rPr>
              <a:t>дослідження</a:t>
            </a:r>
            <a:r>
              <a:rPr lang="ru-RU" dirty="0">
                <a:solidFill>
                  <a:srgbClr val="FF0000"/>
                </a:solidFill>
              </a:rPr>
              <a:t> при </a:t>
            </a:r>
            <a:r>
              <a:rPr lang="ru-RU" dirty="0" err="1">
                <a:solidFill>
                  <a:srgbClr val="FF0000"/>
                </a:solidFill>
              </a:rPr>
              <a:t>підготовці</a:t>
            </a:r>
            <a:r>
              <a:rPr lang="ru-RU" dirty="0">
                <a:solidFill>
                  <a:srgbClr val="FF0000"/>
                </a:solidFill>
              </a:rPr>
              <a:t> PR-</a:t>
            </a:r>
            <a:r>
              <a:rPr lang="ru-RU" dirty="0" err="1">
                <a:solidFill>
                  <a:srgbClr val="FF0000"/>
                </a:solidFill>
              </a:rPr>
              <a:t>кампанії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можуть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виступати</a:t>
            </a:r>
            <a:r>
              <a:rPr lang="ru-RU" dirty="0">
                <a:solidFill>
                  <a:srgbClr val="FF0000"/>
                </a:solidFill>
              </a:rPr>
              <a:t>:</a:t>
            </a:r>
          </a:p>
          <a:p>
            <a:pPr lvl="0"/>
            <a:r>
              <a:rPr lang="ru-RU" dirty="0">
                <a:solidFill>
                  <a:srgbClr val="0070C0"/>
                </a:solidFill>
              </a:rPr>
              <a:t>персонал і менеджмент </a:t>
            </a:r>
            <a:r>
              <a:rPr lang="ru-RU" dirty="0" err="1">
                <a:solidFill>
                  <a:srgbClr val="0070C0"/>
                </a:solidFill>
              </a:rPr>
              <a:t>організації</a:t>
            </a:r>
            <a:r>
              <a:rPr lang="ru-RU" dirty="0">
                <a:solidFill>
                  <a:srgbClr val="0070C0"/>
                </a:solidFill>
              </a:rPr>
              <a:t> (</a:t>
            </a:r>
            <a:r>
              <a:rPr lang="ru-RU" dirty="0" err="1">
                <a:solidFill>
                  <a:srgbClr val="0070C0"/>
                </a:solidFill>
              </a:rPr>
              <a:t>внутрішня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громадськість</a:t>
            </a:r>
            <a:r>
              <a:rPr lang="ru-RU" dirty="0">
                <a:solidFill>
                  <a:srgbClr val="0070C0"/>
                </a:solidFill>
              </a:rPr>
              <a:t>);</a:t>
            </a:r>
          </a:p>
          <a:p>
            <a:pPr lvl="0"/>
            <a:r>
              <a:rPr lang="ru-RU" dirty="0" err="1">
                <a:solidFill>
                  <a:srgbClr val="0070C0"/>
                </a:solidFill>
              </a:rPr>
              <a:t>журналісти</a:t>
            </a:r>
            <a:r>
              <a:rPr lang="ru-RU" dirty="0">
                <a:solidFill>
                  <a:srgbClr val="0070C0"/>
                </a:solidFill>
              </a:rPr>
              <a:t>, </a:t>
            </a:r>
            <a:r>
              <a:rPr lang="ru-RU" dirty="0" err="1">
                <a:solidFill>
                  <a:srgbClr val="0070C0"/>
                </a:solidFill>
              </a:rPr>
              <a:t>представники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медіаспільноти</a:t>
            </a:r>
            <a:r>
              <a:rPr lang="ru-RU" dirty="0">
                <a:solidFill>
                  <a:srgbClr val="0070C0"/>
                </a:solidFill>
              </a:rPr>
              <a:t>;</a:t>
            </a:r>
          </a:p>
          <a:p>
            <a:pPr lvl="0"/>
            <a:r>
              <a:rPr lang="ru-RU" dirty="0" err="1">
                <a:solidFill>
                  <a:srgbClr val="0070C0"/>
                </a:solidFill>
              </a:rPr>
              <a:t>політична</a:t>
            </a:r>
            <a:r>
              <a:rPr lang="ru-RU" dirty="0">
                <a:solidFill>
                  <a:srgbClr val="0070C0"/>
                </a:solidFill>
              </a:rPr>
              <a:t>, </a:t>
            </a:r>
            <a:r>
              <a:rPr lang="ru-RU" dirty="0" err="1">
                <a:solidFill>
                  <a:srgbClr val="0070C0"/>
                </a:solidFill>
              </a:rPr>
              <a:t>економічна</a:t>
            </a:r>
            <a:r>
              <a:rPr lang="ru-RU" dirty="0">
                <a:solidFill>
                  <a:srgbClr val="0070C0"/>
                </a:solidFill>
              </a:rPr>
              <a:t> й культурна </a:t>
            </a:r>
            <a:r>
              <a:rPr lang="ru-RU" dirty="0" err="1">
                <a:solidFill>
                  <a:srgbClr val="0070C0"/>
                </a:solidFill>
              </a:rPr>
              <a:t>еліта</a:t>
            </a:r>
            <a:r>
              <a:rPr lang="ru-RU" dirty="0">
                <a:solidFill>
                  <a:srgbClr val="0070C0"/>
                </a:solidFill>
              </a:rPr>
              <a:t>, </a:t>
            </a:r>
            <a:r>
              <a:rPr lang="ru-RU" dirty="0" err="1">
                <a:solidFill>
                  <a:srgbClr val="0070C0"/>
                </a:solidFill>
              </a:rPr>
              <a:t>лідери</a:t>
            </a:r>
            <a:r>
              <a:rPr lang="ru-RU" dirty="0">
                <a:solidFill>
                  <a:srgbClr val="0070C0"/>
                </a:solidFill>
              </a:rPr>
              <a:t> думок;</a:t>
            </a:r>
          </a:p>
          <a:p>
            <a:pPr lvl="0"/>
            <a:r>
              <a:rPr lang="ru-RU" dirty="0" err="1">
                <a:solidFill>
                  <a:srgbClr val="0070C0"/>
                </a:solidFill>
              </a:rPr>
              <a:t>спонсори</a:t>
            </a:r>
            <a:r>
              <a:rPr lang="ru-RU" dirty="0">
                <a:solidFill>
                  <a:srgbClr val="0070C0"/>
                </a:solidFill>
              </a:rPr>
              <a:t>, </a:t>
            </a:r>
            <a:r>
              <a:rPr lang="ru-RU" dirty="0" err="1">
                <a:solidFill>
                  <a:srgbClr val="0070C0"/>
                </a:solidFill>
              </a:rPr>
              <a:t>благодійники</a:t>
            </a:r>
            <a:r>
              <a:rPr lang="ru-RU" dirty="0">
                <a:solidFill>
                  <a:srgbClr val="0070C0"/>
                </a:solidFill>
              </a:rPr>
              <a:t>, </a:t>
            </a:r>
            <a:r>
              <a:rPr lang="ru-RU" dirty="0" err="1">
                <a:solidFill>
                  <a:srgbClr val="0070C0"/>
                </a:solidFill>
              </a:rPr>
              <a:t>меценати</a:t>
            </a:r>
            <a:r>
              <a:rPr lang="ru-RU" dirty="0">
                <a:solidFill>
                  <a:srgbClr val="0070C0"/>
                </a:solidFill>
              </a:rPr>
              <a:t>;</a:t>
            </a:r>
          </a:p>
          <a:p>
            <a:pPr lvl="0"/>
            <a:r>
              <a:rPr lang="ru-RU" dirty="0" err="1">
                <a:solidFill>
                  <a:srgbClr val="0070C0"/>
                </a:solidFill>
              </a:rPr>
              <a:t>представники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органів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державної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влади</a:t>
            </a:r>
            <a:r>
              <a:rPr lang="ru-RU" dirty="0">
                <a:solidFill>
                  <a:srgbClr val="0070C0"/>
                </a:solidFill>
              </a:rPr>
              <a:t> і </a:t>
            </a:r>
            <a:r>
              <a:rPr lang="ru-RU" dirty="0" err="1">
                <a:solidFill>
                  <a:srgbClr val="0070C0"/>
                </a:solidFill>
              </a:rPr>
              <a:t>місцевого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самоврядування</a:t>
            </a:r>
            <a:r>
              <a:rPr lang="ru-RU" dirty="0">
                <a:solidFill>
                  <a:srgbClr val="0070C0"/>
                </a:solidFill>
              </a:rPr>
              <a:t>;</a:t>
            </a:r>
          </a:p>
          <a:p>
            <a:pPr lvl="0"/>
            <a:r>
              <a:rPr lang="ru-RU" dirty="0" err="1">
                <a:solidFill>
                  <a:srgbClr val="0070C0"/>
                </a:solidFill>
              </a:rPr>
              <a:t>ділові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партнери</a:t>
            </a:r>
            <a:r>
              <a:rPr lang="ru-RU" dirty="0">
                <a:solidFill>
                  <a:srgbClr val="0070C0"/>
                </a:solidFill>
              </a:rPr>
              <a:t>, </a:t>
            </a:r>
            <a:r>
              <a:rPr lang="ru-RU" dirty="0" err="1">
                <a:solidFill>
                  <a:srgbClr val="0070C0"/>
                </a:solidFill>
              </a:rPr>
              <a:t>споживачі</a:t>
            </a:r>
            <a:r>
              <a:rPr lang="ru-RU" dirty="0">
                <a:solidFill>
                  <a:srgbClr val="0070C0"/>
                </a:solidFill>
              </a:rPr>
              <a:t> і </a:t>
            </a:r>
            <a:r>
              <a:rPr lang="ru-RU" dirty="0" err="1">
                <a:solidFill>
                  <a:srgbClr val="0070C0"/>
                </a:solidFill>
              </a:rPr>
              <a:t>клієнти</a:t>
            </a:r>
            <a:r>
              <a:rPr lang="ru-RU" dirty="0">
                <a:solidFill>
                  <a:srgbClr val="0070C0"/>
                </a:solidFill>
              </a:rPr>
              <a:t> (</a:t>
            </a:r>
            <a:r>
              <a:rPr lang="ru-RU" dirty="0" err="1">
                <a:solidFill>
                  <a:srgbClr val="0070C0"/>
                </a:solidFill>
              </a:rPr>
              <a:t>спеціальна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громадськість</a:t>
            </a:r>
            <a:r>
              <a:rPr lang="ru-RU" dirty="0">
                <a:solidFill>
                  <a:srgbClr val="0070C0"/>
                </a:solidFill>
              </a:rPr>
              <a:t>);</a:t>
            </a:r>
          </a:p>
          <a:p>
            <a:pPr lvl="0"/>
            <a:r>
              <a:rPr lang="ru-RU" dirty="0" err="1">
                <a:solidFill>
                  <a:srgbClr val="0070C0"/>
                </a:solidFill>
              </a:rPr>
              <a:t>масова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аудиторія</a:t>
            </a:r>
            <a:r>
              <a:rPr lang="ru-RU" dirty="0">
                <a:solidFill>
                  <a:srgbClr val="0070C0"/>
                </a:solidFill>
              </a:rPr>
              <a:t>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1557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 </a:t>
            </a:r>
            <a:endParaRPr lang="ru-RU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3600" dirty="0"/>
              <a:t>Основні відомості, які необхідно знати про цільову аудиторію стосовно завдань PR-кампанії, поділяються на дві великі групи - </a:t>
            </a:r>
            <a:r>
              <a:rPr lang="uk-UA" sz="3600" b="1" dirty="0">
                <a:solidFill>
                  <a:srgbClr val="0070C0"/>
                </a:solidFill>
              </a:rPr>
              <a:t>об'єктивна інформація і суб'єктивна інформація</a:t>
            </a:r>
            <a:r>
              <a:rPr lang="uk-UA" sz="3600" dirty="0"/>
              <a:t>.</a:t>
            </a:r>
            <a:endParaRPr lang="uk-UA" sz="3600" b="1" dirty="0" smtClean="0">
              <a:solidFill>
                <a:srgbClr val="FF0000"/>
              </a:solidFill>
            </a:endParaRPr>
          </a:p>
          <a:p>
            <a:pPr marL="0" indent="0" algn="r">
              <a:buNone/>
            </a:pP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2839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ланирование и анализ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88640"/>
            <a:ext cx="8520881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471253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Теорія маркетингу 2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b="1" dirty="0" smtClean="0">
                <a:solidFill>
                  <a:srgbClr val="00B050"/>
                </a:solidFill>
              </a:rPr>
              <a:t>ТЕМА:</a:t>
            </a:r>
          </a:p>
          <a:p>
            <a:pPr marL="0" indent="0" algn="ctr">
              <a:buNone/>
            </a:pPr>
            <a:r>
              <a:rPr lang="uk-UA" sz="4800" b="1" dirty="0" smtClean="0">
                <a:solidFill>
                  <a:srgbClr val="FF0000"/>
                </a:solidFill>
              </a:rPr>
              <a:t>ДОСЛІДЖЕННЯ </a:t>
            </a:r>
            <a:r>
              <a:rPr lang="uk-UA" sz="4800" b="1" dirty="0">
                <a:solidFill>
                  <a:srgbClr val="FF0000"/>
                </a:solidFill>
              </a:rPr>
              <a:t>В ГАЛУЗІ ПАБЛІК РИЛЕЙШНЗ</a:t>
            </a:r>
            <a:endParaRPr lang="uk-UA" sz="48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060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70C0"/>
                </a:solidFill>
              </a:rPr>
              <a:t>Об'єктивна </a:t>
            </a:r>
            <a:r>
              <a:rPr lang="ru-RU" dirty="0" err="1">
                <a:solidFill>
                  <a:srgbClr val="0070C0"/>
                </a:solidFill>
              </a:rPr>
              <a:t>інформація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</a:rPr>
              <a:t>Об'єктивна </a:t>
            </a:r>
            <a:r>
              <a:rPr lang="ru-RU" b="1" dirty="0" err="1">
                <a:solidFill>
                  <a:srgbClr val="FF0000"/>
                </a:solidFill>
              </a:rPr>
              <a:t>інформація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dirty="0"/>
              <a:t>– 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соціальні</a:t>
            </a:r>
            <a:r>
              <a:rPr lang="ru-RU" dirty="0"/>
              <a:t> та </a:t>
            </a:r>
            <a:r>
              <a:rPr lang="ru-RU" dirty="0" err="1"/>
              <a:t>соціально-демографічні</a:t>
            </a:r>
            <a:r>
              <a:rPr lang="ru-RU" dirty="0"/>
              <a:t> </a:t>
            </a:r>
            <a:r>
              <a:rPr lang="ru-RU" dirty="0" err="1"/>
              <a:t>параметри</a:t>
            </a:r>
            <a:r>
              <a:rPr lang="ru-RU" dirty="0"/>
              <a:t> </a:t>
            </a:r>
            <a:r>
              <a:rPr lang="ru-RU" dirty="0" err="1"/>
              <a:t>цільової</a:t>
            </a:r>
            <a:r>
              <a:rPr lang="ru-RU" dirty="0"/>
              <a:t> </a:t>
            </a:r>
            <a:r>
              <a:rPr lang="ru-RU" dirty="0" err="1"/>
              <a:t>аудиторії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характеризують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з </a:t>
            </a:r>
            <a:r>
              <a:rPr lang="ru-RU" dirty="0" err="1"/>
              <a:t>об'єктивних</a:t>
            </a:r>
            <a:r>
              <a:rPr lang="ru-RU" dirty="0"/>
              <a:t> </a:t>
            </a:r>
            <a:r>
              <a:rPr lang="ru-RU" dirty="0" err="1"/>
              <a:t>позицій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не </a:t>
            </a:r>
            <a:r>
              <a:rPr lang="ru-RU" dirty="0" err="1"/>
              <a:t>залежать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</a:t>
            </a:r>
            <a:r>
              <a:rPr lang="ru-RU" dirty="0" err="1"/>
              <a:t>суб'єкта</a:t>
            </a:r>
            <a:r>
              <a:rPr lang="ru-RU" dirty="0"/>
              <a:t> PR і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змісту</a:t>
            </a:r>
            <a:r>
              <a:rPr lang="ru-RU" dirty="0"/>
              <a:t> </a:t>
            </a:r>
            <a:r>
              <a:rPr lang="ru-RU" dirty="0" err="1"/>
              <a:t>планованої</a:t>
            </a:r>
            <a:r>
              <a:rPr lang="ru-RU" dirty="0"/>
              <a:t> PR-</a:t>
            </a:r>
            <a:r>
              <a:rPr lang="ru-RU" dirty="0" err="1"/>
              <a:t>кампанії</a:t>
            </a:r>
            <a:r>
              <a:rPr lang="ru-RU" dirty="0"/>
              <a:t>. До числа </a:t>
            </a:r>
            <a:r>
              <a:rPr lang="ru-RU" dirty="0" err="1"/>
              <a:t>найбільш</a:t>
            </a:r>
            <a:r>
              <a:rPr lang="ru-RU" dirty="0"/>
              <a:t> часто </a:t>
            </a:r>
            <a:r>
              <a:rPr lang="ru-RU" dirty="0" err="1"/>
              <a:t>використовуваних</a:t>
            </a:r>
            <a:r>
              <a:rPr lang="ru-RU" dirty="0"/>
              <a:t> при </a:t>
            </a:r>
            <a:r>
              <a:rPr lang="ru-RU" dirty="0" err="1"/>
              <a:t>розробці</a:t>
            </a:r>
            <a:r>
              <a:rPr lang="ru-RU" dirty="0"/>
              <a:t> PR-</a:t>
            </a:r>
            <a:r>
              <a:rPr lang="ru-RU" dirty="0" err="1"/>
              <a:t>кампанії</a:t>
            </a:r>
            <a:r>
              <a:rPr lang="ru-RU" dirty="0"/>
              <a:t> </a:t>
            </a:r>
            <a:r>
              <a:rPr lang="ru-RU" dirty="0" err="1"/>
              <a:t>об'єктивних</a:t>
            </a:r>
            <a:r>
              <a:rPr lang="ru-RU" dirty="0"/>
              <a:t> </a:t>
            </a:r>
            <a:r>
              <a:rPr lang="ru-RU" dirty="0" err="1"/>
              <a:t>параметрів</a:t>
            </a:r>
            <a:r>
              <a:rPr lang="ru-RU" dirty="0"/>
              <a:t> </a:t>
            </a:r>
            <a:r>
              <a:rPr lang="ru-RU" dirty="0" err="1"/>
              <a:t>цільової</a:t>
            </a:r>
            <a:r>
              <a:rPr lang="ru-RU" dirty="0"/>
              <a:t> </a:t>
            </a:r>
            <a:r>
              <a:rPr lang="ru-RU" dirty="0" err="1"/>
              <a:t>аудиторії</a:t>
            </a:r>
            <a:r>
              <a:rPr lang="ru-RU" dirty="0"/>
              <a:t> </a:t>
            </a:r>
            <a:r>
              <a:rPr lang="ru-RU" dirty="0" err="1"/>
              <a:t>відносяться</a:t>
            </a:r>
            <a:r>
              <a:rPr lang="ru-RU" dirty="0"/>
              <a:t>:</a:t>
            </a:r>
          </a:p>
          <a:p>
            <a:pPr lvl="0"/>
            <a:r>
              <a:rPr lang="ru-RU" dirty="0" err="1"/>
              <a:t>загальна</a:t>
            </a:r>
            <a:r>
              <a:rPr lang="ru-RU" dirty="0"/>
              <a:t> </a:t>
            </a:r>
            <a:r>
              <a:rPr lang="ru-RU" dirty="0" err="1"/>
              <a:t>чисельність</a:t>
            </a:r>
            <a:r>
              <a:rPr lang="ru-RU" dirty="0"/>
              <a:t>;</a:t>
            </a:r>
          </a:p>
          <a:p>
            <a:pPr lvl="0"/>
            <a:r>
              <a:rPr lang="ru-RU" dirty="0" err="1"/>
              <a:t>статево-віковий</a:t>
            </a:r>
            <a:r>
              <a:rPr lang="ru-RU" dirty="0"/>
              <a:t> склад;</a:t>
            </a:r>
          </a:p>
          <a:p>
            <a:pPr lvl="0"/>
            <a:r>
              <a:rPr lang="ru-RU" dirty="0"/>
              <a:t>структура за </a:t>
            </a:r>
            <a:r>
              <a:rPr lang="ru-RU" dirty="0" err="1"/>
              <a:t>рівнем</a:t>
            </a:r>
            <a:r>
              <a:rPr lang="ru-RU" dirty="0"/>
              <a:t> </a:t>
            </a:r>
            <a:r>
              <a:rPr lang="ru-RU" dirty="0" err="1"/>
              <a:t>освіти</a:t>
            </a:r>
            <a:r>
              <a:rPr lang="ru-RU" dirty="0"/>
              <a:t>;</a:t>
            </a:r>
          </a:p>
          <a:p>
            <a:pPr lvl="0"/>
            <a:r>
              <a:rPr lang="ru-RU" dirty="0"/>
              <a:t>структура за </a:t>
            </a:r>
            <a:r>
              <a:rPr lang="ru-RU" dirty="0" err="1"/>
              <a:t>рівнем</a:t>
            </a:r>
            <a:r>
              <a:rPr lang="ru-RU" dirty="0"/>
              <a:t> доходу;</a:t>
            </a:r>
          </a:p>
          <a:p>
            <a:pPr lvl="0"/>
            <a:r>
              <a:rPr lang="ru-RU" dirty="0" err="1"/>
              <a:t>соціально-професійна</a:t>
            </a:r>
            <a:r>
              <a:rPr lang="ru-RU" dirty="0"/>
              <a:t> структура;</a:t>
            </a:r>
          </a:p>
          <a:p>
            <a:pPr lvl="0"/>
            <a:r>
              <a:rPr lang="ru-RU" dirty="0" err="1"/>
              <a:t>соціально-статусна</a:t>
            </a:r>
            <a:r>
              <a:rPr lang="ru-RU" dirty="0"/>
              <a:t> структура;</a:t>
            </a:r>
          </a:p>
          <a:p>
            <a:pPr lvl="0"/>
            <a:r>
              <a:rPr lang="ru-RU" dirty="0"/>
              <a:t>структура за типами </a:t>
            </a:r>
            <a:r>
              <a:rPr lang="ru-RU" dirty="0" err="1"/>
              <a:t>сімей</a:t>
            </a:r>
            <a:r>
              <a:rPr lang="ru-RU" dirty="0"/>
              <a:t> і </a:t>
            </a:r>
            <a:r>
              <a:rPr lang="ru-RU" dirty="0" err="1"/>
              <a:t>домогосподарств</a:t>
            </a:r>
            <a:r>
              <a:rPr lang="ru-RU" dirty="0"/>
              <a:t>;</a:t>
            </a:r>
          </a:p>
          <a:p>
            <a:pPr lvl="0"/>
            <a:r>
              <a:rPr lang="ru-RU" dirty="0" err="1"/>
              <a:t>соціально-територіальна</a:t>
            </a:r>
            <a:r>
              <a:rPr lang="ru-RU" dirty="0"/>
              <a:t> структура;</a:t>
            </a:r>
          </a:p>
          <a:p>
            <a:pPr lvl="0"/>
            <a:r>
              <a:rPr lang="ru-RU" dirty="0" err="1"/>
              <a:t>етнонаціональна</a:t>
            </a:r>
            <a:r>
              <a:rPr lang="ru-RU" dirty="0"/>
              <a:t> структура;</a:t>
            </a:r>
          </a:p>
          <a:p>
            <a:pPr lvl="0"/>
            <a:r>
              <a:rPr lang="ru-RU" dirty="0" err="1"/>
              <a:t>конфесійна</a:t>
            </a:r>
            <a:r>
              <a:rPr lang="ru-RU" dirty="0"/>
              <a:t> структура;</a:t>
            </a:r>
          </a:p>
          <a:p>
            <a:pPr lvl="0"/>
            <a:r>
              <a:rPr lang="ru-RU" dirty="0"/>
              <a:t>характер </a:t>
            </a:r>
            <a:r>
              <a:rPr lang="ru-RU" dirty="0" err="1"/>
              <a:t>споживання</a:t>
            </a:r>
            <a:r>
              <a:rPr lang="ru-RU" dirty="0"/>
              <a:t> </a:t>
            </a:r>
            <a:r>
              <a:rPr lang="ru-RU" dirty="0" err="1"/>
              <a:t>засобів</a:t>
            </a:r>
            <a:r>
              <a:rPr lang="ru-RU" dirty="0"/>
              <a:t> </a:t>
            </a:r>
            <a:r>
              <a:rPr lang="ru-RU" dirty="0" err="1"/>
              <a:t>масової</a:t>
            </a:r>
            <a:r>
              <a:rPr lang="ru-RU" dirty="0"/>
              <a:t> </a:t>
            </a:r>
            <a:r>
              <a:rPr lang="ru-RU" dirty="0" err="1"/>
              <a:t>інформації</a:t>
            </a:r>
            <a:r>
              <a:rPr lang="ru-RU" dirty="0"/>
              <a:t>, </a:t>
            </a:r>
            <a:r>
              <a:rPr lang="ru-RU" dirty="0" err="1"/>
              <a:t>інформаційні</a:t>
            </a:r>
            <a:r>
              <a:rPr lang="ru-RU" dirty="0"/>
              <a:t> </a:t>
            </a:r>
            <a:r>
              <a:rPr lang="ru-RU" dirty="0" err="1"/>
              <a:t>переваги</a:t>
            </a:r>
            <a:r>
              <a:rPr lang="ru-RU" dirty="0"/>
              <a:t>;</a:t>
            </a:r>
          </a:p>
          <a:p>
            <a:pPr lvl="0"/>
            <a:r>
              <a:rPr lang="ru-RU" dirty="0"/>
              <a:t>структура </a:t>
            </a:r>
            <a:r>
              <a:rPr lang="ru-RU" dirty="0" err="1"/>
              <a:t>цінностей</a:t>
            </a:r>
            <a:r>
              <a:rPr lang="ru-RU" dirty="0"/>
              <a:t> і </a:t>
            </a:r>
            <a:r>
              <a:rPr lang="ru-RU" dirty="0" err="1"/>
              <a:t>переконань</a:t>
            </a:r>
            <a:r>
              <a:rPr lang="ru-RU" dirty="0"/>
              <a:t>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1724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sz="2800" b="1" dirty="0"/>
              <a:t>ДОСЛІДЖЕННЯ В ГАЛУЗІ ПАБЛІК РИЛЕЙШНЗ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just">
              <a:buNone/>
            </a:pPr>
            <a:r>
              <a:rPr lang="uk-UA" sz="2800" b="1" i="1" dirty="0">
                <a:solidFill>
                  <a:srgbClr val="7030A0"/>
                </a:solidFill>
              </a:rPr>
              <a:t>Основні поняття</a:t>
            </a:r>
            <a:r>
              <a:rPr lang="uk-UA" sz="2800" b="1" dirty="0">
                <a:solidFill>
                  <a:srgbClr val="7030A0"/>
                </a:solidFill>
              </a:rPr>
              <a:t>: </a:t>
            </a:r>
            <a:r>
              <a:rPr lang="uk-UA" sz="2800" i="1" dirty="0">
                <a:solidFill>
                  <a:srgbClr val="7030A0"/>
                </a:solidFill>
              </a:rPr>
              <a:t>соціологічні дослідження</a:t>
            </a:r>
            <a:r>
              <a:rPr lang="uk-UA" sz="2800" b="1" i="1" dirty="0">
                <a:solidFill>
                  <a:srgbClr val="7030A0"/>
                </a:solidFill>
              </a:rPr>
              <a:t>, </a:t>
            </a:r>
            <a:r>
              <a:rPr lang="uk-UA" sz="2800" i="1" dirty="0">
                <a:solidFill>
                  <a:srgbClr val="7030A0"/>
                </a:solidFill>
              </a:rPr>
              <a:t>формалізовані дослідження. неформалізовані дослідження, анкетування, вибірка, аналіз, групові інтерв’ю,  глибинні інтерв’ю, фокус-групи.</a:t>
            </a:r>
            <a:endParaRPr lang="ru-RU" sz="2800" dirty="0">
              <a:solidFill>
                <a:srgbClr val="7030A0"/>
              </a:solidFill>
            </a:endParaRPr>
          </a:p>
          <a:p>
            <a:pPr marL="0" indent="0" algn="just">
              <a:buNone/>
            </a:pPr>
            <a:endParaRPr lang="uk-UA" sz="2800" dirty="0" smtClean="0"/>
          </a:p>
        </p:txBody>
      </p:sp>
    </p:spTree>
    <p:extLst>
      <p:ext uri="{BB962C8B-B14F-4D97-AF65-F5344CB8AC3E}">
        <p14:creationId xmlns:p14="http://schemas.microsoft.com/office/powerpoint/2010/main" val="1645504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Суб'єктивна </a:t>
            </a:r>
            <a:r>
              <a:rPr lang="ru-RU" b="1" dirty="0" err="1">
                <a:solidFill>
                  <a:srgbClr val="FF0000"/>
                </a:solidFill>
              </a:rPr>
              <a:t>інформація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</a:rPr>
              <a:t>Суб'єктивна </a:t>
            </a:r>
            <a:r>
              <a:rPr lang="ru-RU" b="1" dirty="0" err="1">
                <a:solidFill>
                  <a:srgbClr val="FF0000"/>
                </a:solidFill>
              </a:rPr>
              <a:t>інформація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dirty="0"/>
              <a:t>–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параметри</a:t>
            </a:r>
            <a:r>
              <a:rPr lang="ru-RU" dirty="0"/>
              <a:t> </a:t>
            </a:r>
            <a:r>
              <a:rPr lang="ru-RU" dirty="0" err="1"/>
              <a:t>цільової</a:t>
            </a:r>
            <a:r>
              <a:rPr lang="ru-RU" dirty="0"/>
              <a:t> </a:t>
            </a:r>
            <a:r>
              <a:rPr lang="ru-RU" dirty="0" err="1"/>
              <a:t>аудиторії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пов'язані</a:t>
            </a:r>
            <a:r>
              <a:rPr lang="ru-RU" dirty="0"/>
              <a:t> з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свідомістю</a:t>
            </a:r>
            <a:r>
              <a:rPr lang="ru-RU" dirty="0"/>
              <a:t> і </a:t>
            </a:r>
            <a:r>
              <a:rPr lang="ru-RU" dirty="0" err="1"/>
              <a:t>поведінкою</a:t>
            </a:r>
            <a:r>
              <a:rPr lang="ru-RU" dirty="0"/>
              <a:t> </a:t>
            </a:r>
            <a:r>
              <a:rPr lang="ru-RU" dirty="0" err="1"/>
              <a:t>саме</a:t>
            </a:r>
            <a:r>
              <a:rPr lang="ru-RU" dirty="0"/>
              <a:t> реального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потенційного</a:t>
            </a:r>
            <a:r>
              <a:rPr lang="ru-RU" dirty="0"/>
              <a:t> </a:t>
            </a:r>
            <a:r>
              <a:rPr lang="ru-RU" dirty="0" err="1"/>
              <a:t>одержувача</a:t>
            </a:r>
            <a:r>
              <a:rPr lang="ru-RU" dirty="0"/>
              <a:t> PR-</a:t>
            </a:r>
            <a:r>
              <a:rPr lang="ru-RU" dirty="0" err="1"/>
              <a:t>повідомлень</a:t>
            </a:r>
            <a:r>
              <a:rPr lang="ru-RU" dirty="0"/>
              <a:t> в межах </a:t>
            </a:r>
            <a:r>
              <a:rPr lang="ru-RU" dirty="0" err="1"/>
              <a:t>даної</a:t>
            </a:r>
            <a:r>
              <a:rPr lang="ru-RU" dirty="0"/>
              <a:t> PR-</a:t>
            </a:r>
            <a:r>
              <a:rPr lang="ru-RU" dirty="0" err="1"/>
              <a:t>кампанії</a:t>
            </a:r>
            <a:r>
              <a:rPr lang="ru-RU" dirty="0"/>
              <a:t>. До </a:t>
            </a:r>
            <a:r>
              <a:rPr lang="ru-RU" dirty="0" err="1"/>
              <a:t>суб'єктивних</a:t>
            </a:r>
            <a:r>
              <a:rPr lang="ru-RU" dirty="0"/>
              <a:t> </a:t>
            </a:r>
            <a:r>
              <a:rPr lang="ru-RU" dirty="0" err="1"/>
              <a:t>параметрів</a:t>
            </a:r>
            <a:r>
              <a:rPr lang="ru-RU" dirty="0"/>
              <a:t> </a:t>
            </a:r>
            <a:r>
              <a:rPr lang="ru-RU" dirty="0" err="1"/>
              <a:t>цільової</a:t>
            </a:r>
            <a:r>
              <a:rPr lang="ru-RU" dirty="0"/>
              <a:t> </a:t>
            </a:r>
            <a:r>
              <a:rPr lang="ru-RU" dirty="0" err="1"/>
              <a:t>аудиторії</a:t>
            </a:r>
            <a:r>
              <a:rPr lang="ru-RU" dirty="0"/>
              <a:t>, </a:t>
            </a:r>
            <a:r>
              <a:rPr lang="ru-RU" dirty="0" err="1"/>
              <a:t>дослідження</a:t>
            </a:r>
            <a:r>
              <a:rPr lang="ru-RU" dirty="0"/>
              <a:t>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необхідно</a:t>
            </a:r>
            <a:r>
              <a:rPr lang="ru-RU" dirty="0"/>
              <a:t> при </a:t>
            </a:r>
            <a:r>
              <a:rPr lang="ru-RU" dirty="0" err="1"/>
              <a:t>підготовці</a:t>
            </a:r>
            <a:r>
              <a:rPr lang="ru-RU" dirty="0"/>
              <a:t> </a:t>
            </a:r>
            <a:r>
              <a:rPr lang="ru-RU" dirty="0" err="1"/>
              <a:t>кампанії</a:t>
            </a:r>
            <a:r>
              <a:rPr lang="ru-RU" dirty="0"/>
              <a:t>, як правило, належать:</a:t>
            </a:r>
          </a:p>
          <a:p>
            <a:pPr lvl="0"/>
            <a:r>
              <a:rPr lang="ru-RU" dirty="0" err="1">
                <a:solidFill>
                  <a:srgbClr val="0070C0"/>
                </a:solidFill>
              </a:rPr>
              <a:t>рівень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інтересу</a:t>
            </a:r>
            <a:r>
              <a:rPr lang="ru-RU" dirty="0">
                <a:solidFill>
                  <a:srgbClr val="0070C0"/>
                </a:solidFill>
              </a:rPr>
              <a:t> до </a:t>
            </a:r>
            <a:r>
              <a:rPr lang="ru-RU" dirty="0" err="1">
                <a:solidFill>
                  <a:srgbClr val="0070C0"/>
                </a:solidFill>
              </a:rPr>
              <a:t>діяльності</a:t>
            </a:r>
            <a:r>
              <a:rPr lang="ru-RU" dirty="0">
                <a:solidFill>
                  <a:srgbClr val="0070C0"/>
                </a:solidFill>
              </a:rPr>
              <a:t> базисного </a:t>
            </a:r>
            <a:r>
              <a:rPr lang="ru-RU" dirty="0" err="1">
                <a:solidFill>
                  <a:srgbClr val="0070C0"/>
                </a:solidFill>
              </a:rPr>
              <a:t>суб'єкта</a:t>
            </a:r>
            <a:r>
              <a:rPr lang="ru-RU" dirty="0">
                <a:solidFill>
                  <a:srgbClr val="0070C0"/>
                </a:solidFill>
              </a:rPr>
              <a:t> PR;</a:t>
            </a:r>
          </a:p>
          <a:p>
            <a:pPr lvl="0"/>
            <a:r>
              <a:rPr lang="ru-RU" dirty="0" err="1">
                <a:solidFill>
                  <a:srgbClr val="0070C0"/>
                </a:solidFill>
              </a:rPr>
              <a:t>рівень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інформованості</a:t>
            </a:r>
            <a:r>
              <a:rPr lang="ru-RU" dirty="0">
                <a:solidFill>
                  <a:srgbClr val="0070C0"/>
                </a:solidFill>
              </a:rPr>
              <a:t> про </a:t>
            </a:r>
            <a:r>
              <a:rPr lang="ru-RU" dirty="0" err="1">
                <a:solidFill>
                  <a:srgbClr val="0070C0"/>
                </a:solidFill>
              </a:rPr>
              <a:t>діяльність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організації</a:t>
            </a:r>
            <a:r>
              <a:rPr lang="ru-RU" dirty="0">
                <a:solidFill>
                  <a:srgbClr val="0070C0"/>
                </a:solidFill>
              </a:rPr>
              <a:t>, </a:t>
            </a:r>
            <a:r>
              <a:rPr lang="ru-RU" dirty="0" err="1">
                <a:solidFill>
                  <a:srgbClr val="0070C0"/>
                </a:solidFill>
              </a:rPr>
              <a:t>що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виступає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базисним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суб'єктом</a:t>
            </a:r>
            <a:r>
              <a:rPr lang="ru-RU" dirty="0">
                <a:solidFill>
                  <a:srgbClr val="0070C0"/>
                </a:solidFill>
              </a:rPr>
              <a:t> PR-</a:t>
            </a:r>
            <a:r>
              <a:rPr lang="ru-RU" dirty="0" err="1">
                <a:solidFill>
                  <a:srgbClr val="0070C0"/>
                </a:solidFill>
              </a:rPr>
              <a:t>кампанії</a:t>
            </a:r>
            <a:r>
              <a:rPr lang="ru-RU" dirty="0">
                <a:solidFill>
                  <a:srgbClr val="0070C0"/>
                </a:solidFill>
              </a:rPr>
              <a:t>, і про </a:t>
            </a:r>
            <a:r>
              <a:rPr lang="ru-RU" dirty="0" err="1">
                <a:solidFill>
                  <a:srgbClr val="0070C0"/>
                </a:solidFill>
              </a:rPr>
              <a:t>головну</a:t>
            </a:r>
            <a:r>
              <a:rPr lang="ru-RU" dirty="0">
                <a:solidFill>
                  <a:srgbClr val="0070C0"/>
                </a:solidFill>
              </a:rPr>
              <a:t> проблему </a:t>
            </a:r>
            <a:r>
              <a:rPr lang="ru-RU" dirty="0" err="1">
                <a:solidFill>
                  <a:srgbClr val="0070C0"/>
                </a:solidFill>
              </a:rPr>
              <a:t>кампанії</a:t>
            </a:r>
            <a:r>
              <a:rPr lang="ru-RU" dirty="0">
                <a:solidFill>
                  <a:srgbClr val="0070C0"/>
                </a:solidFill>
              </a:rPr>
              <a:t>;</a:t>
            </a:r>
          </a:p>
          <a:p>
            <a:pPr lvl="0"/>
            <a:r>
              <a:rPr lang="ru-RU" dirty="0" err="1">
                <a:solidFill>
                  <a:srgbClr val="0070C0"/>
                </a:solidFill>
              </a:rPr>
              <a:t>оцінка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іміджу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організації</a:t>
            </a:r>
            <a:r>
              <a:rPr lang="ru-RU" dirty="0">
                <a:solidFill>
                  <a:srgbClr val="0070C0"/>
                </a:solidFill>
              </a:rPr>
              <a:t>;</a:t>
            </a:r>
          </a:p>
          <a:p>
            <a:pPr lvl="0"/>
            <a:r>
              <a:rPr lang="ru-RU" dirty="0" err="1">
                <a:solidFill>
                  <a:srgbClr val="0070C0"/>
                </a:solidFill>
              </a:rPr>
              <a:t>ставлення</a:t>
            </a:r>
            <a:r>
              <a:rPr lang="ru-RU" dirty="0">
                <a:solidFill>
                  <a:srgbClr val="0070C0"/>
                </a:solidFill>
              </a:rPr>
              <a:t> до </a:t>
            </a:r>
            <a:r>
              <a:rPr lang="ru-RU" dirty="0" err="1">
                <a:solidFill>
                  <a:srgbClr val="0070C0"/>
                </a:solidFill>
              </a:rPr>
              <a:t>ключової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проблеми</a:t>
            </a:r>
            <a:r>
              <a:rPr lang="ru-RU" dirty="0">
                <a:solidFill>
                  <a:srgbClr val="0070C0"/>
                </a:solidFill>
              </a:rPr>
              <a:t> PR-</a:t>
            </a:r>
            <a:r>
              <a:rPr lang="ru-RU" dirty="0" err="1">
                <a:solidFill>
                  <a:srgbClr val="0070C0"/>
                </a:solidFill>
              </a:rPr>
              <a:t>кампанії</a:t>
            </a:r>
            <a:r>
              <a:rPr lang="ru-RU" dirty="0">
                <a:solidFill>
                  <a:srgbClr val="0070C0"/>
                </a:solidFill>
              </a:rPr>
              <a:t>;</a:t>
            </a:r>
          </a:p>
          <a:p>
            <a:pPr lvl="0"/>
            <a:r>
              <a:rPr lang="ru-RU" dirty="0" err="1">
                <a:solidFill>
                  <a:srgbClr val="0070C0"/>
                </a:solidFill>
              </a:rPr>
              <a:t>ретроспективні</a:t>
            </a:r>
            <a:r>
              <a:rPr lang="ru-RU" dirty="0">
                <a:solidFill>
                  <a:srgbClr val="0070C0"/>
                </a:solidFill>
              </a:rPr>
              <a:t> практики (</a:t>
            </a:r>
            <a:r>
              <a:rPr lang="ru-RU" dirty="0" err="1">
                <a:solidFill>
                  <a:srgbClr val="0070C0"/>
                </a:solidFill>
              </a:rPr>
              <a:t>позитивні</a:t>
            </a:r>
            <a:r>
              <a:rPr lang="ru-RU" dirty="0">
                <a:solidFill>
                  <a:srgbClr val="0070C0"/>
                </a:solidFill>
              </a:rPr>
              <a:t> та </a:t>
            </a:r>
            <a:r>
              <a:rPr lang="ru-RU" dirty="0" err="1">
                <a:solidFill>
                  <a:srgbClr val="0070C0"/>
                </a:solidFill>
              </a:rPr>
              <a:t>негативні</a:t>
            </a:r>
            <a:r>
              <a:rPr lang="ru-RU" dirty="0">
                <a:solidFill>
                  <a:srgbClr val="0070C0"/>
                </a:solidFill>
              </a:rPr>
              <a:t>) </a:t>
            </a:r>
            <a:r>
              <a:rPr lang="ru-RU" dirty="0" err="1">
                <a:solidFill>
                  <a:srgbClr val="0070C0"/>
                </a:solidFill>
              </a:rPr>
              <a:t>стосовно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організації</a:t>
            </a:r>
            <a:r>
              <a:rPr lang="ru-RU" dirty="0">
                <a:solidFill>
                  <a:srgbClr val="0070C0"/>
                </a:solidFill>
              </a:rPr>
              <a:t> та до </a:t>
            </a:r>
            <a:r>
              <a:rPr lang="ru-RU" dirty="0" err="1">
                <a:solidFill>
                  <a:srgbClr val="0070C0"/>
                </a:solidFill>
              </a:rPr>
              <a:t>проблеми</a:t>
            </a:r>
            <a:r>
              <a:rPr lang="ru-RU" dirty="0">
                <a:solidFill>
                  <a:srgbClr val="0070C0"/>
                </a:solidFill>
              </a:rPr>
              <a:t>;</a:t>
            </a:r>
          </a:p>
          <a:p>
            <a:pPr lvl="0"/>
            <a:r>
              <a:rPr lang="ru-RU" dirty="0" err="1">
                <a:solidFill>
                  <a:srgbClr val="0070C0"/>
                </a:solidFill>
              </a:rPr>
              <a:t>готовність</a:t>
            </a:r>
            <a:r>
              <a:rPr lang="ru-RU" dirty="0">
                <a:solidFill>
                  <a:srgbClr val="0070C0"/>
                </a:solidFill>
              </a:rPr>
              <a:t> до </a:t>
            </a:r>
            <a:r>
              <a:rPr lang="ru-RU" dirty="0" err="1">
                <a:solidFill>
                  <a:srgbClr val="0070C0"/>
                </a:solidFill>
              </a:rPr>
              <a:t>дії</a:t>
            </a:r>
            <a:r>
              <a:rPr lang="ru-RU" dirty="0">
                <a:solidFill>
                  <a:srgbClr val="0070C0"/>
                </a:solidFill>
              </a:rPr>
              <a:t> (позитивного і негативного) по </a:t>
            </a:r>
            <a:r>
              <a:rPr lang="ru-RU" dirty="0" err="1">
                <a:solidFill>
                  <a:srgbClr val="0070C0"/>
                </a:solidFill>
              </a:rPr>
              <a:t>відношенню</a:t>
            </a:r>
            <a:r>
              <a:rPr lang="ru-RU" dirty="0">
                <a:solidFill>
                  <a:srgbClr val="0070C0"/>
                </a:solidFill>
              </a:rPr>
              <a:t> до </a:t>
            </a:r>
            <a:r>
              <a:rPr lang="ru-RU" dirty="0" err="1">
                <a:solidFill>
                  <a:srgbClr val="0070C0"/>
                </a:solidFill>
              </a:rPr>
              <a:t>організації</a:t>
            </a:r>
            <a:r>
              <a:rPr lang="ru-RU" dirty="0">
                <a:solidFill>
                  <a:srgbClr val="0070C0"/>
                </a:solidFill>
              </a:rPr>
              <a:t> і до </a:t>
            </a:r>
            <a:r>
              <a:rPr lang="ru-RU" dirty="0" err="1">
                <a:solidFill>
                  <a:srgbClr val="0070C0"/>
                </a:solidFill>
              </a:rPr>
              <a:t>проблеми</a:t>
            </a:r>
            <a:r>
              <a:rPr lang="ru-RU" dirty="0">
                <a:solidFill>
                  <a:srgbClr val="0070C0"/>
                </a:solidFill>
              </a:rPr>
              <a:t>.</a:t>
            </a:r>
          </a:p>
          <a:p>
            <a:r>
              <a:rPr lang="ru-RU" dirty="0">
                <a:solidFill>
                  <a:srgbClr val="0070C0"/>
                </a:solidFill>
              </a:rPr>
              <a:t>Для </a:t>
            </a:r>
            <a:r>
              <a:rPr lang="ru-RU" dirty="0" err="1">
                <a:solidFill>
                  <a:srgbClr val="0070C0"/>
                </a:solidFill>
              </a:rPr>
              <a:t>дослідження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об'єктивних</a:t>
            </a:r>
            <a:r>
              <a:rPr lang="ru-RU" dirty="0">
                <a:solidFill>
                  <a:srgbClr val="0070C0"/>
                </a:solidFill>
              </a:rPr>
              <a:t> і </a:t>
            </a:r>
            <a:r>
              <a:rPr lang="ru-RU" dirty="0" err="1">
                <a:solidFill>
                  <a:srgbClr val="0070C0"/>
                </a:solidFill>
              </a:rPr>
              <a:t>суб'єктивних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параметрів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цільових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аудиторій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використовується</a:t>
            </a:r>
            <a:r>
              <a:rPr lang="ru-RU" dirty="0">
                <a:solidFill>
                  <a:srgbClr val="0070C0"/>
                </a:solidFill>
              </a:rPr>
              <a:t> весь арсенал </a:t>
            </a:r>
            <a:r>
              <a:rPr lang="ru-RU" dirty="0" err="1">
                <a:solidFill>
                  <a:srgbClr val="0070C0"/>
                </a:solidFill>
              </a:rPr>
              <a:t>методів</a:t>
            </a:r>
            <a:r>
              <a:rPr lang="ru-RU" dirty="0">
                <a:solidFill>
                  <a:srgbClr val="0070C0"/>
                </a:solidFill>
              </a:rPr>
              <a:t>, </a:t>
            </a:r>
            <a:r>
              <a:rPr lang="ru-RU" dirty="0" err="1">
                <a:solidFill>
                  <a:srgbClr val="0070C0"/>
                </a:solidFill>
              </a:rPr>
              <a:t>наявний</a:t>
            </a:r>
            <a:r>
              <a:rPr lang="ru-RU" dirty="0">
                <a:solidFill>
                  <a:srgbClr val="0070C0"/>
                </a:solidFill>
              </a:rPr>
              <a:t> у </a:t>
            </a:r>
            <a:r>
              <a:rPr lang="ru-RU" dirty="0" err="1">
                <a:solidFill>
                  <a:srgbClr val="0070C0"/>
                </a:solidFill>
              </a:rPr>
              <a:t>розпорядженні</a:t>
            </a:r>
            <a:r>
              <a:rPr lang="ru-RU" dirty="0">
                <a:solidFill>
                  <a:srgbClr val="0070C0"/>
                </a:solidFill>
              </a:rPr>
              <a:t> PR-менеджера, - </a:t>
            </a:r>
            <a:r>
              <a:rPr lang="ru-RU" dirty="0" err="1">
                <a:solidFill>
                  <a:srgbClr val="0070C0"/>
                </a:solidFill>
              </a:rPr>
              <a:t>аналіз</a:t>
            </a:r>
            <a:r>
              <a:rPr lang="ru-RU" dirty="0">
                <a:solidFill>
                  <a:srgbClr val="0070C0"/>
                </a:solidFill>
              </a:rPr>
              <a:t> статистики та </a:t>
            </a:r>
            <a:r>
              <a:rPr lang="ru-RU" dirty="0" err="1">
                <a:solidFill>
                  <a:srgbClr val="0070C0"/>
                </a:solidFill>
              </a:rPr>
              <a:t>аналіз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документів</a:t>
            </a:r>
            <a:r>
              <a:rPr lang="ru-RU" dirty="0">
                <a:solidFill>
                  <a:srgbClr val="0070C0"/>
                </a:solidFill>
              </a:rPr>
              <a:t>, </a:t>
            </a:r>
            <a:r>
              <a:rPr lang="ru-RU" dirty="0" err="1">
                <a:solidFill>
                  <a:srgbClr val="0070C0"/>
                </a:solidFill>
              </a:rPr>
              <a:t>спостереження</a:t>
            </a:r>
            <a:r>
              <a:rPr lang="ru-RU" dirty="0">
                <a:solidFill>
                  <a:srgbClr val="0070C0"/>
                </a:solidFill>
              </a:rPr>
              <a:t>, </a:t>
            </a:r>
            <a:r>
              <a:rPr lang="ru-RU" dirty="0" err="1">
                <a:solidFill>
                  <a:srgbClr val="0070C0"/>
                </a:solidFill>
              </a:rPr>
              <a:t>фокусовані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інтерв'ю</a:t>
            </a:r>
            <a:r>
              <a:rPr lang="ru-RU" dirty="0">
                <a:solidFill>
                  <a:srgbClr val="0070C0"/>
                </a:solidFill>
              </a:rPr>
              <a:t>, </a:t>
            </a:r>
            <a:r>
              <a:rPr lang="ru-RU" dirty="0" err="1">
                <a:solidFill>
                  <a:srgbClr val="0070C0"/>
                </a:solidFill>
              </a:rPr>
              <a:t>масові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інтерв'ювання</a:t>
            </a:r>
            <a:r>
              <a:rPr lang="ru-RU" dirty="0">
                <a:solidFill>
                  <a:srgbClr val="0070C0"/>
                </a:solidFill>
              </a:rPr>
              <a:t> та </a:t>
            </a:r>
            <a:r>
              <a:rPr lang="ru-RU" dirty="0" err="1">
                <a:solidFill>
                  <a:srgbClr val="0070C0"/>
                </a:solidFill>
              </a:rPr>
              <a:t>анкетування</a:t>
            </a:r>
            <a:r>
              <a:rPr lang="ru-RU" dirty="0">
                <a:solidFill>
                  <a:srgbClr val="0070C0"/>
                </a:solidFill>
              </a:rPr>
              <a:t>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511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uk-UA" b="1" dirty="0"/>
              <a:t>ДОСЛІДЖЕННЯ В PR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uk-UA" dirty="0"/>
              <a:t>Джерелом досліджень у діяльності PR є наукові або комерційні підстави.</a:t>
            </a:r>
            <a:endParaRPr lang="ru-RU" dirty="0"/>
          </a:p>
          <a:p>
            <a:r>
              <a:rPr lang="uk-UA" b="1" i="1" dirty="0">
                <a:solidFill>
                  <a:srgbClr val="FF0000"/>
                </a:solidFill>
              </a:rPr>
              <a:t>Наукові дослідження</a:t>
            </a:r>
            <a:r>
              <a:rPr lang="uk-UA" b="1" dirty="0">
                <a:solidFill>
                  <a:srgbClr val="FF0000"/>
                </a:solidFill>
              </a:rPr>
              <a:t> </a:t>
            </a:r>
            <a:r>
              <a:rPr lang="uk-UA" dirty="0"/>
              <a:t>проводяться академічними організаціями або навчальними закладами, і все це може фінансуватися державою, громадськими фондами або професійними асоціаціями. Згодом результати подібних досліджень друкуються в різних ЗМІ і, відповідно, офіційно стають надбанням громадськості. </a:t>
            </a:r>
            <a:endParaRPr lang="ru-RU" dirty="0"/>
          </a:p>
          <a:p>
            <a:r>
              <a:rPr lang="uk-UA" b="1" i="1" dirty="0">
                <a:solidFill>
                  <a:srgbClr val="FF0000"/>
                </a:solidFill>
              </a:rPr>
              <a:t>Комерційні дослідження</a:t>
            </a:r>
            <a:r>
              <a:rPr lang="uk-UA" b="1" dirty="0">
                <a:solidFill>
                  <a:srgbClr val="FF0000"/>
                </a:solidFill>
              </a:rPr>
              <a:t> </a:t>
            </a:r>
            <a:r>
              <a:rPr lang="uk-UA" dirty="0"/>
              <a:t>проводяться дослідними фірмами, рекламними або PR-агентствами, або іншими компаніями, що займаються маркетингом. Велика частина цих досліджень тримаються в таємниці, тому що є власністю самих дослідних фірм або замовників.</a:t>
            </a:r>
            <a:endParaRPr lang="ru-RU" dirty="0"/>
          </a:p>
          <a:p>
            <a:r>
              <a:rPr lang="uk-UA" dirty="0"/>
              <a:t> 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351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uk-UA" dirty="0">
                <a:solidFill>
                  <a:srgbClr val="FF0000"/>
                </a:solidFill>
              </a:rPr>
              <a:t>Research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uk-UA" dirty="0"/>
              <a:t>Відповідаючи на </a:t>
            </a:r>
            <a:r>
              <a:rPr lang="uk-UA" dirty="0" smtClean="0"/>
              <a:t>запитання</a:t>
            </a:r>
          </a:p>
          <a:p>
            <a:pPr marL="0" indent="0" algn="ctr">
              <a:buNone/>
            </a:pPr>
            <a:r>
              <a:rPr lang="uk-UA" dirty="0" smtClean="0"/>
              <a:t> </a:t>
            </a:r>
            <a:r>
              <a:rPr lang="uk-UA" dirty="0"/>
              <a:t>"</a:t>
            </a:r>
            <a:r>
              <a:rPr lang="uk-UA" dirty="0">
                <a:solidFill>
                  <a:srgbClr val="0070C0"/>
                </a:solidFill>
              </a:rPr>
              <a:t>Що відбувається</a:t>
            </a:r>
            <a:r>
              <a:rPr lang="uk-UA" dirty="0"/>
              <a:t>?", </a:t>
            </a:r>
            <a:endParaRPr lang="uk-UA" dirty="0" smtClean="0"/>
          </a:p>
          <a:p>
            <a:pPr marL="0" indent="0" algn="ctr">
              <a:buNone/>
            </a:pPr>
            <a:r>
              <a:rPr lang="uk-UA" dirty="0" smtClean="0"/>
              <a:t>Цей етап забезпечує </a:t>
            </a:r>
            <a:r>
              <a:rPr lang="uk-UA" dirty="0"/>
              <a:t>основу для всіх наступних етапів процесу вирішення проблеми </a:t>
            </a:r>
            <a:r>
              <a:rPr lang="uk-UA" dirty="0" smtClean="0"/>
              <a:t>.</a:t>
            </a:r>
          </a:p>
          <a:p>
            <a:pPr marL="0" indent="0" algn="ctr">
              <a:buNone/>
            </a:pPr>
            <a:r>
              <a:rPr lang="uk-UA" dirty="0" smtClean="0"/>
              <a:t> </a:t>
            </a:r>
            <a:r>
              <a:rPr lang="uk-UA" b="1" dirty="0"/>
              <a:t>В. </a:t>
            </a:r>
            <a:r>
              <a:rPr lang="uk-UA" b="1" dirty="0" err="1"/>
              <a:t>Моісеєв</a:t>
            </a:r>
            <a:r>
              <a:rPr lang="uk-UA" dirty="0"/>
              <a:t>, слідуючи американською традицією, називає цей етап </a:t>
            </a:r>
            <a:r>
              <a:rPr lang="uk-UA" dirty="0">
                <a:solidFill>
                  <a:srgbClr val="FF0000"/>
                </a:solidFill>
              </a:rPr>
              <a:t>Research</a:t>
            </a:r>
            <a:r>
              <a:rPr lang="uk-UA" dirty="0"/>
              <a:t> і визначає його завдання </a:t>
            </a:r>
            <a:r>
              <a:rPr lang="uk-UA" dirty="0" smtClean="0"/>
              <a:t>як</a:t>
            </a:r>
          </a:p>
          <a:p>
            <a:pPr marL="0" indent="0" algn="ctr">
              <a:buNone/>
            </a:pPr>
            <a:r>
              <a:rPr lang="uk-UA" dirty="0" smtClean="0"/>
              <a:t> </a:t>
            </a:r>
            <a:r>
              <a:rPr lang="uk-UA" dirty="0"/>
              <a:t>«</a:t>
            </a:r>
            <a:r>
              <a:rPr lang="uk-UA" dirty="0">
                <a:solidFill>
                  <a:srgbClr val="0070C0"/>
                </a:solidFill>
              </a:rPr>
              <a:t>аналіз, вивчення, мета</a:t>
            </a:r>
            <a:r>
              <a:rPr lang="uk-UA" dirty="0"/>
              <a:t>»</a:t>
            </a:r>
            <a:endParaRPr lang="ru-RU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44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800" dirty="0" err="1" smtClean="0">
                <a:solidFill>
                  <a:srgbClr val="FF0000"/>
                </a:solidFill>
              </a:rPr>
              <a:t>Класифікація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err="1">
                <a:solidFill>
                  <a:srgbClr val="FF0000"/>
                </a:solidFill>
              </a:rPr>
              <a:t>досліджень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 smtClean="0">
                <a:solidFill>
                  <a:srgbClr val="FF0000"/>
                </a:solidFill>
              </a:rPr>
              <a:t>за </a:t>
            </a:r>
            <a:r>
              <a:rPr lang="ru-RU" sz="2800" dirty="0" err="1">
                <a:solidFill>
                  <a:srgbClr val="FF0000"/>
                </a:solidFill>
              </a:rPr>
              <a:t>критерієм</a:t>
            </a:r>
            <a:r>
              <a:rPr lang="ru-RU" sz="2800" dirty="0">
                <a:solidFill>
                  <a:srgbClr val="FF0000"/>
                </a:solidFill>
              </a:rPr>
              <a:t> типу </a:t>
            </a:r>
            <a:r>
              <a:rPr lang="ru-RU" sz="2800" dirty="0" err="1" smtClean="0">
                <a:solidFill>
                  <a:srgbClr val="FF0000"/>
                </a:solidFill>
              </a:rPr>
              <a:t>середовища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/>
              <a:t>Класифікацію </a:t>
            </a:r>
            <a:r>
              <a:rPr lang="ru-RU" dirty="0" err="1"/>
              <a:t>досліджень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провести за </a:t>
            </a:r>
            <a:r>
              <a:rPr lang="ru-RU" dirty="0" err="1"/>
              <a:t>критерієм</a:t>
            </a:r>
            <a:r>
              <a:rPr lang="ru-RU" dirty="0"/>
              <a:t> типу </a:t>
            </a:r>
            <a:r>
              <a:rPr lang="ru-RU" dirty="0" err="1"/>
              <a:t>середовища</a:t>
            </a:r>
            <a:r>
              <a:rPr lang="ru-RU" dirty="0"/>
              <a:t>. </a:t>
            </a:r>
            <a:r>
              <a:rPr lang="ru-RU" dirty="0" err="1"/>
              <a:t>Організація</a:t>
            </a:r>
            <a:r>
              <a:rPr lang="ru-RU" dirty="0"/>
              <a:t>, яка </a:t>
            </a:r>
            <a:r>
              <a:rPr lang="ru-RU" dirty="0" err="1"/>
              <a:t>планує</a:t>
            </a:r>
            <a:r>
              <a:rPr lang="ru-RU" dirty="0"/>
              <a:t> і </a:t>
            </a:r>
            <a:r>
              <a:rPr lang="ru-RU" dirty="0" err="1"/>
              <a:t>реалізує</a:t>
            </a:r>
            <a:r>
              <a:rPr lang="ru-RU" dirty="0"/>
              <a:t> PR-</a:t>
            </a:r>
            <a:r>
              <a:rPr lang="ru-RU" dirty="0" err="1"/>
              <a:t>кампанію</a:t>
            </a:r>
            <a:r>
              <a:rPr lang="ru-RU" dirty="0"/>
              <a:t>,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внутрішнє</a:t>
            </a:r>
            <a:r>
              <a:rPr lang="ru-RU" dirty="0"/>
              <a:t> </a:t>
            </a:r>
            <a:r>
              <a:rPr lang="ru-RU" dirty="0" err="1"/>
              <a:t>середовище</a:t>
            </a:r>
            <a:r>
              <a:rPr lang="ru-RU" dirty="0"/>
              <a:t> </a:t>
            </a:r>
            <a:r>
              <a:rPr lang="ru-RU" dirty="0" err="1"/>
              <a:t>функціонування</a:t>
            </a:r>
            <a:r>
              <a:rPr lang="ru-RU" dirty="0"/>
              <a:t> та </a:t>
            </a:r>
            <a:r>
              <a:rPr lang="ru-RU" dirty="0" err="1"/>
              <a:t>зовнішню</a:t>
            </a:r>
            <a:r>
              <a:rPr lang="ru-RU" dirty="0"/>
              <a:t> і </a:t>
            </a:r>
            <a:r>
              <a:rPr lang="ru-RU" dirty="0" err="1"/>
              <a:t>відповідні</a:t>
            </a:r>
            <a:r>
              <a:rPr lang="ru-RU" dirty="0"/>
              <a:t> </a:t>
            </a:r>
            <a:r>
              <a:rPr lang="ru-RU" dirty="0" err="1"/>
              <a:t>їм</a:t>
            </a:r>
            <a:r>
              <a:rPr lang="ru-RU" dirty="0"/>
              <a:t> </a:t>
            </a:r>
            <a:r>
              <a:rPr lang="ru-RU" dirty="0" err="1"/>
              <a:t>внутрішню</a:t>
            </a:r>
            <a:r>
              <a:rPr lang="ru-RU" dirty="0"/>
              <a:t> і </a:t>
            </a:r>
            <a:r>
              <a:rPr lang="ru-RU" dirty="0" err="1"/>
              <a:t>зовнішню</a:t>
            </a:r>
            <a:r>
              <a:rPr lang="ru-RU" dirty="0"/>
              <a:t> </a:t>
            </a:r>
            <a:r>
              <a:rPr lang="ru-RU" dirty="0" err="1"/>
              <a:t>громадськість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uk-UA" dirty="0"/>
              <a:t>При розробці PR-кампанії і під час аналізу її ефективності необхідно дослідити </a:t>
            </a:r>
            <a:r>
              <a:rPr lang="uk-UA" dirty="0">
                <a:solidFill>
                  <a:srgbClr val="FF0000"/>
                </a:solidFill>
              </a:rPr>
              <a:t>як внутрішнє, так і зовнішнє середовище організації.</a:t>
            </a:r>
            <a:r>
              <a:rPr lang="uk-UA" dirty="0"/>
              <a:t> </a:t>
            </a:r>
            <a:endParaRPr lang="uk-UA" dirty="0" smtClean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r>
              <a:rPr lang="uk-UA" dirty="0" smtClean="0"/>
              <a:t>Відповідно </a:t>
            </a:r>
            <a:r>
              <a:rPr lang="uk-UA" dirty="0"/>
              <a:t>дослідження можуть бути підрозділені на </a:t>
            </a:r>
            <a:r>
              <a:rPr lang="uk-UA" b="1" dirty="0">
                <a:solidFill>
                  <a:srgbClr val="FF0000"/>
                </a:solidFill>
              </a:rPr>
              <a:t>внутрішні</a:t>
            </a:r>
            <a:r>
              <a:rPr lang="uk-UA" i="1" dirty="0">
                <a:solidFill>
                  <a:srgbClr val="FF0000"/>
                </a:solidFill>
              </a:rPr>
              <a:t>,</a:t>
            </a:r>
            <a:r>
              <a:rPr lang="uk-UA" dirty="0"/>
              <a:t> спрямовані на вивчення параметрів внутрішнього середовища організації, і </a:t>
            </a:r>
            <a:r>
              <a:rPr lang="uk-UA" b="1" dirty="0">
                <a:solidFill>
                  <a:srgbClr val="FF0000"/>
                </a:solidFill>
              </a:rPr>
              <a:t>зовнішні</a:t>
            </a:r>
            <a:r>
              <a:rPr lang="uk-UA" dirty="0"/>
              <a:t>, метою яких є аналіз стану і динаміки зовнішнього </a:t>
            </a:r>
            <a:r>
              <a:rPr lang="uk-UA" dirty="0" smtClean="0"/>
              <a:t>середовища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3496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sz="3600" dirty="0" smtClean="0"/>
              <a:t/>
            </a:r>
            <a:br>
              <a:rPr lang="uk-UA" sz="3600" dirty="0" smtClean="0"/>
            </a:br>
            <a:r>
              <a:rPr lang="uk-UA" sz="3600" dirty="0" smtClean="0"/>
              <a:t>Основних </a:t>
            </a:r>
            <a:r>
              <a:rPr lang="uk-UA" sz="3600" dirty="0"/>
              <a:t>типів PR-досліджень два</a:t>
            </a:r>
            <a:r>
              <a:rPr lang="uk-UA" sz="3600" dirty="0" smtClean="0"/>
              <a:t>:</a:t>
            </a:r>
            <a:br>
              <a:rPr lang="uk-UA" sz="3600" dirty="0" smtClean="0"/>
            </a:br>
            <a:r>
              <a:rPr lang="uk-UA" sz="3600" dirty="0" smtClean="0"/>
              <a:t> </a:t>
            </a:r>
            <a:r>
              <a:rPr lang="uk-UA" sz="3600" dirty="0"/>
              <a:t>прикладні та теоретичні</a:t>
            </a:r>
            <a:r>
              <a:rPr lang="uk-UA" dirty="0"/>
              <a:t>.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r>
              <a:rPr lang="uk-UA" b="1" i="1" dirty="0"/>
              <a:t>Прикладні дослідження</a:t>
            </a:r>
            <a:r>
              <a:rPr lang="uk-UA" dirty="0"/>
              <a:t>, в свою чергу, бувають або стратегічними, або оцінними. </a:t>
            </a:r>
            <a:endParaRPr lang="ru-RU" dirty="0"/>
          </a:p>
          <a:p>
            <a:r>
              <a:rPr lang="uk-UA" i="1" dirty="0"/>
              <a:t>Стратегічні дослідження</a:t>
            </a:r>
            <a:r>
              <a:rPr lang="uk-UA" dirty="0"/>
              <a:t> проводяться в основному на стадії розробки PR-програми. З їх допомогою визначають інструменти або методи PR-впливу.</a:t>
            </a:r>
            <a:endParaRPr lang="ru-RU" dirty="0"/>
          </a:p>
          <a:p>
            <a:r>
              <a:rPr lang="uk-UA" i="1" dirty="0"/>
              <a:t>Оціночні</a:t>
            </a:r>
            <a:r>
              <a:rPr lang="uk-UA" dirty="0"/>
              <a:t> дослідження проводяться на завершальному етапі PR-акції з метою з'ясувати, чи досягнуті в процесі виконання PR-програми поставлені цілі чи ні.</a:t>
            </a:r>
            <a:endParaRPr lang="ru-RU" dirty="0"/>
          </a:p>
          <a:p>
            <a:r>
              <a:rPr lang="uk-UA" b="1" i="1" dirty="0"/>
              <a:t>Теоретичні дослідження</a:t>
            </a:r>
            <a:r>
              <a:rPr lang="uk-UA" dirty="0"/>
              <a:t> більш абстрактні, ніж прикладні. Вони дозволяють розробляти теорії PR-діяльності, пов'язані, наприклад, з питанням про формування громадської думки або з питанням про утворення різних груп громадськості. Однак саме на базі теоретичних досліджень PR-фахівці виробляють певні стратегії поведінки в тих чи інших ситуаціях, а також способи підходу до будь-якої проблеми.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6309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b="1" dirty="0" smtClean="0">
                <a:solidFill>
                  <a:srgbClr val="00B050"/>
                </a:solidFill>
              </a:rPr>
              <a:t>Основні методи </a:t>
            </a:r>
            <a:r>
              <a:rPr lang="en-US" b="1" dirty="0" smtClean="0">
                <a:solidFill>
                  <a:srgbClr val="00B050"/>
                </a:solidFill>
              </a:rPr>
              <a:t>PR</a:t>
            </a:r>
            <a:r>
              <a:rPr lang="uk-UA" b="1" dirty="0" err="1" smtClean="0">
                <a:solidFill>
                  <a:srgbClr val="00B050"/>
                </a:solidFill>
              </a:rPr>
              <a:t>-досліджень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r>
              <a:rPr lang="uk-UA" i="1" dirty="0"/>
              <a:t>Основних методів PR-досліджень три: </a:t>
            </a:r>
            <a:r>
              <a:rPr lang="uk-UA" b="1" i="1" dirty="0"/>
              <a:t>огляди, комунікаційний аудит і т.зв. ненав'язливі методи, </a:t>
            </a:r>
            <a:r>
              <a:rPr lang="uk-UA" i="1" dirty="0"/>
              <a:t>до яких відносяться пошук фактів, аналіз змісту (контент-аналіз) і визначення доступності джерел інформації.</a:t>
            </a:r>
            <a:r>
              <a:rPr lang="uk-UA" dirty="0"/>
              <a:t> </a:t>
            </a:r>
            <a:endParaRPr lang="ru-RU" dirty="0"/>
          </a:p>
          <a:p>
            <a:r>
              <a:rPr lang="uk-UA" dirty="0"/>
              <a:t>За допомогою </a:t>
            </a:r>
            <a:r>
              <a:rPr lang="uk-UA" b="1" i="1" dirty="0">
                <a:solidFill>
                  <a:srgbClr val="FF0000"/>
                </a:solidFill>
              </a:rPr>
              <a:t>оглядів</a:t>
            </a:r>
            <a:r>
              <a:rPr lang="uk-UA" dirty="0"/>
              <a:t> виявляються підходи і думки людей з приводу якоїсь значущої проблеми. </a:t>
            </a:r>
            <a:endParaRPr lang="ru-RU" dirty="0"/>
          </a:p>
          <a:p>
            <a:r>
              <a:rPr lang="uk-UA" b="1" i="1" dirty="0">
                <a:solidFill>
                  <a:srgbClr val="FF0000"/>
                </a:solidFill>
              </a:rPr>
              <a:t>Комунікаційний аудит</a:t>
            </a:r>
            <a:r>
              <a:rPr lang="uk-UA" b="1" dirty="0">
                <a:solidFill>
                  <a:srgbClr val="FF0000"/>
                </a:solidFill>
              </a:rPr>
              <a:t> </a:t>
            </a:r>
            <a:r>
              <a:rPr lang="uk-UA" dirty="0"/>
              <a:t>виявляє нерівність між реальним і сприйманим спілкуванням між керівництвом і цільовою аудиторією. </a:t>
            </a:r>
            <a:endParaRPr lang="ru-RU" dirty="0"/>
          </a:p>
          <a:p>
            <a:r>
              <a:rPr lang="uk-UA" dirty="0"/>
              <a:t>Нарешті, </a:t>
            </a:r>
            <a:r>
              <a:rPr lang="uk-UA" i="1" dirty="0"/>
              <a:t>«</a:t>
            </a:r>
            <a:r>
              <a:rPr lang="uk-UA" b="1" i="1" dirty="0">
                <a:solidFill>
                  <a:srgbClr val="FF0000"/>
                </a:solidFill>
              </a:rPr>
              <a:t>ненав'язливі методи</a:t>
            </a:r>
            <a:r>
              <a:rPr lang="uk-UA" i="1" dirty="0"/>
              <a:t>»</a:t>
            </a:r>
            <a:r>
              <a:rPr lang="uk-UA" dirty="0"/>
              <a:t> дозволяють вивчити об'єкти і суб'єкти PR-діяльності, не вдаючись до «тиску» на інформацію або аудиторію. 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346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00B0F0"/>
                </a:solidFill>
              </a:rPr>
              <a:t>Оглядові дослідження</a:t>
            </a:r>
            <a:endParaRPr lang="ru-RU" b="1" dirty="0">
              <a:solidFill>
                <a:srgbClr val="00B0F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r>
              <a:rPr lang="uk-UA" b="1" i="1" dirty="0">
                <a:solidFill>
                  <a:srgbClr val="FF0000"/>
                </a:solidFill>
              </a:rPr>
              <a:t>Описові огляди</a:t>
            </a:r>
            <a:r>
              <a:rPr lang="uk-UA" b="1" dirty="0">
                <a:solidFill>
                  <a:srgbClr val="FF0000"/>
                </a:solidFill>
              </a:rPr>
              <a:t> </a:t>
            </a:r>
            <a:r>
              <a:rPr lang="uk-UA" dirty="0"/>
              <a:t>- це виявлення стану поточної ситуації в конкретний часовий період. Прикладом описових оглядів стали вже звичними для наших громадян опитування громадської думки.</a:t>
            </a:r>
            <a:endParaRPr lang="ru-RU" dirty="0"/>
          </a:p>
          <a:p>
            <a:r>
              <a:rPr lang="uk-UA" b="1" i="1" dirty="0">
                <a:solidFill>
                  <a:srgbClr val="FF0000"/>
                </a:solidFill>
              </a:rPr>
              <a:t>Пояснювальні огляди</a:t>
            </a:r>
            <a:r>
              <a:rPr lang="uk-UA" b="1" dirty="0">
                <a:solidFill>
                  <a:srgbClr val="FF0000"/>
                </a:solidFill>
              </a:rPr>
              <a:t> </a:t>
            </a:r>
            <a:r>
              <a:rPr lang="uk-UA" dirty="0"/>
              <a:t>встановлюють причинно-наслідкові зв'язки певної події. Тому в подібних опитуваннях громадської думки люди зазвичай відповідають на питання «чому, на їхню думку, сталася та чи інша пригода?» Або «чим вони пояснюють ті чи інші факти?».</a:t>
            </a:r>
            <a:endParaRPr lang="ru-RU" dirty="0"/>
          </a:p>
          <a:p>
            <a:r>
              <a:rPr lang="uk-UA" b="1" dirty="0"/>
              <a:t>Огляди зазвичай складаються з чотирьох елементів: 1) вибіркового спостереження, 2) анкетування; 3) інтерв'ю; 4) аналізу результатів. </a:t>
            </a:r>
            <a:r>
              <a:rPr lang="uk-UA" dirty="0"/>
              <a:t>Зрозуміло, що огляди, що проводяться через поштову розсилку, не включають стадію інтерв'ю. Розглянемо детально кожен з цих елементів.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9641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6000" dirty="0" smtClean="0">
                <a:solidFill>
                  <a:srgbClr val="FF0000"/>
                </a:solidFill>
              </a:rPr>
              <a:t>Анкетування</a:t>
            </a:r>
            <a:endParaRPr lang="ru-RU" sz="60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1800" b="1" i="1" dirty="0"/>
              <a:t>Очне анкетування</a:t>
            </a:r>
            <a:r>
              <a:rPr lang="uk-UA" sz="1800" b="1" dirty="0"/>
              <a:t> </a:t>
            </a:r>
            <a:r>
              <a:rPr lang="uk-UA" sz="1800" dirty="0"/>
              <a:t>припускає, що анкети заповнюються або інтерв'юером, або самим опитуваним (співрозмовникам), але в присутності інтерв'юера.</a:t>
            </a:r>
            <a:endParaRPr lang="ru-RU" sz="1800" dirty="0"/>
          </a:p>
          <a:p>
            <a:r>
              <a:rPr lang="uk-UA" sz="1800" b="1" i="1" dirty="0"/>
              <a:t>Заочне анкетування</a:t>
            </a:r>
            <a:r>
              <a:rPr lang="uk-UA" sz="1800" b="1" dirty="0"/>
              <a:t> </a:t>
            </a:r>
            <a:r>
              <a:rPr lang="uk-UA" sz="1800" dirty="0"/>
              <a:t>- це процес отримання і відправки анкети поштою. </a:t>
            </a:r>
            <a:endParaRPr lang="uk-UA" sz="1800" dirty="0" smtClean="0"/>
          </a:p>
          <a:p>
            <a:endParaRPr lang="uk-UA" sz="1800" dirty="0"/>
          </a:p>
          <a:p>
            <a:endParaRPr lang="uk-UA" sz="1800" dirty="0" smtClean="0"/>
          </a:p>
          <a:p>
            <a:r>
              <a:rPr lang="uk-UA" sz="1400" dirty="0" smtClean="0"/>
              <a:t>Прийнято </a:t>
            </a:r>
            <a:r>
              <a:rPr lang="uk-UA" sz="1400" dirty="0"/>
              <a:t>вважати, що заочне анкетування не особливо ефективно, так як люди, як правило, знаходять більш корисні заняття, ніж просиджування над якимись анкетами. Однак завбачливі американці вже давно вирішили цю проблему - разом з анкетою вони посилають потенційному </a:t>
            </a:r>
            <a:r>
              <a:rPr lang="uk-UA" sz="1400" dirty="0" err="1"/>
              <a:t>интерв’юіруємому</a:t>
            </a:r>
            <a:r>
              <a:rPr lang="uk-UA" sz="1400" dirty="0"/>
              <a:t> купон на безкоштовне придбання будь-якого дрібного товару (або купон, що дозволяє придбати більш дорогий товар зі знижкою) або гроші в розмірі двох доларів. Тоді одержувач анкети як би відчуває себе зобов'язаним відповісти на питання анкети і надіслати її. У нашій країні я ще не чула, щоб за заочне анкетування надсилали гроші, але вітчизняні PR-</a:t>
            </a:r>
            <a:r>
              <a:rPr lang="uk-UA" sz="1400" dirty="0" err="1"/>
              <a:t>щики</a:t>
            </a:r>
            <a:r>
              <a:rPr lang="uk-UA" sz="1400" dirty="0"/>
              <a:t> використовують інший спосіб - іменні листи, в кожному з яких топ-менеджер компанії або генеральний директор фірми як би звертається до людини особисто. У подібних листах до людей звертаються по імені та по батькові, а в кінці листа зазвичай є відтворений комп'ютерним способом підпис цього  самого генерального директора або топ-менеджера.</a:t>
            </a:r>
            <a:endParaRPr lang="ru-RU" sz="1400" dirty="0"/>
          </a:p>
          <a:p>
            <a:pPr marL="0" indent="0">
              <a:buNone/>
            </a:pPr>
            <a:endParaRPr lang="uk-UA" sz="1800" b="1" dirty="0" smtClean="0"/>
          </a:p>
        </p:txBody>
      </p:sp>
    </p:spTree>
    <p:extLst>
      <p:ext uri="{BB962C8B-B14F-4D97-AF65-F5344CB8AC3E}">
        <p14:creationId xmlns:p14="http://schemas.microsoft.com/office/powerpoint/2010/main" val="1568878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FF0000"/>
                </a:solidFill>
              </a:rPr>
              <a:t>Анкетування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uk-UA" b="1" dirty="0"/>
              <a:t>Анкетування може бути індивідуальним або груповим (у випадку з груповим анкетуванням кількість опитуваних зазвичай 30 - 40 осіб). Крім того, залежно від змісту і конструкції запитань розрізняють відкрите, напівзакрите і закрите анкетування.</a:t>
            </a:r>
            <a:r>
              <a:rPr lang="uk-UA" dirty="0"/>
              <a:t> </a:t>
            </a:r>
            <a:endParaRPr lang="ru-RU" dirty="0"/>
          </a:p>
          <a:p>
            <a:pPr marL="0" indent="0">
              <a:buNone/>
            </a:pPr>
            <a:endParaRPr lang="uk-UA" b="1" i="1" dirty="0"/>
          </a:p>
          <a:p>
            <a:endParaRPr lang="uk-UA" b="1" i="1" dirty="0" smtClean="0"/>
          </a:p>
        </p:txBody>
      </p:sp>
    </p:spTree>
    <p:extLst>
      <p:ext uri="{BB962C8B-B14F-4D97-AF65-F5344CB8AC3E}">
        <p14:creationId xmlns:p14="http://schemas.microsoft.com/office/powerpoint/2010/main" val="2013724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FF0000"/>
                </a:solidFill>
              </a:rPr>
              <a:t>Анкетування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dirty="0"/>
              <a:t>У </a:t>
            </a:r>
            <a:r>
              <a:rPr lang="uk-UA" i="1" dirty="0"/>
              <a:t>відкритому анкетуванні</a:t>
            </a:r>
            <a:r>
              <a:rPr lang="uk-UA" dirty="0"/>
              <a:t> респонденти висловлюються у вільній формі. </a:t>
            </a:r>
            <a:endParaRPr lang="uk-UA" dirty="0" smtClean="0"/>
          </a:p>
          <a:p>
            <a:r>
              <a:rPr lang="uk-UA" dirty="0" smtClean="0"/>
              <a:t>У </a:t>
            </a:r>
            <a:r>
              <a:rPr lang="uk-UA" i="1" dirty="0"/>
              <a:t>закритих анкетах</a:t>
            </a:r>
            <a:r>
              <a:rPr lang="uk-UA" dirty="0"/>
              <a:t> всі варіанти відповідей заздалегідь передбачені. </a:t>
            </a:r>
            <a:endParaRPr lang="uk-UA" dirty="0" smtClean="0"/>
          </a:p>
          <a:p>
            <a:r>
              <a:rPr lang="uk-UA" dirty="0" smtClean="0"/>
              <a:t>У </a:t>
            </a:r>
            <a:r>
              <a:rPr lang="uk-UA" i="1" dirty="0" smtClean="0"/>
              <a:t>напівзакритому</a:t>
            </a:r>
            <a:r>
              <a:rPr lang="uk-UA" dirty="0" smtClean="0"/>
              <a:t> </a:t>
            </a:r>
            <a:r>
              <a:rPr lang="uk-UA" dirty="0"/>
              <a:t>анкетуванні поєднуються обидві процедури, наприклад, надаються можливі відповіді на питання і одночасно є графа «Примітки».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705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0070C0"/>
                </a:solidFill>
              </a:rPr>
              <a:t>Діалогова комунікація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uk-UA" dirty="0" smtClean="0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309563"/>
            <a:ext cx="9753600" cy="623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7260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00B0F0"/>
                </a:solidFill>
              </a:rPr>
              <a:t>Вимоги до анкетування</a:t>
            </a:r>
            <a:endParaRPr lang="ru-RU" b="1" dirty="0"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uk-UA" dirty="0"/>
              <a:t>При складанні анкети найбільш важливі наступні вимоги: запитання повинні бути короткими і зрозумілими, варіанти відповіді обов'язково повинні міститися в анкеті, має бути не просто кілька варіантів відповіді (так - ні), а якомога більше відповідей, вимірюваних за шкалою, наприклад, від одного до десяти, в анкеті повинно міститися переконливе запевнення в тому, що анкетування анонімне та інформація про ім'я і рід занять конкретного опитуваного не буде ніде опублікована.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2068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 smtClean="0">
                <a:solidFill>
                  <a:srgbClr val="00B0F0"/>
                </a:solidFill>
              </a:rPr>
              <a:t>Інтерв'ю</a:t>
            </a:r>
            <a:r>
              <a:rPr lang="uk-UA" b="1" dirty="0" smtClean="0">
                <a:solidFill>
                  <a:srgbClr val="00B0F0"/>
                </a:solidFill>
              </a:rPr>
              <a:t> </a:t>
            </a:r>
            <a:endParaRPr lang="ru-RU" b="1" dirty="0"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uk-UA" sz="2800" dirty="0"/>
              <a:t>З їх допомогою отримують персоналізовані і тому найбільш точні уявлення про громадську думку. Основні способи проведення інтерв'ю - віч-на-віч, поштою, по телефону, через Інтернет. Видів інтерв'ю теж декілька. Основні - персоніфіковані інтерв'ю та інтерв'ю у фокус-групах, причому фокус-групи можуть підбиратися довільно, а можуть за «методу </a:t>
            </a:r>
            <a:r>
              <a:rPr lang="uk-UA" sz="2800" dirty="0" err="1"/>
              <a:t>Дельфі</a:t>
            </a:r>
            <a:r>
              <a:rPr lang="uk-UA" sz="2800" dirty="0"/>
              <a:t>», з так званими лідерами громадської думки.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74568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ÐÐ°ÑÑÐ¸Ð½ÐºÐ¸ Ð¿Ð¾ Ð·Ð°Ð¿ÑÐ¾ÑÑ ÐÐÐ Ð¢ÐÐÐÐ ÐÐ ÐÐÐÐÐ£ÐÐÐÐÐ®"/>
          <p:cNvSpPr>
            <a:spLocks noChangeAspect="1" noChangeArrowheads="1"/>
          </p:cNvSpPr>
          <p:nvPr/>
        </p:nvSpPr>
        <p:spPr bwMode="auto">
          <a:xfrm>
            <a:off x="155574" y="-144463"/>
            <a:ext cx="8736905" cy="8736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ÐÐ°ÑÑÐ¸Ð½ÐºÐ¸ Ð¿Ð¾ Ð·Ð°Ð¿ÑÐ¾ÑÑ ÐÐÐ Ð¢ÐÐÐÐ ÐÐ ÐÐÐÐÐ£ÐÐÐÐÐ®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3200" dirty="0">
                <a:solidFill>
                  <a:srgbClr val="0070C0"/>
                </a:solidFill>
              </a:rPr>
              <a:t>П</a:t>
            </a:r>
            <a:r>
              <a:rPr lang="uk-UA" sz="3200" dirty="0" smtClean="0">
                <a:solidFill>
                  <a:srgbClr val="0070C0"/>
                </a:solidFill>
              </a:rPr>
              <a:t>рогнозування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uk-UA" sz="1800" b="1" dirty="0">
                <a:solidFill>
                  <a:srgbClr val="00B050"/>
                </a:solidFill>
              </a:rPr>
              <a:t>І. Яковлєв </a:t>
            </a:r>
            <a:r>
              <a:rPr lang="uk-UA" sz="1800" dirty="0">
                <a:solidFill>
                  <a:srgbClr val="00B050"/>
                </a:solidFill>
              </a:rPr>
              <a:t>вважає цю складову PR-кампанії «дослідженням», абсолютно справедливо зазначаючи, що це поняття «вживається у двох значеннях –  широкому і вузькому. У широкому сенсі дослідження означає вивчення проблеми, яку має намір вирішити організація. У вузькому сенсі дослідження - це наукове вивчення проблеми за допомогою певних методів». </a:t>
            </a:r>
            <a:endParaRPr lang="ru-RU" sz="1800" dirty="0">
              <a:solidFill>
                <a:srgbClr val="00B050"/>
              </a:solidFill>
            </a:endParaRPr>
          </a:p>
        </p:txBody>
      </p:sp>
      <p:pic>
        <p:nvPicPr>
          <p:cNvPr id="2060" name="Picture 12" descr="ÐÐ°ÑÑÐ¸Ð½ÐºÐ¸ Ð¿Ð¾ Ð·Ð°Ð¿ÑÐ¾ÑÑ ÐÐÐ Ð¢ÐÐÐÐ ÐÐ ÐÐÐÐÐ£ÐÐÐÐÐ®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3143" y="836712"/>
            <a:ext cx="5140992" cy="4437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0411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800" b="1" i="1" dirty="0">
                <a:solidFill>
                  <a:srgbClr val="C00000"/>
                </a:solidFill>
              </a:rPr>
              <a:t>І</a:t>
            </a:r>
            <a:r>
              <a:rPr lang="uk-UA" sz="4800" b="1" i="1" dirty="0" smtClean="0">
                <a:solidFill>
                  <a:srgbClr val="C00000"/>
                </a:solidFill>
              </a:rPr>
              <a:t>нтерв'ю</a:t>
            </a:r>
            <a:endParaRPr lang="ru-RU" sz="48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70000" lnSpcReduction="20000"/>
          </a:bodyPr>
          <a:lstStyle/>
          <a:p>
            <a:r>
              <a:rPr lang="uk-UA" i="1" dirty="0"/>
              <a:t>персоніфіковані інтерв'ю</a:t>
            </a:r>
            <a:r>
              <a:rPr lang="uk-UA" dirty="0"/>
              <a:t>. Вони вимагають великих тимчасових витрат, тому що з кожним учасником </a:t>
            </a:r>
            <a:r>
              <a:rPr lang="uk-UA" dirty="0" err="1"/>
              <a:t>інтерв'юєр</a:t>
            </a:r>
            <a:r>
              <a:rPr lang="uk-UA" dirty="0"/>
              <a:t> каже особисто. Внаслідок цього, даний метод не дуже вигідний в разі проведення масштабних, грандіозних інтерв'ю-акцій. Крім того, подібні інтерв'ю можуть налякати людей, внаслідок чого інформація, отримана таким способом, буде не дуже достовірною.</a:t>
            </a:r>
            <a:endParaRPr lang="ru-RU" dirty="0"/>
          </a:p>
          <a:p>
            <a:r>
              <a:rPr lang="uk-UA" i="1" dirty="0"/>
              <a:t>Інтерв'ю у фокус-групах</a:t>
            </a:r>
            <a:r>
              <a:rPr lang="uk-UA" dirty="0"/>
              <a:t> сьогодні все частіше і частіше використовуються в сфері PR. Такі інтерв'ю проводяться для оцінки споживчих звичок або для оцінки впливу PR-програм на місцеве співтовариство. Вони також можуть використовуватися для аналізу загальних підходів до певного питання, наприклад, до нового продукту або реклами. Зазвичай кількість учасників фокус-групи не перевищує 12 - 15 чоловік.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0466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b="1" i="1" dirty="0">
                <a:solidFill>
                  <a:srgbClr val="00B0F0"/>
                </a:solidFill>
              </a:rPr>
              <a:t>Інтерв'ю</a:t>
            </a:r>
            <a:endParaRPr lang="ru-RU" b="1" dirty="0"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r>
              <a:rPr lang="uk-UA" i="1" dirty="0"/>
              <a:t>Інтерв'ю по телефону </a:t>
            </a:r>
            <a:r>
              <a:rPr lang="uk-UA" dirty="0"/>
              <a:t>- виключно зручний як для PR-</a:t>
            </a:r>
            <a:r>
              <a:rPr lang="uk-UA" dirty="0" err="1"/>
              <a:t>ників</a:t>
            </a:r>
            <a:r>
              <a:rPr lang="uk-UA" dirty="0"/>
              <a:t>, так і для самих </a:t>
            </a:r>
            <a:r>
              <a:rPr lang="uk-UA" dirty="0" err="1"/>
              <a:t>інтерв'юйованих</a:t>
            </a:r>
            <a:r>
              <a:rPr lang="uk-UA" dirty="0"/>
              <a:t> спосіб спілкування. Однак дуже часто по телефону громадяни не хочуть відповідати на пропоновані їм питання. Тим більше, що застати людей вдома, особливо в такий час, щоб вони нікуди не поспішали, можна тільки ввечері, а дзвінок у вечірній час з проханням відповісти, наприклад, які споживчі переваги ви маєте щодо упаковки сиру, здаються підозрілими. Тому основне завдання модератора - викликати до себе довіру. Кращий спосіб - повідомити, що питання для інтерв'ю стандартні, розроблені серйозною організацією, і ваше завдання - тільки їх поставити і записати відповіді.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2199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b="1" i="1" dirty="0">
                <a:solidFill>
                  <a:srgbClr val="92D050"/>
                </a:solidFill>
              </a:rPr>
              <a:t>Інтерв'ю</a:t>
            </a:r>
            <a:endParaRPr lang="ru-RU" b="1" dirty="0">
              <a:solidFill>
                <a:srgbClr val="92D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uk-UA" dirty="0"/>
              <a:t>Є також </a:t>
            </a:r>
            <a:r>
              <a:rPr lang="uk-UA" i="1" dirty="0"/>
              <a:t>інтерв'ю «підкидьки».</a:t>
            </a:r>
            <a:r>
              <a:rPr lang="uk-UA" dirty="0"/>
              <a:t> Вони являють собою комбінацію персоніфікованих інтерв'ю та інтерв'ю поштою. </a:t>
            </a:r>
            <a:r>
              <a:rPr lang="uk-UA" dirty="0" err="1"/>
              <a:t>Інтерв'юєр</a:t>
            </a:r>
            <a:r>
              <a:rPr lang="uk-UA" dirty="0"/>
              <a:t> особисто кидає анкету в поштову скриньку зазвичай після того, як він вже провів персональне інтерв'ю з ним. А оскільки у цих </a:t>
            </a:r>
            <a:r>
              <a:rPr lang="uk-UA" dirty="0" smtClean="0"/>
              <a:t>двох </a:t>
            </a:r>
            <a:r>
              <a:rPr lang="uk-UA" dirty="0"/>
              <a:t>людей вже встановилися довірливі відносини, то той, у кого беруть інтерв'ю, зазвичай відповідає на питання анкети і повертає її PR-</a:t>
            </a:r>
            <a:r>
              <a:rPr lang="uk-UA" dirty="0" err="1"/>
              <a:t>мену</a:t>
            </a:r>
            <a:r>
              <a:rPr lang="uk-UA" dirty="0"/>
              <a:t>.</a:t>
            </a:r>
            <a:endParaRPr lang="ru-RU" dirty="0"/>
          </a:p>
          <a:p>
            <a:pPr marL="0" indent="0" algn="ctr">
              <a:buNone/>
            </a:pP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896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>
                <a:solidFill>
                  <a:srgbClr val="92D050"/>
                </a:solidFill>
              </a:rPr>
              <a:t>Інтерв'ю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52596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uk-UA" i="1" dirty="0"/>
              <a:t>Інтерв'ю по Інтернету</a:t>
            </a:r>
            <a:r>
              <a:rPr lang="uk-UA" dirty="0"/>
              <a:t> також стають останнім часом все більш популярними. Всі більш-менш пристойні фірми і підприємства заводять власні сайти, на яких обов'язково присутній розділ, що пропонує тим, хто зайшов на сайт, висловити свою думку про сайт і про компанію. Крім того, інтерв'ю по Інтернету є дуже оперативним відгуком на будь-які події або проблеми. Саме тому їх дуже зручно використовувати в політичному PR.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3282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/>
              <a:t>М</a:t>
            </a:r>
            <a:r>
              <a:rPr lang="uk-UA" b="1" i="1" dirty="0" smtClean="0"/>
              <a:t>етод </a:t>
            </a:r>
            <a:r>
              <a:rPr lang="uk-UA" b="1" i="1" dirty="0"/>
              <a:t>комунікаційного аудиту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r>
              <a:rPr lang="uk-UA" dirty="0"/>
              <a:t>Такий аудит часто проводиться великими корпораціями, лікарнями, громадськими організаціями, щоб визначити реакцію різних суспільних груп на дії організації в області спілкування. Комунікаційний аудит може застосовуватися до внутрішніх і до зовнішніх суспільних групам організації. Крім того, його дуже часто застосовують до початку власне PR-кампанії, тобто для того, щоб встановити якийсь орієнтир, норму, по відношенню до якого будуть вимірюватися наступні результати. За допомогою комунікаційного аудиту встановлюють, яка кількість людей читає річні звіти організації, прес-релізи, або як різні суспільні групи оцінюють стиль керівництва організацією або його дії в суспільній сфері.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7144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/>
              <a:t>Ненав'язливі методи дослідження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>
              <a:buNone/>
            </a:pPr>
            <a:endParaRPr lang="uk-UA" dirty="0" smtClean="0"/>
          </a:p>
          <a:p>
            <a:r>
              <a:rPr lang="uk-UA" b="1" dirty="0"/>
              <a:t>До них відносяться збір фактів, без яких неможливо проаналізувати ніякі дані.</a:t>
            </a:r>
            <a:r>
              <a:rPr lang="uk-UA" dirty="0"/>
              <a:t> При цьому під фактами (фактичним матеріалом) розуміються соціологічні дані, газетні вирізки, списки ЗМІ, інформацію про конкурентів і т.д.</a:t>
            </a:r>
            <a:endParaRPr lang="ru-RU" dirty="0"/>
          </a:p>
          <a:p>
            <a:r>
              <a:rPr lang="uk-UA" dirty="0"/>
              <a:t> Інший поширений ненав'язливий метод дослідження </a:t>
            </a:r>
            <a:r>
              <a:rPr lang="uk-UA" b="1" dirty="0"/>
              <a:t>контент-аналіз</a:t>
            </a:r>
            <a:r>
              <a:rPr lang="uk-UA" dirty="0"/>
              <a:t>.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865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C00000"/>
                </a:solidFill>
              </a:rPr>
              <a:t>Контент-аналіз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r>
              <a:rPr lang="uk-UA" dirty="0"/>
              <a:t>Основні критерії контент-аналізу, як правило, такі: частота висвітлення, розміщення в газеті (номер сторінки), охоплена аудиторія, зміст повідомлення (просте інформування про організацію або ще й вказівка на  цілі її діяльності), редагування релізів (з боку редакції ЗМІ), характеристика підходу (який відношення до організації спостерігалося - позитивне, негативне чи нейтральне).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7132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err="1" smtClean="0">
                <a:solidFill>
                  <a:srgbClr val="FF0000"/>
                </a:solidFill>
              </a:rPr>
              <a:t>Прес-кліппінг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uk-UA" dirty="0"/>
              <a:t>З</a:t>
            </a:r>
            <a:r>
              <a:rPr lang="uk-UA" dirty="0" smtClean="0"/>
              <a:t>а </a:t>
            </a:r>
            <a:r>
              <a:rPr lang="uk-UA" dirty="0"/>
              <a:t>змістом близьким до контент-аналізу є загальний аналіз популяризації. Це теж неформальне дослідження, в якому використовується </a:t>
            </a:r>
            <a:r>
              <a:rPr lang="uk-UA" b="1" dirty="0" err="1">
                <a:solidFill>
                  <a:srgbClr val="FF0000"/>
                </a:solidFill>
              </a:rPr>
              <a:t>прес-кліппінг</a:t>
            </a:r>
            <a:r>
              <a:rPr lang="uk-UA" dirty="0"/>
              <a:t> (тобто аналіз газетних вирізок), що визначає кількість і якість розкриття інформації. Проте в даному випадку досліджуються вже не тільки прес-релізи, а й будь-які жанри PR-публікацій, а до уваги беруться не тільки частота і розміри публікацій, а ще й тип самого ЗМІ, його аудиторія, а також престижність джерела публікації.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6821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/>
          </a:bodyPr>
          <a:lstStyle/>
          <a:p>
            <a:r>
              <a:rPr lang="uk-UA" sz="2800" b="1" dirty="0">
                <a:solidFill>
                  <a:srgbClr val="00B050"/>
                </a:solidFill>
              </a:rPr>
              <a:t>П</a:t>
            </a:r>
            <a:r>
              <a:rPr lang="uk-UA" sz="2800" b="1" dirty="0" smtClean="0">
                <a:solidFill>
                  <a:srgbClr val="00B050"/>
                </a:solidFill>
              </a:rPr>
              <a:t>овторні </a:t>
            </a:r>
            <a:r>
              <a:rPr lang="uk-UA" sz="2800" b="1" dirty="0">
                <a:solidFill>
                  <a:srgbClr val="00B050"/>
                </a:solidFill>
              </a:rPr>
              <a:t>(або моніторингові, порівняльні, в залежності від мети) дослідження</a:t>
            </a:r>
            <a:endParaRPr lang="ru-RU" sz="2800" b="1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r>
              <a:rPr lang="uk-UA" i="1" dirty="0"/>
              <a:t>Повторні панельні дослідження</a:t>
            </a:r>
            <a:r>
              <a:rPr lang="uk-UA" dirty="0"/>
              <a:t> проводяться в рамках єдиної програми на одній і тій же вибірці обстежуваних і з використанням єдиної методики і процедур аналізу даних. Мета даних досліджень - аналіз динаміки, змін в досліджуваних аспектах.</a:t>
            </a:r>
            <a:endParaRPr lang="ru-RU" dirty="0"/>
          </a:p>
          <a:p>
            <a:r>
              <a:rPr lang="uk-UA" i="1" dirty="0"/>
              <a:t>Повторні </a:t>
            </a:r>
            <a:r>
              <a:rPr lang="uk-UA" i="1" dirty="0" err="1"/>
              <a:t>когортного</a:t>
            </a:r>
            <a:r>
              <a:rPr lang="uk-UA" i="1" dirty="0"/>
              <a:t> дослідження </a:t>
            </a:r>
            <a:r>
              <a:rPr lang="uk-UA" dirty="0"/>
              <a:t>- різновид панельних досліджень, коли вибірковий об'єкт - вікова група (когорта), яка вивчалася протягом тривалого періоду часу. Простежується, як з плином часу змінюються умови та спосіб життя даної когорти, її інтереси і образ думок.</a:t>
            </a:r>
            <a:endParaRPr lang="ru-RU" dirty="0"/>
          </a:p>
          <a:p>
            <a:r>
              <a:rPr lang="uk-UA" i="1" dirty="0"/>
              <a:t>Повторні трендові дослідження</a:t>
            </a:r>
            <a:r>
              <a:rPr lang="uk-UA" dirty="0"/>
              <a:t> проводяться на аналогічних вибірках або в рамках єдиної генеральної сукупності (тренда). З її допомогою PR-фахівці переконуються в достовірності результатів, отриманих при дослідження перших вибірок.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1021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sz="3200" b="1" dirty="0" smtClean="0">
                <a:solidFill>
                  <a:srgbClr val="FF0000"/>
                </a:solidFill>
              </a:rPr>
              <a:t>Три основні функції PR, що виконуються як на внутрішньому , так і на зовнішньому рівнях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85000" lnSpcReduction="10000"/>
          </a:bodyPr>
          <a:lstStyle/>
          <a:p>
            <a:pPr lvl="0"/>
            <a:r>
              <a:rPr lang="uk-UA" sz="3300" i="1" dirty="0"/>
              <a:t>Контроль думки і поведінки громадськості з метою задоволення потреб і інтересів передусім організації, від імені якої проводяться PR-акції.</a:t>
            </a:r>
            <a:endParaRPr lang="ru-RU" sz="3300" dirty="0"/>
          </a:p>
          <a:p>
            <a:pPr lvl="0"/>
            <a:r>
              <a:rPr lang="uk-UA" sz="3300" i="1" dirty="0"/>
              <a:t>Реагування на громадськість, тобто організація враховує події, проблеми або поведінку інших і відповідним чином реагує на них. </a:t>
            </a:r>
            <a:endParaRPr lang="ru-RU" sz="3300" dirty="0"/>
          </a:p>
          <a:p>
            <a:pPr lvl="0"/>
            <a:r>
              <a:rPr lang="uk-UA" sz="3300" i="1" dirty="0"/>
              <a:t>Досягнення взаємовигідних стосунків між усіма пов’язаними з організацією групами громадськості шляхом сприяння плідній взаємодії з ними.</a:t>
            </a:r>
            <a:endParaRPr lang="ru-RU" sz="33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6342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0375" y="620688"/>
            <a:ext cx="8436612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3200" dirty="0">
                <a:solidFill>
                  <a:srgbClr val="0070C0"/>
                </a:solidFill>
              </a:rPr>
              <a:t>Найбільш точною назвою даного етапу є саме «</a:t>
            </a:r>
            <a:r>
              <a:rPr lang="uk-UA" sz="3200" dirty="0">
                <a:solidFill>
                  <a:srgbClr val="FF0000"/>
                </a:solidFill>
              </a:rPr>
              <a:t>аналітичний</a:t>
            </a:r>
            <a:r>
              <a:rPr lang="uk-UA" sz="3200" dirty="0">
                <a:solidFill>
                  <a:srgbClr val="0070C0"/>
                </a:solidFill>
              </a:rPr>
              <a:t>», оскільки воно дозволяє, по-перше, повністю описати сукупність операцій, здійснюваних на даному етапі, і, по-друге, виділити в ньому «власне дослідження», «сфокусоване дослідження », що є необхідним </a:t>
            </a:r>
            <a:r>
              <a:rPr lang="uk-UA" sz="3200">
                <a:solidFill>
                  <a:srgbClr val="0070C0"/>
                </a:solidFill>
              </a:rPr>
              <a:t>елементом </a:t>
            </a:r>
            <a:r>
              <a:rPr lang="uk-UA" sz="3200" smtClean="0">
                <a:solidFill>
                  <a:srgbClr val="0070C0"/>
                </a:solidFill>
              </a:rPr>
              <a:t>етапу. </a:t>
            </a:r>
            <a:endParaRPr lang="uk-UA" sz="3200" dirty="0" smtClean="0">
              <a:solidFill>
                <a:srgbClr val="0070C0"/>
              </a:solidFill>
            </a:endParaRPr>
          </a:p>
          <a:p>
            <a:pPr algn="just"/>
            <a:r>
              <a:rPr lang="uk-UA" sz="3200" dirty="0" smtClean="0">
                <a:solidFill>
                  <a:srgbClr val="0070C0"/>
                </a:solidFill>
              </a:rPr>
              <a:t>Відповідно </a:t>
            </a:r>
            <a:r>
              <a:rPr lang="uk-UA" sz="3200" i="1" dirty="0">
                <a:solidFill>
                  <a:srgbClr val="0070C0"/>
                </a:solidFill>
              </a:rPr>
              <a:t>сутність цієї стадії може бути визначена як </a:t>
            </a:r>
            <a:r>
              <a:rPr lang="uk-UA" sz="3200" i="1" dirty="0">
                <a:solidFill>
                  <a:srgbClr val="FF0000"/>
                </a:solidFill>
              </a:rPr>
              <a:t>збір, обробка, аналіз всієї інформації. </a:t>
            </a:r>
            <a:endParaRPr lang="en-US" sz="3200" i="1" dirty="0" smtClean="0">
              <a:solidFill>
                <a:srgbClr val="FF0000"/>
              </a:solidFill>
            </a:endParaRPr>
          </a:p>
          <a:p>
            <a:pPr algn="just"/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2" name="AutoShape 4" descr="ÐÐ°ÑÑÐ¸Ð½ÐºÐ¸ Ð¿Ð¾ Ð·Ð°Ð¿ÑÐ¾ÑÑ ÐºÐ°ÑÑÐ¸Ð½ÐºÐ¸ PR-ÐºÐ°Ð¼Ð¿Ð°Ð½ÑÑ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4542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FF0000"/>
                </a:solidFill>
              </a:rPr>
              <a:t>Функції PR</a:t>
            </a:r>
            <a:r>
              <a:rPr lang="uk-UA" b="1" dirty="0">
                <a:solidFill>
                  <a:srgbClr val="FF0000"/>
                </a:solidFill>
              </a:rPr>
              <a:t> </a:t>
            </a:r>
            <a:r>
              <a:rPr lang="uk-UA" b="1" dirty="0" smtClean="0">
                <a:solidFill>
                  <a:srgbClr val="FF0000"/>
                </a:solidFill>
              </a:rPr>
              <a:t>по </a:t>
            </a:r>
            <a:r>
              <a:rPr lang="uk-UA" b="1" dirty="0">
                <a:solidFill>
                  <a:srgbClr val="FF0000"/>
                </a:solidFill>
              </a:rPr>
              <a:t>відношенню до базисного суб’єкта</a:t>
            </a:r>
            <a:r>
              <a:rPr lang="uk-UA" dirty="0">
                <a:solidFill>
                  <a:srgbClr val="FF0000"/>
                </a:solidFill>
              </a:rPr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marL="514350" indent="-514350">
              <a:buAutoNum type="arabicParenR"/>
            </a:pPr>
            <a:r>
              <a:rPr lang="uk-UA" dirty="0" smtClean="0"/>
              <a:t>формування </a:t>
            </a:r>
            <a:r>
              <a:rPr lang="uk-UA" dirty="0"/>
              <a:t>лояльного (дружнього) ставлення засобів масової інформації до </a:t>
            </a:r>
            <a:r>
              <a:rPr lang="uk-UA" dirty="0" smtClean="0"/>
              <a:t>ком</a:t>
            </a:r>
          </a:p>
          <a:p>
            <a:pPr marL="514350" indent="-514350">
              <a:buAutoNum type="arabicParenR"/>
            </a:pPr>
            <a:r>
              <a:rPr lang="uk-UA" dirty="0" smtClean="0"/>
              <a:t>забезпечення </a:t>
            </a:r>
            <a:r>
              <a:rPr lang="uk-UA" dirty="0"/>
              <a:t>відомості компанії (товарів, торгових марок), формування та розвиток її іміджу. </a:t>
            </a:r>
            <a:r>
              <a:rPr lang="uk-UA" dirty="0" err="1" smtClean="0"/>
              <a:t>панії</a:t>
            </a:r>
            <a:r>
              <a:rPr lang="uk-UA" dirty="0" smtClean="0"/>
              <a:t>.</a:t>
            </a:r>
          </a:p>
          <a:p>
            <a:pPr marL="514350" indent="-514350">
              <a:buAutoNum type="arabicParenR"/>
            </a:pPr>
            <a:r>
              <a:rPr lang="uk-UA" dirty="0"/>
              <a:t>2) забезпечення відомості компанії (товарів, торгових марок), формування та розвиток її іміджу.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3275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FF0000"/>
                </a:solidFill>
              </a:rPr>
              <a:t>Принципи PR: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77500" lnSpcReduction="20000"/>
          </a:bodyPr>
          <a:lstStyle/>
          <a:p>
            <a:pPr marL="514350" indent="-514350">
              <a:buAutoNum type="arabicPeriod"/>
            </a:pPr>
            <a:r>
              <a:rPr lang="uk-UA" dirty="0"/>
              <a:t>З</a:t>
            </a:r>
            <a:r>
              <a:rPr lang="uk-UA" dirty="0" smtClean="0"/>
              <a:t>абезпечення </a:t>
            </a:r>
            <a:r>
              <a:rPr lang="uk-UA" dirty="0"/>
              <a:t>взаємної користі організації і громадськості, а також абсолютна чесність і відвертість тих, хто </a:t>
            </a:r>
            <a:r>
              <a:rPr lang="uk-UA" dirty="0" smtClean="0"/>
              <a:t>займається як </a:t>
            </a:r>
            <a:r>
              <a:rPr lang="en-US" dirty="0" smtClean="0"/>
              <a:t>PR</a:t>
            </a:r>
            <a:r>
              <a:rPr lang="uk-UA" dirty="0"/>
              <a:t>,</a:t>
            </a:r>
            <a:r>
              <a:rPr lang="uk-UA" dirty="0" smtClean="0"/>
              <a:t> так і</a:t>
            </a:r>
            <a:r>
              <a:rPr lang="en-US" dirty="0" smtClean="0"/>
              <a:t> </a:t>
            </a:r>
            <a:r>
              <a:rPr lang="uk-UA" dirty="0" smtClean="0"/>
              <a:t>управлінської діяльності.</a:t>
            </a:r>
          </a:p>
          <a:p>
            <a:pPr marL="514350" indent="-514350" algn="just">
              <a:buAutoNum type="arabicPeriod"/>
            </a:pPr>
            <a:r>
              <a:rPr lang="uk-UA" dirty="0"/>
              <a:t>О</a:t>
            </a:r>
            <a:r>
              <a:rPr lang="uk-UA" dirty="0" smtClean="0"/>
              <a:t>собливе </a:t>
            </a:r>
            <a:r>
              <a:rPr lang="uk-UA" dirty="0"/>
              <a:t>значення </a:t>
            </a:r>
            <a:r>
              <a:rPr lang="uk-UA" dirty="0" smtClean="0"/>
              <a:t>для</a:t>
            </a:r>
            <a:r>
              <a:rPr lang="en-US" dirty="0"/>
              <a:t> PR</a:t>
            </a:r>
            <a:r>
              <a:rPr lang="uk-UA" dirty="0" smtClean="0"/>
              <a:t> має </a:t>
            </a:r>
            <a:r>
              <a:rPr lang="uk-UA" dirty="0"/>
              <a:t>відкритість інформації. Відомий англійський фахівець </a:t>
            </a:r>
            <a:r>
              <a:rPr lang="uk-UA" b="1" dirty="0" smtClean="0"/>
              <a:t>С. </a:t>
            </a:r>
            <a:r>
              <a:rPr lang="uk-UA" b="1" dirty="0" err="1"/>
              <a:t>Блек</a:t>
            </a:r>
            <a:r>
              <a:rPr lang="uk-UA" b="1" dirty="0"/>
              <a:t> </a:t>
            </a:r>
            <a:r>
              <a:rPr lang="uk-UA" dirty="0"/>
              <a:t>взагалі вважає цей принцип визначальним. На його думку</a:t>
            </a:r>
            <a:r>
              <a:rPr lang="uk-UA" b="1" dirty="0"/>
              <a:t>, </a:t>
            </a:r>
            <a:r>
              <a:rPr lang="en-US" b="1" dirty="0"/>
              <a:t>PR</a:t>
            </a:r>
            <a:r>
              <a:rPr lang="uk-UA" b="1" dirty="0" smtClean="0"/>
              <a:t>– </a:t>
            </a:r>
            <a:r>
              <a:rPr lang="uk-UA" b="1" dirty="0"/>
              <a:t>це мистецтво і наука досягнення гармонії за допомогою взаєморозуміння, заснованого на правді і повній інформованості. </a:t>
            </a:r>
            <a:endParaRPr lang="uk-UA" b="1" dirty="0" smtClean="0"/>
          </a:p>
          <a:p>
            <a:pPr marL="514350" indent="-514350">
              <a:buAutoNum type="arabicPeriod"/>
            </a:pPr>
            <a:r>
              <a:rPr lang="uk-UA" dirty="0"/>
              <a:t>І</a:t>
            </a:r>
            <a:r>
              <a:rPr lang="uk-UA" dirty="0" smtClean="0"/>
              <a:t>стотною </a:t>
            </a:r>
            <a:r>
              <a:rPr lang="uk-UA" dirty="0"/>
              <a:t>для </a:t>
            </a:r>
            <a:r>
              <a:rPr lang="en-US" dirty="0"/>
              <a:t>PR </a:t>
            </a:r>
            <a:r>
              <a:rPr lang="uk-UA" dirty="0" smtClean="0"/>
              <a:t>є </a:t>
            </a:r>
            <a:r>
              <a:rPr lang="uk-UA" dirty="0"/>
              <a:t>опора на об’єктивні закономірності функціонування масової свідомості, стосунків між людьми, організаціями і громадськістю, рішуча відмова від суб’єктивізму.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4734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ІДхОДИ ДО ОЦІНКИ КОМУНІКАТИВНОЇ ЕФЕКТИВНОСТІ PR-ДІЯЛЬНОСТІ: ЗАГАЛЬ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052736"/>
            <a:ext cx="5976664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99418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Стратегії PR-кампанії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1"/>
            <a:ext cx="9753600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826496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980</TotalTime>
  <Words>4609</Words>
  <Application>Microsoft Office PowerPoint</Application>
  <PresentationFormat>Экран (4:3)</PresentationFormat>
  <Paragraphs>270</Paragraphs>
  <Slides>71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71</vt:i4>
      </vt:variant>
    </vt:vector>
  </HeadingPairs>
  <TitlesOfParts>
    <vt:vector size="75" baseType="lpstr">
      <vt:lpstr>Arial</vt:lpstr>
      <vt:lpstr>Calibri</vt:lpstr>
      <vt:lpstr>Times New Roman</vt:lpstr>
      <vt:lpstr>Тема Office</vt:lpstr>
      <vt:lpstr>АНАЛІТИЧНИЙ ЕТАП ПЛАНУВАННЯ PR-КАМПАНІЇ </vt:lpstr>
      <vt:lpstr>ПЛАНУВАННЯ В PR</vt:lpstr>
      <vt:lpstr> </vt:lpstr>
      <vt:lpstr>ВИЗНАЧЕННЯ ЕТАПУ</vt:lpstr>
      <vt:lpstr>Research</vt:lpstr>
      <vt:lpstr>Прогнозування</vt:lpstr>
      <vt:lpstr>Презентация PowerPoint</vt:lpstr>
      <vt:lpstr>Презентация PowerPoint</vt:lpstr>
      <vt:lpstr>Презентация PowerPoint</vt:lpstr>
      <vt:lpstr>Збір, обробка, аналіз всієї інформації</vt:lpstr>
      <vt:lpstr>Презентация PowerPoint</vt:lpstr>
      <vt:lpstr>Гайд</vt:lpstr>
      <vt:lpstr>Гайд</vt:lpstr>
      <vt:lpstr>Гайд</vt:lpstr>
      <vt:lpstr> В аналітичного етапі можуть бути виділені певні фази, підетапи:  </vt:lpstr>
      <vt:lpstr>Аналітичний етап</vt:lpstr>
      <vt:lpstr> Фаза визначення проблеми або можливості </vt:lpstr>
      <vt:lpstr>Які фактори спонукають ті чи інші структури сформулювати замовлення на PR-кампанію? </vt:lpstr>
      <vt:lpstr>Презентация PowerPoint</vt:lpstr>
      <vt:lpstr>Презентация PowerPoint</vt:lpstr>
      <vt:lpstr>«Вторинний» аналіз</vt:lpstr>
      <vt:lpstr>Презентация PowerPoint</vt:lpstr>
      <vt:lpstr>Протиставлення понять «проблема» і «можливість» є певною мірою умовним. </vt:lpstr>
      <vt:lpstr>Класифікацію проблем, які є потенційним приводом для PR-кампании, можна проводити за різними підставами</vt:lpstr>
      <vt:lpstr>Презентация PowerPoint</vt:lpstr>
      <vt:lpstr> </vt:lpstr>
      <vt:lpstr>Презентация PowerPoint</vt:lpstr>
      <vt:lpstr>Постановка проблеми</vt:lpstr>
      <vt:lpstr>Презентация PowerPoint</vt:lpstr>
      <vt:lpstr>Існує ряд вимог до формулювання проблеми: </vt:lpstr>
      <vt:lpstr>За своїм характером можливості, як і проблеми, вельми різноманітні</vt:lpstr>
      <vt:lpstr>Презентация PowerPoint</vt:lpstr>
      <vt:lpstr>Презентация PowerPoint</vt:lpstr>
      <vt:lpstr>Можливості, пов'язані з конкуренцією та інвестиційним кліматом, безпосередньо пов'язані з вирішенням суто PR-завдань</vt:lpstr>
      <vt:lpstr>Презентация PowerPoint</vt:lpstr>
      <vt:lpstr>Види досліджень в PR-діяльності  </vt:lpstr>
      <vt:lpstr>Основні тактичні завдання:</vt:lpstr>
      <vt:lpstr>Дослідження джерел </vt:lpstr>
      <vt:lpstr> Дослідження повідомлень </vt:lpstr>
      <vt:lpstr>Дослідження каналів </vt:lpstr>
      <vt:lpstr>Презентация PowerPoint</vt:lpstr>
      <vt:lpstr>Дослідження цільових аудиторій </vt:lpstr>
      <vt:lpstr> </vt:lpstr>
      <vt:lpstr>Презентация PowerPoint</vt:lpstr>
      <vt:lpstr>Теорія маркетингу 2</vt:lpstr>
      <vt:lpstr>Об'єктивна інформація</vt:lpstr>
      <vt:lpstr>ДОСЛІДЖЕННЯ В ГАЛУЗІ ПАБЛІК РИЛЕЙШНЗ </vt:lpstr>
      <vt:lpstr>Суб'єктивна інформація</vt:lpstr>
      <vt:lpstr>ДОСЛІДЖЕННЯ В PR</vt:lpstr>
      <vt:lpstr>Класифікація досліджень за критерієм типу середовища</vt:lpstr>
      <vt:lpstr> Основних типів PR-досліджень два:  прикладні та теоретичні.  </vt:lpstr>
      <vt:lpstr>Основні методи PR-досліджень</vt:lpstr>
      <vt:lpstr>Оглядові дослідження</vt:lpstr>
      <vt:lpstr>Анкетування</vt:lpstr>
      <vt:lpstr>Анкетування</vt:lpstr>
      <vt:lpstr>Анкетування</vt:lpstr>
      <vt:lpstr>Діалогова комунікація</vt:lpstr>
      <vt:lpstr>Вимоги до анкетування</vt:lpstr>
      <vt:lpstr>Інтерв'ю </vt:lpstr>
      <vt:lpstr>Інтерв'ю</vt:lpstr>
      <vt:lpstr>Інтерв'ю</vt:lpstr>
      <vt:lpstr>Інтерв'ю</vt:lpstr>
      <vt:lpstr>Інтерв'ю</vt:lpstr>
      <vt:lpstr>Метод комунікаційного аудиту</vt:lpstr>
      <vt:lpstr>Ненав'язливі методи дослідження</vt:lpstr>
      <vt:lpstr>Контент-аналіз</vt:lpstr>
      <vt:lpstr>Прес-кліппінг</vt:lpstr>
      <vt:lpstr>Повторні (або моніторингові, порівняльні, в залежності від мети) дослідження</vt:lpstr>
      <vt:lpstr>Три основні функції PR, що виконуються як на внутрішньому , так і на зовнішньому рівнях</vt:lpstr>
      <vt:lpstr>Функції PR по відношенню до базисного суб’єкта </vt:lpstr>
      <vt:lpstr>Принципи PR: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Теорія PR</dc:title>
  <dc:creator>Progressor</dc:creator>
  <cp:lastModifiedBy>admin</cp:lastModifiedBy>
  <cp:revision>165</cp:revision>
  <dcterms:created xsi:type="dcterms:W3CDTF">2018-02-05T17:52:41Z</dcterms:created>
  <dcterms:modified xsi:type="dcterms:W3CDTF">2021-01-25T17:10:15Z</dcterms:modified>
</cp:coreProperties>
</file>