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74" r:id="rId2"/>
    <p:sldId id="352" r:id="rId3"/>
    <p:sldId id="350" r:id="rId4"/>
    <p:sldId id="351" r:id="rId5"/>
    <p:sldId id="369" r:id="rId6"/>
    <p:sldId id="382" r:id="rId7"/>
    <p:sldId id="385" r:id="rId8"/>
    <p:sldId id="387" r:id="rId9"/>
    <p:sldId id="391" r:id="rId10"/>
    <p:sldId id="386" r:id="rId11"/>
    <p:sldId id="346" r:id="rId12"/>
    <p:sldId id="347" r:id="rId13"/>
    <p:sldId id="353" r:id="rId14"/>
    <p:sldId id="314" r:id="rId15"/>
    <p:sldId id="313" r:id="rId16"/>
    <p:sldId id="373" r:id="rId17"/>
    <p:sldId id="349" r:id="rId18"/>
    <p:sldId id="374" r:id="rId19"/>
    <p:sldId id="329" r:id="rId20"/>
    <p:sldId id="330" r:id="rId21"/>
    <p:sldId id="372" r:id="rId22"/>
    <p:sldId id="371" r:id="rId23"/>
    <p:sldId id="356" r:id="rId24"/>
    <p:sldId id="355" r:id="rId25"/>
    <p:sldId id="357" r:id="rId26"/>
    <p:sldId id="358" r:id="rId27"/>
    <p:sldId id="359" r:id="rId28"/>
    <p:sldId id="361" r:id="rId29"/>
    <p:sldId id="360" r:id="rId30"/>
    <p:sldId id="362" r:id="rId31"/>
    <p:sldId id="365" r:id="rId32"/>
    <p:sldId id="364" r:id="rId33"/>
    <p:sldId id="368" r:id="rId34"/>
    <p:sldId id="367" r:id="rId35"/>
    <p:sldId id="366" r:id="rId36"/>
    <p:sldId id="363" r:id="rId37"/>
    <p:sldId id="375" r:id="rId38"/>
    <p:sldId id="376" r:id="rId39"/>
    <p:sldId id="377" r:id="rId40"/>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521415D9-36F7-43E2-AB2F-B90AF26B5E84}">
      <p14:sectionLst xmlns:p14="http://schemas.microsoft.com/office/powerpoint/2010/main">
        <p14:section name="Розділ 1. Вступ" id="{6AEF3C6D-FB42-4A57-B846-ED4CD1BEAB2C}">
          <p14:sldIdLst>
            <p14:sldId id="274"/>
            <p14:sldId id="352"/>
            <p14:sldId id="350"/>
            <p14:sldId id="351"/>
            <p14:sldId id="369"/>
            <p14:sldId id="382"/>
            <p14:sldId id="385"/>
            <p14:sldId id="387"/>
            <p14:sldId id="391"/>
            <p14:sldId id="386"/>
          </p14:sldIdLst>
        </p14:section>
        <p14:section name="Розділ 2. Тема 1" id="{4046C824-40EE-426F-BF45-FF8920F6484A}">
          <p14:sldIdLst>
            <p14:sldId id="346"/>
            <p14:sldId id="347"/>
            <p14:sldId id="353"/>
            <p14:sldId id="314"/>
            <p14:sldId id="313"/>
            <p14:sldId id="373"/>
            <p14:sldId id="349"/>
            <p14:sldId id="374"/>
            <p14:sldId id="329"/>
            <p14:sldId id="330"/>
            <p14:sldId id="372"/>
            <p14:sldId id="371"/>
            <p14:sldId id="356"/>
            <p14:sldId id="355"/>
            <p14:sldId id="357"/>
            <p14:sldId id="358"/>
            <p14:sldId id="359"/>
            <p14:sldId id="361"/>
            <p14:sldId id="360"/>
            <p14:sldId id="362"/>
            <p14:sldId id="365"/>
            <p14:sldId id="364"/>
            <p14:sldId id="368"/>
            <p14:sldId id="367"/>
            <p14:sldId id="366"/>
            <p14:sldId id="363"/>
            <p14:sldId id="375"/>
            <p14:sldId id="376"/>
            <p14:sldId id="377"/>
          </p14:sldIdLst>
        </p14:section>
        <p14:section name="Розділ 3. Підсумки" id="{E0CD622B-6F92-4CDB-B468-FFE51186EA5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Windows" initials="ПW"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9999"/>
    <a:srgbClr val="63F7BF"/>
    <a:srgbClr val="62291F"/>
    <a:srgbClr val="D06037"/>
    <a:srgbClr val="FF9523"/>
    <a:srgbClr val="FFDA61"/>
    <a:srgbClr val="FFC8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32" autoAdjust="0"/>
    <p:restoredTop sz="99265" autoAdjust="0"/>
  </p:normalViewPr>
  <p:slideViewPr>
    <p:cSldViewPr snapToGrid="0">
      <p:cViewPr>
        <p:scale>
          <a:sx n="66" d="100"/>
          <a:sy n="66" d="100"/>
        </p:scale>
        <p:origin x="-1272" y="-258"/>
      </p:cViewPr>
      <p:guideLst>
        <p:guide orient="horz" pos="3784"/>
        <p:guide/>
      </p:guideLst>
    </p:cSldViewPr>
  </p:slideViewPr>
  <p:outlineViewPr>
    <p:cViewPr>
      <p:scale>
        <a:sx n="40" d="100"/>
        <a:sy n="40" d="100"/>
      </p:scale>
      <p:origin x="0" y="18277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50" d="100"/>
          <a:sy n="150" d="100"/>
        </p:scale>
        <p:origin x="-72" y="-7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1-20T02:36:27.810" idx="16">
    <p:pos x="4235" y="1029"/>
    <p:text>Відомо, що облікові системи формувалися в різних країнах чи групах країн під впливом національних особливостей їхнього економічного й політичного розвитку. Історично формувались і принципи бухгалтерського обліку. Проте процес економічної інтеграції у світовому масштабі, інтернаціоналізація економіки, бізнесу привели до необхідності інтернаціоналізації та стандартизації обліку, який є мовою бізнесу. Інформаційне взаєморозуміння є важливою передумовою бізнесу, економічної інтеграції країн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1-20T01:10:53.955" idx="1">
    <p:pos x="5333" y="2747"/>
    <p:text>Професійні бухгалтери пишаються своїм внеском, який вони зробили за ці роки у створення Єдиного європейського ринку для споживачів та підприємств, як для лістингових компаній, так і для мільйонів малих та середніх підприємств, яким професійні бухгалтери надають свої послуги щоденно.
</p:text>
  </p:cm>
  <p:cm authorId="0" dt="2015-11-20T01:12:09.370" idx="2">
    <p:pos x="5029" y="3377"/>
    <p:text>Ця повсякденна участь бухгалтерів-практиків у роботі економіки також дозволяє їм надавати коментарі регуляторним органам Європейського Союзу в ході конструктивному діалогу з ними, таким чином сприяючи підвищенню ефективності та практичної доцільності нормативно-правових актів. FEE продовжувати представляти професійних бухгалтерів з усіх країн Європи, усіх секторів та компаній, а також допоможе їм співпрацювати, здійснювати аналіз та розробляти нові ідеї з метою задоволення потреб ринку та служіння інтересам суспільства.
</p:text>
  </p:cm>
  <p:cm authorId="0" dt="2015-11-20T01:14:17.706" idx="4">
    <p:pos x="2946" y="1783"/>
    <p:text>FEE - це голос європейської професійної бухгалтерської спільноти в установах ЄС та інших міжнародних організаціях.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11-20T01:21:33.863" idx="8">
    <p:pos x="582" y="3318"/>
    <p:text>Совет Федерации от 26 марта 2004 года принял решение, что ФПБАУ признает и присоединяется к Кодексу этики Международной Федерации бухгалтеров (МФБ).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5-11-20T01:21:33.863" idx="13">
    <p:pos x="582" y="3318"/>
    <p:text>Совет Федерации от 26 марта 2004 года принял решение, что ФПБАУ признает и присоединяется к Кодексу этики Международной Федерации бухгалтеров (МФБ).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84323"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84324"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84325"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081EA98-BD60-4FB6-9970-5C549D16B172}" type="slidenum">
              <a:rPr lang="en-US"/>
              <a:pPr>
                <a:defRPr/>
              </a:pPr>
              <a:t>‹#›</a:t>
            </a:fld>
            <a:endParaRPr lang="en-US"/>
          </a:p>
        </p:txBody>
      </p:sp>
    </p:spTree>
    <p:extLst>
      <p:ext uri="{BB962C8B-B14F-4D97-AF65-F5344CB8AC3E}">
        <p14:creationId xmlns:p14="http://schemas.microsoft.com/office/powerpoint/2010/main" val="3050238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512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charset="0"/>
                <a:cs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charset="0"/>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atin typeface="Arial" charset="0"/>
                <a:cs typeface="Arial" charset="0"/>
              </a:defRPr>
            </a:lvl1pPr>
          </a:lstStyle>
          <a:p>
            <a:pPr>
              <a:defRPr/>
            </a:pPr>
            <a:fld id="{2CF5A5DC-4158-4EE5-8D29-D047F5C5848C}" type="slidenum">
              <a:rPr lang="en-US"/>
              <a:pPr>
                <a:defRPr/>
              </a:pPr>
              <a:t>‹#›</a:t>
            </a:fld>
            <a:endParaRPr lang="en-US"/>
          </a:p>
        </p:txBody>
      </p:sp>
    </p:spTree>
    <p:extLst>
      <p:ext uri="{BB962C8B-B14F-4D97-AF65-F5344CB8AC3E}">
        <p14:creationId xmlns:p14="http://schemas.microsoft.com/office/powerpoint/2010/main" val="4232355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8F81513-216B-4D53-8DD3-B1F7853927FD}" type="slidenum">
              <a:rPr lang="en-US" smtClean="0">
                <a:latin typeface="Arial" charset="0"/>
              </a:rPr>
              <a:pPr eaLnBrk="1" hangingPunct="1"/>
              <a:t>1</a:t>
            </a:fld>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AF18F6E-C5AB-470D-A573-BE68C9501109}" type="slidenum">
              <a:rPr lang="en-US" smtClean="0">
                <a:latin typeface="Arial" charset="0"/>
              </a:rPr>
              <a:pPr eaLnBrk="1" hangingPunct="1"/>
              <a:t>10</a:t>
            </a:fld>
            <a:endParaRPr lang="en-US"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76FCFEF-8ED9-4FA4-8C31-0BC94CC852D6}" type="slidenum">
              <a:rPr lang="en-US" smtClean="0">
                <a:latin typeface="Arial" charset="0"/>
              </a:rPr>
              <a:pPr eaLnBrk="1" hangingPunct="1"/>
              <a:t>11</a:t>
            </a:fld>
            <a:endParaRPr lang="en-US"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4F60BC6-0985-4BF2-BE97-4207D6F6B288}" type="slidenum">
              <a:rPr lang="en-US" smtClean="0">
                <a:latin typeface="Arial" charset="0"/>
              </a:rPr>
              <a:pPr eaLnBrk="1" hangingPunct="1"/>
              <a:t>12</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0DC916A-143B-4448-B41D-0E4ED74C0356}" type="slidenum">
              <a:rPr lang="en-US" smtClean="0">
                <a:latin typeface="Arial" charset="0"/>
              </a:rPr>
              <a:pPr eaLnBrk="1" hangingPunct="1"/>
              <a:t>13</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D9317B8-D142-4513-853E-A1109E1EF764}" type="slidenum">
              <a:rPr lang="en-US" smtClean="0">
                <a:latin typeface="Arial" charset="0"/>
              </a:rPr>
              <a:pPr eaLnBrk="1" hangingPunct="1"/>
              <a:t>14</a:t>
            </a:fld>
            <a:endParaRPr lang="en-US" smtClean="0">
              <a:latin typeface="Arial" charset="0"/>
            </a:endParaRPr>
          </a:p>
        </p:txBody>
      </p:sp>
      <p:sp>
        <p:nvSpPr>
          <p:cNvPr id="66563" name="Rectangle 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FBBC49B-84C0-41C8-AA62-3ED1CFF9BC9B}" type="slidenum">
              <a:rPr lang="en-US" smtClean="0">
                <a:latin typeface="Arial" charset="0"/>
              </a:rPr>
              <a:pPr eaLnBrk="1" hangingPunct="1"/>
              <a:t>15</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Wingdings" pitchFamily="2" charset="2"/>
              <a:buChar char="ü"/>
            </a:pPr>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A47FE18-C35A-430F-A862-0CA88CF2BD00}" type="slidenum">
              <a:rPr lang="en-US" smtClean="0">
                <a:latin typeface="Arial" charset="0"/>
              </a:rPr>
              <a:pPr eaLnBrk="1" hangingPunct="1"/>
              <a:t>19</a:t>
            </a:fld>
            <a:endParaRPr 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E4799B8-F44A-4AFD-8F2D-EE8BEADA5DBA}" type="slidenum">
              <a:rPr lang="en-US" smtClean="0">
                <a:latin typeface="Arial" charset="0"/>
              </a:rPr>
              <a:pPr eaLnBrk="1" hangingPunct="1"/>
              <a:t>20</a:t>
            </a:fld>
            <a:endParaRPr 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931F57D-7122-4B8D-9278-A165757874A6}" type="slidenum">
              <a:rPr lang="en-US" smtClean="0">
                <a:latin typeface="Arial" charset="0"/>
              </a:rPr>
              <a:pPr eaLnBrk="1" hangingPunct="1"/>
              <a:t>2</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DC983A2-892D-4B96-AC7C-EB07227E0836}" type="slidenum">
              <a:rPr lang="en-US" smtClean="0">
                <a:latin typeface="Arial" charset="0"/>
              </a:rPr>
              <a:pPr eaLnBrk="1" hangingPunct="1"/>
              <a:t>3</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4AE29774-E0D2-4D70-AF7A-1F39FFF47ADB}" type="slidenum">
              <a:rPr lang="en-US" smtClean="0">
                <a:latin typeface="Arial" charset="0"/>
              </a:rPr>
              <a:pPr eaLnBrk="1" hangingPunct="1"/>
              <a:t>4</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8D4CC30-0382-4E0E-B56D-7AEDC5F765F8}" type="slidenum">
              <a:rPr lang="en-US" smtClean="0">
                <a:latin typeface="Arial" charset="0"/>
              </a:rPr>
              <a:pPr eaLnBrk="1" hangingPunct="1"/>
              <a:t>5</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F8ECDD8-9FCE-4757-AE81-0D6196961360}" type="slidenum">
              <a:rPr lang="en-US" smtClean="0">
                <a:latin typeface="Arial" charset="0"/>
              </a:rPr>
              <a:pPr eaLnBrk="1" hangingPunct="1"/>
              <a:t>6</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47A3845-2C45-49B2-B6FA-14066457AA71}" type="slidenum">
              <a:rPr lang="en-US" smtClean="0">
                <a:latin typeface="Arial" charset="0"/>
              </a:rPr>
              <a:pPr eaLnBrk="1" hangingPunct="1"/>
              <a:t>7</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Verdana" pitchFamily="34" charset="0"/>
                <a:cs typeface="Arial" charset="0"/>
              </a:defRPr>
            </a:lvl1pPr>
            <a:lvl2pPr marL="742950" indent="-285750" defTabSz="930275" eaLnBrk="0" hangingPunct="0">
              <a:defRPr>
                <a:solidFill>
                  <a:schemeClr val="tx1"/>
                </a:solidFill>
                <a:latin typeface="Verdana" pitchFamily="34" charset="0"/>
                <a:cs typeface="Arial" charset="0"/>
              </a:defRPr>
            </a:lvl2pPr>
            <a:lvl3pPr marL="1143000" indent="-228600" defTabSz="930275" eaLnBrk="0" hangingPunct="0">
              <a:defRPr>
                <a:solidFill>
                  <a:schemeClr val="tx1"/>
                </a:solidFill>
                <a:latin typeface="Verdana" pitchFamily="34" charset="0"/>
                <a:cs typeface="Arial" charset="0"/>
              </a:defRPr>
            </a:lvl3pPr>
            <a:lvl4pPr marL="1600200" indent="-228600" defTabSz="930275" eaLnBrk="0" hangingPunct="0">
              <a:defRPr>
                <a:solidFill>
                  <a:schemeClr val="tx1"/>
                </a:solidFill>
                <a:latin typeface="Verdana" pitchFamily="34" charset="0"/>
                <a:cs typeface="Arial" charset="0"/>
              </a:defRPr>
            </a:lvl4pPr>
            <a:lvl5pPr marL="2057400" indent="-228600" defTabSz="930275" eaLnBrk="0" hangingPunct="0">
              <a:defRPr>
                <a:solidFill>
                  <a:schemeClr val="tx1"/>
                </a:solidFill>
                <a:latin typeface="Verdana" pitchFamily="34" charset="0"/>
                <a:cs typeface="Arial" charset="0"/>
              </a:defRPr>
            </a:lvl5pPr>
            <a:lvl6pPr marL="2514600" indent="-228600" defTabSz="930275" eaLnBrk="0" fontAlgn="base" hangingPunct="0">
              <a:spcBef>
                <a:spcPct val="0"/>
              </a:spcBef>
              <a:spcAft>
                <a:spcPct val="0"/>
              </a:spcAft>
              <a:defRPr>
                <a:solidFill>
                  <a:schemeClr val="tx1"/>
                </a:solidFill>
                <a:latin typeface="Verdana" pitchFamily="34" charset="0"/>
                <a:cs typeface="Arial" charset="0"/>
              </a:defRPr>
            </a:lvl6pPr>
            <a:lvl7pPr marL="2971800" indent="-228600" defTabSz="930275" eaLnBrk="0" fontAlgn="base" hangingPunct="0">
              <a:spcBef>
                <a:spcPct val="0"/>
              </a:spcBef>
              <a:spcAft>
                <a:spcPct val="0"/>
              </a:spcAft>
              <a:defRPr>
                <a:solidFill>
                  <a:schemeClr val="tx1"/>
                </a:solidFill>
                <a:latin typeface="Verdana" pitchFamily="34" charset="0"/>
                <a:cs typeface="Arial" charset="0"/>
              </a:defRPr>
            </a:lvl7pPr>
            <a:lvl8pPr marL="3429000" indent="-228600" defTabSz="930275" eaLnBrk="0" fontAlgn="base" hangingPunct="0">
              <a:spcBef>
                <a:spcPct val="0"/>
              </a:spcBef>
              <a:spcAft>
                <a:spcPct val="0"/>
              </a:spcAft>
              <a:defRPr>
                <a:solidFill>
                  <a:schemeClr val="tx1"/>
                </a:solidFill>
                <a:latin typeface="Verdana" pitchFamily="34" charset="0"/>
                <a:cs typeface="Arial" charset="0"/>
              </a:defRPr>
            </a:lvl8pPr>
            <a:lvl9pPr marL="3886200" indent="-228600" defTabSz="930275"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FE48736-29A8-4389-9204-25EF008DBEB0}" type="slidenum">
              <a:rPr lang="en-US" smtClean="0">
                <a:latin typeface="Arial" charset="0"/>
              </a:rPr>
              <a:pPr eaLnBrk="1" hangingPunct="1"/>
              <a:t>8</a:t>
            </a:fld>
            <a:endParaRPr 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eaLnBrk="0" hangingPunct="0">
              <a:defRPr>
                <a:solidFill>
                  <a:schemeClr val="tx1"/>
                </a:solidFill>
                <a:latin typeface="Verdana" pitchFamily="34" charset="0"/>
                <a:cs typeface="Arial" charset="0"/>
              </a:defRPr>
            </a:lvl1pPr>
            <a:lvl2pPr marL="742897" indent="-285730" defTabSz="930207" eaLnBrk="0" hangingPunct="0">
              <a:defRPr>
                <a:solidFill>
                  <a:schemeClr val="tx1"/>
                </a:solidFill>
                <a:latin typeface="Verdana" pitchFamily="34" charset="0"/>
                <a:cs typeface="Arial" charset="0"/>
              </a:defRPr>
            </a:lvl2pPr>
            <a:lvl3pPr marL="1142918" indent="-228584" defTabSz="930207" eaLnBrk="0" hangingPunct="0">
              <a:defRPr>
                <a:solidFill>
                  <a:schemeClr val="tx1"/>
                </a:solidFill>
                <a:latin typeface="Verdana" pitchFamily="34" charset="0"/>
                <a:cs typeface="Arial" charset="0"/>
              </a:defRPr>
            </a:lvl3pPr>
            <a:lvl4pPr marL="1600085" indent="-228584" defTabSz="930207" eaLnBrk="0" hangingPunct="0">
              <a:defRPr>
                <a:solidFill>
                  <a:schemeClr val="tx1"/>
                </a:solidFill>
                <a:latin typeface="Verdana" pitchFamily="34" charset="0"/>
                <a:cs typeface="Arial" charset="0"/>
              </a:defRPr>
            </a:lvl4pPr>
            <a:lvl5pPr marL="2057252" indent="-228584" defTabSz="930207" eaLnBrk="0" hangingPunct="0">
              <a:defRPr>
                <a:solidFill>
                  <a:schemeClr val="tx1"/>
                </a:solidFill>
                <a:latin typeface="Verdana" pitchFamily="34" charset="0"/>
                <a:cs typeface="Arial" charset="0"/>
              </a:defRPr>
            </a:lvl5pPr>
            <a:lvl6pPr marL="2514419" indent="-228584" defTabSz="930207" eaLnBrk="0" fontAlgn="base" hangingPunct="0">
              <a:spcBef>
                <a:spcPct val="0"/>
              </a:spcBef>
              <a:spcAft>
                <a:spcPct val="0"/>
              </a:spcAft>
              <a:defRPr>
                <a:solidFill>
                  <a:schemeClr val="tx1"/>
                </a:solidFill>
                <a:latin typeface="Verdana" pitchFamily="34" charset="0"/>
                <a:cs typeface="Arial" charset="0"/>
              </a:defRPr>
            </a:lvl6pPr>
            <a:lvl7pPr marL="2971585" indent="-228584" defTabSz="930207" eaLnBrk="0" fontAlgn="base" hangingPunct="0">
              <a:spcBef>
                <a:spcPct val="0"/>
              </a:spcBef>
              <a:spcAft>
                <a:spcPct val="0"/>
              </a:spcAft>
              <a:defRPr>
                <a:solidFill>
                  <a:schemeClr val="tx1"/>
                </a:solidFill>
                <a:latin typeface="Verdana" pitchFamily="34" charset="0"/>
                <a:cs typeface="Arial" charset="0"/>
              </a:defRPr>
            </a:lvl7pPr>
            <a:lvl8pPr marL="3428752" indent="-228584" defTabSz="930207" eaLnBrk="0" fontAlgn="base" hangingPunct="0">
              <a:spcBef>
                <a:spcPct val="0"/>
              </a:spcBef>
              <a:spcAft>
                <a:spcPct val="0"/>
              </a:spcAft>
              <a:defRPr>
                <a:solidFill>
                  <a:schemeClr val="tx1"/>
                </a:solidFill>
                <a:latin typeface="Verdana" pitchFamily="34" charset="0"/>
                <a:cs typeface="Arial" charset="0"/>
              </a:defRPr>
            </a:lvl8pPr>
            <a:lvl9pPr marL="3885919" indent="-228584" defTabSz="930207"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D0DC916A-143B-4448-B41D-0E4ED74C0356}" type="slidenum">
              <a:rPr lang="en-US">
                <a:solidFill>
                  <a:prstClr val="black"/>
                </a:solidFill>
                <a:latin typeface="Arial" charset="0"/>
              </a:rPr>
              <a:pPr eaLnBrk="1" hangingPunct="1"/>
              <a:t>9</a:t>
            </a:fld>
            <a:endParaRPr lang="en-US">
              <a:solidFill>
                <a:prstClr val="black"/>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37F434-2AE7-4ED1-A66A-0FF32379C5B3}" type="slidenum">
              <a:rPr lang="en-US"/>
              <a:pPr>
                <a:defRPr/>
              </a:pPr>
              <a:t>‹#›</a:t>
            </a:fld>
            <a:endParaRPr lang="en-US"/>
          </a:p>
        </p:txBody>
      </p:sp>
    </p:spTree>
    <p:extLst>
      <p:ext uri="{BB962C8B-B14F-4D97-AF65-F5344CB8AC3E}">
        <p14:creationId xmlns:p14="http://schemas.microsoft.com/office/powerpoint/2010/main" val="260160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E1FCDE-E658-4CB3-95C8-0B0D68D13FCC}" type="slidenum">
              <a:rPr lang="en-US"/>
              <a:pPr>
                <a:defRPr/>
              </a:pPr>
              <a:t>‹#›</a:t>
            </a:fld>
            <a:endParaRPr lang="en-US"/>
          </a:p>
        </p:txBody>
      </p:sp>
    </p:spTree>
    <p:extLst>
      <p:ext uri="{BB962C8B-B14F-4D97-AF65-F5344CB8AC3E}">
        <p14:creationId xmlns:p14="http://schemas.microsoft.com/office/powerpoint/2010/main" val="94414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440DEF-7594-4B9C-B3A6-A69E5CDC19FE}" type="slidenum">
              <a:rPr lang="en-US"/>
              <a:pPr>
                <a:defRPr/>
              </a:pPr>
              <a:t>‹#›</a:t>
            </a:fld>
            <a:endParaRPr lang="en-US"/>
          </a:p>
        </p:txBody>
      </p:sp>
    </p:spTree>
    <p:extLst>
      <p:ext uri="{BB962C8B-B14F-4D97-AF65-F5344CB8AC3E}">
        <p14:creationId xmlns:p14="http://schemas.microsoft.com/office/powerpoint/2010/main" val="424597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614441-8852-40E1-AF1D-0A4DBE1A3540}" type="slidenum">
              <a:rPr lang="en-US"/>
              <a:pPr>
                <a:defRPr/>
              </a:pPr>
              <a:t>‹#›</a:t>
            </a:fld>
            <a:endParaRPr lang="en-US"/>
          </a:p>
        </p:txBody>
      </p:sp>
    </p:spTree>
    <p:extLst>
      <p:ext uri="{BB962C8B-B14F-4D97-AF65-F5344CB8AC3E}">
        <p14:creationId xmlns:p14="http://schemas.microsoft.com/office/powerpoint/2010/main" val="182638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F4030-316A-4B62-B09B-F4271EC1B306}" type="slidenum">
              <a:rPr lang="en-US"/>
              <a:pPr>
                <a:defRPr/>
              </a:pPr>
              <a:t>‹#›</a:t>
            </a:fld>
            <a:endParaRPr lang="en-US"/>
          </a:p>
        </p:txBody>
      </p:sp>
    </p:spTree>
    <p:extLst>
      <p:ext uri="{BB962C8B-B14F-4D97-AF65-F5344CB8AC3E}">
        <p14:creationId xmlns:p14="http://schemas.microsoft.com/office/powerpoint/2010/main" val="266984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A79971-BDBE-47EE-B1DE-BFD4552F211F}" type="slidenum">
              <a:rPr lang="en-US"/>
              <a:pPr>
                <a:defRPr/>
              </a:pPr>
              <a:t>‹#›</a:t>
            </a:fld>
            <a:endParaRPr lang="en-US"/>
          </a:p>
        </p:txBody>
      </p:sp>
    </p:spTree>
    <p:extLst>
      <p:ext uri="{BB962C8B-B14F-4D97-AF65-F5344CB8AC3E}">
        <p14:creationId xmlns:p14="http://schemas.microsoft.com/office/powerpoint/2010/main" val="403730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CD1F90-7C0A-4323-9EA3-D7B4B040C670}" type="slidenum">
              <a:rPr lang="en-US"/>
              <a:pPr>
                <a:defRPr/>
              </a:pPr>
              <a:t>‹#›</a:t>
            </a:fld>
            <a:endParaRPr lang="en-US"/>
          </a:p>
        </p:txBody>
      </p:sp>
    </p:spTree>
    <p:extLst>
      <p:ext uri="{BB962C8B-B14F-4D97-AF65-F5344CB8AC3E}">
        <p14:creationId xmlns:p14="http://schemas.microsoft.com/office/powerpoint/2010/main" val="402511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5ADECC-3CAF-4D3D-850E-470C5F99963F}" type="slidenum">
              <a:rPr lang="en-US"/>
              <a:pPr>
                <a:defRPr/>
              </a:pPr>
              <a:t>‹#›</a:t>
            </a:fld>
            <a:endParaRPr lang="en-US"/>
          </a:p>
        </p:txBody>
      </p:sp>
    </p:spTree>
    <p:extLst>
      <p:ext uri="{BB962C8B-B14F-4D97-AF65-F5344CB8AC3E}">
        <p14:creationId xmlns:p14="http://schemas.microsoft.com/office/powerpoint/2010/main" val="135669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1A092C-718C-4CD5-A0AD-71B21EFD8D48}" type="slidenum">
              <a:rPr lang="en-US"/>
              <a:pPr>
                <a:defRPr/>
              </a:pPr>
              <a:t>‹#›</a:t>
            </a:fld>
            <a:endParaRPr lang="en-US"/>
          </a:p>
        </p:txBody>
      </p:sp>
    </p:spTree>
    <p:extLst>
      <p:ext uri="{BB962C8B-B14F-4D97-AF65-F5344CB8AC3E}">
        <p14:creationId xmlns:p14="http://schemas.microsoft.com/office/powerpoint/2010/main" val="74070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6A875F-BE3A-418F-9CCD-11855A40B5A2}" type="slidenum">
              <a:rPr lang="en-US"/>
              <a:pPr>
                <a:defRPr/>
              </a:pPr>
              <a:t>‹#›</a:t>
            </a:fld>
            <a:endParaRPr lang="en-US"/>
          </a:p>
        </p:txBody>
      </p:sp>
    </p:spTree>
    <p:extLst>
      <p:ext uri="{BB962C8B-B14F-4D97-AF65-F5344CB8AC3E}">
        <p14:creationId xmlns:p14="http://schemas.microsoft.com/office/powerpoint/2010/main" val="280245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121969-FB9A-4FD7-AD19-9EA6F76BC5FB}" type="slidenum">
              <a:rPr lang="en-US"/>
              <a:pPr>
                <a:defRPr/>
              </a:pPr>
              <a:t>‹#›</a:t>
            </a:fld>
            <a:endParaRPr lang="en-US"/>
          </a:p>
        </p:txBody>
      </p:sp>
    </p:spTree>
    <p:extLst>
      <p:ext uri="{BB962C8B-B14F-4D97-AF65-F5344CB8AC3E}">
        <p14:creationId xmlns:p14="http://schemas.microsoft.com/office/powerpoint/2010/main" val="115631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Arial" charset="0"/>
              </a:defRPr>
            </a:lvl1pPr>
          </a:lstStyle>
          <a:p>
            <a:pPr>
              <a:defRPr/>
            </a:pPr>
            <a:fld id="{2C021669-2021-47BA-B7A0-B6317AC65A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iasb.org/index.asp" TargetMode="External"/><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ifac.org/index.tmpl"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frs.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frs.org/"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fac.org/"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ccaglobal.co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eccaa.org/"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fee.be/" TargetMode="Externa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ufpaa.org/" TargetMode="Externa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taxadvisers.org.u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federation.faaf.org.ua/"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rnba.com.ua/"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uacaa.org/ukr/"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ilka-audit.org.ua/"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fa.org.uk/"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hyperlink" Target="http://www.minfin.gov.ua/" TargetMode="External"/><Relationship Id="rId7" Type="http://schemas.openxmlformats.org/officeDocument/2006/relationships/hyperlink" Target="http://www.dfp.gov.ua/"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www.ukrstat.gov.ua/" TargetMode="External"/><Relationship Id="rId5" Type="http://schemas.openxmlformats.org/officeDocument/2006/relationships/hyperlink" Target="http://bank.gov.ua/" TargetMode="External"/><Relationship Id="rId4" Type="http://schemas.openxmlformats.org/officeDocument/2006/relationships/hyperlink" Target="http://ssmsc.gov.u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3336925" y="2127250"/>
            <a:ext cx="5670550" cy="2562225"/>
          </a:xfrm>
        </p:spPr>
        <p:txBody>
          <a:bodyPr/>
          <a:lstStyle/>
          <a:p>
            <a:r>
              <a:rPr lang="en-US" dirty="0" smtClean="0"/>
              <a:t/>
            </a:r>
            <a:br>
              <a:rPr lang="en-US" dirty="0" smtClean="0"/>
            </a:br>
            <a:endParaRPr lang="en-US" dirty="0" smtClean="0"/>
          </a:p>
        </p:txBody>
      </p:sp>
      <p:sp>
        <p:nvSpPr>
          <p:cNvPr id="28680" name="Text Box 8"/>
          <p:cNvSpPr txBox="1">
            <a:spLocks noChangeArrowheads="1"/>
          </p:cNvSpPr>
          <p:nvPr/>
        </p:nvSpPr>
        <p:spPr bwMode="auto">
          <a:xfrm>
            <a:off x="6172200" y="618807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b="1" dirty="0" smtClean="0">
                <a:solidFill>
                  <a:schemeClr val="bg1"/>
                </a:solidFill>
                <a:latin typeface="Arial Black" pitchFamily="34" charset="0"/>
              </a:rPr>
              <a:t>НК</a:t>
            </a:r>
            <a:endParaRPr lang="en-US" dirty="0">
              <a:solidFill>
                <a:schemeClr val="bg1"/>
              </a:solidFill>
              <a:latin typeface="Arial Black" pitchFamily="34" charset="0"/>
            </a:endParaRPr>
          </a:p>
        </p:txBody>
      </p:sp>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803275"/>
            <a:ext cx="505460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Подзаголовок 3"/>
          <p:cNvSpPr>
            <a:spLocks noGrp="1"/>
          </p:cNvSpPr>
          <p:nvPr>
            <p:ph type="subTitle" idx="1"/>
          </p:nvPr>
        </p:nvSpPr>
        <p:spPr>
          <a:xfrm>
            <a:off x="1541463" y="5084763"/>
            <a:ext cx="7602537" cy="657225"/>
          </a:xfrm>
        </p:spPr>
        <p:txBody>
          <a:bodyPr/>
          <a:lstStyle/>
          <a:p>
            <a:r>
              <a:rPr lang="uk-UA" sz="4000" b="1" smtClean="0">
                <a:solidFill>
                  <a:srgbClr val="003366"/>
                </a:solidFill>
                <a:latin typeface="Sitka Banner" pitchFamily="2" charset="0"/>
              </a:rPr>
              <a:t>Облік у зарубіжних країнах</a:t>
            </a:r>
            <a:endParaRPr lang="ru-RU" sz="4000" b="1" smtClean="0">
              <a:solidFill>
                <a:srgbClr val="003366"/>
              </a:solidFill>
              <a:latin typeface="Sitka Banner" pitchFamily="2" charset="0"/>
            </a:endParaRPr>
          </a:p>
        </p:txBody>
      </p:sp>
      <p:sp>
        <p:nvSpPr>
          <p:cNvPr id="2054" name="Прямоугольник 4"/>
          <p:cNvSpPr>
            <a:spLocks noChangeArrowheads="1"/>
          </p:cNvSpPr>
          <p:nvPr/>
        </p:nvSpPr>
        <p:spPr bwMode="auto">
          <a:xfrm>
            <a:off x="6565900" y="76200"/>
            <a:ext cx="2493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1600" i="1" dirty="0">
                <a:latin typeface="Sitka Display" pitchFamily="2" charset="0"/>
              </a:rPr>
              <a:t>Облік у зарубіжних кранах</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1000" fill="hold"/>
                                        <p:tgtEl>
                                          <p:spTgt spid="28680"/>
                                        </p:tgtEl>
                                        <p:attrNameLst>
                                          <p:attrName>ppt_w</p:attrName>
                                        </p:attrNameLst>
                                      </p:cBhvr>
                                      <p:tavLst>
                                        <p:tav tm="0">
                                          <p:val>
                                            <p:fltVal val="0"/>
                                          </p:val>
                                        </p:tav>
                                        <p:tav tm="100000">
                                          <p:val>
                                            <p:strVal val="#ppt_w"/>
                                          </p:val>
                                        </p:tav>
                                      </p:tavLst>
                                    </p:anim>
                                    <p:anim calcmode="lin" valueType="num">
                                      <p:cBhvr>
                                        <p:cTn id="8" dur="1000" fill="hold"/>
                                        <p:tgtEl>
                                          <p:spTgt spid="28680"/>
                                        </p:tgtEl>
                                        <p:attrNameLst>
                                          <p:attrName>ppt_h</p:attrName>
                                        </p:attrNameLst>
                                      </p:cBhvr>
                                      <p:tavLst>
                                        <p:tav tm="0">
                                          <p:val>
                                            <p:fltVal val="0"/>
                                          </p:val>
                                        </p:tav>
                                        <p:tav tm="100000">
                                          <p:val>
                                            <p:strVal val="#ppt_h"/>
                                          </p:val>
                                        </p:tav>
                                      </p:tavLst>
                                    </p:anim>
                                    <p:anim calcmode="lin" valueType="num">
                                      <p:cBhvr>
                                        <p:cTn id="9" dur="1000" fill="hold"/>
                                        <p:tgtEl>
                                          <p:spTgt spid="28680"/>
                                        </p:tgtEl>
                                        <p:attrNameLst>
                                          <p:attrName>style.rotation</p:attrName>
                                        </p:attrNameLst>
                                      </p:cBhvr>
                                      <p:tavLst>
                                        <p:tav tm="0">
                                          <p:val>
                                            <p:fltVal val="90"/>
                                          </p:val>
                                        </p:tav>
                                        <p:tav tm="100000">
                                          <p:val>
                                            <p:fltVal val="0"/>
                                          </p:val>
                                        </p:tav>
                                      </p:tavLst>
                                    </p:anim>
                                    <p:animEffect transition="in" filter="fade">
                                      <p:cBhvr>
                                        <p:cTn id="10" dur="1000"/>
                                        <p:tgtEl>
                                          <p:spTgt spid="286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868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609600" y="315913"/>
            <a:ext cx="8229600" cy="877887"/>
          </a:xfrm>
        </p:spPr>
        <p:txBody>
          <a:bodyPr/>
          <a:lstStyle/>
          <a:p>
            <a:r>
              <a:rPr lang="ru-RU" sz="2800" b="1" smtClean="0">
                <a:solidFill>
                  <a:srgbClr val="003366"/>
                </a:solidFill>
                <a:latin typeface="Sitka Display" pitchFamily="2" charset="0"/>
              </a:rPr>
              <a:t>Веб-сайти аудиторських фірм</a:t>
            </a:r>
          </a:p>
        </p:txBody>
      </p:sp>
      <p:sp>
        <p:nvSpPr>
          <p:cNvPr id="14339" name="Текст 1"/>
          <p:cNvSpPr>
            <a:spLocks noGrp="1"/>
          </p:cNvSpPr>
          <p:nvPr>
            <p:ph type="body" idx="4294967295"/>
          </p:nvPr>
        </p:nvSpPr>
        <p:spPr>
          <a:xfrm>
            <a:off x="0" y="1535113"/>
            <a:ext cx="4040188" cy="639762"/>
          </a:xfrm>
        </p:spPr>
        <p:txBody>
          <a:bodyPr/>
          <a:lstStyle/>
          <a:p>
            <a:pPr algn="just">
              <a:spcBef>
                <a:spcPct val="0"/>
              </a:spcBef>
            </a:pPr>
            <a:endParaRPr lang="uk-UA" sz="1600" smtClean="0">
              <a:latin typeface="Sitka Display" pitchFamily="2" charset="0"/>
            </a:endParaRPr>
          </a:p>
          <a:p>
            <a:endParaRPr lang="uk-UA" sz="1600" smtClean="0">
              <a:latin typeface="Sitka Display" pitchFamily="2" charset="0"/>
            </a:endParaRPr>
          </a:p>
          <a:p>
            <a:endParaRPr lang="ru-RU" sz="1600" smtClean="0">
              <a:latin typeface="Sitka Display" pitchFamily="2" charset="0"/>
            </a:endParaRPr>
          </a:p>
          <a:p>
            <a:endParaRPr lang="ru-RU" sz="1600" smtClean="0">
              <a:latin typeface="Sitka Display" pitchFamily="2" charset="0"/>
            </a:endParaRPr>
          </a:p>
          <a:p>
            <a:endParaRPr lang="uk-UA" sz="1600" smtClean="0">
              <a:latin typeface="Sitka Display" pitchFamily="2" charset="0"/>
            </a:endParaRPr>
          </a:p>
          <a:p>
            <a:endParaRPr lang="ru-RU" sz="1600" smtClean="0">
              <a:latin typeface="Sitka Display" pitchFamily="2" charset="0"/>
            </a:endParaRPr>
          </a:p>
          <a:p>
            <a:endParaRPr lang="ru-RU" sz="1600" smtClean="0">
              <a:latin typeface="Sitka Display" pitchFamily="2" charset="0"/>
            </a:endParaRPr>
          </a:p>
          <a:p>
            <a:endParaRPr lang="ru-RU" sz="1600" u="sng" smtClean="0">
              <a:solidFill>
                <a:srgbClr val="0070C0"/>
              </a:solidFill>
              <a:latin typeface="Sitka Display" pitchFamily="2" charset="0"/>
            </a:endParaRPr>
          </a:p>
        </p:txBody>
      </p:sp>
      <p:sp>
        <p:nvSpPr>
          <p:cNvPr id="14340" name="Text Box 8"/>
          <p:cNvSpPr txBox="1">
            <a:spLocks noChangeArrowheads="1"/>
          </p:cNvSpPr>
          <p:nvPr/>
        </p:nvSpPr>
        <p:spPr bwMode="auto">
          <a:xfrm>
            <a:off x="6172200" y="618807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a:t>2015-2016 н.р.</a:t>
            </a:r>
            <a:r>
              <a:rPr lang="uk-UA" b="1">
                <a:solidFill>
                  <a:schemeClr val="bg1"/>
                </a:solidFill>
                <a:latin typeface="Arial Black" pitchFamily="34" charset="0"/>
              </a:rPr>
              <a:t>АНК</a:t>
            </a:r>
            <a:endParaRPr lang="en-US">
              <a:solidFill>
                <a:schemeClr val="bg1"/>
              </a:solidFill>
              <a:latin typeface="Arial Black" pitchFamily="34" charset="0"/>
            </a:endParaRPr>
          </a:p>
        </p:txBody>
      </p:sp>
      <p:sp>
        <p:nvSpPr>
          <p:cNvPr id="14341" name="Прямоугольник 4"/>
          <p:cNvSpPr>
            <a:spLocks noChangeArrowheads="1"/>
          </p:cNvSpPr>
          <p:nvPr/>
        </p:nvSpPr>
        <p:spPr bwMode="auto">
          <a:xfrm>
            <a:off x="5078413" y="0"/>
            <a:ext cx="393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000" b="1">
                <a:solidFill>
                  <a:schemeClr val="bg1"/>
                </a:solidFill>
                <a:latin typeface="Sitka Display" pitchFamily="2" charset="0"/>
              </a:rPr>
              <a:t>Рекомендовані Інтернет-ресурси</a:t>
            </a:r>
            <a:endParaRPr lang="uk-UA" sz="2000" i="1">
              <a:solidFill>
                <a:schemeClr val="bg1"/>
              </a:solidFill>
              <a:latin typeface="Sitka Display" pitchFamily="2" charset="0"/>
            </a:endParaRPr>
          </a:p>
        </p:txBody>
      </p:sp>
      <p:pic>
        <p:nvPicPr>
          <p:cNvPr id="14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18578">
            <a:off x="-109312" y="595685"/>
            <a:ext cx="4411663"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1214">
            <a:off x="2194719" y="633866"/>
            <a:ext cx="7954962" cy="623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1627188" y="1244600"/>
            <a:ext cx="7380287" cy="2562225"/>
          </a:xfrm>
        </p:spPr>
        <p:txBody>
          <a:bodyPr/>
          <a:lstStyle/>
          <a:p>
            <a:r>
              <a:rPr lang="uk-UA" smtClean="0">
                <a:solidFill>
                  <a:srgbClr val="003366"/>
                </a:solidFill>
                <a:latin typeface="Sitka Heading" pitchFamily="2" charset="0"/>
              </a:rPr>
              <a:t>Тема 1</a:t>
            </a:r>
            <a:br>
              <a:rPr lang="uk-UA" smtClean="0">
                <a:solidFill>
                  <a:srgbClr val="003366"/>
                </a:solidFill>
                <a:latin typeface="Sitka Heading" pitchFamily="2" charset="0"/>
              </a:rPr>
            </a:br>
            <a:r>
              <a:rPr lang="uk-UA" smtClean="0">
                <a:solidFill>
                  <a:srgbClr val="003366"/>
                </a:solidFill>
                <a:latin typeface="Sitka Heading" pitchFamily="2" charset="0"/>
              </a:rPr>
              <a:t>Загальноприйняті принципи і системи обліку в зарубіжних країнах</a:t>
            </a:r>
            <a:r>
              <a:rPr lang="en-US" smtClean="0">
                <a:solidFill>
                  <a:srgbClr val="003366"/>
                </a:solidFill>
                <a:latin typeface="Sitka Heading" pitchFamily="2" charset="0"/>
              </a:rPr>
              <a:t/>
            </a:r>
            <a:br>
              <a:rPr lang="en-US" smtClean="0">
                <a:solidFill>
                  <a:srgbClr val="003366"/>
                </a:solidFill>
                <a:latin typeface="Sitka Heading" pitchFamily="2" charset="0"/>
              </a:rPr>
            </a:br>
            <a:endParaRPr lang="en-US" smtClean="0">
              <a:solidFill>
                <a:srgbClr val="003366"/>
              </a:solidFill>
              <a:latin typeface="Sitka Heading" pitchFamily="2" charset="0"/>
            </a:endParaRPr>
          </a:p>
        </p:txBody>
      </p:sp>
      <p:sp>
        <p:nvSpPr>
          <p:cNvPr id="28680" name="Text Box 8"/>
          <p:cNvSpPr txBox="1">
            <a:spLocks noChangeArrowheads="1"/>
          </p:cNvSpPr>
          <p:nvPr/>
        </p:nvSpPr>
        <p:spPr bwMode="auto">
          <a:xfrm>
            <a:off x="6172200" y="618807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a:t>2015-2016 н.р.</a:t>
            </a:r>
            <a:r>
              <a:rPr lang="uk-UA" b="1">
                <a:solidFill>
                  <a:schemeClr val="bg1"/>
                </a:solidFill>
                <a:latin typeface="Arial Black" pitchFamily="34" charset="0"/>
              </a:rPr>
              <a:t>АНК</a:t>
            </a:r>
            <a:endParaRPr lang="en-US">
              <a:solidFill>
                <a:schemeClr val="bg1"/>
              </a:solidFill>
              <a:latin typeface="Arial Black" pitchFamily="34" charset="0"/>
            </a:endParaRP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3" y="3619500"/>
            <a:ext cx="3541712"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Прямоугольник 4"/>
          <p:cNvSpPr>
            <a:spLocks noChangeArrowheads="1"/>
          </p:cNvSpPr>
          <p:nvPr/>
        </p:nvSpPr>
        <p:spPr bwMode="auto">
          <a:xfrm>
            <a:off x="6565900" y="76200"/>
            <a:ext cx="2493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1600" i="1">
                <a:latin typeface="Sitka Display" pitchFamily="2" charset="0"/>
              </a:rPr>
              <a:t>Облік у зарубіжних кранах</a:t>
            </a:r>
          </a:p>
        </p:txBody>
      </p:sp>
      <p:pic>
        <p:nvPicPr>
          <p:cNvPr id="153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0"/>
            <a:ext cx="17684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1000" fill="hold"/>
                                        <p:tgtEl>
                                          <p:spTgt spid="28680"/>
                                        </p:tgtEl>
                                        <p:attrNameLst>
                                          <p:attrName>ppt_w</p:attrName>
                                        </p:attrNameLst>
                                      </p:cBhvr>
                                      <p:tavLst>
                                        <p:tav tm="0">
                                          <p:val>
                                            <p:fltVal val="0"/>
                                          </p:val>
                                        </p:tav>
                                        <p:tav tm="100000">
                                          <p:val>
                                            <p:strVal val="#ppt_w"/>
                                          </p:val>
                                        </p:tav>
                                      </p:tavLst>
                                    </p:anim>
                                    <p:anim calcmode="lin" valueType="num">
                                      <p:cBhvr>
                                        <p:cTn id="8" dur="1000" fill="hold"/>
                                        <p:tgtEl>
                                          <p:spTgt spid="28680"/>
                                        </p:tgtEl>
                                        <p:attrNameLst>
                                          <p:attrName>ppt_h</p:attrName>
                                        </p:attrNameLst>
                                      </p:cBhvr>
                                      <p:tavLst>
                                        <p:tav tm="0">
                                          <p:val>
                                            <p:fltVal val="0"/>
                                          </p:val>
                                        </p:tav>
                                        <p:tav tm="100000">
                                          <p:val>
                                            <p:strVal val="#ppt_h"/>
                                          </p:val>
                                        </p:tav>
                                      </p:tavLst>
                                    </p:anim>
                                    <p:anim calcmode="lin" valueType="num">
                                      <p:cBhvr>
                                        <p:cTn id="9" dur="1000" fill="hold"/>
                                        <p:tgtEl>
                                          <p:spTgt spid="28680"/>
                                        </p:tgtEl>
                                        <p:attrNameLst>
                                          <p:attrName>style.rotation</p:attrName>
                                        </p:attrNameLst>
                                      </p:cBhvr>
                                      <p:tavLst>
                                        <p:tav tm="0">
                                          <p:val>
                                            <p:fltVal val="90"/>
                                          </p:val>
                                        </p:tav>
                                        <p:tav tm="100000">
                                          <p:val>
                                            <p:fltVal val="0"/>
                                          </p:val>
                                        </p:tav>
                                      </p:tavLst>
                                    </p:anim>
                                    <p:animEffect transition="in" filter="fade">
                                      <p:cBhvr>
                                        <p:cTn id="10" dur="1000"/>
                                        <p:tgtEl>
                                          <p:spTgt spid="286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868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1679575" y="633413"/>
            <a:ext cx="7380288" cy="1290637"/>
          </a:xfrm>
        </p:spPr>
        <p:txBody>
          <a:bodyPr/>
          <a:lstStyle/>
          <a:p>
            <a:r>
              <a:rPr lang="uk-UA" sz="3200" b="1" smtClean="0">
                <a:solidFill>
                  <a:srgbClr val="003366"/>
                </a:solidFill>
                <a:latin typeface="Sitka Display" pitchFamily="2" charset="0"/>
              </a:rPr>
              <a:t>Тема 1</a:t>
            </a:r>
            <a:r>
              <a:rPr lang="uk-UA" sz="2800" b="1" smtClean="0">
                <a:solidFill>
                  <a:srgbClr val="003366"/>
                </a:solidFill>
                <a:latin typeface="Sitka Display" pitchFamily="2" charset="0"/>
              </a:rPr>
              <a:t/>
            </a:r>
            <a:br>
              <a:rPr lang="uk-UA" sz="2800" b="1" smtClean="0">
                <a:solidFill>
                  <a:srgbClr val="003366"/>
                </a:solidFill>
                <a:latin typeface="Sitka Display" pitchFamily="2" charset="0"/>
              </a:rPr>
            </a:br>
            <a:r>
              <a:rPr lang="uk-UA" sz="2800" b="1" smtClean="0">
                <a:solidFill>
                  <a:srgbClr val="003366"/>
                </a:solidFill>
                <a:latin typeface="Sitka Display" pitchFamily="2" charset="0"/>
              </a:rPr>
              <a:t>Загальноприйняті принципи і системи обліку в зарубіжних країнах</a:t>
            </a:r>
            <a:endParaRPr lang="en-US" b="1" smtClean="0">
              <a:solidFill>
                <a:srgbClr val="003366"/>
              </a:solidFill>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txBox="1">
            <a:spLocks noChangeArrowheads="1"/>
          </p:cNvSpPr>
          <p:nvPr/>
        </p:nvSpPr>
        <p:spPr bwMode="auto">
          <a:xfrm>
            <a:off x="506413" y="2157413"/>
            <a:ext cx="8329612"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endParaRPr lang="uk-UA" sz="2800" b="1" dirty="0" smtClean="0">
              <a:latin typeface="Sitka Display" pitchFamily="2" charset="0"/>
            </a:endParaRPr>
          </a:p>
          <a:p>
            <a:pPr>
              <a:defRPr/>
            </a:pPr>
            <a:r>
              <a:rPr lang="uk-UA" sz="2800" b="1" dirty="0" smtClean="0">
                <a:latin typeface="Sitka Display" pitchFamily="2" charset="0"/>
              </a:rPr>
              <a:t>План</a:t>
            </a:r>
          </a:p>
          <a:p>
            <a:pPr marL="457200" indent="-457200" algn="l">
              <a:buFont typeface="+mj-lt"/>
              <a:buAutoNum type="arabicPeriod"/>
              <a:defRPr/>
            </a:pPr>
            <a:r>
              <a:rPr lang="uk-UA" sz="2400" dirty="0">
                <a:latin typeface="Sitka Display" pitchFamily="2" charset="0"/>
              </a:rPr>
              <a:t>Загальноприйняті принципи бухгалтерського обліку.</a:t>
            </a:r>
            <a:endParaRPr lang="ru-RU" sz="2400" dirty="0">
              <a:latin typeface="Sitka Display" pitchFamily="2" charset="0"/>
            </a:endParaRPr>
          </a:p>
          <a:p>
            <a:pPr marL="457200" indent="-457200" algn="l">
              <a:buFont typeface="+mj-lt"/>
              <a:buAutoNum type="arabicPeriod"/>
              <a:defRPr/>
            </a:pPr>
            <a:r>
              <a:rPr lang="uk-UA" sz="2400" dirty="0">
                <a:latin typeface="Sitka Display" pitchFamily="2" charset="0"/>
              </a:rPr>
              <a:t>Міжнародні та національні стандарти </a:t>
            </a:r>
            <a:r>
              <a:rPr lang="uk-UA" sz="2400" dirty="0" smtClean="0">
                <a:latin typeface="Sitka Display" pitchFamily="2" charset="0"/>
              </a:rPr>
              <a:t> (положення) бухгалтерського </a:t>
            </a:r>
            <a:r>
              <a:rPr lang="uk-UA" sz="2400" dirty="0">
                <a:latin typeface="Sitka Display" pitchFamily="2" charset="0"/>
              </a:rPr>
              <a:t>обліку</a:t>
            </a:r>
            <a:r>
              <a:rPr lang="uk-UA" sz="2400" dirty="0" smtClean="0">
                <a:latin typeface="Sitka Display" pitchFamily="2" charset="0"/>
              </a:rPr>
              <a:t>.</a:t>
            </a:r>
          </a:p>
          <a:p>
            <a:pPr marL="457200" indent="-457200" algn="l">
              <a:buFont typeface="+mj-lt"/>
              <a:buAutoNum type="arabicPeriod"/>
              <a:defRPr/>
            </a:pPr>
            <a:r>
              <a:rPr lang="uk-UA" sz="2400" dirty="0">
                <a:latin typeface="Sitka Display" pitchFamily="2" charset="0"/>
              </a:rPr>
              <a:t>Професійні громадські організації бухгалтерів </a:t>
            </a:r>
            <a:endParaRPr lang="ru-RU" sz="2400" dirty="0">
              <a:latin typeface="Sitka Display" pitchFamily="2" charset="0"/>
            </a:endParaRPr>
          </a:p>
          <a:p>
            <a:pPr marL="457200" indent="-457200" algn="l">
              <a:buFont typeface="+mj-lt"/>
              <a:buAutoNum type="arabicPeriod"/>
              <a:defRPr/>
            </a:pPr>
            <a:r>
              <a:rPr lang="uk-UA" sz="2400" dirty="0">
                <a:latin typeface="Sitka Display" pitchFamily="2" charset="0"/>
              </a:rPr>
              <a:t>Фінансовий та управлінський облік, принципи їх побудови.</a:t>
            </a:r>
            <a:endParaRPr lang="ru-RU" sz="2400" dirty="0">
              <a:latin typeface="Sitka Display" pitchFamily="2" charset="0"/>
            </a:endParaRPr>
          </a:p>
          <a:p>
            <a:pPr marL="457200" indent="-457200" algn="l">
              <a:buFont typeface="+mj-lt"/>
              <a:buAutoNum type="arabicPeriod"/>
              <a:defRPr/>
            </a:pPr>
            <a:r>
              <a:rPr lang="uk-UA" sz="2400" dirty="0">
                <a:latin typeface="Sitka Display" pitchFamily="2" charset="0"/>
              </a:rPr>
              <a:t>Технологічний процес і процедури фінансового обліку.</a:t>
            </a:r>
            <a:endParaRPr lang="ru-RU" sz="2400" dirty="0">
              <a:latin typeface="Sitka Display" pitchFamily="2" charset="0"/>
            </a:endParaRPr>
          </a:p>
          <a:p>
            <a:pPr>
              <a:defRPr/>
            </a:pPr>
            <a:r>
              <a:rPr lang="uk-UA" sz="2800" dirty="0" smtClean="0">
                <a:latin typeface="Sitka Display" pitchFamily="2" charset="0"/>
              </a:rPr>
              <a:t/>
            </a:r>
            <a:br>
              <a:rPr lang="uk-UA" sz="2800" dirty="0" smtClean="0">
                <a:latin typeface="Sitka Display" pitchFamily="2" charset="0"/>
              </a:rPr>
            </a:br>
            <a:endParaRPr lang="en-US" dirty="0" smtClean="0"/>
          </a:p>
        </p:txBody>
      </p:sp>
      <p:sp>
        <p:nvSpPr>
          <p:cNvPr id="3" name="Номер слайда 2"/>
          <p:cNvSpPr>
            <a:spLocks noGrp="1"/>
          </p:cNvSpPr>
          <p:nvPr>
            <p:ph type="sldNum" sz="quarter" idx="12"/>
          </p:nvPr>
        </p:nvSpPr>
        <p:spPr/>
        <p:txBody>
          <a:bodyPr/>
          <a:lstStyle/>
          <a:p>
            <a:pPr>
              <a:defRPr/>
            </a:pPr>
            <a:fld id="{2F9B63F3-0B03-4165-9C5D-6257E4F17C2F}" type="slidenum">
              <a:rPr lang="en-US" smtClean="0"/>
              <a:pPr>
                <a:defRPr/>
              </a:pPr>
              <a:t>12</a:t>
            </a:fld>
            <a:endParaRPr lang="en-US"/>
          </a:p>
        </p:txBody>
      </p:sp>
      <p:pic>
        <p:nvPicPr>
          <p:cNvPr id="163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Text Box 23"/>
          <p:cNvSpPr txBox="1">
            <a:spLocks noChangeArrowheads="1"/>
          </p:cNvSpPr>
          <p:nvPr/>
        </p:nvSpPr>
        <p:spPr bwMode="auto">
          <a:xfrm>
            <a:off x="2649538" y="11113"/>
            <a:ext cx="6342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dirty="0">
                <a:solidFill>
                  <a:schemeClr val="bg1"/>
                </a:solidFill>
                <a:latin typeface="Sitka Display" pitchFamily="2" charset="0"/>
              </a:rPr>
              <a:t>Тема 1. Принципи і системи обліку в </a:t>
            </a:r>
            <a:r>
              <a:rPr lang="uk-UA" sz="2000" dirty="0" err="1">
                <a:solidFill>
                  <a:schemeClr val="bg1"/>
                </a:solidFill>
                <a:latin typeface="Sitka Display" pitchFamily="2" charset="0"/>
              </a:rPr>
              <a:t>зарубвжних</a:t>
            </a:r>
            <a:r>
              <a:rPr lang="uk-UA" sz="2000" dirty="0">
                <a:solidFill>
                  <a:schemeClr val="bg1"/>
                </a:solidFill>
                <a:latin typeface="Sitka Display" pitchFamily="2" charset="0"/>
              </a:rPr>
              <a:t> країнах</a:t>
            </a:r>
            <a:endParaRPr lang="en-US" sz="2000" dirty="0">
              <a:solidFill>
                <a:schemeClr val="bg1"/>
              </a:solidFill>
              <a:latin typeface="Sitka Displ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916112"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txBox="1">
            <a:spLocks noChangeArrowheads="1"/>
          </p:cNvSpPr>
          <p:nvPr/>
        </p:nvSpPr>
        <p:spPr bwMode="auto">
          <a:xfrm>
            <a:off x="138113" y="1281113"/>
            <a:ext cx="8697912"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22288" indent="-3429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ts val="1200"/>
              </a:spcBef>
              <a:buFont typeface="Arial" charset="0"/>
              <a:buAutoNum type="arabicPeriod"/>
            </a:pPr>
            <a:r>
              <a:rPr lang="ru-RU" sz="1600" b="1">
                <a:solidFill>
                  <a:schemeClr val="tx2"/>
                </a:solidFill>
                <a:latin typeface="Sitka Display" pitchFamily="2" charset="0"/>
              </a:rPr>
              <a:t>Шатковська Л.С. </a:t>
            </a:r>
            <a:r>
              <a:rPr lang="ru-RU" sz="1600">
                <a:solidFill>
                  <a:schemeClr val="tx2"/>
                </a:solidFill>
                <a:latin typeface="Sitka Display" pitchFamily="2" charset="0"/>
              </a:rPr>
              <a:t>Навчання впродовж усього життя. Проблеми післядипломної освіти // Л.С. Шатковська // Облік і фінанси АПК. – 2004. – № 2. – С.  96-101.</a:t>
            </a:r>
          </a:p>
          <a:p>
            <a:pPr>
              <a:spcBef>
                <a:spcPts val="1200"/>
              </a:spcBef>
              <a:buFont typeface="Arial" charset="0"/>
              <a:buAutoNum type="arabicPeriod"/>
            </a:pPr>
            <a:r>
              <a:rPr lang="ru-RU" sz="1600" b="1">
                <a:solidFill>
                  <a:schemeClr val="tx2"/>
                </a:solidFill>
                <a:latin typeface="Sitka Display" pitchFamily="2" charset="0"/>
              </a:rPr>
              <a:t>Метелиця В.М</a:t>
            </a:r>
            <a:r>
              <a:rPr lang="ru-RU" sz="1600">
                <a:solidFill>
                  <a:schemeClr val="tx2"/>
                </a:solidFill>
                <a:latin typeface="Sitka Display" pitchFamily="2" charset="0"/>
              </a:rPr>
              <a:t>. Сертифікат бухгалтеру потрібен… Тільки який? / В.М. Метелиця // Реформування обліку, звітності та аудиту в системі АПК України: стан та перспективи. ІІ Міжнародна наук.-практ. конф.: Зб. Тез та виступів. – К.: ННЦ ІАЕ, 2006. – 246с. – С. 156-158.</a:t>
            </a:r>
          </a:p>
          <a:p>
            <a:pPr>
              <a:spcBef>
                <a:spcPts val="1200"/>
              </a:spcBef>
              <a:buFont typeface="Arial" charset="0"/>
              <a:buAutoNum type="arabicPeriod"/>
            </a:pPr>
            <a:r>
              <a:rPr lang="ru-RU" sz="1600" b="1">
                <a:solidFill>
                  <a:schemeClr val="tx2"/>
                </a:solidFill>
                <a:latin typeface="Sitka Display" pitchFamily="2" charset="0"/>
              </a:rPr>
              <a:t>Жук В.М. </a:t>
            </a:r>
            <a:r>
              <a:rPr lang="ru-RU" sz="1600">
                <a:solidFill>
                  <a:schemeClr val="tx2"/>
                </a:solidFill>
                <a:latin typeface="Sitka Display" pitchFamily="2" charset="0"/>
              </a:rPr>
              <a:t>Реформування бухгалтерського обліку та звітності: стан та перспективи/ / В.М.Жук // Облік і фінанси АПК. – 2005. – № 3. – С. 4-13.</a:t>
            </a:r>
          </a:p>
          <a:p>
            <a:pPr>
              <a:spcBef>
                <a:spcPts val="1200"/>
              </a:spcBef>
              <a:buFont typeface="Arial" charset="0"/>
              <a:buAutoNum type="arabicPeriod"/>
            </a:pPr>
            <a:r>
              <a:rPr lang="ru-RU" sz="1600" b="1">
                <a:solidFill>
                  <a:schemeClr val="tx2"/>
                </a:solidFill>
                <a:latin typeface="Sitka Display" pitchFamily="2" charset="0"/>
              </a:rPr>
              <a:t>Дем’яненко М.Я. </a:t>
            </a:r>
            <a:r>
              <a:rPr lang="ru-RU" sz="1600">
                <a:solidFill>
                  <a:schemeClr val="tx2"/>
                </a:solidFill>
                <a:latin typeface="Sitka Display" pitchFamily="2" charset="0"/>
              </a:rPr>
              <a:t>Науково-методичний та інформаційних супровід розвитку професії бухгалтера-фінансиста / М.Я.Дем’яненко // Реформування обліку, звітності та аудиту в системі АПК України: стан та перспективи: Тези доп. На ІІІ Між нар. наук.-практ. конф.: 29-30 листопада 2007р. / Відп. за вип. .М.Жук. – К.: “Юр-Агро-Веста”, 2007 – 268с. – С. 27-29.</a:t>
            </a:r>
          </a:p>
        </p:txBody>
      </p:sp>
      <p:sp>
        <p:nvSpPr>
          <p:cNvPr id="3" name="Номер слайда 2"/>
          <p:cNvSpPr>
            <a:spLocks noGrp="1"/>
          </p:cNvSpPr>
          <p:nvPr>
            <p:ph type="sldNum" sz="quarter" idx="12"/>
          </p:nvPr>
        </p:nvSpPr>
        <p:spPr/>
        <p:txBody>
          <a:bodyPr/>
          <a:lstStyle/>
          <a:p>
            <a:pPr>
              <a:defRPr/>
            </a:pPr>
            <a:fld id="{944D93CA-1146-44A6-947F-BBA7BB0B7CDD}" type="slidenum">
              <a:rPr lang="en-US" smtClean="0"/>
              <a:pPr>
                <a:defRPr/>
              </a:pPr>
              <a:t>13</a:t>
            </a:fld>
            <a:endParaRPr lang="en-US"/>
          </a:p>
        </p:txBody>
      </p:sp>
      <p:pic>
        <p:nvPicPr>
          <p:cNvPr id="174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txBox="1">
            <a:spLocks noChangeArrowheads="1"/>
          </p:cNvSpPr>
          <p:nvPr/>
        </p:nvSpPr>
        <p:spPr bwMode="auto">
          <a:xfrm>
            <a:off x="2286000" y="671513"/>
            <a:ext cx="65500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r>
              <a:rPr lang="uk-UA" sz="2400" b="1" u="sng">
                <a:solidFill>
                  <a:schemeClr val="tx2"/>
                </a:solidFill>
                <a:latin typeface="Sitka Display" pitchFamily="2" charset="0"/>
              </a:rPr>
              <a:t>Рекомендована додаткова література</a:t>
            </a:r>
            <a:endParaRPr lang="en-US" sz="2000" u="sng">
              <a:solidFill>
                <a:schemeClr val="tx2"/>
              </a:solidFill>
              <a:latin typeface="Sitka Display" pitchFamily="2" charset="0"/>
            </a:endParaRPr>
          </a:p>
        </p:txBody>
      </p:sp>
      <p:sp>
        <p:nvSpPr>
          <p:cNvPr id="17416" name="Text Box 23"/>
          <p:cNvSpPr txBox="1">
            <a:spLocks noChangeArrowheads="1"/>
          </p:cNvSpPr>
          <p:nvPr/>
        </p:nvSpPr>
        <p:spPr bwMode="auto">
          <a:xfrm>
            <a:off x="2649538" y="11113"/>
            <a:ext cx="6342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dirty="0">
                <a:solidFill>
                  <a:schemeClr val="bg1"/>
                </a:solidFill>
                <a:latin typeface="Sitka Display" pitchFamily="2" charset="0"/>
              </a:rPr>
              <a:t>Тема 1. Принципи і системи обліку в </a:t>
            </a:r>
            <a:r>
              <a:rPr lang="uk-UA" sz="2000" dirty="0" err="1">
                <a:solidFill>
                  <a:schemeClr val="bg1"/>
                </a:solidFill>
                <a:latin typeface="Sitka Display" pitchFamily="2" charset="0"/>
              </a:rPr>
              <a:t>зарубвжних</a:t>
            </a:r>
            <a:r>
              <a:rPr lang="uk-UA" sz="2000" dirty="0">
                <a:solidFill>
                  <a:schemeClr val="bg1"/>
                </a:solidFill>
                <a:latin typeface="Sitka Display" pitchFamily="2" charset="0"/>
              </a:rPr>
              <a:t> країнах</a:t>
            </a:r>
            <a:endParaRPr lang="en-US" sz="2000" dirty="0">
              <a:solidFill>
                <a:schemeClr val="bg1"/>
              </a:solidFill>
              <a:latin typeface="Sitka Displ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2895600" y="3140075"/>
            <a:ext cx="3543300" cy="2695575"/>
          </a:xfrm>
          <a:prstGeom prst="roundRect">
            <a:avLst>
              <a:gd name="adj" fmla="val 16667"/>
            </a:avLst>
          </a:prstGeom>
          <a:solidFill>
            <a:srgbClr val="733619">
              <a:alpha val="12941"/>
            </a:srgbClr>
          </a:solidFill>
          <a:ln w="22225" cap="rnd">
            <a:solidFill>
              <a:srgbClr val="733619"/>
            </a:solidFill>
            <a:prstDash val="sysDot"/>
            <a:round/>
            <a:headEnd/>
            <a:tailEnd/>
          </a:ln>
        </p:spPr>
        <p:txBody>
          <a:bodyPr wrap="none" anchor="ctr"/>
          <a:lstStyle/>
          <a:p>
            <a:endParaRPr lang="ru-RU"/>
          </a:p>
        </p:txBody>
      </p:sp>
      <p:sp>
        <p:nvSpPr>
          <p:cNvPr id="18435" name="AutoShape 3"/>
          <p:cNvSpPr>
            <a:spLocks noChangeArrowheads="1"/>
          </p:cNvSpPr>
          <p:nvPr/>
        </p:nvSpPr>
        <p:spPr bwMode="auto">
          <a:xfrm>
            <a:off x="5803900" y="5105400"/>
            <a:ext cx="2641600" cy="1527175"/>
          </a:xfrm>
          <a:custGeom>
            <a:avLst/>
            <a:gdLst>
              <a:gd name="T0" fmla="*/ 235129305 w 21600"/>
              <a:gd name="T1" fmla="*/ 0 h 21600"/>
              <a:gd name="T2" fmla="*/ 147200714 w 21600"/>
              <a:gd name="T3" fmla="*/ 31567768 h 21600"/>
              <a:gd name="T4" fmla="*/ 0 w 21600"/>
              <a:gd name="T5" fmla="*/ 94153379 h 21600"/>
              <a:gd name="T6" fmla="*/ 134831789 w 21600"/>
              <a:gd name="T7" fmla="*/ 107975161 h 21600"/>
              <a:gd name="T8" fmla="*/ 269648658 w 21600"/>
              <a:gd name="T9" fmla="*/ 72898214 h 21600"/>
              <a:gd name="T10" fmla="*/ 323057896 w 21600"/>
              <a:gd name="T11" fmla="*/ 31567768 h 21600"/>
              <a:gd name="T12" fmla="*/ 17694720 60000 65536"/>
              <a:gd name="T13" fmla="*/ 11796480 60000 65536"/>
              <a:gd name="T14" fmla="*/ 11796480 60000 65536"/>
              <a:gd name="T15" fmla="*/ 5898240 60000 65536"/>
              <a:gd name="T16" fmla="*/ 0 60000 65536"/>
              <a:gd name="T17" fmla="*/ 0 60000 65536"/>
              <a:gd name="T18" fmla="*/ 0 w 21600"/>
              <a:gd name="T19" fmla="*/ 16070 h 21600"/>
              <a:gd name="T20" fmla="*/ 180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21" y="0"/>
                </a:moveTo>
                <a:lnTo>
                  <a:pt x="9842" y="6315"/>
                </a:lnTo>
                <a:lnTo>
                  <a:pt x="13413" y="6315"/>
                </a:lnTo>
                <a:lnTo>
                  <a:pt x="13413" y="16070"/>
                </a:lnTo>
                <a:lnTo>
                  <a:pt x="0" y="16070"/>
                </a:lnTo>
                <a:lnTo>
                  <a:pt x="0" y="21600"/>
                </a:lnTo>
                <a:lnTo>
                  <a:pt x="18029" y="21600"/>
                </a:lnTo>
                <a:lnTo>
                  <a:pt x="18029" y="6315"/>
                </a:lnTo>
                <a:lnTo>
                  <a:pt x="21600" y="6315"/>
                </a:lnTo>
                <a:lnTo>
                  <a:pt x="15721" y="0"/>
                </a:lnTo>
                <a:close/>
              </a:path>
            </a:pathLst>
          </a:custGeom>
          <a:solidFill>
            <a:srgbClr val="333333">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3076" name="Rectangle 4"/>
          <p:cNvSpPr>
            <a:spLocks noGrp="1" noChangeArrowheads="1"/>
          </p:cNvSpPr>
          <p:nvPr>
            <p:ph type="title"/>
          </p:nvPr>
        </p:nvSpPr>
        <p:spPr>
          <a:xfrm>
            <a:off x="558800" y="633413"/>
            <a:ext cx="8040688" cy="1143000"/>
          </a:xfrm>
        </p:spPr>
        <p:txBody>
          <a:bodyPr/>
          <a:lstStyle/>
          <a:p>
            <a:pPr algn="l" eaLnBrk="1" hangingPunct="1"/>
            <a:r>
              <a:rPr lang="uk-UA" sz="3200" b="1" smtClean="0">
                <a:solidFill>
                  <a:srgbClr val="003366"/>
                </a:solidFill>
                <a:latin typeface="Verdana" pitchFamily="34" charset="0"/>
              </a:rPr>
              <a:t>Важливість високоякісного</a:t>
            </a:r>
            <a:r>
              <a:rPr lang="uk-UA" sz="3200" smtClean="0">
                <a:solidFill>
                  <a:srgbClr val="003366"/>
                </a:solidFill>
                <a:latin typeface="Verdana" pitchFamily="34" charset="0"/>
              </a:rPr>
              <a:t> бухгалтерського обліку та аудиту</a:t>
            </a:r>
            <a:endParaRPr lang="en-US" sz="3200" smtClean="0">
              <a:solidFill>
                <a:srgbClr val="003366"/>
              </a:solidFill>
              <a:latin typeface="Verdana" pitchFamily="34" charset="0"/>
            </a:endParaRPr>
          </a:p>
        </p:txBody>
      </p:sp>
      <p:sp>
        <p:nvSpPr>
          <p:cNvPr id="3077" name="AutoShape 5"/>
          <p:cNvSpPr>
            <a:spLocks noChangeArrowheads="1"/>
          </p:cNvSpPr>
          <p:nvPr/>
        </p:nvSpPr>
        <p:spPr bwMode="auto">
          <a:xfrm>
            <a:off x="2914650" y="3194050"/>
            <a:ext cx="3505200" cy="2641600"/>
          </a:xfrm>
          <a:custGeom>
            <a:avLst/>
            <a:gdLst>
              <a:gd name="T0" fmla="*/ 568816067 w 21600"/>
              <a:gd name="T1" fmla="*/ 161528948 h 21600"/>
              <a:gd name="T2" fmla="*/ 284408033 w 21600"/>
              <a:gd name="T3" fmla="*/ 323057896 h 21600"/>
              <a:gd name="T4" fmla="*/ 0 w 21600"/>
              <a:gd name="T5" fmla="*/ 161528948 h 21600"/>
              <a:gd name="T6" fmla="*/ 284408033 w 21600"/>
              <a:gd name="T7" fmla="*/ 0 h 21600"/>
              <a:gd name="T8" fmla="*/ 0 60000 65536"/>
              <a:gd name="T9" fmla="*/ 5898240 60000 65536"/>
              <a:gd name="T10" fmla="*/ 11796480 60000 65536"/>
              <a:gd name="T11" fmla="*/ 17694720 60000 65536"/>
              <a:gd name="T12" fmla="*/ 5009 w 21600"/>
              <a:gd name="T13" fmla="*/ 5009 h 21600"/>
              <a:gd name="T14" fmla="*/ 16591 w 21600"/>
              <a:gd name="T15" fmla="*/ 16591 h 21600"/>
            </a:gdLst>
            <a:ahLst/>
            <a:cxnLst>
              <a:cxn ang="T8">
                <a:pos x="T0" y="T1"/>
              </a:cxn>
              <a:cxn ang="T9">
                <a:pos x="T2" y="T3"/>
              </a:cxn>
              <a:cxn ang="T10">
                <a:pos x="T4" y="T5"/>
              </a:cxn>
              <a:cxn ang="T11">
                <a:pos x="T6" y="T7"/>
              </a:cxn>
            </a:cxnLst>
            <a:rect l="T12" t="T13" r="T14" b="T15"/>
            <a:pathLst>
              <a:path w="21600" h="21600">
                <a:moveTo>
                  <a:pt x="5009" y="5009"/>
                </a:moveTo>
                <a:lnTo>
                  <a:pt x="9540" y="5009"/>
                </a:lnTo>
                <a:lnTo>
                  <a:pt x="9540" y="2647"/>
                </a:lnTo>
                <a:lnTo>
                  <a:pt x="8280" y="2647"/>
                </a:lnTo>
                <a:lnTo>
                  <a:pt x="10800" y="0"/>
                </a:lnTo>
                <a:lnTo>
                  <a:pt x="13320" y="2647"/>
                </a:lnTo>
                <a:lnTo>
                  <a:pt x="12060" y="2647"/>
                </a:lnTo>
                <a:lnTo>
                  <a:pt x="12060" y="5009"/>
                </a:lnTo>
                <a:lnTo>
                  <a:pt x="16591" y="5009"/>
                </a:lnTo>
                <a:lnTo>
                  <a:pt x="16591" y="9540"/>
                </a:lnTo>
                <a:lnTo>
                  <a:pt x="18953" y="9540"/>
                </a:lnTo>
                <a:lnTo>
                  <a:pt x="18953" y="8280"/>
                </a:lnTo>
                <a:lnTo>
                  <a:pt x="21600" y="10800"/>
                </a:lnTo>
                <a:lnTo>
                  <a:pt x="18953" y="13320"/>
                </a:lnTo>
                <a:lnTo>
                  <a:pt x="18953" y="12060"/>
                </a:lnTo>
                <a:lnTo>
                  <a:pt x="16591" y="12060"/>
                </a:lnTo>
                <a:lnTo>
                  <a:pt x="16591" y="16591"/>
                </a:lnTo>
                <a:lnTo>
                  <a:pt x="12060" y="16591"/>
                </a:lnTo>
                <a:lnTo>
                  <a:pt x="12060" y="18953"/>
                </a:lnTo>
                <a:lnTo>
                  <a:pt x="13320" y="18953"/>
                </a:lnTo>
                <a:lnTo>
                  <a:pt x="10800" y="21600"/>
                </a:lnTo>
                <a:lnTo>
                  <a:pt x="8280" y="18953"/>
                </a:lnTo>
                <a:lnTo>
                  <a:pt x="9540" y="18953"/>
                </a:lnTo>
                <a:lnTo>
                  <a:pt x="9540" y="16591"/>
                </a:lnTo>
                <a:lnTo>
                  <a:pt x="5009" y="16591"/>
                </a:lnTo>
                <a:lnTo>
                  <a:pt x="5009" y="12060"/>
                </a:lnTo>
                <a:lnTo>
                  <a:pt x="2647" y="12060"/>
                </a:lnTo>
                <a:lnTo>
                  <a:pt x="2647" y="13320"/>
                </a:lnTo>
                <a:lnTo>
                  <a:pt x="0" y="10800"/>
                </a:lnTo>
                <a:lnTo>
                  <a:pt x="2647" y="8280"/>
                </a:lnTo>
                <a:lnTo>
                  <a:pt x="2647" y="9540"/>
                </a:lnTo>
                <a:lnTo>
                  <a:pt x="5009" y="9540"/>
                </a:lnTo>
                <a:lnTo>
                  <a:pt x="5009" y="5009"/>
                </a:lnTo>
                <a:close/>
              </a:path>
            </a:pathLst>
          </a:custGeom>
          <a:solidFill>
            <a:srgbClr val="333333"/>
          </a:solidFill>
          <a:ln w="9525">
            <a:solidFill>
              <a:schemeClr val="tx1"/>
            </a:solidFill>
            <a:miter lim="800000"/>
            <a:headEnd/>
            <a:tailEnd/>
          </a:ln>
        </p:spPr>
        <p:txBody>
          <a:bodyPr wrap="none" anchor="ctr"/>
          <a:lstStyle/>
          <a:p>
            <a:pPr algn="ctr"/>
            <a:r>
              <a:rPr lang="uk-UA" b="1">
                <a:solidFill>
                  <a:schemeClr val="bg1"/>
                </a:solidFill>
              </a:rPr>
              <a:t>Бухгалтерський</a:t>
            </a:r>
          </a:p>
          <a:p>
            <a:pPr algn="ctr"/>
            <a:r>
              <a:rPr lang="uk-UA" b="1">
                <a:solidFill>
                  <a:schemeClr val="bg1"/>
                </a:solidFill>
              </a:rPr>
              <a:t>облік та аудит</a:t>
            </a:r>
            <a:endParaRPr lang="en-US">
              <a:solidFill>
                <a:schemeClr val="bg1"/>
              </a:solidFill>
            </a:endParaRPr>
          </a:p>
        </p:txBody>
      </p:sp>
      <p:sp>
        <p:nvSpPr>
          <p:cNvPr id="18438" name="Text Box 6"/>
          <p:cNvSpPr txBox="1">
            <a:spLocks noChangeArrowheads="1"/>
          </p:cNvSpPr>
          <p:nvPr/>
        </p:nvSpPr>
        <p:spPr bwMode="auto">
          <a:xfrm>
            <a:off x="1600200" y="-762000"/>
            <a:ext cx="2833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endParaRPr lang="ru-RU" b="1">
              <a:solidFill>
                <a:srgbClr val="003366"/>
              </a:solidFill>
            </a:endParaRPr>
          </a:p>
        </p:txBody>
      </p:sp>
      <p:sp>
        <p:nvSpPr>
          <p:cNvPr id="3079" name="AutoShape 7"/>
          <p:cNvSpPr>
            <a:spLocks noChangeArrowheads="1"/>
          </p:cNvSpPr>
          <p:nvPr/>
        </p:nvSpPr>
        <p:spPr bwMode="auto">
          <a:xfrm>
            <a:off x="3486150" y="2438400"/>
            <a:ext cx="2362200" cy="6096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r>
              <a:rPr lang="uk-UA">
                <a:solidFill>
                  <a:schemeClr val="bg1"/>
                </a:solidFill>
              </a:rPr>
              <a:t>Розвиток ринків капіталу</a:t>
            </a:r>
            <a:endParaRPr lang="en-US" b="1">
              <a:solidFill>
                <a:schemeClr val="bg1"/>
              </a:solidFill>
            </a:endParaRPr>
          </a:p>
        </p:txBody>
      </p:sp>
      <p:sp>
        <p:nvSpPr>
          <p:cNvPr id="3080" name="AutoShape 8"/>
          <p:cNvSpPr>
            <a:spLocks noChangeArrowheads="1"/>
          </p:cNvSpPr>
          <p:nvPr/>
        </p:nvSpPr>
        <p:spPr bwMode="auto">
          <a:xfrm>
            <a:off x="558800" y="3060700"/>
            <a:ext cx="2184400" cy="6096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Створення нових </a:t>
            </a:r>
          </a:p>
          <a:p>
            <a:pPr algn="ctr"/>
            <a:r>
              <a:rPr lang="uk-UA">
                <a:solidFill>
                  <a:schemeClr val="bg1"/>
                </a:solidFill>
              </a:rPr>
              <a:t>робочих місць</a:t>
            </a:r>
            <a:endParaRPr lang="en-US">
              <a:solidFill>
                <a:srgbClr val="733619"/>
              </a:solidFill>
            </a:endParaRPr>
          </a:p>
        </p:txBody>
      </p:sp>
      <p:sp>
        <p:nvSpPr>
          <p:cNvPr id="3081" name="AutoShape 9"/>
          <p:cNvSpPr>
            <a:spLocks noChangeArrowheads="1"/>
          </p:cNvSpPr>
          <p:nvPr/>
        </p:nvSpPr>
        <p:spPr bwMode="auto">
          <a:xfrm>
            <a:off x="3740150" y="5883275"/>
            <a:ext cx="1905000" cy="6096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Фінансова </a:t>
            </a:r>
          </a:p>
          <a:p>
            <a:pPr algn="ctr"/>
            <a:r>
              <a:rPr lang="uk-UA">
                <a:solidFill>
                  <a:schemeClr val="bg1"/>
                </a:solidFill>
              </a:rPr>
              <a:t>стабільність</a:t>
            </a:r>
            <a:endParaRPr lang="en-US">
              <a:solidFill>
                <a:schemeClr val="bg1"/>
              </a:solidFill>
            </a:endParaRPr>
          </a:p>
        </p:txBody>
      </p:sp>
      <p:sp>
        <p:nvSpPr>
          <p:cNvPr id="3082" name="AutoShape 10"/>
          <p:cNvSpPr>
            <a:spLocks noChangeArrowheads="1"/>
          </p:cNvSpPr>
          <p:nvPr/>
        </p:nvSpPr>
        <p:spPr bwMode="auto">
          <a:xfrm>
            <a:off x="487363" y="4140200"/>
            <a:ext cx="2327275" cy="5969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Розвиток </a:t>
            </a:r>
          </a:p>
          <a:p>
            <a:pPr algn="ctr"/>
            <a:r>
              <a:rPr lang="uk-UA">
                <a:solidFill>
                  <a:schemeClr val="bg1"/>
                </a:solidFill>
              </a:rPr>
              <a:t>приватного сектору</a:t>
            </a:r>
            <a:endParaRPr lang="en-US">
              <a:solidFill>
                <a:srgbClr val="733619"/>
              </a:solidFill>
            </a:endParaRPr>
          </a:p>
        </p:txBody>
      </p:sp>
      <p:sp>
        <p:nvSpPr>
          <p:cNvPr id="3083" name="AutoShape 11"/>
          <p:cNvSpPr>
            <a:spLocks noChangeArrowheads="1"/>
          </p:cNvSpPr>
          <p:nvPr/>
        </p:nvSpPr>
        <p:spPr bwMode="auto">
          <a:xfrm>
            <a:off x="6515100" y="4210050"/>
            <a:ext cx="2476500" cy="6096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Розвиток </a:t>
            </a:r>
          </a:p>
          <a:p>
            <a:pPr algn="ctr"/>
            <a:r>
              <a:rPr lang="uk-UA">
                <a:solidFill>
                  <a:schemeClr val="bg1"/>
                </a:solidFill>
              </a:rPr>
              <a:t>фінансового сектору</a:t>
            </a:r>
            <a:endParaRPr lang="en-US">
              <a:solidFill>
                <a:schemeClr val="bg1"/>
              </a:solidFill>
            </a:endParaRPr>
          </a:p>
        </p:txBody>
      </p:sp>
      <p:sp>
        <p:nvSpPr>
          <p:cNvPr id="3084" name="AutoShape 12"/>
          <p:cNvSpPr>
            <a:spLocks noChangeArrowheads="1"/>
          </p:cNvSpPr>
          <p:nvPr/>
        </p:nvSpPr>
        <p:spPr bwMode="auto">
          <a:xfrm>
            <a:off x="6477000" y="3048000"/>
            <a:ext cx="2374900" cy="584200"/>
          </a:xfrm>
          <a:prstGeom prst="roundRect">
            <a:avLst>
              <a:gd name="adj" fmla="val 16667"/>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a:solidFill>
                  <a:schemeClr val="bg1"/>
                </a:solidFill>
              </a:rPr>
              <a:t>Спрощення доступу</a:t>
            </a:r>
          </a:p>
          <a:p>
            <a:pPr algn="ctr"/>
            <a:r>
              <a:rPr lang="uk-UA">
                <a:solidFill>
                  <a:schemeClr val="bg1"/>
                </a:solidFill>
              </a:rPr>
              <a:t>до кредитування</a:t>
            </a:r>
            <a:endParaRPr lang="en-US">
              <a:solidFill>
                <a:srgbClr val="733619"/>
              </a:solidFill>
            </a:endParaRPr>
          </a:p>
        </p:txBody>
      </p:sp>
      <p:sp>
        <p:nvSpPr>
          <p:cNvPr id="3085" name="Text Box 13"/>
          <p:cNvSpPr txBox="1">
            <a:spLocks noChangeArrowheads="1"/>
          </p:cNvSpPr>
          <p:nvPr/>
        </p:nvSpPr>
        <p:spPr bwMode="auto">
          <a:xfrm>
            <a:off x="6400800" y="5511800"/>
            <a:ext cx="17335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a:solidFill>
                  <a:srgbClr val="733619"/>
                </a:solidFill>
              </a:rPr>
              <a:t>Фінансова інформація</a:t>
            </a:r>
            <a:endParaRPr lang="en-US">
              <a:solidFill>
                <a:srgbClr val="733619"/>
              </a:solidFill>
            </a:endParaRPr>
          </a:p>
        </p:txBody>
      </p:sp>
      <p:sp>
        <p:nvSpPr>
          <p:cNvPr id="18446" name="Line 14"/>
          <p:cNvSpPr>
            <a:spLocks noChangeShapeType="1"/>
          </p:cNvSpPr>
          <p:nvPr/>
        </p:nvSpPr>
        <p:spPr bwMode="auto">
          <a:xfrm flipH="1">
            <a:off x="5715000" y="5854700"/>
            <a:ext cx="685800" cy="0"/>
          </a:xfrm>
          <a:prstGeom prst="line">
            <a:avLst/>
          </a:prstGeom>
          <a:noFill/>
          <a:ln w="9525">
            <a:solidFill>
              <a:srgbClr val="733619"/>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ru-RU"/>
          </a:p>
        </p:txBody>
      </p:sp>
      <p:sp>
        <p:nvSpPr>
          <p:cNvPr id="3087" name="AutoShape 15"/>
          <p:cNvSpPr>
            <a:spLocks noChangeArrowheads="1"/>
          </p:cNvSpPr>
          <p:nvPr/>
        </p:nvSpPr>
        <p:spPr bwMode="auto">
          <a:xfrm>
            <a:off x="571500" y="1892300"/>
            <a:ext cx="8242300" cy="381000"/>
          </a:xfrm>
          <a:prstGeom prst="roundRect">
            <a:avLst>
              <a:gd name="adj" fmla="val 16667"/>
            </a:avLst>
          </a:prstGeom>
          <a:solidFill>
            <a:srgbClr val="333333">
              <a:alpha val="9019"/>
            </a:srgbClr>
          </a:solidFill>
          <a:ln w="15875">
            <a:solidFill>
              <a:srgbClr val="003366"/>
            </a:solidFill>
            <a:round/>
            <a:headEnd/>
            <a:tailEnd/>
          </a:ln>
        </p:spPr>
        <p:txBody>
          <a:bodyPr wrap="none" anchor="ctr"/>
          <a:lstStyle/>
          <a:p>
            <a:pPr algn="ctr"/>
            <a:r>
              <a:rPr lang="uk-UA" b="1">
                <a:solidFill>
                  <a:srgbClr val="003366"/>
                </a:solidFill>
              </a:rPr>
              <a:t>ЕКОНОМІЧНЕ ЗРОСТАННЯ</a:t>
            </a:r>
            <a:endParaRPr lang="en-US" b="1">
              <a:solidFill>
                <a:srgbClr val="003366"/>
              </a:solidFill>
            </a:endParaRPr>
          </a:p>
        </p:txBody>
      </p:sp>
      <p:sp>
        <p:nvSpPr>
          <p:cNvPr id="18448" name="AutoShape 16"/>
          <p:cNvSpPr>
            <a:spLocks noChangeArrowheads="1"/>
          </p:cNvSpPr>
          <p:nvPr/>
        </p:nvSpPr>
        <p:spPr bwMode="auto">
          <a:xfrm flipH="1">
            <a:off x="965200" y="5105400"/>
            <a:ext cx="2501900" cy="1514475"/>
          </a:xfrm>
          <a:custGeom>
            <a:avLst/>
            <a:gdLst>
              <a:gd name="T0" fmla="*/ 210917467 w 21600"/>
              <a:gd name="T1" fmla="*/ 0 h 21600"/>
              <a:gd name="T2" fmla="*/ 132043101 w 21600"/>
              <a:gd name="T3" fmla="*/ 31044915 h 21600"/>
              <a:gd name="T4" fmla="*/ 0 w 21600"/>
              <a:gd name="T5" fmla="*/ 92593880 h 21600"/>
              <a:gd name="T6" fmla="*/ 120947869 w 21600"/>
              <a:gd name="T7" fmla="*/ 106186784 h 21600"/>
              <a:gd name="T8" fmla="*/ 241882302 w 21600"/>
              <a:gd name="T9" fmla="*/ 71690829 h 21600"/>
              <a:gd name="T10" fmla="*/ 289791834 w 21600"/>
              <a:gd name="T11" fmla="*/ 31044915 h 21600"/>
              <a:gd name="T12" fmla="*/ 17694720 60000 65536"/>
              <a:gd name="T13" fmla="*/ 11796480 60000 65536"/>
              <a:gd name="T14" fmla="*/ 11796480 60000 65536"/>
              <a:gd name="T15" fmla="*/ 5898240 60000 65536"/>
              <a:gd name="T16" fmla="*/ 0 60000 65536"/>
              <a:gd name="T17" fmla="*/ 0 60000 65536"/>
              <a:gd name="T18" fmla="*/ 0 w 21600"/>
              <a:gd name="T19" fmla="*/ 16070 h 21600"/>
              <a:gd name="T20" fmla="*/ 18029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721" y="0"/>
                </a:moveTo>
                <a:lnTo>
                  <a:pt x="9842" y="6315"/>
                </a:lnTo>
                <a:lnTo>
                  <a:pt x="13413" y="6315"/>
                </a:lnTo>
                <a:lnTo>
                  <a:pt x="13413" y="16070"/>
                </a:lnTo>
                <a:lnTo>
                  <a:pt x="0" y="16070"/>
                </a:lnTo>
                <a:lnTo>
                  <a:pt x="0" y="21600"/>
                </a:lnTo>
                <a:lnTo>
                  <a:pt x="18029" y="21600"/>
                </a:lnTo>
                <a:lnTo>
                  <a:pt x="18029" y="6315"/>
                </a:lnTo>
                <a:lnTo>
                  <a:pt x="21600" y="6315"/>
                </a:lnTo>
                <a:lnTo>
                  <a:pt x="15721" y="0"/>
                </a:lnTo>
                <a:close/>
              </a:path>
            </a:pathLst>
          </a:custGeom>
          <a:solidFill>
            <a:srgbClr val="333333">
              <a:alpha val="1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49" name="AutoShape 17"/>
          <p:cNvSpPr>
            <a:spLocks noChangeArrowheads="1"/>
          </p:cNvSpPr>
          <p:nvPr/>
        </p:nvSpPr>
        <p:spPr bwMode="auto">
          <a:xfrm>
            <a:off x="1409700" y="3733800"/>
            <a:ext cx="457200" cy="533400"/>
          </a:xfrm>
          <a:prstGeom prst="upArrow">
            <a:avLst>
              <a:gd name="adj1" fmla="val 50000"/>
              <a:gd name="adj2" fmla="val 45835"/>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0" name="AutoShape 18"/>
          <p:cNvSpPr>
            <a:spLocks noChangeArrowheads="1"/>
          </p:cNvSpPr>
          <p:nvPr/>
        </p:nvSpPr>
        <p:spPr bwMode="auto">
          <a:xfrm>
            <a:off x="7454900" y="3733800"/>
            <a:ext cx="457200" cy="533400"/>
          </a:xfrm>
          <a:prstGeom prst="upArrow">
            <a:avLst>
              <a:gd name="adj1" fmla="val 50000"/>
              <a:gd name="adj2" fmla="val 45835"/>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1" name="AutoShape 19"/>
          <p:cNvSpPr>
            <a:spLocks noChangeArrowheads="1"/>
          </p:cNvSpPr>
          <p:nvPr/>
        </p:nvSpPr>
        <p:spPr bwMode="auto">
          <a:xfrm>
            <a:off x="7442200" y="2438400"/>
            <a:ext cx="457200" cy="533400"/>
          </a:xfrm>
          <a:prstGeom prst="upArrow">
            <a:avLst>
              <a:gd name="adj1" fmla="val 50000"/>
              <a:gd name="adj2" fmla="val 45835"/>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2" name="AutoShape 20"/>
          <p:cNvSpPr>
            <a:spLocks noChangeArrowheads="1"/>
          </p:cNvSpPr>
          <p:nvPr/>
        </p:nvSpPr>
        <p:spPr bwMode="auto">
          <a:xfrm>
            <a:off x="1409700" y="2438400"/>
            <a:ext cx="457200" cy="533400"/>
          </a:xfrm>
          <a:prstGeom prst="upArrow">
            <a:avLst>
              <a:gd name="adj1" fmla="val 50000"/>
              <a:gd name="adj2" fmla="val 45835"/>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3" name="AutoShape 21"/>
          <p:cNvSpPr>
            <a:spLocks noChangeArrowheads="1"/>
          </p:cNvSpPr>
          <p:nvPr/>
        </p:nvSpPr>
        <p:spPr bwMode="auto">
          <a:xfrm>
            <a:off x="4432300" y="2362200"/>
            <a:ext cx="457200" cy="228600"/>
          </a:xfrm>
          <a:prstGeom prst="upArrow">
            <a:avLst>
              <a:gd name="adj1" fmla="val 44444"/>
              <a:gd name="adj2" fmla="val 67361"/>
            </a:avLst>
          </a:prstGeom>
          <a:solidFill>
            <a:srgbClr val="333333">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18454" name="Text Box 23"/>
          <p:cNvSpPr txBox="1">
            <a:spLocks noChangeArrowheads="1"/>
          </p:cNvSpPr>
          <p:nvPr/>
        </p:nvSpPr>
        <p:spPr bwMode="auto">
          <a:xfrm>
            <a:off x="6096000" y="11113"/>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Вступ</a:t>
            </a:r>
            <a:endParaRPr lang="en-US" sz="2000">
              <a:solidFill>
                <a:schemeClr val="bg1"/>
              </a:solidFill>
              <a:latin typeface="Sitka Display" pitchFamily="2" charset="0"/>
            </a:endParaRPr>
          </a:p>
        </p:txBody>
      </p:sp>
      <p:sp>
        <p:nvSpPr>
          <p:cNvPr id="4" name="Номер слайда 3"/>
          <p:cNvSpPr>
            <a:spLocks noGrp="1"/>
          </p:cNvSpPr>
          <p:nvPr>
            <p:ph type="sldNum" sz="quarter" idx="12"/>
          </p:nvPr>
        </p:nvSpPr>
        <p:spPr/>
        <p:txBody>
          <a:bodyPr/>
          <a:lstStyle/>
          <a:p>
            <a:pPr>
              <a:defRPr/>
            </a:pPr>
            <a:fld id="{36132503-56A7-471F-9700-45B856AFC0F9}" type="slidenum">
              <a:rPr lang="en-US" smtClean="0"/>
              <a:pPr>
                <a:defRPr/>
              </a:pPr>
              <a:t>14</a:t>
            </a:fld>
            <a:endParaRPr lang="en-US"/>
          </a:p>
        </p:txBody>
      </p:sp>
      <p:pic>
        <p:nvPicPr>
          <p:cNvPr id="1845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628491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87"/>
                                        </p:tgtEl>
                                        <p:attrNameLst>
                                          <p:attrName>style.visibility</p:attrName>
                                        </p:attrNameLst>
                                      </p:cBhvr>
                                      <p:to>
                                        <p:strVal val="visible"/>
                                      </p:to>
                                    </p:set>
                                    <p:animEffect transition="in" filter="barn(inVertical)">
                                      <p:cBhvr>
                                        <p:cTn id="12" dur="500"/>
                                        <p:tgtEl>
                                          <p:spTgt spid="3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wipe(down)">
                                      <p:cBhvr>
                                        <p:cTn id="17" dur="500"/>
                                        <p:tgtEl>
                                          <p:spTgt spid="30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wipe(down)">
                                      <p:cBhvr>
                                        <p:cTn id="22" dur="500"/>
                                        <p:tgtEl>
                                          <p:spTgt spid="30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83"/>
                                        </p:tgtEl>
                                        <p:attrNameLst>
                                          <p:attrName>style.visibility</p:attrName>
                                        </p:attrNameLst>
                                      </p:cBhvr>
                                      <p:to>
                                        <p:strVal val="visible"/>
                                      </p:to>
                                    </p:set>
                                    <p:animEffect transition="in" filter="wipe(down)">
                                      <p:cBhvr>
                                        <p:cTn id="27" dur="500"/>
                                        <p:tgtEl>
                                          <p:spTgt spid="30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82"/>
                                        </p:tgtEl>
                                        <p:attrNameLst>
                                          <p:attrName>style.visibility</p:attrName>
                                        </p:attrNameLst>
                                      </p:cBhvr>
                                      <p:to>
                                        <p:strVal val="visible"/>
                                      </p:to>
                                    </p:set>
                                    <p:animEffect transition="in" filter="wipe(down)">
                                      <p:cBhvr>
                                        <p:cTn id="32" dur="500"/>
                                        <p:tgtEl>
                                          <p:spTgt spid="30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wipe(down)">
                                      <p:cBhvr>
                                        <p:cTn id="37" dur="500"/>
                                        <p:tgtEl>
                                          <p:spTgt spid="30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81"/>
                                        </p:tgtEl>
                                        <p:attrNameLst>
                                          <p:attrName>style.visibility</p:attrName>
                                        </p:attrNameLst>
                                      </p:cBhvr>
                                      <p:to>
                                        <p:strVal val="visible"/>
                                      </p:to>
                                    </p:set>
                                    <p:animEffect transition="in" filter="wipe(down)">
                                      <p:cBhvr>
                                        <p:cTn id="42" dur="500"/>
                                        <p:tgtEl>
                                          <p:spTgt spid="30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077"/>
                                        </p:tgtEl>
                                        <p:attrNameLst>
                                          <p:attrName>style.visibility</p:attrName>
                                        </p:attrNameLst>
                                      </p:cBhvr>
                                      <p:to>
                                        <p:strVal val="visible"/>
                                      </p:to>
                                    </p:set>
                                    <p:animEffect transition="in" filter="wheel(1)">
                                      <p:cBhvr>
                                        <p:cTn id="47" dur="2000"/>
                                        <p:tgtEl>
                                          <p:spTgt spid="30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3085"/>
                                        </p:tgtEl>
                                        <p:attrNameLst>
                                          <p:attrName>style.visibility</p:attrName>
                                        </p:attrNameLst>
                                      </p:cBhvr>
                                      <p:to>
                                        <p:strVal val="visible"/>
                                      </p:to>
                                    </p:set>
                                    <p:animEffect transition="in" filter="wipe(down)">
                                      <p:cBhvr>
                                        <p:cTn id="52" dur="580">
                                          <p:stCondLst>
                                            <p:cond delay="0"/>
                                          </p:stCondLst>
                                        </p:cTn>
                                        <p:tgtEl>
                                          <p:spTgt spid="3085"/>
                                        </p:tgtEl>
                                      </p:cBhvr>
                                    </p:animEffect>
                                    <p:anim calcmode="lin" valueType="num">
                                      <p:cBhvr>
                                        <p:cTn id="53" dur="1822" tmFilter="0,0; 0.14,0.36; 0.43,0.73; 0.71,0.91; 1.0,1.0">
                                          <p:stCondLst>
                                            <p:cond delay="0"/>
                                          </p:stCondLst>
                                        </p:cTn>
                                        <p:tgtEl>
                                          <p:spTgt spid="3085"/>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3085"/>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3085"/>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3085"/>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3085"/>
                                        </p:tgtEl>
                                        <p:attrNameLst>
                                          <p:attrName>ppt_y</p:attrName>
                                        </p:attrNameLst>
                                      </p:cBhvr>
                                      <p:tavLst>
                                        <p:tav tm="0" fmla="#ppt_y-sin(pi*$)/81">
                                          <p:val>
                                            <p:fltVal val="0"/>
                                          </p:val>
                                        </p:tav>
                                        <p:tav tm="100000">
                                          <p:val>
                                            <p:fltVal val="1"/>
                                          </p:val>
                                        </p:tav>
                                      </p:tavLst>
                                    </p:anim>
                                    <p:animScale>
                                      <p:cBhvr>
                                        <p:cTn id="58" dur="26">
                                          <p:stCondLst>
                                            <p:cond delay="650"/>
                                          </p:stCondLst>
                                        </p:cTn>
                                        <p:tgtEl>
                                          <p:spTgt spid="3085"/>
                                        </p:tgtEl>
                                      </p:cBhvr>
                                      <p:to x="100000" y="60000"/>
                                    </p:animScale>
                                    <p:animScale>
                                      <p:cBhvr>
                                        <p:cTn id="59" dur="166" decel="50000">
                                          <p:stCondLst>
                                            <p:cond delay="676"/>
                                          </p:stCondLst>
                                        </p:cTn>
                                        <p:tgtEl>
                                          <p:spTgt spid="3085"/>
                                        </p:tgtEl>
                                      </p:cBhvr>
                                      <p:to x="100000" y="100000"/>
                                    </p:animScale>
                                    <p:animScale>
                                      <p:cBhvr>
                                        <p:cTn id="60" dur="26">
                                          <p:stCondLst>
                                            <p:cond delay="1312"/>
                                          </p:stCondLst>
                                        </p:cTn>
                                        <p:tgtEl>
                                          <p:spTgt spid="3085"/>
                                        </p:tgtEl>
                                      </p:cBhvr>
                                      <p:to x="100000" y="80000"/>
                                    </p:animScale>
                                    <p:animScale>
                                      <p:cBhvr>
                                        <p:cTn id="61" dur="166" decel="50000">
                                          <p:stCondLst>
                                            <p:cond delay="1338"/>
                                          </p:stCondLst>
                                        </p:cTn>
                                        <p:tgtEl>
                                          <p:spTgt spid="3085"/>
                                        </p:tgtEl>
                                      </p:cBhvr>
                                      <p:to x="100000" y="100000"/>
                                    </p:animScale>
                                    <p:animScale>
                                      <p:cBhvr>
                                        <p:cTn id="62" dur="26">
                                          <p:stCondLst>
                                            <p:cond delay="1642"/>
                                          </p:stCondLst>
                                        </p:cTn>
                                        <p:tgtEl>
                                          <p:spTgt spid="3085"/>
                                        </p:tgtEl>
                                      </p:cBhvr>
                                      <p:to x="100000" y="90000"/>
                                    </p:animScale>
                                    <p:animScale>
                                      <p:cBhvr>
                                        <p:cTn id="63" dur="166" decel="50000">
                                          <p:stCondLst>
                                            <p:cond delay="1668"/>
                                          </p:stCondLst>
                                        </p:cTn>
                                        <p:tgtEl>
                                          <p:spTgt spid="3085"/>
                                        </p:tgtEl>
                                      </p:cBhvr>
                                      <p:to x="100000" y="100000"/>
                                    </p:animScale>
                                    <p:animScale>
                                      <p:cBhvr>
                                        <p:cTn id="64" dur="26">
                                          <p:stCondLst>
                                            <p:cond delay="1808"/>
                                          </p:stCondLst>
                                        </p:cTn>
                                        <p:tgtEl>
                                          <p:spTgt spid="3085"/>
                                        </p:tgtEl>
                                      </p:cBhvr>
                                      <p:to x="100000" y="95000"/>
                                    </p:animScale>
                                    <p:animScale>
                                      <p:cBhvr>
                                        <p:cTn id="65" dur="166" decel="50000">
                                          <p:stCondLst>
                                            <p:cond delay="1834"/>
                                          </p:stCondLst>
                                        </p:cTn>
                                        <p:tgtEl>
                                          <p:spTgt spid="308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9" grpId="0" animBg="1"/>
      <p:bldP spid="3080" grpId="0" animBg="1"/>
      <p:bldP spid="3081" grpId="0" animBg="1"/>
      <p:bldP spid="3082" grpId="0" animBg="1"/>
      <p:bldP spid="3083" grpId="0" animBg="1"/>
      <p:bldP spid="3084" grpId="0" animBg="1"/>
      <p:bldP spid="3085" grpId="0"/>
      <p:bldP spid="30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609600"/>
            <a:ext cx="8229600" cy="1143000"/>
          </a:xfrm>
        </p:spPr>
        <p:txBody>
          <a:bodyPr/>
          <a:lstStyle/>
          <a:p>
            <a:pPr eaLnBrk="1" hangingPunct="1"/>
            <a:r>
              <a:rPr lang="uk-UA" sz="3200" b="1" smtClean="0">
                <a:solidFill>
                  <a:srgbClr val="003366"/>
                </a:solidFill>
                <a:latin typeface="Verdana" pitchFamily="34" charset="0"/>
              </a:rPr>
              <a:t>Бухгалтерський облік і аудит:</a:t>
            </a:r>
            <a:r>
              <a:rPr lang="en-US" sz="3200" b="1" smtClean="0">
                <a:solidFill>
                  <a:srgbClr val="003366"/>
                </a:solidFill>
                <a:latin typeface="Verdana" pitchFamily="34" charset="0"/>
              </a:rPr>
              <a:t/>
            </a:r>
            <a:br>
              <a:rPr lang="en-US" sz="3200" b="1" smtClean="0">
                <a:solidFill>
                  <a:srgbClr val="003366"/>
                </a:solidFill>
                <a:latin typeface="Verdana" pitchFamily="34" charset="0"/>
              </a:rPr>
            </a:br>
            <a:r>
              <a:rPr lang="uk-UA" sz="3200" b="1" smtClean="0">
                <a:solidFill>
                  <a:srgbClr val="003366"/>
                </a:solidFill>
                <a:latin typeface="Verdana" pitchFamily="34" charset="0"/>
              </a:rPr>
              <a:t>основні засади світового рівня </a:t>
            </a:r>
            <a:endParaRPr lang="en-US" sz="3200" b="1" smtClean="0">
              <a:solidFill>
                <a:srgbClr val="003366"/>
              </a:solidFill>
              <a:latin typeface="Verdana" pitchFamily="34" charset="0"/>
            </a:endParaRPr>
          </a:p>
        </p:txBody>
      </p:sp>
      <p:sp>
        <p:nvSpPr>
          <p:cNvPr id="4099" name="Text Box 3"/>
          <p:cNvSpPr txBox="1">
            <a:spLocks noChangeArrowheads="1"/>
          </p:cNvSpPr>
          <p:nvPr/>
        </p:nvSpPr>
        <p:spPr bwMode="auto">
          <a:xfrm>
            <a:off x="6908800" y="1771650"/>
            <a:ext cx="2120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Регулювання ринку цінних паперів</a:t>
            </a:r>
            <a:endParaRPr lang="en-US" sz="1600">
              <a:solidFill>
                <a:srgbClr val="003366"/>
              </a:solidFill>
            </a:endParaRPr>
          </a:p>
        </p:txBody>
      </p:sp>
      <p:sp>
        <p:nvSpPr>
          <p:cNvPr id="4100" name="Text Box 4"/>
          <p:cNvSpPr txBox="1">
            <a:spLocks noChangeArrowheads="1"/>
          </p:cNvSpPr>
          <p:nvPr/>
        </p:nvSpPr>
        <p:spPr bwMode="auto">
          <a:xfrm>
            <a:off x="5384800" y="2057400"/>
            <a:ext cx="152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Нагляд за банківською системою</a:t>
            </a:r>
            <a:endParaRPr lang="en-US" sz="1600">
              <a:solidFill>
                <a:srgbClr val="003366"/>
              </a:solidFill>
            </a:endParaRPr>
          </a:p>
        </p:txBody>
      </p:sp>
      <p:sp>
        <p:nvSpPr>
          <p:cNvPr id="4101" name="Text Box 5"/>
          <p:cNvSpPr txBox="1">
            <a:spLocks noChangeArrowheads="1"/>
          </p:cNvSpPr>
          <p:nvPr/>
        </p:nvSpPr>
        <p:spPr bwMode="auto">
          <a:xfrm>
            <a:off x="6345238" y="5945188"/>
            <a:ext cx="2511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b="1">
                <a:solidFill>
                  <a:srgbClr val="003366"/>
                </a:solidFill>
              </a:rPr>
              <a:t>Бухгалтерський облік та аудит</a:t>
            </a:r>
            <a:endParaRPr lang="en-US" b="1">
              <a:solidFill>
                <a:srgbClr val="003366"/>
              </a:solidFill>
            </a:endParaRPr>
          </a:p>
        </p:txBody>
      </p:sp>
      <p:sp>
        <p:nvSpPr>
          <p:cNvPr id="4102" name="Text Box 6"/>
          <p:cNvSpPr txBox="1">
            <a:spLocks noChangeArrowheads="1"/>
          </p:cNvSpPr>
          <p:nvPr/>
        </p:nvSpPr>
        <p:spPr bwMode="auto">
          <a:xfrm>
            <a:off x="2290763" y="2344738"/>
            <a:ext cx="17732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Корпоративне управління</a:t>
            </a:r>
            <a:endParaRPr lang="en-US" sz="1600">
              <a:solidFill>
                <a:srgbClr val="003366"/>
              </a:solidFill>
            </a:endParaRPr>
          </a:p>
        </p:txBody>
      </p:sp>
      <p:sp>
        <p:nvSpPr>
          <p:cNvPr id="4103" name="Text Box 7"/>
          <p:cNvSpPr txBox="1">
            <a:spLocks noChangeArrowheads="1"/>
          </p:cNvSpPr>
          <p:nvPr/>
        </p:nvSpPr>
        <p:spPr bwMode="auto">
          <a:xfrm>
            <a:off x="3844925" y="1752600"/>
            <a:ext cx="13589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Нагляд за страховою діяльністю</a:t>
            </a:r>
            <a:endParaRPr lang="en-US" sz="1600">
              <a:solidFill>
                <a:srgbClr val="003366"/>
              </a:solidFill>
            </a:endParaRPr>
          </a:p>
        </p:txBody>
      </p:sp>
      <p:sp>
        <p:nvSpPr>
          <p:cNvPr id="4104" name="Text Box 8"/>
          <p:cNvSpPr txBox="1">
            <a:spLocks noChangeArrowheads="1"/>
          </p:cNvSpPr>
          <p:nvPr/>
        </p:nvSpPr>
        <p:spPr bwMode="auto">
          <a:xfrm>
            <a:off x="76200" y="1806575"/>
            <a:ext cx="25225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uk-UA" sz="1600">
                <a:solidFill>
                  <a:srgbClr val="003366"/>
                </a:solidFill>
              </a:rPr>
              <a:t>Неплатоспроможність та права кредиторів</a:t>
            </a:r>
            <a:endParaRPr lang="en-US" sz="1600">
              <a:solidFill>
                <a:srgbClr val="003366"/>
              </a:solidFill>
            </a:endParaRPr>
          </a:p>
        </p:txBody>
      </p:sp>
      <p:sp>
        <p:nvSpPr>
          <p:cNvPr id="19465" name="Line 9"/>
          <p:cNvSpPr>
            <a:spLocks noChangeShapeType="1"/>
          </p:cNvSpPr>
          <p:nvPr/>
        </p:nvSpPr>
        <p:spPr bwMode="auto">
          <a:xfrm>
            <a:off x="533400" y="1752600"/>
            <a:ext cx="8153400" cy="0"/>
          </a:xfrm>
          <a:prstGeom prst="line">
            <a:avLst/>
          </a:prstGeom>
          <a:noFill/>
          <a:ln w="19050" cap="rnd">
            <a:solidFill>
              <a:srgbClr val="73361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ru-RU"/>
          </a:p>
        </p:txBody>
      </p:sp>
      <p:grpSp>
        <p:nvGrpSpPr>
          <p:cNvPr id="4106" name="Group 10"/>
          <p:cNvGrpSpPr>
            <a:grpSpLocks/>
          </p:cNvGrpSpPr>
          <p:nvPr/>
        </p:nvGrpSpPr>
        <p:grpSpPr bwMode="auto">
          <a:xfrm>
            <a:off x="2019300" y="3070225"/>
            <a:ext cx="5108575" cy="3101975"/>
            <a:chOff x="1272" y="1488"/>
            <a:chExt cx="3218" cy="1954"/>
          </a:xfrm>
        </p:grpSpPr>
        <p:sp>
          <p:nvSpPr>
            <p:cNvPr id="19478" name="Freeform 11"/>
            <p:cNvSpPr>
              <a:spLocks/>
            </p:cNvSpPr>
            <p:nvPr/>
          </p:nvSpPr>
          <p:spPr bwMode="auto">
            <a:xfrm>
              <a:off x="1272" y="1488"/>
              <a:ext cx="3218" cy="1518"/>
            </a:xfrm>
            <a:custGeom>
              <a:avLst/>
              <a:gdLst>
                <a:gd name="T0" fmla="*/ 1609 w 17493"/>
                <a:gd name="T1" fmla="*/ 0 h 5592"/>
                <a:gd name="T2" fmla="*/ 3218 w 17493"/>
                <a:gd name="T3" fmla="*/ 759 h 5592"/>
                <a:gd name="T4" fmla="*/ 1609 w 17493"/>
                <a:gd name="T5" fmla="*/ 1518 h 5592"/>
                <a:gd name="T6" fmla="*/ 0 w 17493"/>
                <a:gd name="T7" fmla="*/ 759 h 5592"/>
                <a:gd name="T8" fmla="*/ 1609 w 17493"/>
                <a:gd name="T9" fmla="*/ 0 h 5592"/>
                <a:gd name="T10" fmla="*/ 0 60000 65536"/>
                <a:gd name="T11" fmla="*/ 0 60000 65536"/>
                <a:gd name="T12" fmla="*/ 0 60000 65536"/>
                <a:gd name="T13" fmla="*/ 0 60000 65536"/>
                <a:gd name="T14" fmla="*/ 0 60000 65536"/>
                <a:gd name="T15" fmla="*/ 0 w 17493"/>
                <a:gd name="T16" fmla="*/ 0 h 5592"/>
                <a:gd name="T17" fmla="*/ 17493 w 17493"/>
                <a:gd name="T18" fmla="*/ 5592 h 5592"/>
              </a:gdLst>
              <a:ahLst/>
              <a:cxnLst>
                <a:cxn ang="T10">
                  <a:pos x="T0" y="T1"/>
                </a:cxn>
                <a:cxn ang="T11">
                  <a:pos x="T2" y="T3"/>
                </a:cxn>
                <a:cxn ang="T12">
                  <a:pos x="T4" y="T5"/>
                </a:cxn>
                <a:cxn ang="T13">
                  <a:pos x="T6" y="T7"/>
                </a:cxn>
                <a:cxn ang="T14">
                  <a:pos x="T8" y="T9"/>
                </a:cxn>
              </a:cxnLst>
              <a:rect l="T15" t="T16" r="T17" b="T18"/>
              <a:pathLst>
                <a:path w="17493" h="5592">
                  <a:moveTo>
                    <a:pt x="8747" y="0"/>
                  </a:moveTo>
                  <a:lnTo>
                    <a:pt x="17493" y="2796"/>
                  </a:lnTo>
                  <a:lnTo>
                    <a:pt x="8747" y="5592"/>
                  </a:lnTo>
                  <a:lnTo>
                    <a:pt x="0" y="2796"/>
                  </a:lnTo>
                  <a:lnTo>
                    <a:pt x="8747" y="0"/>
                  </a:lnTo>
                  <a:close/>
                </a:path>
              </a:pathLst>
            </a:custGeom>
            <a:solidFill>
              <a:srgbClr val="FFE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79" name="Freeform 12"/>
            <p:cNvSpPr>
              <a:spLocks/>
            </p:cNvSpPr>
            <p:nvPr/>
          </p:nvSpPr>
          <p:spPr bwMode="auto">
            <a:xfrm>
              <a:off x="1272" y="2247"/>
              <a:ext cx="1610" cy="1195"/>
            </a:xfrm>
            <a:custGeom>
              <a:avLst/>
              <a:gdLst>
                <a:gd name="T0" fmla="*/ 0 w 8747"/>
                <a:gd name="T1" fmla="*/ 436 h 4404"/>
                <a:gd name="T2" fmla="*/ 0 w 8747"/>
                <a:gd name="T3" fmla="*/ 0 h 4404"/>
                <a:gd name="T4" fmla="*/ 1610 w 8747"/>
                <a:gd name="T5" fmla="*/ 759 h 4404"/>
                <a:gd name="T6" fmla="*/ 1610 w 8747"/>
                <a:gd name="T7" fmla="*/ 1195 h 4404"/>
                <a:gd name="T8" fmla="*/ 0 w 8747"/>
                <a:gd name="T9" fmla="*/ 436 h 4404"/>
                <a:gd name="T10" fmla="*/ 0 60000 65536"/>
                <a:gd name="T11" fmla="*/ 0 60000 65536"/>
                <a:gd name="T12" fmla="*/ 0 60000 65536"/>
                <a:gd name="T13" fmla="*/ 0 60000 65536"/>
                <a:gd name="T14" fmla="*/ 0 60000 65536"/>
                <a:gd name="T15" fmla="*/ 0 w 8747"/>
                <a:gd name="T16" fmla="*/ 0 h 4404"/>
                <a:gd name="T17" fmla="*/ 8747 w 8747"/>
                <a:gd name="T18" fmla="*/ 4404 h 4404"/>
              </a:gdLst>
              <a:ahLst/>
              <a:cxnLst>
                <a:cxn ang="T10">
                  <a:pos x="T0" y="T1"/>
                </a:cxn>
                <a:cxn ang="T11">
                  <a:pos x="T2" y="T3"/>
                </a:cxn>
                <a:cxn ang="T12">
                  <a:pos x="T4" y="T5"/>
                </a:cxn>
                <a:cxn ang="T13">
                  <a:pos x="T6" y="T7"/>
                </a:cxn>
                <a:cxn ang="T14">
                  <a:pos x="T8" y="T9"/>
                </a:cxn>
              </a:cxnLst>
              <a:rect l="T15" t="T16" r="T17" b="T18"/>
              <a:pathLst>
                <a:path w="8747" h="4404">
                  <a:moveTo>
                    <a:pt x="0" y="1608"/>
                  </a:moveTo>
                  <a:lnTo>
                    <a:pt x="0" y="0"/>
                  </a:lnTo>
                  <a:lnTo>
                    <a:pt x="8747" y="2796"/>
                  </a:lnTo>
                  <a:lnTo>
                    <a:pt x="8747" y="4404"/>
                  </a:lnTo>
                  <a:lnTo>
                    <a:pt x="0" y="1608"/>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0" name="Freeform 13"/>
            <p:cNvSpPr>
              <a:spLocks/>
            </p:cNvSpPr>
            <p:nvPr/>
          </p:nvSpPr>
          <p:spPr bwMode="auto">
            <a:xfrm>
              <a:off x="2882" y="2247"/>
              <a:ext cx="1608" cy="1195"/>
            </a:xfrm>
            <a:custGeom>
              <a:avLst/>
              <a:gdLst>
                <a:gd name="T0" fmla="*/ 0 w 8746"/>
                <a:gd name="T1" fmla="*/ 759 h 4404"/>
                <a:gd name="T2" fmla="*/ 0 w 8746"/>
                <a:gd name="T3" fmla="*/ 1195 h 4404"/>
                <a:gd name="T4" fmla="*/ 1608 w 8746"/>
                <a:gd name="T5" fmla="*/ 436 h 4404"/>
                <a:gd name="T6" fmla="*/ 1608 w 8746"/>
                <a:gd name="T7" fmla="*/ 0 h 4404"/>
                <a:gd name="T8" fmla="*/ 0 w 8746"/>
                <a:gd name="T9" fmla="*/ 759 h 4404"/>
                <a:gd name="T10" fmla="*/ 0 60000 65536"/>
                <a:gd name="T11" fmla="*/ 0 60000 65536"/>
                <a:gd name="T12" fmla="*/ 0 60000 65536"/>
                <a:gd name="T13" fmla="*/ 0 60000 65536"/>
                <a:gd name="T14" fmla="*/ 0 60000 65536"/>
                <a:gd name="T15" fmla="*/ 0 w 8746"/>
                <a:gd name="T16" fmla="*/ 0 h 4404"/>
                <a:gd name="T17" fmla="*/ 8746 w 8746"/>
                <a:gd name="T18" fmla="*/ 4404 h 4404"/>
              </a:gdLst>
              <a:ahLst/>
              <a:cxnLst>
                <a:cxn ang="T10">
                  <a:pos x="T0" y="T1"/>
                </a:cxn>
                <a:cxn ang="T11">
                  <a:pos x="T2" y="T3"/>
                </a:cxn>
                <a:cxn ang="T12">
                  <a:pos x="T4" y="T5"/>
                </a:cxn>
                <a:cxn ang="T13">
                  <a:pos x="T6" y="T7"/>
                </a:cxn>
                <a:cxn ang="T14">
                  <a:pos x="T8" y="T9"/>
                </a:cxn>
              </a:cxnLst>
              <a:rect l="T15" t="T16" r="T17" b="T18"/>
              <a:pathLst>
                <a:path w="8746" h="4404">
                  <a:moveTo>
                    <a:pt x="0" y="2796"/>
                  </a:moveTo>
                  <a:lnTo>
                    <a:pt x="0" y="4404"/>
                  </a:lnTo>
                  <a:lnTo>
                    <a:pt x="8746" y="1608"/>
                  </a:lnTo>
                  <a:lnTo>
                    <a:pt x="8746" y="0"/>
                  </a:lnTo>
                  <a:lnTo>
                    <a:pt x="0" y="2796"/>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1" name="Freeform 14"/>
            <p:cNvSpPr>
              <a:spLocks/>
            </p:cNvSpPr>
            <p:nvPr/>
          </p:nvSpPr>
          <p:spPr bwMode="auto">
            <a:xfrm>
              <a:off x="1272" y="1612"/>
              <a:ext cx="729" cy="343"/>
            </a:xfrm>
            <a:custGeom>
              <a:avLst/>
              <a:gdLst>
                <a:gd name="T0" fmla="*/ 365 w 3960"/>
                <a:gd name="T1" fmla="*/ 0 h 1267"/>
                <a:gd name="T2" fmla="*/ 729 w 3960"/>
                <a:gd name="T3" fmla="*/ 171 h 1267"/>
                <a:gd name="T4" fmla="*/ 365 w 3960"/>
                <a:gd name="T5" fmla="*/ 343 h 1267"/>
                <a:gd name="T6" fmla="*/ 0 w 3960"/>
                <a:gd name="T7" fmla="*/ 171 h 1267"/>
                <a:gd name="T8" fmla="*/ 365 w 3960"/>
                <a:gd name="T9" fmla="*/ 0 h 1267"/>
                <a:gd name="T10" fmla="*/ 0 60000 65536"/>
                <a:gd name="T11" fmla="*/ 0 60000 65536"/>
                <a:gd name="T12" fmla="*/ 0 60000 65536"/>
                <a:gd name="T13" fmla="*/ 0 60000 65536"/>
                <a:gd name="T14" fmla="*/ 0 60000 65536"/>
                <a:gd name="T15" fmla="*/ 0 w 3960"/>
                <a:gd name="T16" fmla="*/ 0 h 1267"/>
                <a:gd name="T17" fmla="*/ 3960 w 3960"/>
                <a:gd name="T18" fmla="*/ 1267 h 1267"/>
              </a:gdLst>
              <a:ahLst/>
              <a:cxnLst>
                <a:cxn ang="T10">
                  <a:pos x="T0" y="T1"/>
                </a:cxn>
                <a:cxn ang="T11">
                  <a:pos x="T2" y="T3"/>
                </a:cxn>
                <a:cxn ang="T12">
                  <a:pos x="T4" y="T5"/>
                </a:cxn>
                <a:cxn ang="T13">
                  <a:pos x="T6" y="T7"/>
                </a:cxn>
                <a:cxn ang="T14">
                  <a:pos x="T8" y="T9"/>
                </a:cxn>
              </a:cxnLst>
              <a:rect l="T15" t="T16" r="T17" b="T18"/>
              <a:pathLst>
                <a:path w="3960" h="1267">
                  <a:moveTo>
                    <a:pt x="1980" y="0"/>
                  </a:moveTo>
                  <a:lnTo>
                    <a:pt x="3960" y="633"/>
                  </a:lnTo>
                  <a:lnTo>
                    <a:pt x="1980" y="1267"/>
                  </a:lnTo>
                  <a:lnTo>
                    <a:pt x="0" y="633"/>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2" name="Freeform 15"/>
            <p:cNvSpPr>
              <a:spLocks/>
            </p:cNvSpPr>
            <p:nvPr/>
          </p:nvSpPr>
          <p:spPr bwMode="auto">
            <a:xfrm>
              <a:off x="1272" y="1783"/>
              <a:ext cx="364" cy="452"/>
            </a:xfrm>
            <a:custGeom>
              <a:avLst/>
              <a:gdLst>
                <a:gd name="T0" fmla="*/ 0 w 1980"/>
                <a:gd name="T1" fmla="*/ 281 h 1669"/>
                <a:gd name="T2" fmla="*/ 0 w 1980"/>
                <a:gd name="T3" fmla="*/ 0 h 1669"/>
                <a:gd name="T4" fmla="*/ 364 w 1980"/>
                <a:gd name="T5" fmla="*/ 172 h 1669"/>
                <a:gd name="T6" fmla="*/ 364 w 1980"/>
                <a:gd name="T7" fmla="*/ 452 h 1669"/>
                <a:gd name="T8" fmla="*/ 0 w 1980"/>
                <a:gd name="T9" fmla="*/ 281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1036"/>
                  </a:moveTo>
                  <a:lnTo>
                    <a:pt x="0" y="0"/>
                  </a:lnTo>
                  <a:lnTo>
                    <a:pt x="1980" y="634"/>
                  </a:lnTo>
                  <a:lnTo>
                    <a:pt x="1980" y="1669"/>
                  </a:lnTo>
                  <a:lnTo>
                    <a:pt x="0" y="1036"/>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3" name="Freeform 16"/>
            <p:cNvSpPr>
              <a:spLocks/>
            </p:cNvSpPr>
            <p:nvPr/>
          </p:nvSpPr>
          <p:spPr bwMode="auto">
            <a:xfrm>
              <a:off x="1636" y="1783"/>
              <a:ext cx="365" cy="452"/>
            </a:xfrm>
            <a:custGeom>
              <a:avLst/>
              <a:gdLst>
                <a:gd name="T0" fmla="*/ 0 w 1980"/>
                <a:gd name="T1" fmla="*/ 172 h 1669"/>
                <a:gd name="T2" fmla="*/ 0 w 1980"/>
                <a:gd name="T3" fmla="*/ 452 h 1669"/>
                <a:gd name="T4" fmla="*/ 365 w 1980"/>
                <a:gd name="T5" fmla="*/ 281 h 1669"/>
                <a:gd name="T6" fmla="*/ 365 w 1980"/>
                <a:gd name="T7" fmla="*/ 0 h 1669"/>
                <a:gd name="T8" fmla="*/ 0 w 1980"/>
                <a:gd name="T9" fmla="*/ 172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634"/>
                  </a:moveTo>
                  <a:lnTo>
                    <a:pt x="0" y="1669"/>
                  </a:lnTo>
                  <a:lnTo>
                    <a:pt x="1980" y="1036"/>
                  </a:lnTo>
                  <a:lnTo>
                    <a:pt x="1980" y="0"/>
                  </a:lnTo>
                  <a:lnTo>
                    <a:pt x="0" y="634"/>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4" name="Freeform 17"/>
            <p:cNvSpPr>
              <a:spLocks/>
            </p:cNvSpPr>
            <p:nvPr/>
          </p:nvSpPr>
          <p:spPr bwMode="auto">
            <a:xfrm>
              <a:off x="1842" y="1882"/>
              <a:ext cx="729" cy="345"/>
            </a:xfrm>
            <a:custGeom>
              <a:avLst/>
              <a:gdLst>
                <a:gd name="T0" fmla="*/ 365 w 3960"/>
                <a:gd name="T1" fmla="*/ 0 h 1266"/>
                <a:gd name="T2" fmla="*/ 729 w 3960"/>
                <a:gd name="T3" fmla="*/ 173 h 1266"/>
                <a:gd name="T4" fmla="*/ 365 w 3960"/>
                <a:gd name="T5" fmla="*/ 345 h 1266"/>
                <a:gd name="T6" fmla="*/ 0 w 3960"/>
                <a:gd name="T7" fmla="*/ 173 h 1266"/>
                <a:gd name="T8" fmla="*/ 365 w 3960"/>
                <a:gd name="T9" fmla="*/ 0 h 1266"/>
                <a:gd name="T10" fmla="*/ 0 60000 65536"/>
                <a:gd name="T11" fmla="*/ 0 60000 65536"/>
                <a:gd name="T12" fmla="*/ 0 60000 65536"/>
                <a:gd name="T13" fmla="*/ 0 60000 65536"/>
                <a:gd name="T14" fmla="*/ 0 60000 65536"/>
                <a:gd name="T15" fmla="*/ 0 w 3960"/>
                <a:gd name="T16" fmla="*/ 0 h 1266"/>
                <a:gd name="T17" fmla="*/ 3960 w 3960"/>
                <a:gd name="T18" fmla="*/ 1266 h 1266"/>
              </a:gdLst>
              <a:ahLst/>
              <a:cxnLst>
                <a:cxn ang="T10">
                  <a:pos x="T0" y="T1"/>
                </a:cxn>
                <a:cxn ang="T11">
                  <a:pos x="T2" y="T3"/>
                </a:cxn>
                <a:cxn ang="T12">
                  <a:pos x="T4" y="T5"/>
                </a:cxn>
                <a:cxn ang="T13">
                  <a:pos x="T6" y="T7"/>
                </a:cxn>
                <a:cxn ang="T14">
                  <a:pos x="T8" y="T9"/>
                </a:cxn>
              </a:cxnLst>
              <a:rect l="T15" t="T16" r="T17" b="T18"/>
              <a:pathLst>
                <a:path w="3960" h="1266">
                  <a:moveTo>
                    <a:pt x="1980" y="0"/>
                  </a:moveTo>
                  <a:lnTo>
                    <a:pt x="3960" y="633"/>
                  </a:lnTo>
                  <a:lnTo>
                    <a:pt x="1980" y="1266"/>
                  </a:lnTo>
                  <a:lnTo>
                    <a:pt x="0" y="633"/>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5" name="Freeform 18"/>
            <p:cNvSpPr>
              <a:spLocks/>
            </p:cNvSpPr>
            <p:nvPr/>
          </p:nvSpPr>
          <p:spPr bwMode="auto">
            <a:xfrm>
              <a:off x="1842" y="2055"/>
              <a:ext cx="365" cy="452"/>
            </a:xfrm>
            <a:custGeom>
              <a:avLst/>
              <a:gdLst>
                <a:gd name="T0" fmla="*/ 0 w 1980"/>
                <a:gd name="T1" fmla="*/ 280 h 1670"/>
                <a:gd name="T2" fmla="*/ 0 w 1980"/>
                <a:gd name="T3" fmla="*/ 0 h 1670"/>
                <a:gd name="T4" fmla="*/ 365 w 1980"/>
                <a:gd name="T5" fmla="*/ 171 h 1670"/>
                <a:gd name="T6" fmla="*/ 365 w 1980"/>
                <a:gd name="T7" fmla="*/ 452 h 1670"/>
                <a:gd name="T8" fmla="*/ 0 w 1980"/>
                <a:gd name="T9" fmla="*/ 280 h 1670"/>
                <a:gd name="T10" fmla="*/ 0 60000 65536"/>
                <a:gd name="T11" fmla="*/ 0 60000 65536"/>
                <a:gd name="T12" fmla="*/ 0 60000 65536"/>
                <a:gd name="T13" fmla="*/ 0 60000 65536"/>
                <a:gd name="T14" fmla="*/ 0 60000 65536"/>
                <a:gd name="T15" fmla="*/ 0 w 1980"/>
                <a:gd name="T16" fmla="*/ 0 h 1670"/>
                <a:gd name="T17" fmla="*/ 1980 w 1980"/>
                <a:gd name="T18" fmla="*/ 1670 h 1670"/>
              </a:gdLst>
              <a:ahLst/>
              <a:cxnLst>
                <a:cxn ang="T10">
                  <a:pos x="T0" y="T1"/>
                </a:cxn>
                <a:cxn ang="T11">
                  <a:pos x="T2" y="T3"/>
                </a:cxn>
                <a:cxn ang="T12">
                  <a:pos x="T4" y="T5"/>
                </a:cxn>
                <a:cxn ang="T13">
                  <a:pos x="T6" y="T7"/>
                </a:cxn>
                <a:cxn ang="T14">
                  <a:pos x="T8" y="T9"/>
                </a:cxn>
              </a:cxnLst>
              <a:rect l="T15" t="T16" r="T17" b="T18"/>
              <a:pathLst>
                <a:path w="1980" h="1670">
                  <a:moveTo>
                    <a:pt x="0" y="1036"/>
                  </a:moveTo>
                  <a:lnTo>
                    <a:pt x="0" y="0"/>
                  </a:lnTo>
                  <a:lnTo>
                    <a:pt x="1980" y="633"/>
                  </a:lnTo>
                  <a:lnTo>
                    <a:pt x="1980" y="1670"/>
                  </a:lnTo>
                  <a:lnTo>
                    <a:pt x="0" y="1036"/>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6" name="Freeform 19"/>
            <p:cNvSpPr>
              <a:spLocks/>
            </p:cNvSpPr>
            <p:nvPr/>
          </p:nvSpPr>
          <p:spPr bwMode="auto">
            <a:xfrm>
              <a:off x="2207" y="2055"/>
              <a:ext cx="364" cy="452"/>
            </a:xfrm>
            <a:custGeom>
              <a:avLst/>
              <a:gdLst>
                <a:gd name="T0" fmla="*/ 0 w 1980"/>
                <a:gd name="T1" fmla="*/ 171 h 1670"/>
                <a:gd name="T2" fmla="*/ 0 w 1980"/>
                <a:gd name="T3" fmla="*/ 452 h 1670"/>
                <a:gd name="T4" fmla="*/ 364 w 1980"/>
                <a:gd name="T5" fmla="*/ 280 h 1670"/>
                <a:gd name="T6" fmla="*/ 364 w 1980"/>
                <a:gd name="T7" fmla="*/ 0 h 1670"/>
                <a:gd name="T8" fmla="*/ 0 w 1980"/>
                <a:gd name="T9" fmla="*/ 171 h 1670"/>
                <a:gd name="T10" fmla="*/ 0 60000 65536"/>
                <a:gd name="T11" fmla="*/ 0 60000 65536"/>
                <a:gd name="T12" fmla="*/ 0 60000 65536"/>
                <a:gd name="T13" fmla="*/ 0 60000 65536"/>
                <a:gd name="T14" fmla="*/ 0 60000 65536"/>
                <a:gd name="T15" fmla="*/ 0 w 1980"/>
                <a:gd name="T16" fmla="*/ 0 h 1670"/>
                <a:gd name="T17" fmla="*/ 1980 w 1980"/>
                <a:gd name="T18" fmla="*/ 1670 h 1670"/>
              </a:gdLst>
              <a:ahLst/>
              <a:cxnLst>
                <a:cxn ang="T10">
                  <a:pos x="T0" y="T1"/>
                </a:cxn>
                <a:cxn ang="T11">
                  <a:pos x="T2" y="T3"/>
                </a:cxn>
                <a:cxn ang="T12">
                  <a:pos x="T4" y="T5"/>
                </a:cxn>
                <a:cxn ang="T13">
                  <a:pos x="T6" y="T7"/>
                </a:cxn>
                <a:cxn ang="T14">
                  <a:pos x="T8" y="T9"/>
                </a:cxn>
              </a:cxnLst>
              <a:rect l="T15" t="T16" r="T17" b="T18"/>
              <a:pathLst>
                <a:path w="1980" h="1670">
                  <a:moveTo>
                    <a:pt x="0" y="633"/>
                  </a:moveTo>
                  <a:lnTo>
                    <a:pt x="0" y="1670"/>
                  </a:lnTo>
                  <a:lnTo>
                    <a:pt x="1980" y="1036"/>
                  </a:lnTo>
                  <a:lnTo>
                    <a:pt x="1980" y="0"/>
                  </a:lnTo>
                  <a:lnTo>
                    <a:pt x="0" y="633"/>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7" name="Freeform 20"/>
            <p:cNvSpPr>
              <a:spLocks/>
            </p:cNvSpPr>
            <p:nvPr/>
          </p:nvSpPr>
          <p:spPr bwMode="auto">
            <a:xfrm>
              <a:off x="3761" y="1589"/>
              <a:ext cx="729" cy="344"/>
            </a:xfrm>
            <a:custGeom>
              <a:avLst/>
              <a:gdLst>
                <a:gd name="T0" fmla="*/ 365 w 3960"/>
                <a:gd name="T1" fmla="*/ 0 h 1265"/>
                <a:gd name="T2" fmla="*/ 729 w 3960"/>
                <a:gd name="T3" fmla="*/ 172 h 1265"/>
                <a:gd name="T4" fmla="*/ 365 w 3960"/>
                <a:gd name="T5" fmla="*/ 344 h 1265"/>
                <a:gd name="T6" fmla="*/ 0 w 3960"/>
                <a:gd name="T7" fmla="*/ 172 h 1265"/>
                <a:gd name="T8" fmla="*/ 365 w 3960"/>
                <a:gd name="T9" fmla="*/ 0 h 1265"/>
                <a:gd name="T10" fmla="*/ 0 60000 65536"/>
                <a:gd name="T11" fmla="*/ 0 60000 65536"/>
                <a:gd name="T12" fmla="*/ 0 60000 65536"/>
                <a:gd name="T13" fmla="*/ 0 60000 65536"/>
                <a:gd name="T14" fmla="*/ 0 60000 65536"/>
                <a:gd name="T15" fmla="*/ 0 w 3960"/>
                <a:gd name="T16" fmla="*/ 0 h 1265"/>
                <a:gd name="T17" fmla="*/ 3960 w 3960"/>
                <a:gd name="T18" fmla="*/ 1265 h 1265"/>
              </a:gdLst>
              <a:ahLst/>
              <a:cxnLst>
                <a:cxn ang="T10">
                  <a:pos x="T0" y="T1"/>
                </a:cxn>
                <a:cxn ang="T11">
                  <a:pos x="T2" y="T3"/>
                </a:cxn>
                <a:cxn ang="T12">
                  <a:pos x="T4" y="T5"/>
                </a:cxn>
                <a:cxn ang="T13">
                  <a:pos x="T6" y="T7"/>
                </a:cxn>
                <a:cxn ang="T14">
                  <a:pos x="T8" y="T9"/>
                </a:cxn>
              </a:cxnLst>
              <a:rect l="T15" t="T16" r="T17" b="T18"/>
              <a:pathLst>
                <a:path w="3960" h="1265">
                  <a:moveTo>
                    <a:pt x="1980" y="0"/>
                  </a:moveTo>
                  <a:lnTo>
                    <a:pt x="3960" y="633"/>
                  </a:lnTo>
                  <a:lnTo>
                    <a:pt x="1980" y="1265"/>
                  </a:lnTo>
                  <a:lnTo>
                    <a:pt x="0" y="633"/>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8" name="Freeform 21"/>
            <p:cNvSpPr>
              <a:spLocks/>
            </p:cNvSpPr>
            <p:nvPr/>
          </p:nvSpPr>
          <p:spPr bwMode="auto">
            <a:xfrm>
              <a:off x="3761" y="1760"/>
              <a:ext cx="365" cy="453"/>
            </a:xfrm>
            <a:custGeom>
              <a:avLst/>
              <a:gdLst>
                <a:gd name="T0" fmla="*/ 0 w 1980"/>
                <a:gd name="T1" fmla="*/ 281 h 1669"/>
                <a:gd name="T2" fmla="*/ 0 w 1980"/>
                <a:gd name="T3" fmla="*/ 0 h 1669"/>
                <a:gd name="T4" fmla="*/ 365 w 1980"/>
                <a:gd name="T5" fmla="*/ 172 h 1669"/>
                <a:gd name="T6" fmla="*/ 365 w 1980"/>
                <a:gd name="T7" fmla="*/ 453 h 1669"/>
                <a:gd name="T8" fmla="*/ 0 w 1980"/>
                <a:gd name="T9" fmla="*/ 281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1036"/>
                  </a:moveTo>
                  <a:lnTo>
                    <a:pt x="0" y="0"/>
                  </a:lnTo>
                  <a:lnTo>
                    <a:pt x="1980" y="632"/>
                  </a:lnTo>
                  <a:lnTo>
                    <a:pt x="1980" y="1669"/>
                  </a:lnTo>
                  <a:lnTo>
                    <a:pt x="0" y="1036"/>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89" name="Freeform 22"/>
            <p:cNvSpPr>
              <a:spLocks/>
            </p:cNvSpPr>
            <p:nvPr/>
          </p:nvSpPr>
          <p:spPr bwMode="auto">
            <a:xfrm>
              <a:off x="4126" y="1760"/>
              <a:ext cx="364" cy="453"/>
            </a:xfrm>
            <a:custGeom>
              <a:avLst/>
              <a:gdLst>
                <a:gd name="T0" fmla="*/ 0 w 1980"/>
                <a:gd name="T1" fmla="*/ 172 h 1669"/>
                <a:gd name="T2" fmla="*/ 0 w 1980"/>
                <a:gd name="T3" fmla="*/ 453 h 1669"/>
                <a:gd name="T4" fmla="*/ 364 w 1980"/>
                <a:gd name="T5" fmla="*/ 281 h 1669"/>
                <a:gd name="T6" fmla="*/ 364 w 1980"/>
                <a:gd name="T7" fmla="*/ 0 h 1669"/>
                <a:gd name="T8" fmla="*/ 0 w 1980"/>
                <a:gd name="T9" fmla="*/ 172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632"/>
                  </a:moveTo>
                  <a:lnTo>
                    <a:pt x="0" y="1669"/>
                  </a:lnTo>
                  <a:lnTo>
                    <a:pt x="1980" y="1036"/>
                  </a:lnTo>
                  <a:lnTo>
                    <a:pt x="1980" y="0"/>
                  </a:lnTo>
                  <a:lnTo>
                    <a:pt x="0" y="632"/>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0" name="Freeform 23"/>
            <p:cNvSpPr>
              <a:spLocks/>
            </p:cNvSpPr>
            <p:nvPr/>
          </p:nvSpPr>
          <p:spPr bwMode="auto">
            <a:xfrm>
              <a:off x="3134" y="1885"/>
              <a:ext cx="729" cy="344"/>
            </a:xfrm>
            <a:custGeom>
              <a:avLst/>
              <a:gdLst>
                <a:gd name="T0" fmla="*/ 364 w 3961"/>
                <a:gd name="T1" fmla="*/ 0 h 1266"/>
                <a:gd name="T2" fmla="*/ 729 w 3961"/>
                <a:gd name="T3" fmla="*/ 172 h 1266"/>
                <a:gd name="T4" fmla="*/ 364 w 3961"/>
                <a:gd name="T5" fmla="*/ 344 h 1266"/>
                <a:gd name="T6" fmla="*/ 0 w 3961"/>
                <a:gd name="T7" fmla="*/ 172 h 1266"/>
                <a:gd name="T8" fmla="*/ 364 w 3961"/>
                <a:gd name="T9" fmla="*/ 0 h 1266"/>
                <a:gd name="T10" fmla="*/ 0 60000 65536"/>
                <a:gd name="T11" fmla="*/ 0 60000 65536"/>
                <a:gd name="T12" fmla="*/ 0 60000 65536"/>
                <a:gd name="T13" fmla="*/ 0 60000 65536"/>
                <a:gd name="T14" fmla="*/ 0 60000 65536"/>
                <a:gd name="T15" fmla="*/ 0 w 3961"/>
                <a:gd name="T16" fmla="*/ 0 h 1266"/>
                <a:gd name="T17" fmla="*/ 3961 w 3961"/>
                <a:gd name="T18" fmla="*/ 1266 h 1266"/>
              </a:gdLst>
              <a:ahLst/>
              <a:cxnLst>
                <a:cxn ang="T10">
                  <a:pos x="T0" y="T1"/>
                </a:cxn>
                <a:cxn ang="T11">
                  <a:pos x="T2" y="T3"/>
                </a:cxn>
                <a:cxn ang="T12">
                  <a:pos x="T4" y="T5"/>
                </a:cxn>
                <a:cxn ang="T13">
                  <a:pos x="T6" y="T7"/>
                </a:cxn>
                <a:cxn ang="T14">
                  <a:pos x="T8" y="T9"/>
                </a:cxn>
              </a:cxnLst>
              <a:rect l="T15" t="T16" r="T17" b="T18"/>
              <a:pathLst>
                <a:path w="3961" h="1266">
                  <a:moveTo>
                    <a:pt x="1980" y="0"/>
                  </a:moveTo>
                  <a:lnTo>
                    <a:pt x="3961" y="634"/>
                  </a:lnTo>
                  <a:lnTo>
                    <a:pt x="1980" y="1266"/>
                  </a:lnTo>
                  <a:lnTo>
                    <a:pt x="0" y="634"/>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1" name="Freeform 24"/>
            <p:cNvSpPr>
              <a:spLocks/>
            </p:cNvSpPr>
            <p:nvPr/>
          </p:nvSpPr>
          <p:spPr bwMode="auto">
            <a:xfrm>
              <a:off x="3134" y="2058"/>
              <a:ext cx="364" cy="453"/>
            </a:xfrm>
            <a:custGeom>
              <a:avLst/>
              <a:gdLst>
                <a:gd name="T0" fmla="*/ 0 w 1980"/>
                <a:gd name="T1" fmla="*/ 281 h 1669"/>
                <a:gd name="T2" fmla="*/ 0 w 1980"/>
                <a:gd name="T3" fmla="*/ 0 h 1669"/>
                <a:gd name="T4" fmla="*/ 364 w 1980"/>
                <a:gd name="T5" fmla="*/ 172 h 1669"/>
                <a:gd name="T6" fmla="*/ 364 w 1980"/>
                <a:gd name="T7" fmla="*/ 453 h 1669"/>
                <a:gd name="T8" fmla="*/ 0 w 1980"/>
                <a:gd name="T9" fmla="*/ 281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1035"/>
                  </a:moveTo>
                  <a:lnTo>
                    <a:pt x="0" y="0"/>
                  </a:lnTo>
                  <a:lnTo>
                    <a:pt x="1980" y="632"/>
                  </a:lnTo>
                  <a:lnTo>
                    <a:pt x="1980" y="1669"/>
                  </a:lnTo>
                  <a:lnTo>
                    <a:pt x="0" y="1035"/>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2" name="Freeform 25"/>
            <p:cNvSpPr>
              <a:spLocks/>
            </p:cNvSpPr>
            <p:nvPr/>
          </p:nvSpPr>
          <p:spPr bwMode="auto">
            <a:xfrm>
              <a:off x="3498" y="2058"/>
              <a:ext cx="365" cy="453"/>
            </a:xfrm>
            <a:custGeom>
              <a:avLst/>
              <a:gdLst>
                <a:gd name="T0" fmla="*/ 0 w 1981"/>
                <a:gd name="T1" fmla="*/ 172 h 1669"/>
                <a:gd name="T2" fmla="*/ 0 w 1981"/>
                <a:gd name="T3" fmla="*/ 453 h 1669"/>
                <a:gd name="T4" fmla="*/ 365 w 1981"/>
                <a:gd name="T5" fmla="*/ 281 h 1669"/>
                <a:gd name="T6" fmla="*/ 365 w 1981"/>
                <a:gd name="T7" fmla="*/ 0 h 1669"/>
                <a:gd name="T8" fmla="*/ 0 w 1981"/>
                <a:gd name="T9" fmla="*/ 172 h 1669"/>
                <a:gd name="T10" fmla="*/ 0 60000 65536"/>
                <a:gd name="T11" fmla="*/ 0 60000 65536"/>
                <a:gd name="T12" fmla="*/ 0 60000 65536"/>
                <a:gd name="T13" fmla="*/ 0 60000 65536"/>
                <a:gd name="T14" fmla="*/ 0 60000 65536"/>
                <a:gd name="T15" fmla="*/ 0 w 1981"/>
                <a:gd name="T16" fmla="*/ 0 h 1669"/>
                <a:gd name="T17" fmla="*/ 1981 w 1981"/>
                <a:gd name="T18" fmla="*/ 1669 h 1669"/>
              </a:gdLst>
              <a:ahLst/>
              <a:cxnLst>
                <a:cxn ang="T10">
                  <a:pos x="T0" y="T1"/>
                </a:cxn>
                <a:cxn ang="T11">
                  <a:pos x="T2" y="T3"/>
                </a:cxn>
                <a:cxn ang="T12">
                  <a:pos x="T4" y="T5"/>
                </a:cxn>
                <a:cxn ang="T13">
                  <a:pos x="T6" y="T7"/>
                </a:cxn>
                <a:cxn ang="T14">
                  <a:pos x="T8" y="T9"/>
                </a:cxn>
              </a:cxnLst>
              <a:rect l="T15" t="T16" r="T17" b="T18"/>
              <a:pathLst>
                <a:path w="1981" h="1669">
                  <a:moveTo>
                    <a:pt x="0" y="632"/>
                  </a:moveTo>
                  <a:lnTo>
                    <a:pt x="0" y="1669"/>
                  </a:lnTo>
                  <a:lnTo>
                    <a:pt x="1981" y="1035"/>
                  </a:lnTo>
                  <a:lnTo>
                    <a:pt x="1981" y="0"/>
                  </a:lnTo>
                  <a:lnTo>
                    <a:pt x="0" y="632"/>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3" name="Freeform 26"/>
            <p:cNvSpPr>
              <a:spLocks/>
            </p:cNvSpPr>
            <p:nvPr/>
          </p:nvSpPr>
          <p:spPr bwMode="auto">
            <a:xfrm>
              <a:off x="2494" y="2187"/>
              <a:ext cx="729" cy="343"/>
            </a:xfrm>
            <a:custGeom>
              <a:avLst/>
              <a:gdLst>
                <a:gd name="T0" fmla="*/ 365 w 3960"/>
                <a:gd name="T1" fmla="*/ 0 h 1267"/>
                <a:gd name="T2" fmla="*/ 729 w 3960"/>
                <a:gd name="T3" fmla="*/ 172 h 1267"/>
                <a:gd name="T4" fmla="*/ 365 w 3960"/>
                <a:gd name="T5" fmla="*/ 343 h 1267"/>
                <a:gd name="T6" fmla="*/ 0 w 3960"/>
                <a:gd name="T7" fmla="*/ 172 h 1267"/>
                <a:gd name="T8" fmla="*/ 365 w 3960"/>
                <a:gd name="T9" fmla="*/ 0 h 1267"/>
                <a:gd name="T10" fmla="*/ 0 60000 65536"/>
                <a:gd name="T11" fmla="*/ 0 60000 65536"/>
                <a:gd name="T12" fmla="*/ 0 60000 65536"/>
                <a:gd name="T13" fmla="*/ 0 60000 65536"/>
                <a:gd name="T14" fmla="*/ 0 60000 65536"/>
                <a:gd name="T15" fmla="*/ 0 w 3960"/>
                <a:gd name="T16" fmla="*/ 0 h 1267"/>
                <a:gd name="T17" fmla="*/ 3960 w 3960"/>
                <a:gd name="T18" fmla="*/ 1267 h 1267"/>
              </a:gdLst>
              <a:ahLst/>
              <a:cxnLst>
                <a:cxn ang="T10">
                  <a:pos x="T0" y="T1"/>
                </a:cxn>
                <a:cxn ang="T11">
                  <a:pos x="T2" y="T3"/>
                </a:cxn>
                <a:cxn ang="T12">
                  <a:pos x="T4" y="T5"/>
                </a:cxn>
                <a:cxn ang="T13">
                  <a:pos x="T6" y="T7"/>
                </a:cxn>
                <a:cxn ang="T14">
                  <a:pos x="T8" y="T9"/>
                </a:cxn>
              </a:cxnLst>
              <a:rect l="T15" t="T16" r="T17" b="T18"/>
              <a:pathLst>
                <a:path w="3960" h="1267">
                  <a:moveTo>
                    <a:pt x="1980" y="0"/>
                  </a:moveTo>
                  <a:lnTo>
                    <a:pt x="3960" y="634"/>
                  </a:lnTo>
                  <a:lnTo>
                    <a:pt x="1980" y="1267"/>
                  </a:lnTo>
                  <a:lnTo>
                    <a:pt x="0" y="634"/>
                  </a:lnTo>
                  <a:lnTo>
                    <a:pt x="1980" y="0"/>
                  </a:lnTo>
                  <a:close/>
                </a:path>
              </a:pathLst>
            </a:custGeom>
            <a:solidFill>
              <a:srgbClr val="FFC8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4" name="Freeform 27"/>
            <p:cNvSpPr>
              <a:spLocks/>
            </p:cNvSpPr>
            <p:nvPr/>
          </p:nvSpPr>
          <p:spPr bwMode="auto">
            <a:xfrm>
              <a:off x="2494" y="2359"/>
              <a:ext cx="364" cy="453"/>
            </a:xfrm>
            <a:custGeom>
              <a:avLst/>
              <a:gdLst>
                <a:gd name="T0" fmla="*/ 0 w 1980"/>
                <a:gd name="T1" fmla="*/ 281 h 1669"/>
                <a:gd name="T2" fmla="*/ 0 w 1980"/>
                <a:gd name="T3" fmla="*/ 0 h 1669"/>
                <a:gd name="T4" fmla="*/ 364 w 1980"/>
                <a:gd name="T5" fmla="*/ 172 h 1669"/>
                <a:gd name="T6" fmla="*/ 364 w 1980"/>
                <a:gd name="T7" fmla="*/ 453 h 1669"/>
                <a:gd name="T8" fmla="*/ 0 w 1980"/>
                <a:gd name="T9" fmla="*/ 281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1036"/>
                  </a:moveTo>
                  <a:lnTo>
                    <a:pt x="0" y="0"/>
                  </a:lnTo>
                  <a:lnTo>
                    <a:pt x="1980" y="633"/>
                  </a:lnTo>
                  <a:lnTo>
                    <a:pt x="1980" y="1669"/>
                  </a:lnTo>
                  <a:lnTo>
                    <a:pt x="0" y="1036"/>
                  </a:lnTo>
                  <a:close/>
                </a:path>
              </a:pathLst>
            </a:custGeom>
            <a:solidFill>
              <a:srgbClr val="D060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9495" name="Freeform 28"/>
            <p:cNvSpPr>
              <a:spLocks/>
            </p:cNvSpPr>
            <p:nvPr/>
          </p:nvSpPr>
          <p:spPr bwMode="auto">
            <a:xfrm>
              <a:off x="2858" y="2359"/>
              <a:ext cx="365" cy="453"/>
            </a:xfrm>
            <a:custGeom>
              <a:avLst/>
              <a:gdLst>
                <a:gd name="T0" fmla="*/ 0 w 1980"/>
                <a:gd name="T1" fmla="*/ 172 h 1669"/>
                <a:gd name="T2" fmla="*/ 0 w 1980"/>
                <a:gd name="T3" fmla="*/ 453 h 1669"/>
                <a:gd name="T4" fmla="*/ 365 w 1980"/>
                <a:gd name="T5" fmla="*/ 281 h 1669"/>
                <a:gd name="T6" fmla="*/ 365 w 1980"/>
                <a:gd name="T7" fmla="*/ 0 h 1669"/>
                <a:gd name="T8" fmla="*/ 0 w 1980"/>
                <a:gd name="T9" fmla="*/ 172 h 1669"/>
                <a:gd name="T10" fmla="*/ 0 60000 65536"/>
                <a:gd name="T11" fmla="*/ 0 60000 65536"/>
                <a:gd name="T12" fmla="*/ 0 60000 65536"/>
                <a:gd name="T13" fmla="*/ 0 60000 65536"/>
                <a:gd name="T14" fmla="*/ 0 60000 65536"/>
                <a:gd name="T15" fmla="*/ 0 w 1980"/>
                <a:gd name="T16" fmla="*/ 0 h 1669"/>
                <a:gd name="T17" fmla="*/ 1980 w 1980"/>
                <a:gd name="T18" fmla="*/ 1669 h 1669"/>
              </a:gdLst>
              <a:ahLst/>
              <a:cxnLst>
                <a:cxn ang="T10">
                  <a:pos x="T0" y="T1"/>
                </a:cxn>
                <a:cxn ang="T11">
                  <a:pos x="T2" y="T3"/>
                </a:cxn>
                <a:cxn ang="T12">
                  <a:pos x="T4" y="T5"/>
                </a:cxn>
                <a:cxn ang="T13">
                  <a:pos x="T6" y="T7"/>
                </a:cxn>
                <a:cxn ang="T14">
                  <a:pos x="T8" y="T9"/>
                </a:cxn>
              </a:cxnLst>
              <a:rect l="T15" t="T16" r="T17" b="T18"/>
              <a:pathLst>
                <a:path w="1980" h="1669">
                  <a:moveTo>
                    <a:pt x="0" y="633"/>
                  </a:moveTo>
                  <a:lnTo>
                    <a:pt x="0" y="1669"/>
                  </a:lnTo>
                  <a:lnTo>
                    <a:pt x="1980" y="1036"/>
                  </a:lnTo>
                  <a:lnTo>
                    <a:pt x="1980" y="0"/>
                  </a:lnTo>
                  <a:lnTo>
                    <a:pt x="0" y="633"/>
                  </a:lnTo>
                  <a:close/>
                </a:path>
              </a:pathLst>
            </a:custGeom>
            <a:solidFill>
              <a:srgbClr val="6229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cxnSp>
        <p:nvCxnSpPr>
          <p:cNvPr id="19467" name="AutoShape 29"/>
          <p:cNvCxnSpPr>
            <a:cxnSpLocks noChangeShapeType="1"/>
            <a:stCxn id="4101" idx="1"/>
          </p:cNvCxnSpPr>
          <p:nvPr/>
        </p:nvCxnSpPr>
        <p:spPr bwMode="auto">
          <a:xfrm rot="10800000">
            <a:off x="6030913" y="5754688"/>
            <a:ext cx="314325" cy="511175"/>
          </a:xfrm>
          <a:prstGeom prst="bentConnector2">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cxnSp>
        <p:nvCxnSpPr>
          <p:cNvPr id="19468" name="AutoShape 30"/>
          <p:cNvCxnSpPr>
            <a:cxnSpLocks noChangeShapeType="1"/>
            <a:endCxn id="19489" idx="3"/>
          </p:cNvCxnSpPr>
          <p:nvPr/>
        </p:nvCxnSpPr>
        <p:spPr bwMode="auto">
          <a:xfrm rot="5400000">
            <a:off x="7094538" y="2627312"/>
            <a:ext cx="908050" cy="841375"/>
          </a:xfrm>
          <a:prstGeom prst="bentConnector2">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cxnSp>
        <p:nvCxnSpPr>
          <p:cNvPr id="19469" name="AutoShape 31"/>
          <p:cNvCxnSpPr>
            <a:cxnSpLocks noChangeShapeType="1"/>
            <a:stCxn id="4100" idx="2"/>
            <a:endCxn id="19490" idx="4"/>
          </p:cNvCxnSpPr>
          <p:nvPr/>
        </p:nvCxnSpPr>
        <p:spPr bwMode="auto">
          <a:xfrm rot="5400000">
            <a:off x="5441156" y="2994819"/>
            <a:ext cx="817563" cy="593725"/>
          </a:xfrm>
          <a:prstGeom prst="bentConnector3">
            <a:avLst>
              <a:gd name="adj1" fmla="val 49903"/>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cxnSp>
        <p:nvCxnSpPr>
          <p:cNvPr id="19470" name="AutoShape 32"/>
          <p:cNvCxnSpPr>
            <a:cxnSpLocks noChangeShapeType="1"/>
            <a:stCxn id="4103" idx="2"/>
            <a:endCxn id="19493" idx="4"/>
          </p:cNvCxnSpPr>
          <p:nvPr/>
        </p:nvCxnSpPr>
        <p:spPr bwMode="auto">
          <a:xfrm>
            <a:off x="4524375" y="2578100"/>
            <a:ext cx="14288" cy="16017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71" name="AutoShape 33"/>
          <p:cNvCxnSpPr>
            <a:cxnSpLocks noChangeShapeType="1"/>
            <a:stCxn id="4101" idx="1"/>
          </p:cNvCxnSpPr>
          <p:nvPr/>
        </p:nvCxnSpPr>
        <p:spPr bwMode="auto">
          <a:xfrm rot="10800000">
            <a:off x="3249613" y="5743575"/>
            <a:ext cx="3095625" cy="52228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9472" name="AutoShape 34"/>
          <p:cNvCxnSpPr>
            <a:cxnSpLocks noChangeShapeType="1"/>
            <a:stCxn id="4104" idx="2"/>
            <a:endCxn id="19482" idx="1"/>
          </p:cNvCxnSpPr>
          <p:nvPr/>
        </p:nvCxnSpPr>
        <p:spPr bwMode="auto">
          <a:xfrm rot="16200000" flipH="1">
            <a:off x="1102519" y="2621756"/>
            <a:ext cx="1150938" cy="682625"/>
          </a:xfrm>
          <a:prstGeom prst="bentConnector4">
            <a:avLst>
              <a:gd name="adj1" fmla="val 50000"/>
              <a:gd name="adj2" fmla="val 218324"/>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cxnSp>
        <p:nvCxnSpPr>
          <p:cNvPr id="19473" name="AutoShape 35"/>
          <p:cNvCxnSpPr>
            <a:cxnSpLocks noChangeShapeType="1"/>
            <a:stCxn id="4102" idx="2"/>
            <a:endCxn id="19484" idx="4"/>
          </p:cNvCxnSpPr>
          <p:nvPr/>
        </p:nvCxnSpPr>
        <p:spPr bwMode="auto">
          <a:xfrm rot="16200000" flipH="1">
            <a:off x="2957513" y="3149600"/>
            <a:ext cx="765175" cy="327025"/>
          </a:xfrm>
          <a:prstGeom prst="bentConnector4">
            <a:avLst>
              <a:gd name="adj1" fmla="val 50000"/>
              <a:gd name="adj2" fmla="val 347444"/>
            </a:avLst>
          </a:prstGeom>
          <a:noFill/>
          <a:ln w="9525">
            <a:solidFill>
              <a:srgbClr val="62291F"/>
            </a:solidFill>
            <a:miter lim="800000"/>
            <a:headEnd/>
            <a:tailEnd type="triangle" w="med" len="med"/>
          </a:ln>
          <a:extLst>
            <a:ext uri="{909E8E84-426E-40DD-AFC4-6F175D3DCCD1}">
              <a14:hiddenFill xmlns:a14="http://schemas.microsoft.com/office/drawing/2010/main">
                <a:noFill/>
              </a14:hiddenFill>
            </a:ext>
          </a:extLst>
        </p:spPr>
      </p:cxnSp>
      <p:sp>
        <p:nvSpPr>
          <p:cNvPr id="19474" name="Text Box 37"/>
          <p:cNvSpPr txBox="1">
            <a:spLocks noChangeArrowheads="1"/>
          </p:cNvSpPr>
          <p:nvPr/>
        </p:nvSpPr>
        <p:spPr bwMode="auto">
          <a:xfrm>
            <a:off x="6096000" y="11113"/>
            <a:ext cx="289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Вступ</a:t>
            </a:r>
            <a:endParaRPr lang="en-US" sz="2000">
              <a:solidFill>
                <a:schemeClr val="bg1"/>
              </a:solidFill>
              <a:latin typeface="Sitka Display" pitchFamily="2" charset="0"/>
            </a:endParaRPr>
          </a:p>
        </p:txBody>
      </p:sp>
      <p:sp>
        <p:nvSpPr>
          <p:cNvPr id="21" name="Номер слайда 20"/>
          <p:cNvSpPr>
            <a:spLocks noGrp="1"/>
          </p:cNvSpPr>
          <p:nvPr>
            <p:ph type="sldNum" sz="quarter" idx="12"/>
          </p:nvPr>
        </p:nvSpPr>
        <p:spPr>
          <a:xfrm>
            <a:off x="6096000" y="6245225"/>
            <a:ext cx="2895600" cy="476250"/>
          </a:xfrm>
        </p:spPr>
        <p:txBody>
          <a:bodyPr/>
          <a:lstStyle/>
          <a:p>
            <a:pPr>
              <a:defRPr/>
            </a:pPr>
            <a:fld id="{ABE19336-6FAC-4662-954A-317E2C40FE94}" type="slidenum">
              <a:rPr lang="en-US" smtClean="0"/>
              <a:pPr>
                <a:defRPr/>
              </a:pPr>
              <a:t>15</a:t>
            </a:fld>
            <a:endParaRPr lang="en-US" dirty="0"/>
          </a:p>
        </p:txBody>
      </p:sp>
      <p:pic>
        <p:nvPicPr>
          <p:cNvPr id="194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4106"/>
                                        </p:tgtEl>
                                        <p:attrNameLst>
                                          <p:attrName>style.visibility</p:attrName>
                                        </p:attrNameLst>
                                      </p:cBhvr>
                                      <p:to>
                                        <p:strVal val="visible"/>
                                      </p:to>
                                    </p:set>
                                    <p:animEffect transition="in" filter="fade">
                                      <p:cBhvr>
                                        <p:cTn id="13" dur="1000"/>
                                        <p:tgtEl>
                                          <p:spTgt spid="4106"/>
                                        </p:tgtEl>
                                      </p:cBhvr>
                                    </p:animEffect>
                                    <p:anim calcmode="lin" valueType="num">
                                      <p:cBhvr>
                                        <p:cTn id="14" dur="1000" fill="hold"/>
                                        <p:tgtEl>
                                          <p:spTgt spid="4106"/>
                                        </p:tgtEl>
                                        <p:attrNameLst>
                                          <p:attrName>ppt_x</p:attrName>
                                        </p:attrNameLst>
                                      </p:cBhvr>
                                      <p:tavLst>
                                        <p:tav tm="0">
                                          <p:val>
                                            <p:strVal val="#ppt_x"/>
                                          </p:val>
                                        </p:tav>
                                        <p:tav tm="100000">
                                          <p:val>
                                            <p:strVal val="#ppt_x"/>
                                          </p:val>
                                        </p:tav>
                                      </p:tavLst>
                                    </p:anim>
                                    <p:anim calcmode="lin" valueType="num">
                                      <p:cBhvr>
                                        <p:cTn id="15" dur="1000" fill="hold"/>
                                        <p:tgtEl>
                                          <p:spTgt spid="410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wipe(down)">
                                      <p:cBhvr>
                                        <p:cTn id="20" dur="580">
                                          <p:stCondLst>
                                            <p:cond delay="0"/>
                                          </p:stCondLst>
                                        </p:cTn>
                                        <p:tgtEl>
                                          <p:spTgt spid="4101"/>
                                        </p:tgtEl>
                                      </p:cBhvr>
                                    </p:animEffect>
                                    <p:anim calcmode="lin" valueType="num">
                                      <p:cBhvr>
                                        <p:cTn id="21" dur="1822" tmFilter="0,0; 0.14,0.36; 0.43,0.73; 0.71,0.91; 1.0,1.0">
                                          <p:stCondLst>
                                            <p:cond delay="0"/>
                                          </p:stCondLst>
                                        </p:cTn>
                                        <p:tgtEl>
                                          <p:spTgt spid="410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10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10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10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101"/>
                                        </p:tgtEl>
                                        <p:attrNameLst>
                                          <p:attrName>ppt_y</p:attrName>
                                        </p:attrNameLst>
                                      </p:cBhvr>
                                      <p:tavLst>
                                        <p:tav tm="0" fmla="#ppt_y-sin(pi*$)/81">
                                          <p:val>
                                            <p:fltVal val="0"/>
                                          </p:val>
                                        </p:tav>
                                        <p:tav tm="100000">
                                          <p:val>
                                            <p:fltVal val="1"/>
                                          </p:val>
                                        </p:tav>
                                      </p:tavLst>
                                    </p:anim>
                                    <p:animScale>
                                      <p:cBhvr>
                                        <p:cTn id="26" dur="26">
                                          <p:stCondLst>
                                            <p:cond delay="650"/>
                                          </p:stCondLst>
                                        </p:cTn>
                                        <p:tgtEl>
                                          <p:spTgt spid="4101"/>
                                        </p:tgtEl>
                                      </p:cBhvr>
                                      <p:to x="100000" y="60000"/>
                                    </p:animScale>
                                    <p:animScale>
                                      <p:cBhvr>
                                        <p:cTn id="27" dur="166" decel="50000">
                                          <p:stCondLst>
                                            <p:cond delay="676"/>
                                          </p:stCondLst>
                                        </p:cTn>
                                        <p:tgtEl>
                                          <p:spTgt spid="4101"/>
                                        </p:tgtEl>
                                      </p:cBhvr>
                                      <p:to x="100000" y="100000"/>
                                    </p:animScale>
                                    <p:animScale>
                                      <p:cBhvr>
                                        <p:cTn id="28" dur="26">
                                          <p:stCondLst>
                                            <p:cond delay="1312"/>
                                          </p:stCondLst>
                                        </p:cTn>
                                        <p:tgtEl>
                                          <p:spTgt spid="4101"/>
                                        </p:tgtEl>
                                      </p:cBhvr>
                                      <p:to x="100000" y="80000"/>
                                    </p:animScale>
                                    <p:animScale>
                                      <p:cBhvr>
                                        <p:cTn id="29" dur="166" decel="50000">
                                          <p:stCondLst>
                                            <p:cond delay="1338"/>
                                          </p:stCondLst>
                                        </p:cTn>
                                        <p:tgtEl>
                                          <p:spTgt spid="4101"/>
                                        </p:tgtEl>
                                      </p:cBhvr>
                                      <p:to x="100000" y="100000"/>
                                    </p:animScale>
                                    <p:animScale>
                                      <p:cBhvr>
                                        <p:cTn id="30" dur="26">
                                          <p:stCondLst>
                                            <p:cond delay="1642"/>
                                          </p:stCondLst>
                                        </p:cTn>
                                        <p:tgtEl>
                                          <p:spTgt spid="4101"/>
                                        </p:tgtEl>
                                      </p:cBhvr>
                                      <p:to x="100000" y="90000"/>
                                    </p:animScale>
                                    <p:animScale>
                                      <p:cBhvr>
                                        <p:cTn id="31" dur="166" decel="50000">
                                          <p:stCondLst>
                                            <p:cond delay="1668"/>
                                          </p:stCondLst>
                                        </p:cTn>
                                        <p:tgtEl>
                                          <p:spTgt spid="4101"/>
                                        </p:tgtEl>
                                      </p:cBhvr>
                                      <p:to x="100000" y="100000"/>
                                    </p:animScale>
                                    <p:animScale>
                                      <p:cBhvr>
                                        <p:cTn id="32" dur="26">
                                          <p:stCondLst>
                                            <p:cond delay="1808"/>
                                          </p:stCondLst>
                                        </p:cTn>
                                        <p:tgtEl>
                                          <p:spTgt spid="4101"/>
                                        </p:tgtEl>
                                      </p:cBhvr>
                                      <p:to x="100000" y="95000"/>
                                    </p:animScale>
                                    <p:animScale>
                                      <p:cBhvr>
                                        <p:cTn id="33" dur="166" decel="50000">
                                          <p:stCondLst>
                                            <p:cond delay="1834"/>
                                          </p:stCondLst>
                                        </p:cTn>
                                        <p:tgtEl>
                                          <p:spTgt spid="4101"/>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wipe(down)">
                                      <p:cBhvr>
                                        <p:cTn id="38" dur="500"/>
                                        <p:tgtEl>
                                          <p:spTgt spid="410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102"/>
                                        </p:tgtEl>
                                        <p:attrNameLst>
                                          <p:attrName>style.visibility</p:attrName>
                                        </p:attrNameLst>
                                      </p:cBhvr>
                                      <p:to>
                                        <p:strVal val="visible"/>
                                      </p:to>
                                    </p:set>
                                    <p:animEffect transition="in" filter="wipe(down)">
                                      <p:cBhvr>
                                        <p:cTn id="43" dur="500"/>
                                        <p:tgtEl>
                                          <p:spTgt spid="41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103"/>
                                        </p:tgtEl>
                                        <p:attrNameLst>
                                          <p:attrName>style.visibility</p:attrName>
                                        </p:attrNameLst>
                                      </p:cBhvr>
                                      <p:to>
                                        <p:strVal val="visible"/>
                                      </p:to>
                                    </p:set>
                                    <p:animEffect transition="in" filter="wipe(down)">
                                      <p:cBhvr>
                                        <p:cTn id="48" dur="500"/>
                                        <p:tgtEl>
                                          <p:spTgt spid="410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100"/>
                                        </p:tgtEl>
                                        <p:attrNameLst>
                                          <p:attrName>style.visibility</p:attrName>
                                        </p:attrNameLst>
                                      </p:cBhvr>
                                      <p:to>
                                        <p:strVal val="visible"/>
                                      </p:to>
                                    </p:set>
                                    <p:animEffect transition="in" filter="wipe(down)">
                                      <p:cBhvr>
                                        <p:cTn id="53" dur="500"/>
                                        <p:tgtEl>
                                          <p:spTgt spid="410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099"/>
                                        </p:tgtEl>
                                        <p:attrNameLst>
                                          <p:attrName>style.visibility</p:attrName>
                                        </p:attrNameLst>
                                      </p:cBhvr>
                                      <p:to>
                                        <p:strVal val="visible"/>
                                      </p:to>
                                    </p:set>
                                    <p:animEffect transition="in" filter="wipe(down)">
                                      <p:cBhvr>
                                        <p:cTn id="5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P spid="4100" grpId="0"/>
      <p:bldP spid="4101" grpId="0"/>
      <p:bldP spid="4102" grpId="0"/>
      <p:bldP spid="4103" grpId="0"/>
      <p:bldP spid="41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14363"/>
            <a:ext cx="8986838" cy="458787"/>
          </a:xfrm>
        </p:spPr>
        <p:txBody>
          <a:bodyPr/>
          <a:lstStyle/>
          <a:p>
            <a:r>
              <a:rPr lang="uk-UA" sz="2400" b="1" u="sng" smtClean="0"/>
              <a:t>Загальноприйняті принципи обліку</a:t>
            </a:r>
            <a:endParaRPr lang="uk-UA" sz="2400" u="sng" smtClean="0"/>
          </a:p>
        </p:txBody>
      </p:sp>
      <p:sp>
        <p:nvSpPr>
          <p:cNvPr id="3" name="Объект 2"/>
          <p:cNvSpPr>
            <a:spLocks noGrp="1"/>
          </p:cNvSpPr>
          <p:nvPr>
            <p:ph sz="half" idx="1"/>
          </p:nvPr>
        </p:nvSpPr>
        <p:spPr>
          <a:xfrm>
            <a:off x="863600" y="1090613"/>
            <a:ext cx="7662863" cy="5416550"/>
          </a:xfrm>
        </p:spPr>
        <p:txBody>
          <a:bodyPr/>
          <a:lstStyle/>
          <a:p>
            <a:pPr marL="0" indent="0">
              <a:buFontTx/>
              <a:buNone/>
              <a:defRPr/>
            </a:pPr>
            <a:r>
              <a:rPr lang="uk-UA" sz="1600" b="1" dirty="0">
                <a:latin typeface="Sitka Subheading" pitchFamily="2" charset="0"/>
              </a:rPr>
              <a:t>Принципи</a:t>
            </a:r>
            <a:r>
              <a:rPr lang="uk-UA" sz="1600" dirty="0">
                <a:latin typeface="Sitka Subheading" pitchFamily="2" charset="0"/>
              </a:rPr>
              <a:t> — це базові концепції, що лежать в основі відображення в обліку та звітності господарської діяльності підприємства, його активів, зобов’язань, капіталу, доходів, витрат, фінансових результатів</a:t>
            </a:r>
            <a:r>
              <a:rPr lang="uk-UA" sz="1400" dirty="0">
                <a:latin typeface="Sitka Subheading" pitchFamily="2" charset="0"/>
              </a:rPr>
              <a:t>. </a:t>
            </a:r>
            <a:endParaRPr lang="uk-UA" sz="1400" dirty="0" smtClean="0">
              <a:latin typeface="Sitka Subheading" pitchFamily="2" charset="0"/>
            </a:endParaRPr>
          </a:p>
          <a:p>
            <a:pPr marL="0" indent="0">
              <a:buFontTx/>
              <a:buNone/>
              <a:defRPr/>
            </a:pPr>
            <a:r>
              <a:rPr lang="uk-UA" sz="1600" dirty="0" smtClean="0">
                <a:latin typeface="Sitka Subheading" pitchFamily="2" charset="0"/>
              </a:rPr>
              <a:t>Світова </a:t>
            </a:r>
            <a:r>
              <a:rPr lang="uk-UA" sz="1600" dirty="0">
                <a:latin typeface="Sitka Subheading" pitchFamily="2" charset="0"/>
              </a:rPr>
              <a:t>практика виробила принципи бухгалтерського обліку, </a:t>
            </a:r>
            <a:r>
              <a:rPr lang="uk-UA" sz="1600" u="sng" dirty="0">
                <a:latin typeface="Sitka Subheading" pitchFamily="2" charset="0"/>
              </a:rPr>
              <a:t>загальноприйняті </a:t>
            </a:r>
            <a:r>
              <a:rPr lang="uk-UA" sz="1600" dirty="0">
                <a:latin typeface="Sitka Subheading" pitchFamily="2" charset="0"/>
              </a:rPr>
              <a:t>для всіх </a:t>
            </a:r>
            <a:r>
              <a:rPr lang="uk-UA" sz="1600" dirty="0" smtClean="0">
                <a:latin typeface="Sitka Subheading" pitchFamily="2" charset="0"/>
              </a:rPr>
              <a:t>країн: </a:t>
            </a:r>
          </a:p>
          <a:p>
            <a:pPr>
              <a:defRPr/>
            </a:pPr>
            <a:r>
              <a:rPr lang="uk-UA" sz="1600" dirty="0" smtClean="0">
                <a:latin typeface="Sitka Heading" pitchFamily="2" charset="0"/>
              </a:rPr>
              <a:t>Принцип </a:t>
            </a:r>
            <a:r>
              <a:rPr lang="uk-UA" sz="1600" dirty="0">
                <a:latin typeface="Sitka Heading" pitchFamily="2" charset="0"/>
              </a:rPr>
              <a:t>автономності підприємства </a:t>
            </a:r>
            <a:endParaRPr lang="uk-UA" sz="1600" dirty="0" smtClean="0">
              <a:latin typeface="Sitka Heading" pitchFamily="2" charset="0"/>
            </a:endParaRPr>
          </a:p>
          <a:p>
            <a:pPr>
              <a:defRPr/>
            </a:pPr>
            <a:r>
              <a:rPr lang="uk-UA" sz="1600" dirty="0" smtClean="0">
                <a:latin typeface="Sitka Heading" pitchFamily="2" charset="0"/>
              </a:rPr>
              <a:t>Принцип </a:t>
            </a:r>
            <a:r>
              <a:rPr lang="uk-UA" sz="1600" dirty="0">
                <a:latin typeface="Sitka Heading" pitchFamily="2" charset="0"/>
              </a:rPr>
              <a:t>безперервності діяльності </a:t>
            </a:r>
            <a:endParaRPr lang="uk-UA" sz="1600" dirty="0" smtClean="0">
              <a:latin typeface="Sitka Heading" pitchFamily="2" charset="0"/>
            </a:endParaRPr>
          </a:p>
          <a:p>
            <a:pPr>
              <a:defRPr/>
            </a:pPr>
            <a:r>
              <a:rPr lang="uk-UA" sz="1600" dirty="0" smtClean="0">
                <a:latin typeface="Sitka Heading" pitchFamily="2" charset="0"/>
              </a:rPr>
              <a:t>Принцип </a:t>
            </a:r>
            <a:r>
              <a:rPr lang="uk-UA" sz="1600" dirty="0" err="1" smtClean="0">
                <a:latin typeface="Sitka Heading" pitchFamily="2" charset="0"/>
              </a:rPr>
              <a:t>двосторонності</a:t>
            </a:r>
            <a:r>
              <a:rPr lang="uk-UA" sz="1600" dirty="0" smtClean="0">
                <a:latin typeface="Sitka Heading" pitchFamily="2" charset="0"/>
              </a:rPr>
              <a:t> </a:t>
            </a:r>
          </a:p>
          <a:p>
            <a:pPr>
              <a:defRPr/>
            </a:pPr>
            <a:r>
              <a:rPr lang="uk-UA" sz="1600" dirty="0" smtClean="0">
                <a:latin typeface="Sitka Heading" pitchFamily="2" charset="0"/>
              </a:rPr>
              <a:t>Принцип </a:t>
            </a:r>
            <a:r>
              <a:rPr lang="uk-UA" sz="1600" dirty="0">
                <a:latin typeface="Sitka Heading" pitchFamily="2" charset="0"/>
              </a:rPr>
              <a:t>грошового вимірювання </a:t>
            </a:r>
            <a:endParaRPr lang="uk-UA" sz="1600" dirty="0" smtClean="0">
              <a:latin typeface="Sitka Heading" pitchFamily="2" charset="0"/>
            </a:endParaRPr>
          </a:p>
          <a:p>
            <a:pPr>
              <a:defRPr/>
            </a:pPr>
            <a:r>
              <a:rPr lang="uk-UA" sz="1600" dirty="0" smtClean="0">
                <a:latin typeface="Sitka Heading" pitchFamily="2" charset="0"/>
              </a:rPr>
              <a:t>Принцип </a:t>
            </a:r>
            <a:r>
              <a:rPr lang="uk-UA" sz="1600" dirty="0">
                <a:latin typeface="Sitka Heading" pitchFamily="2" charset="0"/>
              </a:rPr>
              <a:t>собівартості. </a:t>
            </a:r>
            <a:endParaRPr lang="uk-UA" sz="1600" dirty="0" smtClean="0">
              <a:latin typeface="Sitka Heading" pitchFamily="2" charset="0"/>
            </a:endParaRPr>
          </a:p>
          <a:p>
            <a:pPr>
              <a:defRPr/>
            </a:pPr>
            <a:r>
              <a:rPr lang="uk-UA" sz="1600" dirty="0" smtClean="0">
                <a:latin typeface="Sitka Heading" pitchFamily="2" charset="0"/>
              </a:rPr>
              <a:t>Принцип </a:t>
            </a:r>
            <a:r>
              <a:rPr lang="uk-UA" sz="1600" dirty="0">
                <a:latin typeface="Sitka Heading" pitchFamily="2" charset="0"/>
              </a:rPr>
              <a:t>нарахування </a:t>
            </a:r>
            <a:endParaRPr lang="uk-UA" sz="1600" dirty="0" smtClean="0">
              <a:latin typeface="Sitka Heading" pitchFamily="2" charset="0"/>
            </a:endParaRPr>
          </a:p>
          <a:p>
            <a:pPr>
              <a:defRPr/>
            </a:pPr>
            <a:r>
              <a:rPr lang="uk-UA" sz="1600" dirty="0" smtClean="0">
                <a:latin typeface="Sitka Heading" pitchFamily="2" charset="0"/>
              </a:rPr>
              <a:t>Принципи </a:t>
            </a:r>
            <a:r>
              <a:rPr lang="uk-UA" sz="1600" dirty="0">
                <a:latin typeface="Sitka Heading" pitchFamily="2" charset="0"/>
              </a:rPr>
              <a:t>реалізації. </a:t>
            </a:r>
            <a:endParaRPr lang="uk-UA" sz="1600" dirty="0" smtClean="0">
              <a:latin typeface="Sitka Heading" pitchFamily="2" charset="0"/>
            </a:endParaRPr>
          </a:p>
          <a:p>
            <a:pPr>
              <a:defRPr/>
            </a:pPr>
            <a:r>
              <a:rPr lang="uk-UA" sz="1600" dirty="0" smtClean="0">
                <a:latin typeface="Sitka Heading" pitchFamily="2" charset="0"/>
              </a:rPr>
              <a:t>Принцип </a:t>
            </a:r>
            <a:r>
              <a:rPr lang="uk-UA" sz="1600" dirty="0">
                <a:latin typeface="Sitka Heading" pitchFamily="2" charset="0"/>
              </a:rPr>
              <a:t>консерватизму (передбачливості, обережності). </a:t>
            </a:r>
            <a:endParaRPr lang="uk-UA" sz="1600" dirty="0" smtClean="0">
              <a:latin typeface="Sitka Heading" pitchFamily="2" charset="0"/>
            </a:endParaRPr>
          </a:p>
          <a:p>
            <a:pPr>
              <a:defRPr/>
            </a:pPr>
            <a:r>
              <a:rPr lang="uk-UA" sz="1600" dirty="0" smtClean="0">
                <a:latin typeface="Sitka Heading" pitchFamily="2" charset="0"/>
              </a:rPr>
              <a:t>Принцип </a:t>
            </a:r>
            <a:r>
              <a:rPr lang="uk-UA" sz="1600" dirty="0">
                <a:latin typeface="Sitka Heading" pitchFamily="2" charset="0"/>
              </a:rPr>
              <a:t>матеріальності, або суттєвості </a:t>
            </a:r>
            <a:endParaRPr lang="uk-UA" sz="1600" dirty="0" smtClean="0">
              <a:latin typeface="Sitka Heading" pitchFamily="2" charset="0"/>
            </a:endParaRPr>
          </a:p>
          <a:p>
            <a:pPr>
              <a:defRPr/>
            </a:pPr>
            <a:r>
              <a:rPr lang="uk-UA" sz="1600" dirty="0" smtClean="0">
                <a:latin typeface="Sitka Heading" pitchFamily="2" charset="0"/>
              </a:rPr>
              <a:t>Принцип </a:t>
            </a:r>
            <a:r>
              <a:rPr lang="uk-UA" sz="1600" dirty="0">
                <a:latin typeface="Sitka Heading" pitchFamily="2" charset="0"/>
              </a:rPr>
              <a:t>відповідності </a:t>
            </a:r>
            <a:endParaRPr lang="uk-UA" sz="1600" dirty="0" smtClean="0">
              <a:latin typeface="Sitka Heading" pitchFamily="2" charset="0"/>
            </a:endParaRPr>
          </a:p>
          <a:p>
            <a:pPr>
              <a:defRPr/>
            </a:pPr>
            <a:r>
              <a:rPr lang="uk-UA" sz="1600" dirty="0" smtClean="0">
                <a:latin typeface="Sitka Heading" pitchFamily="2" charset="0"/>
              </a:rPr>
              <a:t>Принцип постійності</a:t>
            </a:r>
          </a:p>
          <a:p>
            <a:pPr>
              <a:defRPr/>
            </a:pPr>
            <a:r>
              <a:rPr lang="uk-UA" sz="1600" dirty="0" smtClean="0">
                <a:latin typeface="Sitka Heading" pitchFamily="2" charset="0"/>
              </a:rPr>
              <a:t>Принцип </a:t>
            </a:r>
            <a:r>
              <a:rPr lang="uk-UA" sz="1600" dirty="0">
                <a:latin typeface="Sitka Heading" pitchFamily="2" charset="0"/>
              </a:rPr>
              <a:t>періодичності (або облікового періоду) </a:t>
            </a:r>
            <a:endParaRPr lang="uk-UA" sz="1600" dirty="0" smtClean="0">
              <a:latin typeface="Sitka Heading" pitchFamily="2" charset="0"/>
            </a:endParaRPr>
          </a:p>
          <a:p>
            <a:pPr>
              <a:defRPr/>
            </a:pPr>
            <a:r>
              <a:rPr lang="uk-UA" sz="1600" dirty="0" smtClean="0">
                <a:latin typeface="Sitka Heading" pitchFamily="2" charset="0"/>
              </a:rPr>
              <a:t>Принцип </a:t>
            </a:r>
            <a:r>
              <a:rPr lang="uk-UA" sz="1600" dirty="0">
                <a:latin typeface="Sitka Heading" pitchFamily="2" charset="0"/>
              </a:rPr>
              <a:t>превалювання сутності над формою </a:t>
            </a:r>
            <a:endParaRPr lang="uk-UA" sz="1600" dirty="0" smtClean="0">
              <a:latin typeface="Sitka Heading" pitchFamily="2" charset="0"/>
            </a:endParaRPr>
          </a:p>
          <a:p>
            <a:pPr>
              <a:defRPr/>
            </a:pPr>
            <a:r>
              <a:rPr lang="uk-UA" sz="1600" dirty="0" smtClean="0">
                <a:latin typeface="Sitka Heading" pitchFamily="2" charset="0"/>
              </a:rPr>
              <a:t>Принцип </a:t>
            </a:r>
            <a:r>
              <a:rPr lang="uk-UA" sz="1600" dirty="0">
                <a:latin typeface="Sitka Heading" pitchFamily="2" charset="0"/>
              </a:rPr>
              <a:t>повноти </a:t>
            </a:r>
            <a:r>
              <a:rPr lang="uk-UA" sz="1600" dirty="0" smtClean="0">
                <a:latin typeface="Sitka Heading" pitchFamily="2" charset="0"/>
              </a:rPr>
              <a:t>висвітлення</a:t>
            </a:r>
            <a:endParaRPr lang="ru-RU" sz="1600" dirty="0">
              <a:latin typeface="Sitka Heading" pitchFamily="2" charset="0"/>
            </a:endParaRPr>
          </a:p>
        </p:txBody>
      </p:sp>
      <p:sp>
        <p:nvSpPr>
          <p:cNvPr id="5" name="Номер слайда 4"/>
          <p:cNvSpPr>
            <a:spLocks noGrp="1"/>
          </p:cNvSpPr>
          <p:nvPr>
            <p:ph type="sldNum" sz="quarter" idx="12"/>
          </p:nvPr>
        </p:nvSpPr>
        <p:spPr/>
        <p:txBody>
          <a:bodyPr/>
          <a:lstStyle/>
          <a:p>
            <a:pPr>
              <a:defRPr/>
            </a:pPr>
            <a:fld id="{65DA612C-BC87-4E7C-A3C3-3CF26F1659DF}" type="slidenum">
              <a:rPr lang="en-US" smtClean="0"/>
              <a:pPr>
                <a:defRPr/>
              </a:pPr>
              <a:t>16</a:t>
            </a:fld>
            <a:endParaRPr lang="en-US"/>
          </a:p>
        </p:txBody>
      </p:sp>
      <p:sp>
        <p:nvSpPr>
          <p:cNvPr id="20485"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Принципи бухгалтерського обліку</a:t>
            </a:r>
            <a:endParaRPr lang="en-US" sz="2000">
              <a:solidFill>
                <a:schemeClr val="bg1"/>
              </a:solidFill>
              <a:latin typeface="Sitka Display" pitchFamily="2" charset="0"/>
            </a:endParaRPr>
          </a:p>
        </p:txBody>
      </p:sp>
      <p:pic>
        <p:nvPicPr>
          <p:cNvPr id="204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6315075"/>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25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25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25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25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25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25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25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fade">
                                      <p:cBhvr>
                                        <p:cTn id="54" dur="1000"/>
                                        <p:tgtEl>
                                          <p:spTgt spid="3">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25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25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25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fade">
                                      <p:cBhvr>
                                        <p:cTn id="69" dur="1000"/>
                                        <p:tgtEl>
                                          <p:spTgt spid="3">
                                            <p:txEl>
                                              <p:pRg st="11" end="1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25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fade">
                                      <p:cBhvr>
                                        <p:cTn id="74" dur="1000"/>
                                        <p:tgtEl>
                                          <p:spTgt spid="3">
                                            <p:txEl>
                                              <p:pRg st="12" end="12"/>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250"/>
                                  </p:stCondLst>
                                  <p:childTnLst>
                                    <p:set>
                                      <p:cBhvr>
                                        <p:cTn id="78" dur="1" fill="hold">
                                          <p:stCondLst>
                                            <p:cond delay="0"/>
                                          </p:stCondLst>
                                        </p:cTn>
                                        <p:tgtEl>
                                          <p:spTgt spid="3">
                                            <p:txEl>
                                              <p:pRg st="13" end="13"/>
                                            </p:txEl>
                                          </p:spTgt>
                                        </p:tgtEl>
                                        <p:attrNameLst>
                                          <p:attrName>style.visibility</p:attrName>
                                        </p:attrNameLst>
                                      </p:cBhvr>
                                      <p:to>
                                        <p:strVal val="visible"/>
                                      </p:to>
                                    </p:set>
                                    <p:animEffect transition="in" filter="fade">
                                      <p:cBhvr>
                                        <p:cTn id="79" dur="1000"/>
                                        <p:tgtEl>
                                          <p:spTgt spid="3">
                                            <p:txEl>
                                              <p:pRg st="13" end="13"/>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25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fade">
                                      <p:cBhvr>
                                        <p:cTn id="84" dur="1000"/>
                                        <p:tgtEl>
                                          <p:spTgt spid="3">
                                            <p:txEl>
                                              <p:pRg st="14" end="14"/>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250"/>
                                  </p:stCondLst>
                                  <p:childTnLst>
                                    <p:set>
                                      <p:cBhvr>
                                        <p:cTn id="88" dur="1" fill="hold">
                                          <p:stCondLst>
                                            <p:cond delay="0"/>
                                          </p:stCondLst>
                                        </p:cTn>
                                        <p:tgtEl>
                                          <p:spTgt spid="3">
                                            <p:txEl>
                                              <p:pRg st="15" end="15"/>
                                            </p:txEl>
                                          </p:spTgt>
                                        </p:tgtEl>
                                        <p:attrNameLst>
                                          <p:attrName>style.visibility</p:attrName>
                                        </p:attrNameLst>
                                      </p:cBhvr>
                                      <p:to>
                                        <p:strVal val="visible"/>
                                      </p:to>
                                    </p:set>
                                    <p:animEffect transition="in" filter="fade">
                                      <p:cBhvr>
                                        <p:cTn id="89"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2"/>
          <p:cNvSpPr>
            <a:spLocks noGrp="1"/>
          </p:cNvSpPr>
          <p:nvPr>
            <p:ph sz="half" idx="1"/>
          </p:nvPr>
        </p:nvSpPr>
        <p:spPr>
          <a:xfrm>
            <a:off x="158750" y="633413"/>
            <a:ext cx="8853488" cy="5354637"/>
          </a:xfrm>
        </p:spPr>
        <p:txBody>
          <a:bodyPr/>
          <a:lstStyle/>
          <a:p>
            <a:r>
              <a:rPr lang="uk-UA" sz="1400" b="1" i="1" smtClean="0"/>
              <a:t>Принцип автономності підприємства</a:t>
            </a:r>
            <a:r>
              <a:rPr lang="uk-UA" sz="1400" smtClean="0"/>
              <a:t> — кожне підприємство (фірма) розглядається як самостійна господарська одиниця, відокремлена від своїх власників та інших підприємств. Рахунки підприємства мають бути відокремлені від рахунків його власників. Зобов’язання та кошти власника не повинні відображуватись в обліку й звітності підприємства.</a:t>
            </a:r>
            <a:endParaRPr lang="ru-RU" sz="1400" smtClean="0"/>
          </a:p>
          <a:p>
            <a:r>
              <a:rPr lang="uk-UA" sz="1400" b="1" i="1" smtClean="0"/>
              <a:t>Принцип безперервності діяльності</a:t>
            </a:r>
            <a:r>
              <a:rPr lang="uk-UA" sz="1400" b="1" smtClean="0"/>
              <a:t> — </a:t>
            </a:r>
            <a:r>
              <a:rPr lang="uk-UA" sz="1400" smtClean="0"/>
              <a:t>означає, що підприємство постійно функціонує й продовжуватиме в майбутньому свою діяльність необмежений період часу. Виходячи з цього, господарські засоби включаються до балансу за їх фактичною собівартістю, а не за ринковою ціною. У звіт про прибутки включають доходи й витрати, зумовлені нормальною поточною діяльністю підприємства.</a:t>
            </a:r>
            <a:endParaRPr lang="ru-RU" sz="1400" smtClean="0"/>
          </a:p>
          <a:p>
            <a:r>
              <a:rPr lang="uk-UA" sz="1400" b="1" i="1" smtClean="0"/>
              <a:t>Принцип двосторонності</a:t>
            </a:r>
            <a:r>
              <a:rPr lang="uk-UA" sz="1400" smtClean="0"/>
              <a:t> полягає в тому, що засоби підприємства відображають у двох напрямах: з одного боку — за їх речовим складом, а з іншого — за джерелами їх формування, що може бути виражене формулою:</a:t>
            </a:r>
            <a:endParaRPr lang="ru-RU" sz="1400" smtClean="0"/>
          </a:p>
          <a:p>
            <a:r>
              <a:rPr lang="uk-UA" sz="1400" b="1" i="1" smtClean="0"/>
              <a:t>Принцип грошового вимірювання</a:t>
            </a:r>
            <a:r>
              <a:rPr lang="uk-UA" sz="1400" smtClean="0"/>
              <a:t> означає, що в бухгалтерському обліку відображають явища, дані, які можуть бути виражені в грошовому вимірі.</a:t>
            </a:r>
            <a:endParaRPr lang="ru-RU" sz="1400" smtClean="0"/>
          </a:p>
          <a:p>
            <a:r>
              <a:rPr lang="uk-UA" sz="1400" b="1" i="1" smtClean="0"/>
              <a:t>Принцип собівартості</a:t>
            </a:r>
            <a:r>
              <a:rPr lang="uk-UA" sz="1400" b="1" smtClean="0"/>
              <a:t>.</a:t>
            </a:r>
            <a:r>
              <a:rPr lang="uk-UA" sz="1400" smtClean="0"/>
              <a:t> У бухгалтерському обліку відображають собівартість (первісну, історичну тощо) засобів, а не їх ринкову вартість.</a:t>
            </a:r>
            <a:endParaRPr lang="ru-RU" sz="1400" smtClean="0"/>
          </a:p>
          <a:p>
            <a:r>
              <a:rPr lang="uk-UA" sz="1400" b="1" i="1" smtClean="0"/>
              <a:t>Принцип нарахування</a:t>
            </a:r>
            <a:r>
              <a:rPr lang="uk-UA" sz="1400" smtClean="0"/>
              <a:t> регулює момент визнання доходів і витрат. Згідно з цим принципом доходи й витрати відображають в обліку в тому періоді, в якому вони були нараховані, тобто зроблені чи здійснені, незалежно від того, коли фактично було отримано чи сплачено гроші. Альтернативним методом є касовий метод, за яким доходи визначають з часу надходження грошей, а витрати — з моменту сплати грошей.</a:t>
            </a:r>
            <a:endParaRPr lang="ru-RU" sz="1400" smtClean="0"/>
          </a:p>
          <a:p>
            <a:r>
              <a:rPr lang="uk-UA" sz="1400" b="1" i="1" smtClean="0"/>
              <a:t>Принципи реалізації</a:t>
            </a:r>
            <a:r>
              <a:rPr lang="uk-UA" sz="1400" b="1" smtClean="0"/>
              <a:t>.</a:t>
            </a:r>
            <a:r>
              <a:rPr lang="uk-UA" sz="1400" smtClean="0"/>
              <a:t> Згідно з цим принципом доходи від реалізації продукції, робіт, послуг обліковують, коли виконано договірні зобов’язання й надіслано рахунок клієнтові. Іншими словами, час реалізації та визначення доходу від реалізації є момент відвантаження продукції й переходу права власності на неї від постачальника до клієнта.</a:t>
            </a:r>
            <a:endParaRPr lang="ru-RU" sz="1400" b="1"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499A29DA-4A06-4571-8E73-F114FA6707B0}" type="slidenum">
              <a:rPr lang="en-US" smtClean="0"/>
              <a:pPr>
                <a:defRPr/>
              </a:pPr>
              <a:t>17</a:t>
            </a:fld>
            <a:endParaRPr lang="en-US"/>
          </a:p>
        </p:txBody>
      </p:sp>
      <p:sp>
        <p:nvSpPr>
          <p:cNvPr id="21508"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Принципи бухгалтерського обліку</a:t>
            </a:r>
            <a:endParaRPr lang="en-US" sz="2000">
              <a:solidFill>
                <a:schemeClr val="bg1"/>
              </a:solidFill>
              <a:latin typeface="Sitka Display" pitchFamily="2" charset="0"/>
            </a:endParaRPr>
          </a:p>
        </p:txBody>
      </p:sp>
      <p:pic>
        <p:nvPicPr>
          <p:cNvPr id="215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6315075"/>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58750" y="558800"/>
            <a:ext cx="8853488" cy="5429250"/>
          </a:xfrm>
        </p:spPr>
        <p:txBody>
          <a:bodyPr/>
          <a:lstStyle/>
          <a:p>
            <a:pPr>
              <a:defRPr/>
            </a:pPr>
            <a:r>
              <a:rPr lang="uk-UA" sz="1400" b="1" i="1" dirty="0" smtClean="0"/>
              <a:t>Принцип </a:t>
            </a:r>
            <a:r>
              <a:rPr lang="uk-UA" sz="1400" b="1" i="1" dirty="0"/>
              <a:t>консерватизму (передбачливості, обережності).</a:t>
            </a:r>
            <a:r>
              <a:rPr lang="uk-UA" sz="1400" dirty="0"/>
              <a:t> Згідно з цим принципом доходи обліковують, коли можливість їх отримання стає цілком визначеною подією, фактом, у той час як витрати та втрати повинні відображатись, коли їх здійснення є ймовірною, можливою подією. В основу цього покладено принцип оцінки об’єктів обліку, який дає змогу уникнути завищення оцінки активів і доходів, а також недооцінки зобов’язань і витрат.</a:t>
            </a:r>
            <a:endParaRPr lang="ru-RU" sz="1400" dirty="0"/>
          </a:p>
          <a:p>
            <a:pPr>
              <a:defRPr/>
            </a:pPr>
            <a:r>
              <a:rPr lang="uk-UA" sz="1400" b="1" i="1" dirty="0"/>
              <a:t>Принцип матеріальності, або суттєвості</a:t>
            </a:r>
            <a:r>
              <a:rPr lang="uk-UA" sz="1400" dirty="0"/>
              <a:t> означає, що в бухгалтерському обліку відповідно до вимог загальноприйнятих принципів мають бути відображені всі важливі, суттєві події, господарські операції. Водночас незначні, несуттєві події та факти можуть бути відображені в обліку та звітності з відхиленням від загальноприйнятих принципів.</a:t>
            </a:r>
            <a:endParaRPr lang="ru-RU" sz="1400" dirty="0"/>
          </a:p>
          <a:p>
            <a:pPr>
              <a:defRPr/>
            </a:pPr>
            <a:r>
              <a:rPr lang="uk-UA" sz="1400" b="1" i="1" dirty="0"/>
              <a:t>Принцип відповідності</a:t>
            </a:r>
            <a:r>
              <a:rPr lang="uk-UA" sz="1400" dirty="0"/>
              <a:t> — це розмежування доходів і витрат між періодами та узгодження (відповідності) доходів звітного періоду з витратами, завдяки яким одержано ці доходи. Він має велике значення в правильному визначенні фінансових результатів звітного періоду.</a:t>
            </a:r>
            <a:endParaRPr lang="ru-RU" sz="1400" dirty="0"/>
          </a:p>
          <a:p>
            <a:pPr>
              <a:defRPr/>
            </a:pPr>
            <a:r>
              <a:rPr lang="uk-UA" sz="1400" b="1" i="1" dirty="0"/>
              <a:t>Принцип постійності</a:t>
            </a:r>
            <a:r>
              <a:rPr lang="uk-UA" sz="1400" dirty="0"/>
              <a:t> вимагає від підприємства застосування обраної облікової політики впродовж тривалого часу. Зміни обраних методів обліку та оцінювання мають бути обґрунтовані й докладно описані в додатку до</a:t>
            </a:r>
            <a:endParaRPr lang="ru-RU" sz="1400" dirty="0"/>
          </a:p>
          <a:p>
            <a:pPr>
              <a:defRPr/>
            </a:pPr>
            <a:r>
              <a:rPr lang="uk-UA" sz="1400" dirty="0"/>
              <a:t>фінансової звітності.</a:t>
            </a:r>
            <a:endParaRPr lang="ru-RU" sz="1400" dirty="0"/>
          </a:p>
          <a:p>
            <a:pPr>
              <a:defRPr/>
            </a:pPr>
            <a:r>
              <a:rPr lang="uk-UA" sz="1400" b="1" i="1" dirty="0"/>
              <a:t>Принцип періодичності (або облікового періоду)</a:t>
            </a:r>
            <a:r>
              <a:rPr lang="uk-UA" sz="1400" dirty="0"/>
              <a:t> визначає можливість і необхідність поділу безперервної діяльності підприємства на звітні періоди для складання необхідної звітності й виявлення результатів діяльності.</a:t>
            </a:r>
            <a:endParaRPr lang="ru-RU" sz="1400" dirty="0"/>
          </a:p>
          <a:p>
            <a:pPr>
              <a:defRPr/>
            </a:pPr>
            <a:r>
              <a:rPr lang="uk-UA" sz="1400" b="1" i="1" dirty="0"/>
              <a:t>Принцип превалювання сутності над формою</a:t>
            </a:r>
            <a:r>
              <a:rPr lang="uk-UA" sz="1400" dirty="0"/>
              <a:t> означає, що операції та події мають обліковуватись і подаватись у звітності відповідно до їх економічної сутності, а не лише виходячи з юридичної форми.</a:t>
            </a:r>
            <a:endParaRPr lang="ru-RU" sz="1400" dirty="0"/>
          </a:p>
          <a:p>
            <a:pPr>
              <a:defRPr/>
            </a:pPr>
            <a:r>
              <a:rPr lang="uk-UA" sz="1400" b="1" i="1" dirty="0"/>
              <a:t>Принцип повноти висвітлення: </a:t>
            </a:r>
            <a:r>
              <a:rPr lang="uk-UA" sz="1400" dirty="0"/>
              <a:t>у фінансовій звітності підприємства має відбиватися вся необхідна інформація про фактичні та потенційні результати господарських операцій та подій, які можуть вплинути на рішення, що приймаються на її основі.</a:t>
            </a:r>
            <a:endParaRPr lang="ru-RU" sz="1400" dirty="0"/>
          </a:p>
          <a:p>
            <a:pPr marL="0" indent="0">
              <a:buFontTx/>
              <a:buNone/>
              <a:defRPr/>
            </a:pPr>
            <a:endParaRPr lang="ru-RU" sz="1400" b="1" dirty="0">
              <a:latin typeface="Sitka Display" pitchFamily="2" charset="0"/>
            </a:endParaRPr>
          </a:p>
        </p:txBody>
      </p:sp>
      <p:sp>
        <p:nvSpPr>
          <p:cNvPr id="5" name="Номер слайда 4"/>
          <p:cNvSpPr>
            <a:spLocks noGrp="1"/>
          </p:cNvSpPr>
          <p:nvPr>
            <p:ph type="sldNum" sz="quarter" idx="12"/>
          </p:nvPr>
        </p:nvSpPr>
        <p:spPr/>
        <p:txBody>
          <a:bodyPr/>
          <a:lstStyle/>
          <a:p>
            <a:pPr>
              <a:defRPr/>
            </a:pPr>
            <a:fld id="{04948890-7FD2-4370-80C9-6A8B95690FD9}" type="slidenum">
              <a:rPr lang="en-US" smtClean="0"/>
              <a:pPr>
                <a:defRPr/>
              </a:pPr>
              <a:t>18</a:t>
            </a:fld>
            <a:endParaRPr lang="en-US"/>
          </a:p>
        </p:txBody>
      </p:sp>
      <p:sp>
        <p:nvSpPr>
          <p:cNvPr id="22532"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Принципи бухгалтерського обліку</a:t>
            </a:r>
            <a:endParaRPr lang="en-US" sz="2000">
              <a:solidFill>
                <a:schemeClr val="bg1"/>
              </a:solidFill>
              <a:latin typeface="Sitka Display" pitchFamily="2" charset="0"/>
            </a:endParaRPr>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6315075"/>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596900" y="1816100"/>
            <a:ext cx="8077200" cy="3746500"/>
          </a:xfrm>
          <a:prstGeom prst="roundRect">
            <a:avLst>
              <a:gd name="adj" fmla="val 6481"/>
            </a:avLst>
          </a:prstGeom>
          <a:solidFill>
            <a:srgbClr val="333333">
              <a:alpha val="10980"/>
            </a:srgbClr>
          </a:solidFill>
          <a:ln w="28575" cap="rnd">
            <a:solidFill>
              <a:srgbClr val="333333"/>
            </a:solidFill>
            <a:prstDash val="sysDot"/>
            <a:round/>
            <a:headEnd/>
            <a:tailEnd/>
          </a:ln>
        </p:spPr>
        <p:txBody>
          <a:bodyPr wrap="none" anchor="ctr"/>
          <a:lstStyle/>
          <a:p>
            <a:endParaRPr lang="ru-RU"/>
          </a:p>
        </p:txBody>
      </p:sp>
      <p:sp>
        <p:nvSpPr>
          <p:cNvPr id="5123" name="Rectangle 3"/>
          <p:cNvSpPr>
            <a:spLocks noGrp="1" noChangeArrowheads="1"/>
          </p:cNvSpPr>
          <p:nvPr>
            <p:ph type="title"/>
          </p:nvPr>
        </p:nvSpPr>
        <p:spPr>
          <a:xfrm>
            <a:off x="-38100" y="673100"/>
            <a:ext cx="9347200" cy="1143000"/>
          </a:xfrm>
        </p:spPr>
        <p:txBody>
          <a:bodyPr/>
          <a:lstStyle/>
          <a:p>
            <a:pPr eaLnBrk="1" hangingPunct="1"/>
            <a:r>
              <a:rPr lang="uk-UA" sz="2400" b="1" smtClean="0">
                <a:solidFill>
                  <a:srgbClr val="003366"/>
                </a:solidFill>
                <a:latin typeface="Verdana" pitchFamily="34" charset="0"/>
              </a:rPr>
              <a:t>Стандарти та кодекси (</a:t>
            </a:r>
            <a:r>
              <a:rPr lang="uk-UA" sz="2400" b="1" smtClean="0">
                <a:solidFill>
                  <a:srgbClr val="003366"/>
                </a:solidFill>
              </a:rPr>
              <a:t>ROSC) </a:t>
            </a:r>
            <a:br>
              <a:rPr lang="uk-UA" sz="2400" b="1" smtClean="0">
                <a:solidFill>
                  <a:srgbClr val="003366"/>
                </a:solidFill>
              </a:rPr>
            </a:br>
            <a:r>
              <a:rPr lang="uk-UA" sz="2400" b="1" smtClean="0">
                <a:solidFill>
                  <a:srgbClr val="003366"/>
                </a:solidFill>
              </a:rPr>
              <a:t>у сфері бухгалтерського обліку та аудиту</a:t>
            </a:r>
            <a:r>
              <a:rPr lang="uk-UA" sz="2400" b="1" smtClean="0">
                <a:solidFill>
                  <a:srgbClr val="003366"/>
                </a:solidFill>
                <a:latin typeface="Verdana" pitchFamily="34" charset="0"/>
              </a:rPr>
              <a:t>:</a:t>
            </a:r>
            <a:r>
              <a:rPr lang="uk-UA" sz="2400" smtClean="0">
                <a:solidFill>
                  <a:srgbClr val="003366"/>
                </a:solidFill>
                <a:latin typeface="Verdana" pitchFamily="34" charset="0"/>
              </a:rPr>
              <a:t> </a:t>
            </a:r>
          </a:p>
        </p:txBody>
      </p:sp>
      <p:sp>
        <p:nvSpPr>
          <p:cNvPr id="5124" name="AutoShape 4"/>
          <p:cNvSpPr>
            <a:spLocks noChangeArrowheads="1"/>
          </p:cNvSpPr>
          <p:nvPr/>
        </p:nvSpPr>
        <p:spPr bwMode="auto">
          <a:xfrm>
            <a:off x="2387600" y="1968500"/>
            <a:ext cx="4533900" cy="533400"/>
          </a:xfrm>
          <a:custGeom>
            <a:avLst/>
            <a:gdLst>
              <a:gd name="T0" fmla="*/ 909865991 w 21600"/>
              <a:gd name="T1" fmla="*/ 6586008 h 21600"/>
              <a:gd name="T2" fmla="*/ 475839102 w 21600"/>
              <a:gd name="T3" fmla="*/ 13172017 h 21600"/>
              <a:gd name="T4" fmla="*/ 41812214 w 21600"/>
              <a:gd name="T5" fmla="*/ 6586008 h 21600"/>
              <a:gd name="T6" fmla="*/ 475839102 w 21600"/>
              <a:gd name="T7" fmla="*/ 0 h 21600"/>
              <a:gd name="T8" fmla="*/ 0 60000 65536"/>
              <a:gd name="T9" fmla="*/ 0 60000 65536"/>
              <a:gd name="T10" fmla="*/ 0 60000 65536"/>
              <a:gd name="T11" fmla="*/ 0 60000 65536"/>
              <a:gd name="T12" fmla="*/ 2749 w 21600"/>
              <a:gd name="T13" fmla="*/ 2749 h 21600"/>
              <a:gd name="T14" fmla="*/ 18851 w 21600"/>
              <a:gd name="T15" fmla="*/ 18851 h 21600"/>
            </a:gdLst>
            <a:ahLst/>
            <a:cxnLst>
              <a:cxn ang="T8">
                <a:pos x="T0" y="T1"/>
              </a:cxn>
              <a:cxn ang="T9">
                <a:pos x="T2" y="T3"/>
              </a:cxn>
              <a:cxn ang="T10">
                <a:pos x="T4" y="T5"/>
              </a:cxn>
              <a:cxn ang="T11">
                <a:pos x="T6" y="T7"/>
              </a:cxn>
            </a:cxnLst>
            <a:rect l="T12" t="T13" r="T14" b="T15"/>
            <a:pathLst>
              <a:path w="21600" h="21600">
                <a:moveTo>
                  <a:pt x="0" y="0"/>
                </a:moveTo>
                <a:lnTo>
                  <a:pt x="1898" y="21600"/>
                </a:lnTo>
                <a:lnTo>
                  <a:pt x="19702" y="21600"/>
                </a:lnTo>
                <a:lnTo>
                  <a:pt x="21600" y="0"/>
                </a:lnTo>
                <a:lnTo>
                  <a:pt x="0" y="0"/>
                </a:lnTo>
                <a:close/>
              </a:path>
            </a:pathLst>
          </a:custGeom>
          <a:solidFill>
            <a:srgbClr val="003366">
              <a:alpha val="74901"/>
            </a:srgbClr>
          </a:solidFill>
          <a:ln w="15875">
            <a:solidFill>
              <a:srgbClr val="003366"/>
            </a:solidFill>
            <a:miter lim="800000"/>
            <a:headEnd/>
            <a:tailEnd/>
          </a:ln>
        </p:spPr>
        <p:txBody>
          <a:bodyPr wrap="none" anchor="ctr"/>
          <a:lstStyle/>
          <a:p>
            <a:pPr algn="ctr"/>
            <a:r>
              <a:rPr lang="uk-UA">
                <a:solidFill>
                  <a:schemeClr val="bg1"/>
                </a:solidFill>
              </a:rPr>
              <a:t>Економічний контекст</a:t>
            </a:r>
            <a:endParaRPr lang="en-US">
              <a:solidFill>
                <a:schemeClr val="bg1"/>
              </a:solidFill>
            </a:endParaRPr>
          </a:p>
        </p:txBody>
      </p:sp>
      <p:sp>
        <p:nvSpPr>
          <p:cNvPr id="5125" name="AutoShape 5"/>
          <p:cNvSpPr>
            <a:spLocks noChangeArrowheads="1"/>
          </p:cNvSpPr>
          <p:nvPr/>
        </p:nvSpPr>
        <p:spPr bwMode="auto">
          <a:xfrm>
            <a:off x="2806700" y="2590800"/>
            <a:ext cx="3670300" cy="685800"/>
          </a:xfrm>
          <a:custGeom>
            <a:avLst/>
            <a:gdLst>
              <a:gd name="T0" fmla="*/ 583874892 w 21600"/>
              <a:gd name="T1" fmla="*/ 10887075 h 21600"/>
              <a:gd name="T2" fmla="*/ 311831067 w 21600"/>
              <a:gd name="T3" fmla="*/ 21774150 h 21600"/>
              <a:gd name="T4" fmla="*/ 39787411 w 21600"/>
              <a:gd name="T5" fmla="*/ 10887075 h 21600"/>
              <a:gd name="T6" fmla="*/ 311831067 w 21600"/>
              <a:gd name="T7" fmla="*/ 0 h 21600"/>
              <a:gd name="T8" fmla="*/ 0 60000 65536"/>
              <a:gd name="T9" fmla="*/ 0 60000 65536"/>
              <a:gd name="T10" fmla="*/ 0 60000 65536"/>
              <a:gd name="T11" fmla="*/ 0 60000 65536"/>
              <a:gd name="T12" fmla="*/ 3178 w 21600"/>
              <a:gd name="T13" fmla="*/ 3178 h 21600"/>
              <a:gd name="T14" fmla="*/ 18422 w 21600"/>
              <a:gd name="T15" fmla="*/ 18422 h 21600"/>
            </a:gdLst>
            <a:ahLst/>
            <a:cxnLst>
              <a:cxn ang="T8">
                <a:pos x="T0" y="T1"/>
              </a:cxn>
              <a:cxn ang="T9">
                <a:pos x="T2" y="T3"/>
              </a:cxn>
              <a:cxn ang="T10">
                <a:pos x="T4" y="T5"/>
              </a:cxn>
              <a:cxn ang="T11">
                <a:pos x="T6" y="T7"/>
              </a:cxn>
            </a:cxnLst>
            <a:rect l="T12" t="T13" r="T14" b="T15"/>
            <a:pathLst>
              <a:path w="21600" h="21600">
                <a:moveTo>
                  <a:pt x="0" y="0"/>
                </a:moveTo>
                <a:lnTo>
                  <a:pt x="2756" y="21600"/>
                </a:lnTo>
                <a:lnTo>
                  <a:pt x="18844" y="21600"/>
                </a:lnTo>
                <a:lnTo>
                  <a:pt x="21600" y="0"/>
                </a:lnTo>
                <a:lnTo>
                  <a:pt x="0" y="0"/>
                </a:lnTo>
                <a:close/>
              </a:path>
            </a:pathLst>
          </a:custGeom>
          <a:solidFill>
            <a:srgbClr val="003366">
              <a:alpha val="74901"/>
            </a:srgbClr>
          </a:solidFill>
          <a:ln w="15875">
            <a:solidFill>
              <a:srgbClr val="003366"/>
            </a:solidFill>
            <a:miter lim="800000"/>
            <a:headEnd/>
            <a:tailEnd/>
          </a:ln>
        </p:spPr>
        <p:txBody>
          <a:bodyPr wrap="none" anchor="ctr"/>
          <a:lstStyle/>
          <a:p>
            <a:pPr algn="ctr"/>
            <a:r>
              <a:rPr lang="uk-UA">
                <a:solidFill>
                  <a:schemeClr val="bg1"/>
                </a:solidFill>
              </a:rPr>
              <a:t>Законодавча та </a:t>
            </a:r>
          </a:p>
          <a:p>
            <a:pPr algn="ctr"/>
            <a:r>
              <a:rPr lang="uk-UA">
                <a:solidFill>
                  <a:schemeClr val="bg1"/>
                </a:solidFill>
              </a:rPr>
              <a:t>інституційна база</a:t>
            </a:r>
            <a:endParaRPr lang="en-US">
              <a:solidFill>
                <a:schemeClr val="bg1"/>
              </a:solidFill>
            </a:endParaRPr>
          </a:p>
        </p:txBody>
      </p:sp>
      <p:sp>
        <p:nvSpPr>
          <p:cNvPr id="5126" name="AutoShape 6"/>
          <p:cNvSpPr>
            <a:spLocks noChangeArrowheads="1"/>
          </p:cNvSpPr>
          <p:nvPr/>
        </p:nvSpPr>
        <p:spPr bwMode="auto">
          <a:xfrm>
            <a:off x="3302000" y="3352800"/>
            <a:ext cx="2679700" cy="685800"/>
          </a:xfrm>
          <a:custGeom>
            <a:avLst/>
            <a:gdLst>
              <a:gd name="T0" fmla="*/ 304971322 w 21600"/>
              <a:gd name="T1" fmla="*/ 10887075 h 21600"/>
              <a:gd name="T2" fmla="*/ 166222039 w 21600"/>
              <a:gd name="T3" fmla="*/ 21774150 h 21600"/>
              <a:gd name="T4" fmla="*/ 27472756 w 21600"/>
              <a:gd name="T5" fmla="*/ 10887075 h 21600"/>
              <a:gd name="T6" fmla="*/ 166222039 w 21600"/>
              <a:gd name="T7" fmla="*/ 0 h 21600"/>
              <a:gd name="T8" fmla="*/ 0 60000 65536"/>
              <a:gd name="T9" fmla="*/ 0 60000 65536"/>
              <a:gd name="T10" fmla="*/ 0 60000 65536"/>
              <a:gd name="T11" fmla="*/ 0 60000 65536"/>
              <a:gd name="T12" fmla="*/ 3585 w 21600"/>
              <a:gd name="T13" fmla="*/ 3585 h 21600"/>
              <a:gd name="T14" fmla="*/ 18015 w 21600"/>
              <a:gd name="T15" fmla="*/ 18015 h 21600"/>
            </a:gdLst>
            <a:ahLst/>
            <a:cxnLst>
              <a:cxn ang="T8">
                <a:pos x="T0" y="T1"/>
              </a:cxn>
              <a:cxn ang="T9">
                <a:pos x="T2" y="T3"/>
              </a:cxn>
              <a:cxn ang="T10">
                <a:pos x="T4" y="T5"/>
              </a:cxn>
              <a:cxn ang="T11">
                <a:pos x="T6" y="T7"/>
              </a:cxn>
            </a:cxnLst>
            <a:rect l="T12" t="T13" r="T14" b="T15"/>
            <a:pathLst>
              <a:path w="21600" h="21600">
                <a:moveTo>
                  <a:pt x="0" y="0"/>
                </a:moveTo>
                <a:lnTo>
                  <a:pt x="3570" y="21600"/>
                </a:lnTo>
                <a:lnTo>
                  <a:pt x="18030" y="21600"/>
                </a:lnTo>
                <a:lnTo>
                  <a:pt x="21600" y="0"/>
                </a:lnTo>
                <a:lnTo>
                  <a:pt x="0" y="0"/>
                </a:lnTo>
                <a:close/>
              </a:path>
            </a:pathLst>
          </a:custGeom>
          <a:solidFill>
            <a:srgbClr val="003366">
              <a:alpha val="74901"/>
            </a:srgbClr>
          </a:solidFill>
          <a:ln w="15875">
            <a:solidFill>
              <a:srgbClr val="003366"/>
            </a:solidFill>
            <a:miter lim="800000"/>
            <a:headEnd/>
            <a:tailEnd/>
          </a:ln>
        </p:spPr>
        <p:txBody>
          <a:bodyPr wrap="none" anchor="ctr"/>
          <a:lstStyle/>
          <a:p>
            <a:pPr algn="ctr" eaLnBrk="0" hangingPunct="0"/>
            <a:r>
              <a:rPr lang="uk-UA">
                <a:solidFill>
                  <a:schemeClr val="bg1"/>
                </a:solidFill>
              </a:rPr>
              <a:t>Практика </a:t>
            </a:r>
          </a:p>
          <a:p>
            <a:pPr algn="ctr" eaLnBrk="0" hangingPunct="0"/>
            <a:r>
              <a:rPr lang="uk-UA">
                <a:solidFill>
                  <a:schemeClr val="bg1"/>
                </a:solidFill>
              </a:rPr>
              <a:t>бухобліку</a:t>
            </a:r>
            <a:endParaRPr lang="en-US">
              <a:solidFill>
                <a:schemeClr val="bg1"/>
              </a:solidFill>
              <a:latin typeface="Arial" charset="0"/>
            </a:endParaRPr>
          </a:p>
        </p:txBody>
      </p:sp>
      <p:sp>
        <p:nvSpPr>
          <p:cNvPr id="5127" name="AutoShape 7"/>
          <p:cNvSpPr>
            <a:spLocks noChangeArrowheads="1"/>
          </p:cNvSpPr>
          <p:nvPr/>
        </p:nvSpPr>
        <p:spPr bwMode="auto">
          <a:xfrm>
            <a:off x="3784600" y="4114800"/>
            <a:ext cx="1727200" cy="1295400"/>
          </a:xfrm>
          <a:custGeom>
            <a:avLst/>
            <a:gdLst>
              <a:gd name="T0" fmla="*/ 103584022 w 21600"/>
              <a:gd name="T1" fmla="*/ 38844008 h 21600"/>
              <a:gd name="T2" fmla="*/ 69056015 w 21600"/>
              <a:gd name="T3" fmla="*/ 77688017 h 21600"/>
              <a:gd name="T4" fmla="*/ 34528007 w 21600"/>
              <a:gd name="T5" fmla="*/ 38844008 h 21600"/>
              <a:gd name="T6" fmla="*/ 69056015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003366">
              <a:alpha val="74901"/>
            </a:srgbClr>
          </a:solidFill>
          <a:ln w="15875">
            <a:solidFill>
              <a:srgbClr val="003366"/>
            </a:solidFill>
            <a:miter lim="800000"/>
            <a:headEnd/>
            <a:tailEnd/>
          </a:ln>
        </p:spPr>
        <p:txBody>
          <a:bodyPr wrap="none" anchor="ctr"/>
          <a:lstStyle/>
          <a:p>
            <a:pPr algn="ctr">
              <a:lnSpc>
                <a:spcPct val="90000"/>
              </a:lnSpc>
            </a:pPr>
            <a:r>
              <a:rPr lang="uk-UA">
                <a:solidFill>
                  <a:schemeClr val="bg1"/>
                </a:solidFill>
              </a:rPr>
              <a:t>Практика </a:t>
            </a:r>
          </a:p>
          <a:p>
            <a:pPr algn="ctr">
              <a:lnSpc>
                <a:spcPct val="90000"/>
              </a:lnSpc>
            </a:pPr>
            <a:r>
              <a:rPr lang="uk-UA">
                <a:solidFill>
                  <a:schemeClr val="bg1"/>
                </a:solidFill>
              </a:rPr>
              <a:t>аудиту</a:t>
            </a:r>
            <a:endParaRPr lang="en-US">
              <a:solidFill>
                <a:schemeClr val="bg1"/>
              </a:solidFill>
              <a:latin typeface="Arial" charset="0"/>
            </a:endParaRPr>
          </a:p>
          <a:p>
            <a:pPr algn="ctr"/>
            <a:endParaRPr lang="en-US">
              <a:solidFill>
                <a:schemeClr val="bg1"/>
              </a:solidFill>
              <a:latin typeface="Arial" charset="0"/>
            </a:endParaRPr>
          </a:p>
          <a:p>
            <a:pPr algn="ctr"/>
            <a:endParaRPr lang="en-US">
              <a:solidFill>
                <a:schemeClr val="bg1"/>
              </a:solidFill>
              <a:latin typeface="Arial" charset="0"/>
            </a:endParaRPr>
          </a:p>
        </p:txBody>
      </p:sp>
      <p:sp>
        <p:nvSpPr>
          <p:cNvPr id="5128" name="AutoShape 8"/>
          <p:cNvSpPr>
            <a:spLocks noChangeArrowheads="1"/>
          </p:cNvSpPr>
          <p:nvPr/>
        </p:nvSpPr>
        <p:spPr bwMode="auto">
          <a:xfrm>
            <a:off x="6838950" y="6172200"/>
            <a:ext cx="2305050" cy="457200"/>
          </a:xfrm>
          <a:prstGeom prst="roundRect">
            <a:avLst>
              <a:gd name="adj" fmla="val 16667"/>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sz="2000" b="1">
                <a:solidFill>
                  <a:schemeClr val="bg1"/>
                </a:solidFill>
              </a:rPr>
              <a:t>РЕКОМЕНДАЦІЇ</a:t>
            </a:r>
            <a:endParaRPr lang="en-US" sz="2000" b="1">
              <a:solidFill>
                <a:schemeClr val="bg1"/>
              </a:solidFill>
            </a:endParaRPr>
          </a:p>
        </p:txBody>
      </p:sp>
      <p:sp>
        <p:nvSpPr>
          <p:cNvPr id="5129" name="AutoShape 9"/>
          <p:cNvSpPr>
            <a:spLocks noChangeArrowheads="1"/>
          </p:cNvSpPr>
          <p:nvPr/>
        </p:nvSpPr>
        <p:spPr bwMode="auto">
          <a:xfrm>
            <a:off x="2347913" y="6119813"/>
            <a:ext cx="4092575" cy="471487"/>
          </a:xfrm>
          <a:prstGeom prst="roundRect">
            <a:avLst>
              <a:gd name="adj" fmla="val 16667"/>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uk-UA" sz="2200" b="1">
                <a:solidFill>
                  <a:schemeClr val="bg1"/>
                </a:solidFill>
              </a:rPr>
              <a:t>РЕЗУЛЬТАТИ АНАЛІЗУ</a:t>
            </a:r>
            <a:endParaRPr lang="en-US" sz="2200" b="1">
              <a:solidFill>
                <a:schemeClr val="bg1"/>
              </a:solidFill>
            </a:endParaRPr>
          </a:p>
        </p:txBody>
      </p:sp>
      <p:sp>
        <p:nvSpPr>
          <p:cNvPr id="23562" name="AutoShape 10"/>
          <p:cNvSpPr>
            <a:spLocks noChangeArrowheads="1"/>
          </p:cNvSpPr>
          <p:nvPr/>
        </p:nvSpPr>
        <p:spPr bwMode="auto">
          <a:xfrm>
            <a:off x="4470400" y="5676900"/>
            <a:ext cx="381000" cy="381000"/>
          </a:xfrm>
          <a:prstGeom prst="downArrow">
            <a:avLst>
              <a:gd name="adj1" fmla="val 50000"/>
              <a:gd name="adj2" fmla="val 25000"/>
            </a:avLst>
          </a:prstGeom>
          <a:solidFill>
            <a:srgbClr val="733619">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a:p>
        </p:txBody>
      </p:sp>
      <p:sp>
        <p:nvSpPr>
          <p:cNvPr id="23563" name="AutoShape 11"/>
          <p:cNvSpPr>
            <a:spLocks noChangeArrowheads="1"/>
          </p:cNvSpPr>
          <p:nvPr/>
        </p:nvSpPr>
        <p:spPr bwMode="auto">
          <a:xfrm>
            <a:off x="6440488" y="6210300"/>
            <a:ext cx="381000" cy="381000"/>
          </a:xfrm>
          <a:prstGeom prst="rightArrow">
            <a:avLst>
              <a:gd name="adj1" fmla="val 50000"/>
              <a:gd name="adj2" fmla="val 45000"/>
            </a:avLst>
          </a:prstGeom>
          <a:solidFill>
            <a:srgbClr val="73361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p>
        </p:txBody>
      </p:sp>
      <p:sp>
        <p:nvSpPr>
          <p:cNvPr id="5132" name="AutoShape 12"/>
          <p:cNvSpPr>
            <a:spLocks noChangeArrowheads="1"/>
          </p:cNvSpPr>
          <p:nvPr/>
        </p:nvSpPr>
        <p:spPr bwMode="auto">
          <a:xfrm rot="10800000">
            <a:off x="762000" y="1981200"/>
            <a:ext cx="1066800" cy="3352800"/>
          </a:xfrm>
          <a:prstGeom prst="roundRect">
            <a:avLst>
              <a:gd name="adj" fmla="val 16667"/>
            </a:avLst>
          </a:prstGeom>
          <a:noFill/>
          <a:ln w="25400">
            <a:solidFill>
              <a:srgbClr val="5A000C"/>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r>
              <a:rPr lang="uk-UA" sz="2200" b="1"/>
              <a:t>Фактична оцінка</a:t>
            </a:r>
            <a:endParaRPr lang="en-US" b="1"/>
          </a:p>
        </p:txBody>
      </p:sp>
      <p:sp>
        <p:nvSpPr>
          <p:cNvPr id="5133" name="AutoShape 13"/>
          <p:cNvSpPr>
            <a:spLocks noChangeArrowheads="1"/>
          </p:cNvSpPr>
          <p:nvPr/>
        </p:nvSpPr>
        <p:spPr bwMode="auto">
          <a:xfrm rot="10800000">
            <a:off x="7429500" y="1981200"/>
            <a:ext cx="1066800" cy="3352800"/>
          </a:xfrm>
          <a:prstGeom prst="roundRect">
            <a:avLst>
              <a:gd name="adj" fmla="val 16667"/>
            </a:avLst>
          </a:prstGeom>
          <a:noFill/>
          <a:ln w="25400">
            <a:solidFill>
              <a:srgbClr val="5A000C"/>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algn="ctr"/>
            <a:r>
              <a:rPr lang="uk-UA" sz="2200" b="1"/>
              <a:t>Сприйняття</a:t>
            </a:r>
            <a:endParaRPr lang="en-US" b="1">
              <a:latin typeface="Arial" charset="0"/>
            </a:endParaRPr>
          </a:p>
        </p:txBody>
      </p:sp>
      <p:sp>
        <p:nvSpPr>
          <p:cNvPr id="23566" name="Text Box 14"/>
          <p:cNvSpPr txBox="1">
            <a:spLocks noChangeArrowheads="1"/>
          </p:cNvSpPr>
          <p:nvPr/>
        </p:nvSpPr>
        <p:spPr bwMode="auto">
          <a:xfrm>
            <a:off x="2205038" y="20638"/>
            <a:ext cx="693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Міжнародні та національні стандарти бухгалтерського обліку</a:t>
            </a:r>
            <a:endParaRPr lang="en-US" sz="2000">
              <a:solidFill>
                <a:schemeClr val="bg1"/>
              </a:solidFill>
            </a:endParaRPr>
          </a:p>
        </p:txBody>
      </p:sp>
      <p:sp>
        <p:nvSpPr>
          <p:cNvPr id="4" name="Номер слайда 3"/>
          <p:cNvSpPr>
            <a:spLocks noGrp="1"/>
          </p:cNvSpPr>
          <p:nvPr>
            <p:ph type="sldNum" sz="quarter" idx="12"/>
          </p:nvPr>
        </p:nvSpPr>
        <p:spPr/>
        <p:txBody>
          <a:bodyPr/>
          <a:lstStyle/>
          <a:p>
            <a:pPr>
              <a:defRPr/>
            </a:pPr>
            <a:fld id="{EB977C65-69C9-4AB5-8A62-E3389DF5E986}" type="slidenum">
              <a:rPr lang="en-US" smtClean="0"/>
              <a:pPr>
                <a:defRPr/>
              </a:pPr>
              <a:t>19</a:t>
            </a:fld>
            <a:endParaRPr lang="en-US"/>
          </a:p>
        </p:txBody>
      </p:sp>
      <p:pic>
        <p:nvPicPr>
          <p:cNvPr id="235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barn(inVertical)">
                                      <p:cBhvr>
                                        <p:cTn id="14" dur="500"/>
                                        <p:tgtEl>
                                          <p:spTgt spid="512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barn(inVertical)">
                                      <p:cBhvr>
                                        <p:cTn id="19" dur="500"/>
                                        <p:tgtEl>
                                          <p:spTgt spid="51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126"/>
                                        </p:tgtEl>
                                        <p:attrNameLst>
                                          <p:attrName>style.visibility</p:attrName>
                                        </p:attrNameLst>
                                      </p:cBhvr>
                                      <p:to>
                                        <p:strVal val="visible"/>
                                      </p:to>
                                    </p:set>
                                    <p:animEffect transition="in" filter="barn(inVertical)">
                                      <p:cBhvr>
                                        <p:cTn id="24" dur="500"/>
                                        <p:tgtEl>
                                          <p:spTgt spid="512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127"/>
                                        </p:tgtEl>
                                        <p:attrNameLst>
                                          <p:attrName>style.visibility</p:attrName>
                                        </p:attrNameLst>
                                      </p:cBhvr>
                                      <p:to>
                                        <p:strVal val="visible"/>
                                      </p:to>
                                    </p:set>
                                    <p:animEffect transition="in" filter="barn(inVertical)">
                                      <p:cBhvr>
                                        <p:cTn id="29" dur="500"/>
                                        <p:tgtEl>
                                          <p:spTgt spid="512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5122"/>
                                        </p:tgtEl>
                                        <p:attrNameLst>
                                          <p:attrName>style.visibility</p:attrName>
                                        </p:attrNameLst>
                                      </p:cBhvr>
                                      <p:to>
                                        <p:strVal val="visible"/>
                                      </p:to>
                                    </p:set>
                                    <p:animEffect transition="in" filter="fade">
                                      <p:cBhvr>
                                        <p:cTn id="34" dur="2000"/>
                                        <p:tgtEl>
                                          <p:spTgt spid="5122"/>
                                        </p:tgtEl>
                                      </p:cBhvr>
                                    </p:animEffect>
                                    <p:anim calcmode="lin" valueType="num">
                                      <p:cBhvr>
                                        <p:cTn id="35" dur="2000" fill="hold"/>
                                        <p:tgtEl>
                                          <p:spTgt spid="5122"/>
                                        </p:tgtEl>
                                        <p:attrNameLst>
                                          <p:attrName>ppt_w</p:attrName>
                                        </p:attrNameLst>
                                      </p:cBhvr>
                                      <p:tavLst>
                                        <p:tav tm="0" fmla="#ppt_w*sin(2.5*pi*$)">
                                          <p:val>
                                            <p:fltVal val="0"/>
                                          </p:val>
                                        </p:tav>
                                        <p:tav tm="100000">
                                          <p:val>
                                            <p:fltVal val="1"/>
                                          </p:val>
                                        </p:tav>
                                      </p:tavLst>
                                    </p:anim>
                                    <p:anim calcmode="lin" valueType="num">
                                      <p:cBhvr>
                                        <p:cTn id="36"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5133"/>
                                        </p:tgtEl>
                                        <p:attrNameLst>
                                          <p:attrName>style.visibility</p:attrName>
                                        </p:attrNameLst>
                                      </p:cBhvr>
                                      <p:to>
                                        <p:strVal val="visible"/>
                                      </p:to>
                                    </p:set>
                                    <p:animEffect transition="in" filter="fade">
                                      <p:cBhvr>
                                        <p:cTn id="41" dur="2000"/>
                                        <p:tgtEl>
                                          <p:spTgt spid="5133"/>
                                        </p:tgtEl>
                                      </p:cBhvr>
                                    </p:animEffect>
                                    <p:anim calcmode="lin" valueType="num">
                                      <p:cBhvr>
                                        <p:cTn id="42" dur="2000" fill="hold"/>
                                        <p:tgtEl>
                                          <p:spTgt spid="5133"/>
                                        </p:tgtEl>
                                        <p:attrNameLst>
                                          <p:attrName>ppt_w</p:attrName>
                                        </p:attrNameLst>
                                      </p:cBhvr>
                                      <p:tavLst>
                                        <p:tav tm="0" fmla="#ppt_w*sin(2.5*pi*$)">
                                          <p:val>
                                            <p:fltVal val="0"/>
                                          </p:val>
                                        </p:tav>
                                        <p:tav tm="100000">
                                          <p:val>
                                            <p:fltVal val="1"/>
                                          </p:val>
                                        </p:tav>
                                      </p:tavLst>
                                    </p:anim>
                                    <p:anim calcmode="lin" valueType="num">
                                      <p:cBhvr>
                                        <p:cTn id="43" dur="2000" fill="hold"/>
                                        <p:tgtEl>
                                          <p:spTgt spid="5133"/>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5132"/>
                                        </p:tgtEl>
                                        <p:attrNameLst>
                                          <p:attrName>style.visibility</p:attrName>
                                        </p:attrNameLst>
                                      </p:cBhvr>
                                      <p:to>
                                        <p:strVal val="visible"/>
                                      </p:to>
                                    </p:set>
                                    <p:animEffect transition="in" filter="fade">
                                      <p:cBhvr>
                                        <p:cTn id="48" dur="2000"/>
                                        <p:tgtEl>
                                          <p:spTgt spid="5132"/>
                                        </p:tgtEl>
                                      </p:cBhvr>
                                    </p:animEffect>
                                    <p:anim calcmode="lin" valueType="num">
                                      <p:cBhvr>
                                        <p:cTn id="49" dur="2000" fill="hold"/>
                                        <p:tgtEl>
                                          <p:spTgt spid="5132"/>
                                        </p:tgtEl>
                                        <p:attrNameLst>
                                          <p:attrName>ppt_w</p:attrName>
                                        </p:attrNameLst>
                                      </p:cBhvr>
                                      <p:tavLst>
                                        <p:tav tm="0" fmla="#ppt_w*sin(2.5*pi*$)">
                                          <p:val>
                                            <p:fltVal val="0"/>
                                          </p:val>
                                        </p:tav>
                                        <p:tav tm="100000">
                                          <p:val>
                                            <p:fltVal val="1"/>
                                          </p:val>
                                        </p:tav>
                                      </p:tavLst>
                                    </p:anim>
                                    <p:anim calcmode="lin" valueType="num">
                                      <p:cBhvr>
                                        <p:cTn id="50" dur="2000" fill="hold"/>
                                        <p:tgtEl>
                                          <p:spTgt spid="5132"/>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5129"/>
                                        </p:tgtEl>
                                        <p:attrNameLst>
                                          <p:attrName>style.visibility</p:attrName>
                                        </p:attrNameLst>
                                      </p:cBhvr>
                                      <p:to>
                                        <p:strVal val="visible"/>
                                      </p:to>
                                    </p:set>
                                    <p:animEffect transition="in" filter="wipe(down)">
                                      <p:cBhvr>
                                        <p:cTn id="55" dur="580">
                                          <p:stCondLst>
                                            <p:cond delay="0"/>
                                          </p:stCondLst>
                                        </p:cTn>
                                        <p:tgtEl>
                                          <p:spTgt spid="5129"/>
                                        </p:tgtEl>
                                      </p:cBhvr>
                                    </p:animEffect>
                                    <p:anim calcmode="lin" valueType="num">
                                      <p:cBhvr>
                                        <p:cTn id="56" dur="1822" tmFilter="0,0; 0.14,0.36; 0.43,0.73; 0.71,0.91; 1.0,1.0">
                                          <p:stCondLst>
                                            <p:cond delay="0"/>
                                          </p:stCondLst>
                                        </p:cTn>
                                        <p:tgtEl>
                                          <p:spTgt spid="512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12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12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12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129"/>
                                        </p:tgtEl>
                                        <p:attrNameLst>
                                          <p:attrName>ppt_y</p:attrName>
                                        </p:attrNameLst>
                                      </p:cBhvr>
                                      <p:tavLst>
                                        <p:tav tm="0" fmla="#ppt_y-sin(pi*$)/81">
                                          <p:val>
                                            <p:fltVal val="0"/>
                                          </p:val>
                                        </p:tav>
                                        <p:tav tm="100000">
                                          <p:val>
                                            <p:fltVal val="1"/>
                                          </p:val>
                                        </p:tav>
                                      </p:tavLst>
                                    </p:anim>
                                    <p:animScale>
                                      <p:cBhvr>
                                        <p:cTn id="61" dur="26">
                                          <p:stCondLst>
                                            <p:cond delay="650"/>
                                          </p:stCondLst>
                                        </p:cTn>
                                        <p:tgtEl>
                                          <p:spTgt spid="5129"/>
                                        </p:tgtEl>
                                      </p:cBhvr>
                                      <p:to x="100000" y="60000"/>
                                    </p:animScale>
                                    <p:animScale>
                                      <p:cBhvr>
                                        <p:cTn id="62" dur="166" decel="50000">
                                          <p:stCondLst>
                                            <p:cond delay="676"/>
                                          </p:stCondLst>
                                        </p:cTn>
                                        <p:tgtEl>
                                          <p:spTgt spid="5129"/>
                                        </p:tgtEl>
                                      </p:cBhvr>
                                      <p:to x="100000" y="100000"/>
                                    </p:animScale>
                                    <p:animScale>
                                      <p:cBhvr>
                                        <p:cTn id="63" dur="26">
                                          <p:stCondLst>
                                            <p:cond delay="1312"/>
                                          </p:stCondLst>
                                        </p:cTn>
                                        <p:tgtEl>
                                          <p:spTgt spid="5129"/>
                                        </p:tgtEl>
                                      </p:cBhvr>
                                      <p:to x="100000" y="80000"/>
                                    </p:animScale>
                                    <p:animScale>
                                      <p:cBhvr>
                                        <p:cTn id="64" dur="166" decel="50000">
                                          <p:stCondLst>
                                            <p:cond delay="1338"/>
                                          </p:stCondLst>
                                        </p:cTn>
                                        <p:tgtEl>
                                          <p:spTgt spid="5129"/>
                                        </p:tgtEl>
                                      </p:cBhvr>
                                      <p:to x="100000" y="100000"/>
                                    </p:animScale>
                                    <p:animScale>
                                      <p:cBhvr>
                                        <p:cTn id="65" dur="26">
                                          <p:stCondLst>
                                            <p:cond delay="1642"/>
                                          </p:stCondLst>
                                        </p:cTn>
                                        <p:tgtEl>
                                          <p:spTgt spid="5129"/>
                                        </p:tgtEl>
                                      </p:cBhvr>
                                      <p:to x="100000" y="90000"/>
                                    </p:animScale>
                                    <p:animScale>
                                      <p:cBhvr>
                                        <p:cTn id="66" dur="166" decel="50000">
                                          <p:stCondLst>
                                            <p:cond delay="1668"/>
                                          </p:stCondLst>
                                        </p:cTn>
                                        <p:tgtEl>
                                          <p:spTgt spid="5129"/>
                                        </p:tgtEl>
                                      </p:cBhvr>
                                      <p:to x="100000" y="100000"/>
                                    </p:animScale>
                                    <p:animScale>
                                      <p:cBhvr>
                                        <p:cTn id="67" dur="26">
                                          <p:stCondLst>
                                            <p:cond delay="1808"/>
                                          </p:stCondLst>
                                        </p:cTn>
                                        <p:tgtEl>
                                          <p:spTgt spid="5129"/>
                                        </p:tgtEl>
                                      </p:cBhvr>
                                      <p:to x="100000" y="95000"/>
                                    </p:animScale>
                                    <p:animScale>
                                      <p:cBhvr>
                                        <p:cTn id="68" dur="166" decel="50000">
                                          <p:stCondLst>
                                            <p:cond delay="1834"/>
                                          </p:stCondLst>
                                        </p:cTn>
                                        <p:tgtEl>
                                          <p:spTgt spid="5129"/>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34" presetClass="emph" presetSubtype="0" fill="hold" grpId="0" nodeType="clickEffect">
                                  <p:stCondLst>
                                    <p:cond delay="0"/>
                                  </p:stCondLst>
                                  <p:iterate type="lt">
                                    <p:tmPct val="10000"/>
                                  </p:iterate>
                                  <p:childTnLst>
                                    <p:animMotion origin="layout" path="M 0.0 0.0 L 0.0 -0.07213" pathEditMode="relative" ptsTypes="">
                                      <p:cBhvr>
                                        <p:cTn id="72" dur="250" accel="50000" decel="50000" autoRev="1" fill="hold">
                                          <p:stCondLst>
                                            <p:cond delay="0"/>
                                          </p:stCondLst>
                                        </p:cTn>
                                        <p:tgtEl>
                                          <p:spTgt spid="5128"/>
                                        </p:tgtEl>
                                        <p:attrNameLst>
                                          <p:attrName>ppt_x</p:attrName>
                                          <p:attrName>ppt_y</p:attrName>
                                        </p:attrNameLst>
                                      </p:cBhvr>
                                    </p:animMotion>
                                    <p:animRot by="1500000">
                                      <p:cBhvr>
                                        <p:cTn id="73" dur="125" fill="hold">
                                          <p:stCondLst>
                                            <p:cond delay="0"/>
                                          </p:stCondLst>
                                        </p:cTn>
                                        <p:tgtEl>
                                          <p:spTgt spid="5128"/>
                                        </p:tgtEl>
                                        <p:attrNameLst>
                                          <p:attrName>r</p:attrName>
                                        </p:attrNameLst>
                                      </p:cBhvr>
                                    </p:animRot>
                                    <p:animRot by="-1500000">
                                      <p:cBhvr>
                                        <p:cTn id="74" dur="125" fill="hold">
                                          <p:stCondLst>
                                            <p:cond delay="125"/>
                                          </p:stCondLst>
                                        </p:cTn>
                                        <p:tgtEl>
                                          <p:spTgt spid="5128"/>
                                        </p:tgtEl>
                                        <p:attrNameLst>
                                          <p:attrName>r</p:attrName>
                                        </p:attrNameLst>
                                      </p:cBhvr>
                                    </p:animRot>
                                    <p:animRot by="-1500000">
                                      <p:cBhvr>
                                        <p:cTn id="75" dur="125" fill="hold">
                                          <p:stCondLst>
                                            <p:cond delay="250"/>
                                          </p:stCondLst>
                                        </p:cTn>
                                        <p:tgtEl>
                                          <p:spTgt spid="5128"/>
                                        </p:tgtEl>
                                        <p:attrNameLst>
                                          <p:attrName>r</p:attrName>
                                        </p:attrNameLst>
                                      </p:cBhvr>
                                    </p:animRot>
                                    <p:animRot by="1500000">
                                      <p:cBhvr>
                                        <p:cTn id="76" dur="125" fill="hold">
                                          <p:stCondLst>
                                            <p:cond delay="375"/>
                                          </p:stCondLst>
                                        </p:cTn>
                                        <p:tgtEl>
                                          <p:spTgt spid="51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animBg="1"/>
      <p:bldP spid="5125" grpId="0" animBg="1"/>
      <p:bldP spid="5126" grpId="0" animBg="1"/>
      <p:bldP spid="5127" grpId="0" animBg="1"/>
      <p:bldP spid="5128" grpId="0" animBg="1"/>
      <p:bldP spid="5129" grpId="0" animBg="1"/>
      <p:bldP spid="5132" grpId="0" animBg="1"/>
      <p:bldP spid="513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2127250" y="527050"/>
            <a:ext cx="6548438" cy="611188"/>
          </a:xfrm>
        </p:spPr>
        <p:txBody>
          <a:bodyPr/>
          <a:lstStyle/>
          <a:p>
            <a:r>
              <a:rPr lang="uk-UA" sz="3200" b="1" smtClean="0">
                <a:solidFill>
                  <a:srgbClr val="003366"/>
                </a:solidFill>
                <a:latin typeface="Sitka Display" pitchFamily="2" charset="0"/>
              </a:rPr>
              <a:t>Рекомендована література</a:t>
            </a:r>
            <a:endParaRPr lang="en-US" sz="2800" smtClean="0">
              <a:solidFill>
                <a:srgbClr val="003366"/>
              </a:solidFill>
              <a:latin typeface="Sitka Display" pitchFamily="2" charset="0"/>
            </a:endParaRPr>
          </a:p>
        </p:txBody>
      </p:sp>
      <p:sp>
        <p:nvSpPr>
          <p:cNvPr id="4099" name="Text Box 8"/>
          <p:cNvSpPr txBox="1">
            <a:spLocks noChangeArrowheads="1"/>
          </p:cNvSpPr>
          <p:nvPr/>
        </p:nvSpPr>
        <p:spPr bwMode="auto">
          <a:xfrm>
            <a:off x="6172200" y="6494510"/>
            <a:ext cx="19848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sz="1200" b="1" dirty="0" smtClean="0">
                <a:solidFill>
                  <a:schemeClr val="bg1"/>
                </a:solidFill>
                <a:latin typeface="Arial Black" pitchFamily="34" charset="0"/>
              </a:rPr>
              <a:t>К</a:t>
            </a:r>
            <a:endParaRPr lang="en-US" sz="1200" dirty="0">
              <a:solidFill>
                <a:schemeClr val="bg1"/>
              </a:solidFill>
              <a:latin typeface="Arial Black" pitchFamily="34" charset="0"/>
            </a:endParaRPr>
          </a:p>
        </p:txBody>
      </p:sp>
      <p:sp>
        <p:nvSpPr>
          <p:cNvPr id="4100" name="Прямоугольник 4"/>
          <p:cNvSpPr>
            <a:spLocks noChangeArrowheads="1"/>
          </p:cNvSpPr>
          <p:nvPr/>
        </p:nvSpPr>
        <p:spPr bwMode="auto">
          <a:xfrm>
            <a:off x="6565900" y="76200"/>
            <a:ext cx="2493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1600" i="1">
                <a:latin typeface="Sitka Display" pitchFamily="2" charset="0"/>
              </a:rPr>
              <a:t>Облік у зарубіжних кранах</a:t>
            </a:r>
          </a:p>
        </p:txBody>
      </p:sp>
      <p:sp>
        <p:nvSpPr>
          <p:cNvPr id="2" name="Текст 1"/>
          <p:cNvSpPr>
            <a:spLocks noGrp="1"/>
          </p:cNvSpPr>
          <p:nvPr>
            <p:ph type="body" idx="1"/>
          </p:nvPr>
        </p:nvSpPr>
        <p:spPr>
          <a:xfrm>
            <a:off x="233363" y="1195387"/>
            <a:ext cx="8751887" cy="4973183"/>
          </a:xfrm>
        </p:spPr>
        <p:txBody>
          <a:bodyPr anchor="t"/>
          <a:lstStyle/>
          <a:p>
            <a:pPr marL="342900" indent="-342900">
              <a:buFontTx/>
              <a:buAutoNum type="arabicPeriod"/>
            </a:pPr>
            <a:r>
              <a:rPr lang="ru-RU" sz="1400" b="0" dirty="0" smtClean="0">
                <a:latin typeface="Sitka Display" pitchFamily="2" charset="0"/>
              </a:rPr>
              <a:t>Бархатов А.П. Международный учет: Учебное пособие. – М.: Издательско-книготорговый центр «Маркетинг», 2001. – 288 с.</a:t>
            </a:r>
          </a:p>
          <a:p>
            <a:pPr marL="342900" indent="-342900">
              <a:buFontTx/>
              <a:buAutoNum type="arabicPeriod"/>
            </a:pPr>
            <a:r>
              <a:rPr lang="ru-RU" sz="1400" b="0" dirty="0" smtClean="0">
                <a:latin typeface="Sitka Display" pitchFamily="2" charset="0"/>
              </a:rPr>
              <a:t>Большой бухгалтерский </a:t>
            </a:r>
            <a:r>
              <a:rPr lang="ru-RU" sz="1400" dirty="0" smtClean="0">
                <a:latin typeface="Sitka Display" pitchFamily="2" charset="0"/>
              </a:rPr>
              <a:t>словарь</a:t>
            </a:r>
            <a:r>
              <a:rPr lang="ru-RU" sz="1400" b="0" dirty="0" smtClean="0">
                <a:latin typeface="Sitka Display" pitchFamily="2" charset="0"/>
              </a:rPr>
              <a:t> / Под ред. </a:t>
            </a:r>
            <a:r>
              <a:rPr lang="ru-RU" sz="1400" b="0" dirty="0" err="1" smtClean="0">
                <a:latin typeface="Sitka Display" pitchFamily="2" charset="0"/>
              </a:rPr>
              <a:t>А.Н.Азрилияна</a:t>
            </a:r>
            <a:r>
              <a:rPr lang="ru-RU" sz="1400" b="0" dirty="0" smtClean="0">
                <a:latin typeface="Sitka Display" pitchFamily="2" charset="0"/>
              </a:rPr>
              <a:t>. – М.: Институт новой экономики, 1999. - 574 с.</a:t>
            </a:r>
          </a:p>
          <a:p>
            <a:pPr marL="342900" indent="-342900">
              <a:buFontTx/>
              <a:buAutoNum type="arabicPeriod"/>
            </a:pPr>
            <a:r>
              <a:rPr lang="ru-RU" sz="1400" dirty="0" err="1" smtClean="0">
                <a:solidFill>
                  <a:srgbClr val="7030A0"/>
                </a:solidFill>
                <a:latin typeface="Sitka Display" pitchFamily="2" charset="0"/>
              </a:rPr>
              <a:t>Брігхем</a:t>
            </a:r>
            <a:r>
              <a:rPr lang="ru-RU" sz="1400" b="0" dirty="0" smtClean="0">
                <a:solidFill>
                  <a:srgbClr val="7030A0"/>
                </a:solidFill>
                <a:latin typeface="Sitka Display" pitchFamily="2" charset="0"/>
              </a:rPr>
              <a:t> Е. Ф. </a:t>
            </a:r>
            <a:r>
              <a:rPr lang="ru-RU" sz="1400" b="0" dirty="0" err="1" smtClean="0">
                <a:latin typeface="Sitka Display" pitchFamily="2" charset="0"/>
              </a:rPr>
              <a:t>Основи</a:t>
            </a:r>
            <a:r>
              <a:rPr lang="ru-RU" sz="1400" b="0" dirty="0" smtClean="0">
                <a:latin typeface="Sitka Display" pitchFamily="2" charset="0"/>
              </a:rPr>
              <a:t> </a:t>
            </a:r>
            <a:r>
              <a:rPr lang="ru-RU" sz="1400" b="0" dirty="0" err="1" smtClean="0">
                <a:latin typeface="Sitka Display" pitchFamily="2" charset="0"/>
              </a:rPr>
              <a:t>фінансового</a:t>
            </a:r>
            <a:r>
              <a:rPr lang="ru-RU" sz="1400" b="0" dirty="0" smtClean="0">
                <a:latin typeface="Sitka Display" pitchFamily="2" charset="0"/>
              </a:rPr>
              <a:t> менеджменту. — К., 1997.</a:t>
            </a:r>
          </a:p>
          <a:p>
            <a:pPr marL="342900" indent="-342900">
              <a:buFontTx/>
              <a:buAutoNum type="arabicPeriod"/>
            </a:pPr>
            <a:r>
              <a:rPr lang="ru-RU" sz="1400" dirty="0" err="1" smtClean="0">
                <a:latin typeface="Sitka Display" pitchFamily="2" charset="0"/>
              </a:rPr>
              <a:t>Бутинець</a:t>
            </a:r>
            <a:r>
              <a:rPr lang="ru-RU" sz="1400" dirty="0" smtClean="0">
                <a:latin typeface="Sitka Display" pitchFamily="2" charset="0"/>
              </a:rPr>
              <a:t> Ф.Ф.., </a:t>
            </a:r>
            <a:r>
              <a:rPr lang="ru-RU" sz="1400" dirty="0" err="1" smtClean="0">
                <a:latin typeface="Sitka Display" pitchFamily="2" charset="0"/>
              </a:rPr>
              <a:t>Горецька</a:t>
            </a:r>
            <a:r>
              <a:rPr lang="ru-RU" sz="1400" dirty="0" smtClean="0">
                <a:latin typeface="Sitka Display" pitchFamily="2" charset="0"/>
              </a:rPr>
              <a:t> </a:t>
            </a:r>
            <a:r>
              <a:rPr lang="ru-RU" sz="1400" b="0" dirty="0" smtClean="0">
                <a:latin typeface="Sitka Display" pitchFamily="2" charset="0"/>
              </a:rPr>
              <a:t>Л.П. </a:t>
            </a:r>
            <a:r>
              <a:rPr lang="ru-RU" sz="1400" b="0" dirty="0" err="1" smtClean="0">
                <a:latin typeface="Sitka Display" pitchFamily="2" charset="0"/>
              </a:rPr>
              <a:t>Бухгалтерський</a:t>
            </a:r>
            <a:r>
              <a:rPr lang="ru-RU" sz="1400" b="0" dirty="0" smtClean="0">
                <a:latin typeface="Sitka Display" pitchFamily="2" charset="0"/>
              </a:rPr>
              <a:t> </a:t>
            </a:r>
            <a:r>
              <a:rPr lang="ru-RU" sz="1400" b="0" dirty="0" err="1" smtClean="0">
                <a:latin typeface="Sitka Display" pitchFamily="2" charset="0"/>
              </a:rPr>
              <a:t>облік</a:t>
            </a:r>
            <a:r>
              <a:rPr lang="ru-RU" sz="1400" b="0" dirty="0" smtClean="0">
                <a:latin typeface="Sitka Display" pitchFamily="2" charset="0"/>
              </a:rPr>
              <a:t> в </a:t>
            </a:r>
            <a:r>
              <a:rPr lang="ru-RU" sz="1400" b="0" dirty="0" err="1" smtClean="0">
                <a:latin typeface="Sitka Display" pitchFamily="2" charset="0"/>
              </a:rPr>
              <a:t>зарубіжних</a:t>
            </a:r>
            <a:r>
              <a:rPr lang="ru-RU" sz="1400" b="0" dirty="0" smtClean="0">
                <a:latin typeface="Sitka Display" pitchFamily="2" charset="0"/>
              </a:rPr>
              <a:t> </a:t>
            </a:r>
            <a:r>
              <a:rPr lang="ru-RU" sz="1400" b="0" dirty="0" err="1" smtClean="0">
                <a:latin typeface="Sitka Display" pitchFamily="2" charset="0"/>
              </a:rPr>
              <a:t>країнах</a:t>
            </a:r>
            <a:r>
              <a:rPr lang="ru-RU" sz="1400" b="0" dirty="0" smtClean="0">
                <a:latin typeface="Sitka Display" pitchFamily="2" charset="0"/>
              </a:rPr>
              <a:t>. </a:t>
            </a:r>
            <a:r>
              <a:rPr lang="ru-RU" sz="1400" b="0" dirty="0" err="1" smtClean="0">
                <a:latin typeface="Sitka Display" pitchFamily="2" charset="0"/>
              </a:rPr>
              <a:t>Навчальний</a:t>
            </a:r>
            <a:r>
              <a:rPr lang="ru-RU" sz="1400" b="0" dirty="0" smtClean="0">
                <a:latin typeface="Sitka Display" pitchFamily="2" charset="0"/>
              </a:rPr>
              <a:t> </a:t>
            </a:r>
            <a:r>
              <a:rPr lang="ru-RU" sz="1400" b="0" dirty="0" err="1" smtClean="0">
                <a:latin typeface="Sitka Display" pitchFamily="2" charset="0"/>
              </a:rPr>
              <a:t>посібник</a:t>
            </a:r>
            <a:r>
              <a:rPr lang="ru-RU" sz="1400" b="0" dirty="0" smtClean="0">
                <a:latin typeface="Sitka Display" pitchFamily="2" charset="0"/>
              </a:rPr>
              <a:t> для </a:t>
            </a:r>
            <a:r>
              <a:rPr lang="ru-RU" sz="1400" b="0" dirty="0" err="1" smtClean="0">
                <a:latin typeface="Sitka Display" pitchFamily="2" charset="0"/>
              </a:rPr>
              <a:t>студентів</a:t>
            </a:r>
            <a:r>
              <a:rPr lang="ru-RU" sz="1400" b="0" dirty="0" smtClean="0">
                <a:latin typeface="Sitka Display" pitchFamily="2" charset="0"/>
              </a:rPr>
              <a:t> </a:t>
            </a:r>
            <a:r>
              <a:rPr lang="ru-RU" sz="1400" b="0" dirty="0" err="1" smtClean="0">
                <a:latin typeface="Sitka Display" pitchFamily="2" charset="0"/>
              </a:rPr>
              <a:t>вищих</a:t>
            </a:r>
            <a:r>
              <a:rPr lang="ru-RU" sz="1400" b="0" dirty="0" smtClean="0">
                <a:latin typeface="Sitka Display" pitchFamily="2" charset="0"/>
              </a:rPr>
              <a:t> </a:t>
            </a:r>
            <a:r>
              <a:rPr lang="ru-RU" sz="1400" b="0" dirty="0" err="1" smtClean="0">
                <a:latin typeface="Sitka Display" pitchFamily="2" charset="0"/>
              </a:rPr>
              <a:t>навчальних</a:t>
            </a:r>
            <a:r>
              <a:rPr lang="ru-RU" sz="1400" b="0" dirty="0" smtClean="0">
                <a:latin typeface="Sitka Display" pitchFamily="2" charset="0"/>
              </a:rPr>
              <a:t> </a:t>
            </a:r>
            <a:r>
              <a:rPr lang="ru-RU" sz="1400" b="0" dirty="0" err="1" smtClean="0">
                <a:latin typeface="Sitka Display" pitchFamily="2" charset="0"/>
              </a:rPr>
              <a:t>закладів</a:t>
            </a:r>
            <a:r>
              <a:rPr lang="ru-RU" sz="1400" b="0" dirty="0" smtClean="0">
                <a:latin typeface="Sitka Display" pitchFamily="2" charset="0"/>
              </a:rPr>
              <a:t> спец. 7,050106 „</a:t>
            </a:r>
            <a:r>
              <a:rPr lang="ru-RU" sz="1400" b="0" dirty="0" err="1" smtClean="0">
                <a:latin typeface="Sitka Display" pitchFamily="2" charset="0"/>
              </a:rPr>
              <a:t>Облік</a:t>
            </a:r>
            <a:r>
              <a:rPr lang="ru-RU" sz="1400" b="0" dirty="0" smtClean="0">
                <a:latin typeface="Sitka Display" pitchFamily="2" charset="0"/>
              </a:rPr>
              <a:t> і аудит”. – Житомир: ПП „Рута”, 2002. – 544 с.</a:t>
            </a:r>
          </a:p>
          <a:p>
            <a:pPr marL="342900" indent="-342900">
              <a:buFontTx/>
              <a:buAutoNum type="arabicPeriod"/>
            </a:pPr>
            <a:r>
              <a:rPr lang="ru-RU" sz="1400" dirty="0" smtClean="0">
                <a:latin typeface="Sitka Display" pitchFamily="2" charset="0"/>
              </a:rPr>
              <a:t>Воронко Р.М. </a:t>
            </a:r>
            <a:r>
              <a:rPr lang="ru-RU" sz="1400" b="0" dirty="0" err="1" smtClean="0">
                <a:latin typeface="Sitka Display" pitchFamily="2" charset="0"/>
              </a:rPr>
              <a:t>Облік</a:t>
            </a:r>
            <a:r>
              <a:rPr lang="ru-RU" sz="1400" b="0" dirty="0" smtClean="0">
                <a:latin typeface="Sitka Display" pitchFamily="2" charset="0"/>
              </a:rPr>
              <a:t> у </a:t>
            </a:r>
            <a:r>
              <a:rPr lang="ru-RU" sz="1400" b="0" dirty="0" err="1" smtClean="0">
                <a:latin typeface="Sitka Display" pitchFamily="2" charset="0"/>
              </a:rPr>
              <a:t>зарубіжних</a:t>
            </a:r>
            <a:r>
              <a:rPr lang="ru-RU" sz="1400" b="0" dirty="0" smtClean="0">
                <a:latin typeface="Sitka Display" pitchFamily="2" charset="0"/>
              </a:rPr>
              <a:t> </a:t>
            </a:r>
            <a:r>
              <a:rPr lang="ru-RU" sz="1400" b="0" dirty="0" err="1" smtClean="0">
                <a:latin typeface="Sitka Display" pitchFamily="2" charset="0"/>
              </a:rPr>
              <a:t>країнах</a:t>
            </a:r>
            <a:r>
              <a:rPr lang="ru-RU" sz="1400" b="0" dirty="0" smtClean="0">
                <a:latin typeface="Sitka Display" pitchFamily="2" charset="0"/>
              </a:rPr>
              <a:t>: </a:t>
            </a:r>
            <a:r>
              <a:rPr lang="ru-RU" sz="1400" b="0" dirty="0" err="1" smtClean="0">
                <a:latin typeface="Sitka Display" pitchFamily="2" charset="0"/>
              </a:rPr>
              <a:t>Навч</a:t>
            </a:r>
            <a:r>
              <a:rPr lang="ru-RU" sz="1400" b="0" dirty="0" smtClean="0">
                <a:latin typeface="Sitka Display" pitchFamily="2" charset="0"/>
              </a:rPr>
              <a:t>. </a:t>
            </a:r>
            <a:r>
              <a:rPr lang="ru-RU" sz="1400" b="0" dirty="0" err="1" smtClean="0">
                <a:latin typeface="Sitka Display" pitchFamily="2" charset="0"/>
              </a:rPr>
              <a:t>посіб</a:t>
            </a:r>
            <a:r>
              <a:rPr lang="ru-RU" sz="1400" b="0" dirty="0" smtClean="0">
                <a:latin typeface="Sitka Display" pitchFamily="2" charset="0"/>
              </a:rPr>
              <a:t>. – </a:t>
            </a:r>
            <a:r>
              <a:rPr lang="ru-RU" sz="1400" b="0" dirty="0" err="1" smtClean="0">
                <a:latin typeface="Sitka Display" pitchFamily="2" charset="0"/>
              </a:rPr>
              <a:t>Львів</a:t>
            </a:r>
            <a:r>
              <a:rPr lang="ru-RU" sz="1400" b="0" dirty="0" smtClean="0">
                <a:latin typeface="Sitka Display" pitchFamily="2" charset="0"/>
              </a:rPr>
              <a:t>: </a:t>
            </a:r>
            <a:r>
              <a:rPr lang="ru-RU" sz="1400" b="0" dirty="0" err="1" smtClean="0">
                <a:latin typeface="Sitka Display" pitchFamily="2" charset="0"/>
              </a:rPr>
              <a:t>Магнолія</a:t>
            </a:r>
            <a:r>
              <a:rPr lang="ru-RU" sz="1400" b="0" dirty="0" smtClean="0">
                <a:latin typeface="Sitka Display" pitchFamily="2" charset="0"/>
              </a:rPr>
              <a:t>, 2009. – 744 с.</a:t>
            </a:r>
          </a:p>
          <a:p>
            <a:pPr marL="342900" indent="-342900">
              <a:buFontTx/>
              <a:buAutoNum type="arabicPeriod"/>
            </a:pPr>
            <a:r>
              <a:rPr lang="ru-RU" sz="1400" dirty="0" smtClean="0">
                <a:solidFill>
                  <a:srgbClr val="7030A0"/>
                </a:solidFill>
                <a:latin typeface="Sitka Display" pitchFamily="2" charset="0"/>
              </a:rPr>
              <a:t>Грей С.Д., </a:t>
            </a:r>
            <a:r>
              <a:rPr lang="ru-RU" sz="1400" dirty="0" err="1" smtClean="0">
                <a:solidFill>
                  <a:srgbClr val="7030A0"/>
                </a:solidFill>
                <a:latin typeface="Sitka Display" pitchFamily="2" charset="0"/>
              </a:rPr>
              <a:t>Нидлз</a:t>
            </a:r>
            <a:r>
              <a:rPr lang="ru-RU" sz="1400" dirty="0" smtClean="0">
                <a:solidFill>
                  <a:srgbClr val="7030A0"/>
                </a:solidFill>
                <a:latin typeface="Sitka Display" pitchFamily="2" charset="0"/>
              </a:rPr>
              <a:t> Б.И</a:t>
            </a:r>
            <a:r>
              <a:rPr lang="ru-RU" sz="1400" b="0" dirty="0" smtClean="0">
                <a:solidFill>
                  <a:srgbClr val="7030A0"/>
                </a:solidFill>
                <a:latin typeface="Sitka Display" pitchFamily="2" charset="0"/>
              </a:rPr>
              <a:t>. </a:t>
            </a:r>
            <a:r>
              <a:rPr lang="ru-RU" sz="1400" b="0" dirty="0" smtClean="0">
                <a:latin typeface="Sitka Display" pitchFamily="2" charset="0"/>
              </a:rPr>
              <a:t>Финансовый учет: глобальный поход - Бишкек: </a:t>
            </a:r>
            <a:r>
              <a:rPr lang="ru-RU" sz="1400" b="0" dirty="0" err="1" smtClean="0">
                <a:latin typeface="Sitka Display" pitchFamily="2" charset="0"/>
              </a:rPr>
              <a:t>Прагма</a:t>
            </a:r>
            <a:r>
              <a:rPr lang="ru-RU" sz="1400" b="0" dirty="0" smtClean="0">
                <a:latin typeface="Sitka Display" pitchFamily="2" charset="0"/>
              </a:rPr>
              <a:t>– 2004.-673с.</a:t>
            </a:r>
          </a:p>
          <a:p>
            <a:pPr marL="342900" indent="-342900">
              <a:buFontTx/>
              <a:buAutoNum type="arabicPeriod"/>
            </a:pPr>
            <a:r>
              <a:rPr lang="ru-RU" sz="1400" dirty="0" err="1" smtClean="0">
                <a:latin typeface="Sitka Display" pitchFamily="2" charset="0"/>
              </a:rPr>
              <a:t>Губачева</a:t>
            </a:r>
            <a:r>
              <a:rPr lang="ru-RU" sz="1400" dirty="0" smtClean="0">
                <a:latin typeface="Sitka Display" pitchFamily="2" charset="0"/>
              </a:rPr>
              <a:t> О.М., Мельник С.І. </a:t>
            </a:r>
            <a:r>
              <a:rPr lang="ru-RU" sz="1400" b="0" dirty="0" err="1" smtClean="0">
                <a:latin typeface="Sitka Display" pitchFamily="2" charset="0"/>
              </a:rPr>
              <a:t>Облік</a:t>
            </a:r>
            <a:r>
              <a:rPr lang="ru-RU" sz="1400" b="0" dirty="0" smtClean="0">
                <a:latin typeface="Sitka Display" pitchFamily="2" charset="0"/>
              </a:rPr>
              <a:t> у </a:t>
            </a:r>
            <a:r>
              <a:rPr lang="ru-RU" sz="1400" b="0" dirty="0" err="1" smtClean="0">
                <a:latin typeface="Sitka Display" pitchFamily="2" charset="0"/>
              </a:rPr>
              <a:t>зарубіжних</a:t>
            </a:r>
            <a:r>
              <a:rPr lang="ru-RU" sz="1400" b="0" dirty="0" smtClean="0">
                <a:latin typeface="Sitka Display" pitchFamily="2" charset="0"/>
              </a:rPr>
              <a:t> </a:t>
            </a:r>
            <a:r>
              <a:rPr lang="ru-RU" sz="1400" b="0" dirty="0" err="1" smtClean="0">
                <a:latin typeface="Sitka Display" pitchFamily="2" charset="0"/>
              </a:rPr>
              <a:t>країнах</a:t>
            </a:r>
            <a:r>
              <a:rPr lang="ru-RU" sz="1400" b="0" dirty="0" smtClean="0">
                <a:latin typeface="Sitka Display" pitchFamily="2" charset="0"/>
              </a:rPr>
              <a:t>. – К.: ЦУЛ, 2008. – 432 с.</a:t>
            </a:r>
          </a:p>
          <a:p>
            <a:pPr marL="342900" indent="-342900">
              <a:buFontTx/>
              <a:buAutoNum type="arabicPeriod"/>
            </a:pPr>
            <a:r>
              <a:rPr lang="ru-RU" sz="1400" dirty="0" err="1" smtClean="0">
                <a:latin typeface="Sitka Display" pitchFamily="2" charset="0"/>
              </a:rPr>
              <a:t>ЛучкоМ.Р</a:t>
            </a:r>
            <a:r>
              <a:rPr lang="ru-RU" sz="1400" dirty="0" smtClean="0">
                <a:latin typeface="Sitka Display" pitchFamily="2" charset="0"/>
              </a:rPr>
              <a:t>., </a:t>
            </a:r>
            <a:r>
              <a:rPr lang="ru-RU" sz="1400" dirty="0" err="1" smtClean="0">
                <a:latin typeface="Sitka Display" pitchFamily="2" charset="0"/>
              </a:rPr>
              <a:t>Бенько</a:t>
            </a:r>
            <a:r>
              <a:rPr lang="ru-RU" sz="1400" dirty="0" smtClean="0">
                <a:latin typeface="Sitka Display" pitchFamily="2" charset="0"/>
              </a:rPr>
              <a:t> І.Д. </a:t>
            </a:r>
            <a:r>
              <a:rPr lang="ru-RU" sz="1400" b="0" dirty="0" err="1" smtClean="0">
                <a:latin typeface="Sitka Display" pitchFamily="2" charset="0"/>
              </a:rPr>
              <a:t>Бухгалтерський</a:t>
            </a:r>
            <a:r>
              <a:rPr lang="ru-RU" sz="1400" b="0" dirty="0" smtClean="0">
                <a:latin typeface="Sitka Display" pitchFamily="2" charset="0"/>
              </a:rPr>
              <a:t> </a:t>
            </a:r>
            <a:r>
              <a:rPr lang="ru-RU" sz="1400" b="0" dirty="0" err="1" smtClean="0">
                <a:latin typeface="Sitka Display" pitchFamily="2" charset="0"/>
              </a:rPr>
              <a:t>облік</a:t>
            </a:r>
            <a:r>
              <a:rPr lang="ru-RU" sz="1400" b="0" dirty="0" smtClean="0">
                <a:latin typeface="Sitka Display" pitchFamily="2" charset="0"/>
              </a:rPr>
              <a:t> у </a:t>
            </a:r>
            <a:r>
              <a:rPr lang="ru-RU" sz="1400" b="0" dirty="0" err="1" smtClean="0">
                <a:latin typeface="Sitka Display" pitchFamily="2" charset="0"/>
              </a:rPr>
              <a:t>зарубіжних</a:t>
            </a:r>
            <a:r>
              <a:rPr lang="ru-RU" sz="1400" b="0" dirty="0" smtClean="0">
                <a:latin typeface="Sitka Display" pitchFamily="2" charset="0"/>
              </a:rPr>
              <a:t> </a:t>
            </a:r>
            <a:r>
              <a:rPr lang="ru-RU" sz="1400" b="0" dirty="0" err="1" smtClean="0">
                <a:latin typeface="Sitka Display" pitchFamily="2" charset="0"/>
              </a:rPr>
              <a:t>країнах</a:t>
            </a:r>
            <a:r>
              <a:rPr lang="ru-RU" sz="1400" b="0" dirty="0" smtClean="0">
                <a:latin typeface="Sitka Display" pitchFamily="2" charset="0"/>
              </a:rPr>
              <a:t> : </a:t>
            </a:r>
            <a:r>
              <a:rPr lang="ru-RU" sz="1400" b="0" dirty="0" err="1" smtClean="0">
                <a:latin typeface="Sitka Display" pitchFamily="2" charset="0"/>
              </a:rPr>
              <a:t>Навч</a:t>
            </a:r>
            <a:r>
              <a:rPr lang="ru-RU" sz="1400" b="0" dirty="0" smtClean="0">
                <a:latin typeface="Sitka Display" pitchFamily="2" charset="0"/>
              </a:rPr>
              <a:t>. </a:t>
            </a:r>
            <a:r>
              <a:rPr lang="ru-RU" sz="1400" b="0" dirty="0" err="1" smtClean="0">
                <a:latin typeface="Sitka Display" pitchFamily="2" charset="0"/>
              </a:rPr>
              <a:t>посіб</a:t>
            </a:r>
            <a:r>
              <a:rPr lang="ru-RU" sz="1400" b="0" dirty="0" smtClean="0">
                <a:latin typeface="Sitka Display" pitchFamily="2" charset="0"/>
              </a:rPr>
              <a:t>. -  К.: </a:t>
            </a:r>
            <a:r>
              <a:rPr lang="ru-RU" sz="1400" b="0" dirty="0" err="1" smtClean="0">
                <a:latin typeface="Sitka Display" pitchFamily="2" charset="0"/>
              </a:rPr>
              <a:t>Знання</a:t>
            </a:r>
            <a:r>
              <a:rPr lang="ru-RU" sz="1400" b="0" dirty="0" smtClean="0">
                <a:latin typeface="Sitka Display" pitchFamily="2" charset="0"/>
              </a:rPr>
              <a:t>, 2006. – 311 с.</a:t>
            </a:r>
          </a:p>
          <a:p>
            <a:pPr marL="342900" indent="-342900">
              <a:buFontTx/>
              <a:buAutoNum type="arabicPeriod"/>
            </a:pPr>
            <a:r>
              <a:rPr lang="ru-RU" sz="1400" b="0" dirty="0" smtClean="0">
                <a:latin typeface="Sitka Display" pitchFamily="2" charset="0"/>
              </a:rPr>
              <a:t>Мус Герольд, </a:t>
            </a:r>
            <a:r>
              <a:rPr lang="ru-RU" sz="1400" b="0" dirty="0" err="1" smtClean="0">
                <a:latin typeface="Sitka Display" pitchFamily="2" charset="0"/>
              </a:rPr>
              <a:t>Ханшманн</a:t>
            </a:r>
            <a:r>
              <a:rPr lang="ru-RU" sz="1400" b="0" dirty="0" smtClean="0">
                <a:latin typeface="Sitka Display" pitchFamily="2" charset="0"/>
              </a:rPr>
              <a:t> </a:t>
            </a:r>
            <a:r>
              <a:rPr lang="ru-RU" sz="1400" b="0" dirty="0" err="1" smtClean="0">
                <a:latin typeface="Sitka Display" pitchFamily="2" charset="0"/>
              </a:rPr>
              <a:t>Рольф</a:t>
            </a:r>
            <a:r>
              <a:rPr lang="ru-RU" sz="1400" b="0" dirty="0" smtClean="0">
                <a:latin typeface="Sitka Display" pitchFamily="2" charset="0"/>
              </a:rPr>
              <a:t>. </a:t>
            </a:r>
            <a:r>
              <a:rPr lang="ru-RU" sz="1400" b="0" dirty="0" err="1" smtClean="0">
                <a:latin typeface="Sitka Display" pitchFamily="2" charset="0"/>
              </a:rPr>
              <a:t>Бухгалтерський</a:t>
            </a:r>
            <a:r>
              <a:rPr lang="ru-RU" sz="1400" b="0" dirty="0" smtClean="0">
                <a:latin typeface="Sitka Display" pitchFamily="2" charset="0"/>
              </a:rPr>
              <a:t> </a:t>
            </a:r>
            <a:r>
              <a:rPr lang="ru-RU" sz="1400" b="0" dirty="0" err="1" smtClean="0">
                <a:latin typeface="Sitka Display" pitchFamily="2" charset="0"/>
              </a:rPr>
              <a:t>облік</a:t>
            </a:r>
            <a:r>
              <a:rPr lang="ru-RU" sz="1400" b="0" dirty="0" smtClean="0">
                <a:latin typeface="Sitka Display" pitchFamily="2" charset="0"/>
              </a:rPr>
              <a:t>: </a:t>
            </a:r>
            <a:r>
              <a:rPr lang="ru-RU" sz="1400" b="0" dirty="0" err="1" smtClean="0">
                <a:latin typeface="Sitka Display" pitchFamily="2" charset="0"/>
              </a:rPr>
              <a:t>основи</a:t>
            </a:r>
            <a:r>
              <a:rPr lang="ru-RU" sz="1400" b="0" dirty="0" smtClean="0">
                <a:latin typeface="Sitka Display" pitchFamily="2" charset="0"/>
              </a:rPr>
              <a:t> – </a:t>
            </a:r>
            <a:r>
              <a:rPr lang="ru-RU" sz="1400" b="0" dirty="0" err="1" smtClean="0">
                <a:latin typeface="Sitka Display" pitchFamily="2" charset="0"/>
              </a:rPr>
              <a:t>завдання</a:t>
            </a:r>
            <a:r>
              <a:rPr lang="ru-RU" sz="1400" b="0" dirty="0" smtClean="0">
                <a:latin typeface="Sitka Display" pitchFamily="2" charset="0"/>
              </a:rPr>
              <a:t> – </a:t>
            </a:r>
            <a:r>
              <a:rPr lang="ru-RU" sz="1400" b="0" dirty="0" err="1" smtClean="0">
                <a:latin typeface="Sitka Display" pitchFamily="2" charset="0"/>
              </a:rPr>
              <a:t>розв’язання</a:t>
            </a:r>
            <a:r>
              <a:rPr lang="ru-RU" sz="1400" b="0" dirty="0" smtClean="0">
                <a:latin typeface="Sitka Display" pitchFamily="2" charset="0"/>
              </a:rPr>
              <a:t> / Пер. з </a:t>
            </a:r>
            <a:r>
              <a:rPr lang="ru-RU" sz="1400" b="0" dirty="0" err="1" smtClean="0">
                <a:latin typeface="Sitka Display" pitchFamily="2" charset="0"/>
              </a:rPr>
              <a:t>нім</a:t>
            </a:r>
            <a:r>
              <a:rPr lang="ru-RU" sz="1400" b="0" dirty="0" smtClean="0">
                <a:latin typeface="Sitka Display" pitchFamily="2" charset="0"/>
              </a:rPr>
              <a:t>. </a:t>
            </a:r>
            <a:r>
              <a:rPr lang="ru-RU" sz="1400" b="0" dirty="0" err="1" smtClean="0">
                <a:latin typeface="Sitka Display" pitchFamily="2" charset="0"/>
              </a:rPr>
              <a:t>С.Лобачової</a:t>
            </a:r>
            <a:r>
              <a:rPr lang="ru-RU" sz="1400" b="0" dirty="0" smtClean="0">
                <a:latin typeface="Sitka Display" pitchFamily="2" charset="0"/>
              </a:rPr>
              <a:t>. – К.: КНЕУ, 1999. – 368 с. </a:t>
            </a:r>
          </a:p>
          <a:p>
            <a:pPr marL="342900" indent="-342900">
              <a:buFontTx/>
              <a:buAutoNum type="arabicPeriod"/>
            </a:pPr>
            <a:r>
              <a:rPr lang="ru-RU" sz="1400" dirty="0" err="1" smtClean="0">
                <a:solidFill>
                  <a:srgbClr val="7030A0"/>
                </a:solidFill>
                <a:latin typeface="Sitka Display" pitchFamily="2" charset="0"/>
              </a:rPr>
              <a:t>Мэтьюс</a:t>
            </a:r>
            <a:r>
              <a:rPr lang="ru-RU" sz="1400" dirty="0" smtClean="0">
                <a:solidFill>
                  <a:srgbClr val="7030A0"/>
                </a:solidFill>
                <a:latin typeface="Sitka Display" pitchFamily="2" charset="0"/>
              </a:rPr>
              <a:t> М.Р., </a:t>
            </a:r>
            <a:r>
              <a:rPr lang="ru-RU" sz="1400" dirty="0" err="1" smtClean="0">
                <a:solidFill>
                  <a:srgbClr val="7030A0"/>
                </a:solidFill>
                <a:latin typeface="Sitka Display" pitchFamily="2" charset="0"/>
              </a:rPr>
              <a:t>Перера</a:t>
            </a:r>
            <a:r>
              <a:rPr lang="ru-RU" sz="1400" dirty="0" smtClean="0">
                <a:solidFill>
                  <a:srgbClr val="7030A0"/>
                </a:solidFill>
                <a:latin typeface="Sitka Display" pitchFamily="2" charset="0"/>
              </a:rPr>
              <a:t> М.Х.Б. </a:t>
            </a:r>
            <a:r>
              <a:rPr lang="ru-RU" sz="1400" b="0" dirty="0" smtClean="0">
                <a:latin typeface="Sitka Display" pitchFamily="2" charset="0"/>
              </a:rPr>
              <a:t>Теория бухгалтерского </a:t>
            </a:r>
            <a:r>
              <a:rPr lang="ru-RU" sz="1400" b="0" dirty="0" err="1" smtClean="0">
                <a:latin typeface="Sitka Display" pitchFamily="2" charset="0"/>
              </a:rPr>
              <a:t>учета:Учебник</a:t>
            </a:r>
            <a:r>
              <a:rPr lang="ru-RU" sz="1400" b="0" dirty="0" smtClean="0">
                <a:latin typeface="Sitka Display" pitchFamily="2" charset="0"/>
              </a:rPr>
              <a:t> / Пер. с англ. под ред. </a:t>
            </a:r>
            <a:r>
              <a:rPr lang="ru-RU" sz="1400" b="0" dirty="0" err="1" smtClean="0">
                <a:latin typeface="Sitka Display" pitchFamily="2" charset="0"/>
              </a:rPr>
              <a:t>Я.В.Соколова</a:t>
            </a:r>
            <a:r>
              <a:rPr lang="ru-RU" sz="1400" b="0" dirty="0" smtClean="0">
                <a:latin typeface="Sitka Display" pitchFamily="2" charset="0"/>
              </a:rPr>
              <a:t>, </a:t>
            </a:r>
            <a:r>
              <a:rPr lang="ru-RU" sz="1400" b="0" dirty="0" err="1" smtClean="0">
                <a:latin typeface="Sitka Display" pitchFamily="2" charset="0"/>
              </a:rPr>
              <a:t>И.А.Смирновой</a:t>
            </a:r>
            <a:r>
              <a:rPr lang="ru-RU" sz="1400" b="0" dirty="0" smtClean="0">
                <a:latin typeface="Sitka Display" pitchFamily="2" charset="0"/>
              </a:rPr>
              <a:t>. - М.: Аудит, ЮНИТИ,  1999. – 663 с.</a:t>
            </a:r>
          </a:p>
          <a:p>
            <a:pPr marL="342900" indent="-342900">
              <a:buFontTx/>
              <a:buAutoNum type="arabicPeriod"/>
            </a:pPr>
            <a:r>
              <a:rPr lang="ru-RU" sz="1400" dirty="0" err="1" smtClean="0">
                <a:solidFill>
                  <a:srgbClr val="7030A0"/>
                </a:solidFill>
                <a:latin typeface="Sitka Display" pitchFamily="2" charset="0"/>
              </a:rPr>
              <a:t>Нидлз</a:t>
            </a:r>
            <a:r>
              <a:rPr lang="ru-RU" sz="1400" dirty="0" smtClean="0">
                <a:solidFill>
                  <a:srgbClr val="7030A0"/>
                </a:solidFill>
                <a:latin typeface="Sitka Display" pitchFamily="2" charset="0"/>
              </a:rPr>
              <a:t> Б. </a:t>
            </a:r>
            <a:r>
              <a:rPr lang="ru-RU" sz="1400" b="0" dirty="0" smtClean="0">
                <a:latin typeface="Sitka Display" pitchFamily="2" charset="0"/>
              </a:rPr>
              <a:t>Принципы бухгалтерского учета.-М., 1994г.-437с.</a:t>
            </a:r>
          </a:p>
          <a:p>
            <a:pPr marL="342900" indent="-342900">
              <a:buFontTx/>
              <a:buAutoNum type="arabicPeriod"/>
            </a:pPr>
            <a:r>
              <a:rPr lang="ru-RU" sz="1400" b="0" dirty="0" err="1" smtClean="0">
                <a:latin typeface="Sitka Display" pitchFamily="2" charset="0"/>
              </a:rPr>
              <a:t>Пушкар</a:t>
            </a:r>
            <a:r>
              <a:rPr lang="ru-RU" sz="1400" b="0" dirty="0" smtClean="0">
                <a:latin typeface="Sitka Display" pitchFamily="2" charset="0"/>
              </a:rPr>
              <a:t> М.С. </a:t>
            </a:r>
            <a:r>
              <a:rPr lang="ru-RU" sz="1400" b="0" dirty="0" err="1" smtClean="0">
                <a:latin typeface="Sitka Display" pitchFamily="2" charset="0"/>
              </a:rPr>
              <a:t>Розробка</a:t>
            </a:r>
            <a:r>
              <a:rPr lang="ru-RU" sz="1400" b="0" dirty="0" smtClean="0">
                <a:latin typeface="Sitka Display" pitchFamily="2" charset="0"/>
              </a:rPr>
              <a:t> систем </a:t>
            </a:r>
            <a:r>
              <a:rPr lang="ru-RU" sz="1400" b="0" dirty="0" err="1" smtClean="0">
                <a:latin typeface="Sitka Display" pitchFamily="2" charset="0"/>
              </a:rPr>
              <a:t>обліку</a:t>
            </a:r>
            <a:r>
              <a:rPr lang="ru-RU" sz="1400" b="0" dirty="0" smtClean="0">
                <a:latin typeface="Sitka Display" pitchFamily="2" charset="0"/>
              </a:rPr>
              <a:t>: </a:t>
            </a:r>
            <a:r>
              <a:rPr lang="ru-RU" sz="1400" b="0" dirty="0" err="1" smtClean="0">
                <a:latin typeface="Sitka Display" pitchFamily="2" charset="0"/>
              </a:rPr>
              <a:t>Навч</a:t>
            </a:r>
            <a:r>
              <a:rPr lang="ru-RU" sz="1400" b="0" dirty="0" smtClean="0">
                <a:latin typeface="Sitka Display" pitchFamily="2" charset="0"/>
              </a:rPr>
              <a:t>. </a:t>
            </a:r>
            <a:r>
              <a:rPr lang="ru-RU" sz="1400" b="0" dirty="0" err="1" smtClean="0">
                <a:latin typeface="Sitka Display" pitchFamily="2" charset="0"/>
              </a:rPr>
              <a:t>посібник</a:t>
            </a:r>
            <a:r>
              <a:rPr lang="ru-RU" sz="1400" b="0" dirty="0" smtClean="0">
                <a:latin typeface="Sitka Display" pitchFamily="2" charset="0"/>
              </a:rPr>
              <a:t>. – </a:t>
            </a:r>
            <a:r>
              <a:rPr lang="ru-RU" sz="1400" b="0" dirty="0" err="1" smtClean="0">
                <a:latin typeface="Sitka Display" pitchFamily="2" charset="0"/>
              </a:rPr>
              <a:t>Тернопіль</a:t>
            </a:r>
            <a:r>
              <a:rPr lang="ru-RU" sz="1400" b="0" dirty="0" smtClean="0">
                <a:latin typeface="Sitka Display" pitchFamily="2" charset="0"/>
              </a:rPr>
              <a:t>: Карт-бланш, 2003. - 198 с.</a:t>
            </a:r>
          </a:p>
          <a:p>
            <a:pPr marL="342900" indent="-342900">
              <a:buFontTx/>
              <a:buAutoNum type="arabicPeriod"/>
            </a:pPr>
            <a:r>
              <a:rPr lang="ru-RU" sz="1400" b="0" dirty="0" err="1" smtClean="0">
                <a:latin typeface="Sitka Display" pitchFamily="2" charset="0"/>
              </a:rPr>
              <a:t>Пушкар</a:t>
            </a:r>
            <a:r>
              <a:rPr lang="ru-RU" sz="1400" b="0" dirty="0" smtClean="0">
                <a:latin typeface="Sitka Display" pitchFamily="2" charset="0"/>
              </a:rPr>
              <a:t> М.С. </a:t>
            </a:r>
            <a:r>
              <a:rPr lang="ru-RU" sz="1400" b="0" dirty="0" err="1" smtClean="0">
                <a:latin typeface="Sitka Display" pitchFamily="2" charset="0"/>
              </a:rPr>
              <a:t>Філософія</a:t>
            </a:r>
            <a:r>
              <a:rPr lang="ru-RU" sz="1400" b="0" dirty="0" smtClean="0">
                <a:latin typeface="Sitka Display" pitchFamily="2" charset="0"/>
              </a:rPr>
              <a:t> </a:t>
            </a:r>
            <a:r>
              <a:rPr lang="ru-RU" sz="1400" b="0" dirty="0" err="1" smtClean="0">
                <a:latin typeface="Sitka Display" pitchFamily="2" charset="0"/>
              </a:rPr>
              <a:t>обліку</a:t>
            </a:r>
            <a:r>
              <a:rPr lang="ru-RU" sz="1400" b="0" dirty="0" smtClean="0">
                <a:latin typeface="Sitka Display" pitchFamily="2" charset="0"/>
              </a:rPr>
              <a:t>. – </a:t>
            </a:r>
            <a:r>
              <a:rPr lang="ru-RU" sz="1400" b="0" dirty="0" err="1" smtClean="0">
                <a:latin typeface="Sitka Display" pitchFamily="2" charset="0"/>
              </a:rPr>
              <a:t>Тернопіль</a:t>
            </a:r>
            <a:r>
              <a:rPr lang="ru-RU" sz="1400" b="0" dirty="0" smtClean="0">
                <a:latin typeface="Sitka Display" pitchFamily="2" charset="0"/>
              </a:rPr>
              <a:t>: Карт-бланш, 2002. - 157 с. .(</a:t>
            </a:r>
            <a:r>
              <a:rPr lang="ru-RU" sz="1400" b="0" dirty="0" err="1" smtClean="0">
                <a:latin typeface="Sitka Display" pitchFamily="2" charset="0"/>
              </a:rPr>
              <a:t>Серія</a:t>
            </a:r>
            <a:r>
              <a:rPr lang="ru-RU" sz="1400" b="0" dirty="0" smtClean="0">
                <a:latin typeface="Sitka Display" pitchFamily="2" charset="0"/>
              </a:rPr>
              <a:t> „</a:t>
            </a:r>
            <a:r>
              <a:rPr lang="ru-RU" sz="1400" b="0" dirty="0" err="1" smtClean="0">
                <a:latin typeface="Sitka Display" pitchFamily="2" charset="0"/>
              </a:rPr>
              <a:t>Бухгалтерський</a:t>
            </a:r>
            <a:r>
              <a:rPr lang="ru-RU" sz="1400" b="0" dirty="0" smtClean="0">
                <a:latin typeface="Sitka Display" pitchFamily="2" charset="0"/>
              </a:rPr>
              <a:t> </a:t>
            </a:r>
            <a:r>
              <a:rPr lang="ru-RU" sz="1400" b="0" dirty="0" err="1" smtClean="0">
                <a:latin typeface="Sitka Display" pitchFamily="2" charset="0"/>
              </a:rPr>
              <a:t>облік</a:t>
            </a:r>
            <a:r>
              <a:rPr lang="ru-RU" sz="1400" b="0" dirty="0" smtClean="0">
                <a:latin typeface="Sitka Display" pitchFamily="2" charset="0"/>
              </a:rPr>
              <a:t>, </a:t>
            </a:r>
            <a:r>
              <a:rPr lang="ru-RU" sz="1400" b="0" dirty="0" err="1" smtClean="0">
                <a:latin typeface="Sitka Display" pitchFamily="2" charset="0"/>
              </a:rPr>
              <a:t>звітність</a:t>
            </a:r>
            <a:r>
              <a:rPr lang="ru-RU" sz="1400" b="0" dirty="0" smtClean="0">
                <a:latin typeface="Sitka Display" pitchFamily="2" charset="0"/>
              </a:rPr>
              <a:t>, </a:t>
            </a:r>
            <a:r>
              <a:rPr lang="ru-RU" sz="1400" b="0" dirty="0" err="1" smtClean="0">
                <a:latin typeface="Sitka Display" pitchFamily="2" charset="0"/>
              </a:rPr>
              <a:t>аналіз</a:t>
            </a:r>
            <a:r>
              <a:rPr lang="ru-RU" sz="1400" b="0" dirty="0" smtClean="0">
                <a:latin typeface="Sitka Display" pitchFamily="2" charset="0"/>
              </a:rPr>
              <a:t>”)</a:t>
            </a:r>
          </a:p>
          <a:p>
            <a:pPr marL="342900" indent="-342900">
              <a:buFontTx/>
              <a:buAutoNum type="arabicPeriod"/>
            </a:pPr>
            <a:r>
              <a:rPr lang="ru-RU" sz="1400" dirty="0" smtClean="0">
                <a:solidFill>
                  <a:srgbClr val="0070C0"/>
                </a:solidFill>
                <a:latin typeface="Sitka Display" pitchFamily="2" charset="0"/>
              </a:rPr>
              <a:t>Ткач В.И., Ткач М.В</a:t>
            </a:r>
            <a:r>
              <a:rPr lang="ru-RU" sz="1400" b="0" dirty="0" smtClean="0">
                <a:latin typeface="Sitka Display" pitchFamily="2" charset="0"/>
              </a:rPr>
              <a:t>. Международная система учета и отчетности. – М.: Финансы и статистика, 1991. – 160 с.</a:t>
            </a:r>
          </a:p>
          <a:p>
            <a:pPr marL="342900" indent="-342900">
              <a:buFontTx/>
              <a:buAutoNum type="arabicPeriod"/>
            </a:pPr>
            <a:r>
              <a:rPr lang="ru-RU" sz="1400" b="0" dirty="0" err="1" smtClean="0">
                <a:latin typeface="Sitka Display" pitchFamily="2" charset="0"/>
              </a:rPr>
              <a:t>Швець</a:t>
            </a:r>
            <a:r>
              <a:rPr lang="ru-RU" sz="1400" b="0" dirty="0" smtClean="0">
                <a:latin typeface="Sitka Display" pitchFamily="2" charset="0"/>
              </a:rPr>
              <a:t> В.Г. </a:t>
            </a:r>
            <a:r>
              <a:rPr lang="ru-RU" sz="1400" b="0" dirty="0" err="1" smtClean="0">
                <a:latin typeface="Sitka Display" pitchFamily="2" charset="0"/>
              </a:rPr>
              <a:t>Теорія</a:t>
            </a:r>
            <a:r>
              <a:rPr lang="ru-RU" sz="1400" b="0" dirty="0" smtClean="0">
                <a:latin typeface="Sitka Display" pitchFamily="2" charset="0"/>
              </a:rPr>
              <a:t> </a:t>
            </a:r>
            <a:r>
              <a:rPr lang="ru-RU" sz="1400" b="0" dirty="0" err="1" smtClean="0">
                <a:latin typeface="Sitka Display" pitchFamily="2" charset="0"/>
              </a:rPr>
              <a:t>бухгалтерського</a:t>
            </a:r>
            <a:r>
              <a:rPr lang="ru-RU" sz="1400" b="0" dirty="0" smtClean="0">
                <a:latin typeface="Sitka Display" pitchFamily="2" charset="0"/>
              </a:rPr>
              <a:t> </a:t>
            </a:r>
            <a:r>
              <a:rPr lang="ru-RU" sz="1400" b="0" dirty="0" err="1" smtClean="0">
                <a:latin typeface="Sitka Display" pitchFamily="2" charset="0"/>
              </a:rPr>
              <a:t>обліку</a:t>
            </a:r>
            <a:r>
              <a:rPr lang="ru-RU" sz="1400" b="0" dirty="0" smtClean="0">
                <a:latin typeface="Sitka Display" pitchFamily="2" charset="0"/>
              </a:rPr>
              <a:t>: </a:t>
            </a:r>
            <a:r>
              <a:rPr lang="ru-RU" sz="1400" b="0" dirty="0" err="1" smtClean="0">
                <a:latin typeface="Sitka Display" pitchFamily="2" charset="0"/>
              </a:rPr>
              <a:t>Навч</a:t>
            </a:r>
            <a:r>
              <a:rPr lang="ru-RU" sz="1400" b="0" dirty="0" smtClean="0">
                <a:latin typeface="Sitka Display" pitchFamily="2" charset="0"/>
              </a:rPr>
              <a:t>. </a:t>
            </a:r>
            <a:r>
              <a:rPr lang="ru-RU" sz="1400" b="0" dirty="0" err="1" smtClean="0">
                <a:latin typeface="Sitka Display" pitchFamily="2" charset="0"/>
              </a:rPr>
              <a:t>посіб</a:t>
            </a:r>
            <a:r>
              <a:rPr lang="ru-RU" sz="1400" b="0" dirty="0" smtClean="0">
                <a:latin typeface="Sitka Display" pitchFamily="2" charset="0"/>
              </a:rPr>
              <a:t>. – К.: </a:t>
            </a:r>
            <a:r>
              <a:rPr lang="ru-RU" sz="1400" b="0" dirty="0" err="1" smtClean="0">
                <a:latin typeface="Sitka Display" pitchFamily="2" charset="0"/>
              </a:rPr>
              <a:t>Знання-Прес</a:t>
            </a:r>
            <a:r>
              <a:rPr lang="ru-RU" sz="1400" b="0" dirty="0" smtClean="0">
                <a:latin typeface="Sitka Display" pitchFamily="2" charset="0"/>
              </a:rPr>
              <a:t>, 2003. – 444 с. </a:t>
            </a:r>
          </a:p>
          <a:p>
            <a:pPr marL="342900" indent="-342900"/>
            <a:endParaRPr lang="ru-RU" sz="1100" dirty="0" smtClean="0">
              <a:latin typeface="Sitka Displ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3" end="13"/>
                                            </p:txEl>
                                          </p:spTgt>
                                        </p:tgtEl>
                                        <p:attrNameLst>
                                          <p:attrName>style.visibility</p:attrName>
                                        </p:attrNameLst>
                                      </p:cBhvr>
                                      <p:to>
                                        <p:strVal val="visible"/>
                                      </p:to>
                                    </p:set>
                                    <p:animEffect transition="in" filter="barn(inVertical)">
                                      <p:cBhvr>
                                        <p:cTn id="14" dur="500"/>
                                        <p:tgtEl>
                                          <p:spTgt spid="2">
                                            <p:txEl>
                                              <p:pRg st="13" end="13"/>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2">
                                            <p:txEl>
                                              <p:pRg st="2" end="2"/>
                                            </p:txEl>
                                          </p:spTgt>
                                        </p:tgtEl>
                                        <p:attrNameLst>
                                          <p:attrName>r</p:attrName>
                                        </p:attrNameLst>
                                      </p:cBhvr>
                                    </p:animRot>
                                    <p:animRot by="-240000">
                                      <p:cBhvr>
                                        <p:cTn id="19" dur="200" fill="hold">
                                          <p:stCondLst>
                                            <p:cond delay="200"/>
                                          </p:stCondLst>
                                        </p:cTn>
                                        <p:tgtEl>
                                          <p:spTgt spid="2">
                                            <p:txEl>
                                              <p:pRg st="2" end="2"/>
                                            </p:txEl>
                                          </p:spTgt>
                                        </p:tgtEl>
                                        <p:attrNameLst>
                                          <p:attrName>r</p:attrName>
                                        </p:attrNameLst>
                                      </p:cBhvr>
                                    </p:animRot>
                                    <p:animRot by="240000">
                                      <p:cBhvr>
                                        <p:cTn id="20" dur="200" fill="hold">
                                          <p:stCondLst>
                                            <p:cond delay="400"/>
                                          </p:stCondLst>
                                        </p:cTn>
                                        <p:tgtEl>
                                          <p:spTgt spid="2">
                                            <p:txEl>
                                              <p:pRg st="2" end="2"/>
                                            </p:txEl>
                                          </p:spTgt>
                                        </p:tgtEl>
                                        <p:attrNameLst>
                                          <p:attrName>r</p:attrName>
                                        </p:attrNameLst>
                                      </p:cBhvr>
                                    </p:animRot>
                                    <p:animRot by="-240000">
                                      <p:cBhvr>
                                        <p:cTn id="21" dur="200" fill="hold">
                                          <p:stCondLst>
                                            <p:cond delay="600"/>
                                          </p:stCondLst>
                                        </p:cTn>
                                        <p:tgtEl>
                                          <p:spTgt spid="2">
                                            <p:txEl>
                                              <p:pRg st="2" end="2"/>
                                            </p:txEl>
                                          </p:spTgt>
                                        </p:tgtEl>
                                        <p:attrNameLst>
                                          <p:attrName>r</p:attrName>
                                        </p:attrNameLst>
                                      </p:cBhvr>
                                    </p:animRot>
                                    <p:animRot by="120000">
                                      <p:cBhvr>
                                        <p:cTn id="22" dur="200" fill="hold">
                                          <p:stCondLst>
                                            <p:cond delay="800"/>
                                          </p:stCondLst>
                                        </p:cTn>
                                        <p:tgtEl>
                                          <p:spTgt spid="2">
                                            <p:txEl>
                                              <p:pRg st="2" end="2"/>
                                            </p:txEl>
                                          </p:spTgt>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2">
                                            <p:txEl>
                                              <p:pRg st="5" end="5"/>
                                            </p:txEl>
                                          </p:spTgt>
                                        </p:tgtEl>
                                        <p:attrNameLst>
                                          <p:attrName>r</p:attrName>
                                        </p:attrNameLst>
                                      </p:cBhvr>
                                    </p:animRot>
                                    <p:animRot by="-240000">
                                      <p:cBhvr>
                                        <p:cTn id="27" dur="200" fill="hold">
                                          <p:stCondLst>
                                            <p:cond delay="200"/>
                                          </p:stCondLst>
                                        </p:cTn>
                                        <p:tgtEl>
                                          <p:spTgt spid="2">
                                            <p:txEl>
                                              <p:pRg st="5" end="5"/>
                                            </p:txEl>
                                          </p:spTgt>
                                        </p:tgtEl>
                                        <p:attrNameLst>
                                          <p:attrName>r</p:attrName>
                                        </p:attrNameLst>
                                      </p:cBhvr>
                                    </p:animRot>
                                    <p:animRot by="240000">
                                      <p:cBhvr>
                                        <p:cTn id="28" dur="200" fill="hold">
                                          <p:stCondLst>
                                            <p:cond delay="400"/>
                                          </p:stCondLst>
                                        </p:cTn>
                                        <p:tgtEl>
                                          <p:spTgt spid="2">
                                            <p:txEl>
                                              <p:pRg st="5" end="5"/>
                                            </p:txEl>
                                          </p:spTgt>
                                        </p:tgtEl>
                                        <p:attrNameLst>
                                          <p:attrName>r</p:attrName>
                                        </p:attrNameLst>
                                      </p:cBhvr>
                                    </p:animRot>
                                    <p:animRot by="-240000">
                                      <p:cBhvr>
                                        <p:cTn id="29" dur="200" fill="hold">
                                          <p:stCondLst>
                                            <p:cond delay="600"/>
                                          </p:stCondLst>
                                        </p:cTn>
                                        <p:tgtEl>
                                          <p:spTgt spid="2">
                                            <p:txEl>
                                              <p:pRg st="5" end="5"/>
                                            </p:txEl>
                                          </p:spTgt>
                                        </p:tgtEl>
                                        <p:attrNameLst>
                                          <p:attrName>r</p:attrName>
                                        </p:attrNameLst>
                                      </p:cBhvr>
                                    </p:animRot>
                                    <p:animRot by="120000">
                                      <p:cBhvr>
                                        <p:cTn id="30" dur="200" fill="hold">
                                          <p:stCondLst>
                                            <p:cond delay="800"/>
                                          </p:stCondLst>
                                        </p:cTn>
                                        <p:tgtEl>
                                          <p:spTgt spid="2">
                                            <p:txEl>
                                              <p:pRg st="5" end="5"/>
                                            </p:txEl>
                                          </p:spTgt>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2">
                                            <p:txEl>
                                              <p:pRg st="10" end="10"/>
                                            </p:txEl>
                                          </p:spTgt>
                                        </p:tgtEl>
                                        <p:attrNameLst>
                                          <p:attrName>r</p:attrName>
                                        </p:attrNameLst>
                                      </p:cBhvr>
                                    </p:animRot>
                                    <p:animRot by="-240000">
                                      <p:cBhvr>
                                        <p:cTn id="35" dur="200" fill="hold">
                                          <p:stCondLst>
                                            <p:cond delay="200"/>
                                          </p:stCondLst>
                                        </p:cTn>
                                        <p:tgtEl>
                                          <p:spTgt spid="2">
                                            <p:txEl>
                                              <p:pRg st="10" end="10"/>
                                            </p:txEl>
                                          </p:spTgt>
                                        </p:tgtEl>
                                        <p:attrNameLst>
                                          <p:attrName>r</p:attrName>
                                        </p:attrNameLst>
                                      </p:cBhvr>
                                    </p:animRot>
                                    <p:animRot by="240000">
                                      <p:cBhvr>
                                        <p:cTn id="36" dur="200" fill="hold">
                                          <p:stCondLst>
                                            <p:cond delay="400"/>
                                          </p:stCondLst>
                                        </p:cTn>
                                        <p:tgtEl>
                                          <p:spTgt spid="2">
                                            <p:txEl>
                                              <p:pRg st="10" end="10"/>
                                            </p:txEl>
                                          </p:spTgt>
                                        </p:tgtEl>
                                        <p:attrNameLst>
                                          <p:attrName>r</p:attrName>
                                        </p:attrNameLst>
                                      </p:cBhvr>
                                    </p:animRot>
                                    <p:animRot by="-240000">
                                      <p:cBhvr>
                                        <p:cTn id="37" dur="200" fill="hold">
                                          <p:stCondLst>
                                            <p:cond delay="600"/>
                                          </p:stCondLst>
                                        </p:cTn>
                                        <p:tgtEl>
                                          <p:spTgt spid="2">
                                            <p:txEl>
                                              <p:pRg st="10" end="10"/>
                                            </p:txEl>
                                          </p:spTgt>
                                        </p:tgtEl>
                                        <p:attrNameLst>
                                          <p:attrName>r</p:attrName>
                                        </p:attrNameLst>
                                      </p:cBhvr>
                                    </p:animRot>
                                    <p:animRot by="120000">
                                      <p:cBhvr>
                                        <p:cTn id="38" dur="200" fill="hold">
                                          <p:stCondLst>
                                            <p:cond delay="800"/>
                                          </p:stCondLst>
                                        </p:cTn>
                                        <p:tgtEl>
                                          <p:spTgt spid="2">
                                            <p:txEl>
                                              <p:pRg st="10" end="10"/>
                                            </p:txEl>
                                          </p:spTgt>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2">
                                            <p:txEl>
                                              <p:pRg st="9" end="9"/>
                                            </p:txEl>
                                          </p:spTgt>
                                        </p:tgtEl>
                                        <p:attrNameLst>
                                          <p:attrName>r</p:attrName>
                                        </p:attrNameLst>
                                      </p:cBhvr>
                                    </p:animRot>
                                    <p:animRot by="-240000">
                                      <p:cBhvr>
                                        <p:cTn id="43" dur="200" fill="hold">
                                          <p:stCondLst>
                                            <p:cond delay="200"/>
                                          </p:stCondLst>
                                        </p:cTn>
                                        <p:tgtEl>
                                          <p:spTgt spid="2">
                                            <p:txEl>
                                              <p:pRg st="9" end="9"/>
                                            </p:txEl>
                                          </p:spTgt>
                                        </p:tgtEl>
                                        <p:attrNameLst>
                                          <p:attrName>r</p:attrName>
                                        </p:attrNameLst>
                                      </p:cBhvr>
                                    </p:animRot>
                                    <p:animRot by="240000">
                                      <p:cBhvr>
                                        <p:cTn id="44" dur="200" fill="hold">
                                          <p:stCondLst>
                                            <p:cond delay="400"/>
                                          </p:stCondLst>
                                        </p:cTn>
                                        <p:tgtEl>
                                          <p:spTgt spid="2">
                                            <p:txEl>
                                              <p:pRg st="9" end="9"/>
                                            </p:txEl>
                                          </p:spTgt>
                                        </p:tgtEl>
                                        <p:attrNameLst>
                                          <p:attrName>r</p:attrName>
                                        </p:attrNameLst>
                                      </p:cBhvr>
                                    </p:animRot>
                                    <p:animRot by="-240000">
                                      <p:cBhvr>
                                        <p:cTn id="45" dur="200" fill="hold">
                                          <p:stCondLst>
                                            <p:cond delay="600"/>
                                          </p:stCondLst>
                                        </p:cTn>
                                        <p:tgtEl>
                                          <p:spTgt spid="2">
                                            <p:txEl>
                                              <p:pRg st="9" end="9"/>
                                            </p:txEl>
                                          </p:spTgt>
                                        </p:tgtEl>
                                        <p:attrNameLst>
                                          <p:attrName>r</p:attrName>
                                        </p:attrNameLst>
                                      </p:cBhvr>
                                    </p:animRot>
                                    <p:animRot by="120000">
                                      <p:cBhvr>
                                        <p:cTn id="46" dur="200" fill="hold">
                                          <p:stCondLst>
                                            <p:cond delay="800"/>
                                          </p:stCondLst>
                                        </p:cTn>
                                        <p:tgtEl>
                                          <p:spTgt spid="2">
                                            <p:txEl>
                                              <p:pRg st="9" end="9"/>
                                            </p:txEl>
                                          </p:spTgt>
                                        </p:tgtEl>
                                        <p:attrNameLst>
                                          <p:attrName>r</p:attrName>
                                        </p:attrNameLst>
                                      </p:cBhvr>
                                    </p:animRot>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mph" presetSubtype="0" fill="hold" nodeType="clickEffect">
                                  <p:stCondLst>
                                    <p:cond delay="0"/>
                                  </p:stCondLst>
                                  <p:childTnLst>
                                    <p:animScale>
                                      <p:cBhvr>
                                        <p:cTn id="50" dur="2000" fill="hold"/>
                                        <p:tgtEl>
                                          <p:spTgt spid="2">
                                            <p:txEl>
                                              <p:pRg st="3" end="3"/>
                                            </p:txEl>
                                          </p:spTgt>
                                        </p:tgtEl>
                                      </p:cBhvr>
                                      <p:by x="150000" y="150000"/>
                                    </p:animScale>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mph" presetSubtype="0" fill="hold" nodeType="clickEffect">
                                  <p:stCondLst>
                                    <p:cond delay="0"/>
                                  </p:stCondLst>
                                  <p:childTnLst>
                                    <p:animScale>
                                      <p:cBhvr>
                                        <p:cTn id="54" dur="2000" fill="hold"/>
                                        <p:tgtEl>
                                          <p:spTgt spid="2">
                                            <p:txEl>
                                              <p:pRg st="4" end="4"/>
                                            </p:txEl>
                                          </p:spTgt>
                                        </p:tgtEl>
                                      </p:cBhvr>
                                      <p:by x="150000" y="15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mph" presetSubtype="0" fill="hold" nodeType="clickEffect">
                                  <p:stCondLst>
                                    <p:cond delay="0"/>
                                  </p:stCondLst>
                                  <p:childTnLst>
                                    <p:animScale>
                                      <p:cBhvr>
                                        <p:cTn id="58" dur="2000" fill="hold"/>
                                        <p:tgtEl>
                                          <p:spTgt spid="2">
                                            <p:txEl>
                                              <p:pRg st="6" end="6"/>
                                            </p:txEl>
                                          </p:spTgt>
                                        </p:tgtEl>
                                      </p:cBhvr>
                                      <p:by x="150000" y="150000"/>
                                    </p:animScale>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mph" presetSubtype="0" fill="hold" nodeType="clickEffect">
                                  <p:stCondLst>
                                    <p:cond delay="0"/>
                                  </p:stCondLst>
                                  <p:childTnLst>
                                    <p:animScale>
                                      <p:cBhvr>
                                        <p:cTn id="62" dur="2000" fill="hold"/>
                                        <p:tgtEl>
                                          <p:spTgt spid="2">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533400" y="2362200"/>
            <a:ext cx="8153400" cy="4343400"/>
          </a:xfrm>
          <a:prstGeom prst="roundRect">
            <a:avLst>
              <a:gd name="adj" fmla="val 4972"/>
            </a:avLst>
          </a:prstGeom>
          <a:solidFill>
            <a:schemeClr val="bg1"/>
          </a:solidFill>
          <a:ln w="28575" cap="rnd">
            <a:solidFill>
              <a:srgbClr val="003366"/>
            </a:solidFill>
            <a:prstDash val="sysDot"/>
            <a:round/>
            <a:headEnd/>
            <a:tailEnd/>
          </a:ln>
        </p:spPr>
        <p:txBody>
          <a:bodyPr wrap="none" anchor="ctr"/>
          <a:lstStyle/>
          <a:p>
            <a:endParaRPr lang="ru-RU"/>
          </a:p>
        </p:txBody>
      </p:sp>
      <p:pic>
        <p:nvPicPr>
          <p:cNvPr id="6147" name="Picture 3" descr="IASB Home">
            <a:hlinkClick r:id="rId3" tooltip="IASB Home"/>
          </p:cNvPr>
          <p:cNvPicPr>
            <a:picLocks noChangeAspect="1" noChangeArrowheads="1"/>
          </p:cNvPicPr>
          <p:nvPr/>
        </p:nvPicPr>
        <p:blipFill>
          <a:blip r:embed="rId4">
            <a:extLst>
              <a:ext uri="{28A0092B-C50C-407E-A947-70E740481C1C}">
                <a14:useLocalDpi xmlns:a14="http://schemas.microsoft.com/office/drawing/2010/main" val="0"/>
              </a:ext>
            </a:extLst>
          </a:blip>
          <a:srcRect r="11111"/>
          <a:stretch>
            <a:fillRect/>
          </a:stretch>
        </p:blipFill>
        <p:spPr bwMode="auto">
          <a:xfrm>
            <a:off x="698500" y="3276600"/>
            <a:ext cx="36576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flag_guide-1"/>
          <p:cNvPicPr>
            <a:picLocks noChangeAspect="1" noChangeArrowheads="1"/>
          </p:cNvPicPr>
          <p:nvPr/>
        </p:nvPicPr>
        <p:blipFill>
          <a:blip r:embed="rId5">
            <a:extLst>
              <a:ext uri="{28A0092B-C50C-407E-A947-70E740481C1C}">
                <a14:useLocalDpi xmlns:a14="http://schemas.microsoft.com/office/drawing/2010/main" val="0"/>
              </a:ext>
            </a:extLst>
          </a:blip>
          <a:srcRect b="14285"/>
          <a:stretch>
            <a:fillRect/>
          </a:stretch>
        </p:blipFill>
        <p:spPr bwMode="auto">
          <a:xfrm>
            <a:off x="1676400" y="5181600"/>
            <a:ext cx="190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ChangeArrowheads="1"/>
          </p:cNvSpPr>
          <p:nvPr/>
        </p:nvSpPr>
        <p:spPr bwMode="auto">
          <a:xfrm>
            <a:off x="95250" y="523875"/>
            <a:ext cx="8950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uk-UA" sz="2800" b="1">
                <a:solidFill>
                  <a:srgbClr val="003366"/>
                </a:solidFill>
                <a:latin typeface="Arial" charset="0"/>
              </a:rPr>
              <a:t>ROSC у сфері бухгалтерського обліку та аудиту</a:t>
            </a:r>
            <a:r>
              <a:rPr lang="uk-UA" sz="2800" b="1">
                <a:solidFill>
                  <a:srgbClr val="003366"/>
                </a:solidFill>
              </a:rPr>
              <a:t>:</a:t>
            </a:r>
            <a:r>
              <a:rPr lang="uk-UA" sz="2800">
                <a:solidFill>
                  <a:srgbClr val="003366"/>
                </a:solidFill>
              </a:rPr>
              <a:t> </a:t>
            </a:r>
          </a:p>
          <a:p>
            <a:pPr algn="ctr"/>
            <a:r>
              <a:rPr lang="uk-UA" sz="2800">
                <a:solidFill>
                  <a:srgbClr val="003366"/>
                </a:solidFill>
              </a:rPr>
              <a:t>Оцінка якості системи </a:t>
            </a:r>
          </a:p>
          <a:p>
            <a:pPr algn="ctr"/>
            <a:r>
              <a:rPr lang="uk-UA" sz="2800">
                <a:solidFill>
                  <a:srgbClr val="003366"/>
                </a:solidFill>
              </a:rPr>
              <a:t>бухгалтерського обліку та аудиту</a:t>
            </a:r>
            <a:endParaRPr lang="en-US" sz="3200">
              <a:solidFill>
                <a:srgbClr val="003366"/>
              </a:solidFill>
            </a:endParaRPr>
          </a:p>
        </p:txBody>
      </p:sp>
      <p:sp>
        <p:nvSpPr>
          <p:cNvPr id="6150" name="Text Box 6"/>
          <p:cNvSpPr txBox="1">
            <a:spLocks noChangeArrowheads="1"/>
          </p:cNvSpPr>
          <p:nvPr/>
        </p:nvSpPr>
        <p:spPr bwMode="auto">
          <a:xfrm>
            <a:off x="609600" y="1862138"/>
            <a:ext cx="262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20000"/>
              </a:spcBef>
            </a:pPr>
            <a:r>
              <a:rPr lang="uk-UA" sz="2400" b="1">
                <a:solidFill>
                  <a:srgbClr val="333333"/>
                </a:solidFill>
              </a:rPr>
              <a:t>Критерії оцінки</a:t>
            </a:r>
            <a:r>
              <a:rPr lang="en-US" sz="2400" b="1">
                <a:solidFill>
                  <a:srgbClr val="333333"/>
                </a:solidFill>
              </a:rPr>
              <a:t>:</a:t>
            </a:r>
          </a:p>
        </p:txBody>
      </p:sp>
      <p:sp>
        <p:nvSpPr>
          <p:cNvPr id="6151" name="Rectangle 7"/>
          <p:cNvSpPr>
            <a:spLocks noChangeArrowheads="1"/>
          </p:cNvSpPr>
          <p:nvPr/>
        </p:nvSpPr>
        <p:spPr bwMode="auto">
          <a:xfrm>
            <a:off x="749300" y="25908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uk-UA">
                <a:solidFill>
                  <a:srgbClr val="003366"/>
                </a:solidFill>
              </a:rPr>
              <a:t>Міжнародні стандарти фінансової звітності</a:t>
            </a:r>
            <a:endParaRPr lang="en-US">
              <a:solidFill>
                <a:srgbClr val="003366"/>
              </a:solidFill>
            </a:endParaRPr>
          </a:p>
        </p:txBody>
      </p:sp>
      <p:sp>
        <p:nvSpPr>
          <p:cNvPr id="6152" name="Rectangle 8"/>
          <p:cNvSpPr>
            <a:spLocks noChangeArrowheads="1"/>
          </p:cNvSpPr>
          <p:nvPr/>
        </p:nvSpPr>
        <p:spPr bwMode="auto">
          <a:xfrm>
            <a:off x="4859338" y="2578100"/>
            <a:ext cx="337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a:solidFill>
                  <a:srgbClr val="003366"/>
                </a:solidFill>
              </a:rPr>
              <a:t>Міжнародні стандарти аудиту</a:t>
            </a:r>
            <a:endParaRPr lang="en-US">
              <a:solidFill>
                <a:srgbClr val="003366"/>
              </a:solidFill>
            </a:endParaRPr>
          </a:p>
        </p:txBody>
      </p:sp>
      <p:sp>
        <p:nvSpPr>
          <p:cNvPr id="6153" name="Rectangle 9"/>
          <p:cNvSpPr>
            <a:spLocks noChangeArrowheads="1"/>
          </p:cNvSpPr>
          <p:nvPr/>
        </p:nvSpPr>
        <p:spPr bwMode="auto">
          <a:xfrm>
            <a:off x="1527175" y="4724400"/>
            <a:ext cx="2192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a:solidFill>
                  <a:srgbClr val="003366"/>
                </a:solidFill>
              </a:rPr>
              <a:t>Законодавство ЄС</a:t>
            </a:r>
            <a:endParaRPr lang="en-US">
              <a:solidFill>
                <a:srgbClr val="003366"/>
              </a:solidFill>
            </a:endParaRPr>
          </a:p>
        </p:txBody>
      </p:sp>
      <p:sp>
        <p:nvSpPr>
          <p:cNvPr id="6154" name="Rectangle 10"/>
          <p:cNvSpPr>
            <a:spLocks noChangeArrowheads="1"/>
          </p:cNvSpPr>
          <p:nvPr/>
        </p:nvSpPr>
        <p:spPr bwMode="auto">
          <a:xfrm>
            <a:off x="4953000" y="4724400"/>
            <a:ext cx="3138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uk-UA">
                <a:solidFill>
                  <a:srgbClr val="003366"/>
                </a:solidFill>
              </a:rPr>
              <a:t>Найкраща світова практика</a:t>
            </a:r>
            <a:endParaRPr lang="en-US">
              <a:solidFill>
                <a:srgbClr val="003366"/>
              </a:solidFill>
            </a:endParaRPr>
          </a:p>
        </p:txBody>
      </p:sp>
      <p:pic>
        <p:nvPicPr>
          <p:cNvPr id="6155" name="Picture 11" descr="NAV-IFAC-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r="12903"/>
          <a:stretch>
            <a:fillRect/>
          </a:stretch>
        </p:blipFill>
        <p:spPr bwMode="auto">
          <a:xfrm>
            <a:off x="5638800" y="3348038"/>
            <a:ext cx="20574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p:cNvPicPr>
            <a:picLocks noChangeAspect="1" noChangeArrowheads="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019800" y="5181600"/>
            <a:ext cx="128587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Line 13"/>
          <p:cNvSpPr>
            <a:spLocks noChangeShapeType="1"/>
          </p:cNvSpPr>
          <p:nvPr/>
        </p:nvSpPr>
        <p:spPr bwMode="auto">
          <a:xfrm>
            <a:off x="533400" y="1752600"/>
            <a:ext cx="8153400" cy="0"/>
          </a:xfrm>
          <a:prstGeom prst="line">
            <a:avLst/>
          </a:prstGeom>
          <a:noFill/>
          <a:ln w="19050" cap="rnd">
            <a:solidFill>
              <a:srgbClr val="73361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24590" name="Line 14"/>
          <p:cNvSpPr>
            <a:spLocks noChangeShapeType="1"/>
          </p:cNvSpPr>
          <p:nvPr/>
        </p:nvSpPr>
        <p:spPr bwMode="auto">
          <a:xfrm>
            <a:off x="4648200" y="2514600"/>
            <a:ext cx="0" cy="4038600"/>
          </a:xfrm>
          <a:prstGeom prst="line">
            <a:avLst/>
          </a:prstGeom>
          <a:noFill/>
          <a:ln w="28575" cap="rnd">
            <a:solidFill>
              <a:srgbClr val="003366"/>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24591" name="Line 15"/>
          <p:cNvSpPr>
            <a:spLocks noChangeShapeType="1"/>
          </p:cNvSpPr>
          <p:nvPr/>
        </p:nvSpPr>
        <p:spPr bwMode="auto">
          <a:xfrm rot="-5400000">
            <a:off x="4572000" y="596900"/>
            <a:ext cx="0" cy="7924800"/>
          </a:xfrm>
          <a:prstGeom prst="line">
            <a:avLst/>
          </a:prstGeom>
          <a:noFill/>
          <a:ln w="28575" cap="rnd">
            <a:solidFill>
              <a:srgbClr val="003366"/>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4" name="Номер слайда 3"/>
          <p:cNvSpPr>
            <a:spLocks noGrp="1"/>
          </p:cNvSpPr>
          <p:nvPr>
            <p:ph type="sldNum" sz="quarter" idx="12"/>
          </p:nvPr>
        </p:nvSpPr>
        <p:spPr/>
        <p:txBody>
          <a:bodyPr/>
          <a:lstStyle/>
          <a:p>
            <a:pPr>
              <a:defRPr/>
            </a:pPr>
            <a:fld id="{D5183509-E8AC-4471-AD75-7F34A578D451}" type="slidenum">
              <a:rPr lang="en-US" smtClean="0"/>
              <a:pPr>
                <a:defRPr/>
              </a:pPr>
              <a:t>20</a:t>
            </a:fld>
            <a:endParaRPr lang="en-US"/>
          </a:p>
        </p:txBody>
      </p:sp>
      <p:sp>
        <p:nvSpPr>
          <p:cNvPr id="24593" name="Text Box 14"/>
          <p:cNvSpPr txBox="1">
            <a:spLocks noChangeArrowheads="1"/>
          </p:cNvSpPr>
          <p:nvPr/>
        </p:nvSpPr>
        <p:spPr bwMode="auto">
          <a:xfrm>
            <a:off x="2205038" y="20638"/>
            <a:ext cx="693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Міжнародні та національні стандарти бухгалтерського обліку</a:t>
            </a:r>
            <a:endParaRPr lang="en-US" sz="20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1000"/>
                                        <p:tgtEl>
                                          <p:spTgt spid="6149"/>
                                        </p:tgtEl>
                                      </p:cBhvr>
                                    </p:animEffect>
                                    <p:anim calcmode="lin" valueType="num">
                                      <p:cBhvr>
                                        <p:cTn id="8" dur="1000" fill="hold"/>
                                        <p:tgtEl>
                                          <p:spTgt spid="6149"/>
                                        </p:tgtEl>
                                        <p:attrNameLst>
                                          <p:attrName>ppt_x</p:attrName>
                                        </p:attrNameLst>
                                      </p:cBhvr>
                                      <p:tavLst>
                                        <p:tav tm="0">
                                          <p:val>
                                            <p:strVal val="#ppt_x"/>
                                          </p:val>
                                        </p:tav>
                                        <p:tav tm="100000">
                                          <p:val>
                                            <p:strVal val="#ppt_x"/>
                                          </p:val>
                                        </p:tav>
                                      </p:tavLst>
                                    </p:anim>
                                    <p:anim calcmode="lin" valueType="num">
                                      <p:cBhvr>
                                        <p:cTn id="9"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50"/>
                                        </p:tgtEl>
                                        <p:attrNameLst>
                                          <p:attrName>style.visibility</p:attrName>
                                        </p:attrNameLst>
                                      </p:cBhvr>
                                      <p:to>
                                        <p:strVal val="visible"/>
                                      </p:to>
                                    </p:set>
                                    <p:animEffect transition="in" filter="fade">
                                      <p:cBhvr>
                                        <p:cTn id="14" dur="1000"/>
                                        <p:tgtEl>
                                          <p:spTgt spid="6150"/>
                                        </p:tgtEl>
                                      </p:cBhvr>
                                    </p:animEffect>
                                    <p:anim calcmode="lin" valueType="num">
                                      <p:cBhvr>
                                        <p:cTn id="15" dur="1000" fill="hold"/>
                                        <p:tgtEl>
                                          <p:spTgt spid="6150"/>
                                        </p:tgtEl>
                                        <p:attrNameLst>
                                          <p:attrName>ppt_x</p:attrName>
                                        </p:attrNameLst>
                                      </p:cBhvr>
                                      <p:tavLst>
                                        <p:tav tm="0">
                                          <p:val>
                                            <p:strVal val="#ppt_x"/>
                                          </p:val>
                                        </p:tav>
                                        <p:tav tm="100000">
                                          <p:val>
                                            <p:strVal val="#ppt_x"/>
                                          </p:val>
                                        </p:tav>
                                      </p:tavLst>
                                    </p:anim>
                                    <p:anim calcmode="lin" valueType="num">
                                      <p:cBhvr>
                                        <p:cTn id="16"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51"/>
                                        </p:tgtEl>
                                        <p:attrNameLst>
                                          <p:attrName>style.visibility</p:attrName>
                                        </p:attrNameLst>
                                      </p:cBhvr>
                                      <p:to>
                                        <p:strVal val="visible"/>
                                      </p:to>
                                    </p:set>
                                    <p:animEffect transition="in" filter="fade">
                                      <p:cBhvr>
                                        <p:cTn id="21" dur="1000"/>
                                        <p:tgtEl>
                                          <p:spTgt spid="6151"/>
                                        </p:tgtEl>
                                      </p:cBhvr>
                                    </p:animEffect>
                                    <p:anim calcmode="lin" valueType="num">
                                      <p:cBhvr>
                                        <p:cTn id="22" dur="1000" fill="hold"/>
                                        <p:tgtEl>
                                          <p:spTgt spid="6151"/>
                                        </p:tgtEl>
                                        <p:attrNameLst>
                                          <p:attrName>ppt_x</p:attrName>
                                        </p:attrNameLst>
                                      </p:cBhvr>
                                      <p:tavLst>
                                        <p:tav tm="0">
                                          <p:val>
                                            <p:strVal val="#ppt_x"/>
                                          </p:val>
                                        </p:tav>
                                        <p:tav tm="100000">
                                          <p:val>
                                            <p:strVal val="#ppt_x"/>
                                          </p:val>
                                        </p:tav>
                                      </p:tavLst>
                                    </p:anim>
                                    <p:anim calcmode="lin" valueType="num">
                                      <p:cBhvr>
                                        <p:cTn id="23"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fade">
                                      <p:cBhvr>
                                        <p:cTn id="28" dur="1000"/>
                                        <p:tgtEl>
                                          <p:spTgt spid="6147"/>
                                        </p:tgtEl>
                                      </p:cBhvr>
                                    </p:animEffect>
                                    <p:anim calcmode="lin" valueType="num">
                                      <p:cBhvr>
                                        <p:cTn id="29" dur="1000" fill="hold"/>
                                        <p:tgtEl>
                                          <p:spTgt spid="6147"/>
                                        </p:tgtEl>
                                        <p:attrNameLst>
                                          <p:attrName>ppt_x</p:attrName>
                                        </p:attrNameLst>
                                      </p:cBhvr>
                                      <p:tavLst>
                                        <p:tav tm="0">
                                          <p:val>
                                            <p:strVal val="#ppt_x"/>
                                          </p:val>
                                        </p:tav>
                                        <p:tav tm="100000">
                                          <p:val>
                                            <p:strVal val="#ppt_x"/>
                                          </p:val>
                                        </p:tav>
                                      </p:tavLst>
                                    </p:anim>
                                    <p:anim calcmode="lin" valueType="num">
                                      <p:cBhvr>
                                        <p:cTn id="30"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52"/>
                                        </p:tgtEl>
                                        <p:attrNameLst>
                                          <p:attrName>style.visibility</p:attrName>
                                        </p:attrNameLst>
                                      </p:cBhvr>
                                      <p:to>
                                        <p:strVal val="visible"/>
                                      </p:to>
                                    </p:set>
                                    <p:animEffect transition="in" filter="fade">
                                      <p:cBhvr>
                                        <p:cTn id="35" dur="1000"/>
                                        <p:tgtEl>
                                          <p:spTgt spid="6152"/>
                                        </p:tgtEl>
                                      </p:cBhvr>
                                    </p:animEffect>
                                    <p:anim calcmode="lin" valueType="num">
                                      <p:cBhvr>
                                        <p:cTn id="36" dur="1000" fill="hold"/>
                                        <p:tgtEl>
                                          <p:spTgt spid="6152"/>
                                        </p:tgtEl>
                                        <p:attrNameLst>
                                          <p:attrName>ppt_x</p:attrName>
                                        </p:attrNameLst>
                                      </p:cBhvr>
                                      <p:tavLst>
                                        <p:tav tm="0">
                                          <p:val>
                                            <p:strVal val="#ppt_x"/>
                                          </p:val>
                                        </p:tav>
                                        <p:tav tm="100000">
                                          <p:val>
                                            <p:strVal val="#ppt_x"/>
                                          </p:val>
                                        </p:tav>
                                      </p:tavLst>
                                    </p:anim>
                                    <p:anim calcmode="lin" valueType="num">
                                      <p:cBhvr>
                                        <p:cTn id="37"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155"/>
                                        </p:tgtEl>
                                        <p:attrNameLst>
                                          <p:attrName>style.visibility</p:attrName>
                                        </p:attrNameLst>
                                      </p:cBhvr>
                                      <p:to>
                                        <p:strVal val="visible"/>
                                      </p:to>
                                    </p:set>
                                    <p:animEffect transition="in" filter="fade">
                                      <p:cBhvr>
                                        <p:cTn id="42" dur="1000"/>
                                        <p:tgtEl>
                                          <p:spTgt spid="6155"/>
                                        </p:tgtEl>
                                      </p:cBhvr>
                                    </p:animEffect>
                                    <p:anim calcmode="lin" valueType="num">
                                      <p:cBhvr>
                                        <p:cTn id="43" dur="1000" fill="hold"/>
                                        <p:tgtEl>
                                          <p:spTgt spid="6155"/>
                                        </p:tgtEl>
                                        <p:attrNameLst>
                                          <p:attrName>ppt_x</p:attrName>
                                        </p:attrNameLst>
                                      </p:cBhvr>
                                      <p:tavLst>
                                        <p:tav tm="0">
                                          <p:val>
                                            <p:strVal val="#ppt_x"/>
                                          </p:val>
                                        </p:tav>
                                        <p:tav tm="100000">
                                          <p:val>
                                            <p:strVal val="#ppt_x"/>
                                          </p:val>
                                        </p:tav>
                                      </p:tavLst>
                                    </p:anim>
                                    <p:anim calcmode="lin" valueType="num">
                                      <p:cBhvr>
                                        <p:cTn id="44" dur="1000" fill="hold"/>
                                        <p:tgtEl>
                                          <p:spTgt spid="6155"/>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153"/>
                                        </p:tgtEl>
                                        <p:attrNameLst>
                                          <p:attrName>style.visibility</p:attrName>
                                        </p:attrNameLst>
                                      </p:cBhvr>
                                      <p:to>
                                        <p:strVal val="visible"/>
                                      </p:to>
                                    </p:set>
                                    <p:animEffect transition="in" filter="fade">
                                      <p:cBhvr>
                                        <p:cTn id="49" dur="1000"/>
                                        <p:tgtEl>
                                          <p:spTgt spid="6153"/>
                                        </p:tgtEl>
                                      </p:cBhvr>
                                    </p:animEffect>
                                    <p:anim calcmode="lin" valueType="num">
                                      <p:cBhvr>
                                        <p:cTn id="50" dur="1000" fill="hold"/>
                                        <p:tgtEl>
                                          <p:spTgt spid="6153"/>
                                        </p:tgtEl>
                                        <p:attrNameLst>
                                          <p:attrName>ppt_x</p:attrName>
                                        </p:attrNameLst>
                                      </p:cBhvr>
                                      <p:tavLst>
                                        <p:tav tm="0">
                                          <p:val>
                                            <p:strVal val="#ppt_x"/>
                                          </p:val>
                                        </p:tav>
                                        <p:tav tm="100000">
                                          <p:val>
                                            <p:strVal val="#ppt_x"/>
                                          </p:val>
                                        </p:tav>
                                      </p:tavLst>
                                    </p:anim>
                                    <p:anim calcmode="lin" valueType="num">
                                      <p:cBhvr>
                                        <p:cTn id="51" dur="1000" fill="hold"/>
                                        <p:tgtEl>
                                          <p:spTgt spid="615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6148"/>
                                        </p:tgtEl>
                                        <p:attrNameLst>
                                          <p:attrName>style.visibility</p:attrName>
                                        </p:attrNameLst>
                                      </p:cBhvr>
                                      <p:to>
                                        <p:strVal val="visible"/>
                                      </p:to>
                                    </p:set>
                                    <p:animEffect transition="in" filter="fade">
                                      <p:cBhvr>
                                        <p:cTn id="56" dur="1000"/>
                                        <p:tgtEl>
                                          <p:spTgt spid="6148"/>
                                        </p:tgtEl>
                                      </p:cBhvr>
                                    </p:animEffect>
                                    <p:anim calcmode="lin" valueType="num">
                                      <p:cBhvr>
                                        <p:cTn id="57" dur="1000" fill="hold"/>
                                        <p:tgtEl>
                                          <p:spTgt spid="6148"/>
                                        </p:tgtEl>
                                        <p:attrNameLst>
                                          <p:attrName>ppt_x</p:attrName>
                                        </p:attrNameLst>
                                      </p:cBhvr>
                                      <p:tavLst>
                                        <p:tav tm="0">
                                          <p:val>
                                            <p:strVal val="#ppt_x"/>
                                          </p:val>
                                        </p:tav>
                                        <p:tav tm="100000">
                                          <p:val>
                                            <p:strVal val="#ppt_x"/>
                                          </p:val>
                                        </p:tav>
                                      </p:tavLst>
                                    </p:anim>
                                    <p:anim calcmode="lin" valueType="num">
                                      <p:cBhvr>
                                        <p:cTn id="58"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154"/>
                                        </p:tgtEl>
                                        <p:attrNameLst>
                                          <p:attrName>style.visibility</p:attrName>
                                        </p:attrNameLst>
                                      </p:cBhvr>
                                      <p:to>
                                        <p:strVal val="visible"/>
                                      </p:to>
                                    </p:set>
                                    <p:animEffect transition="in" filter="fade">
                                      <p:cBhvr>
                                        <p:cTn id="63" dur="1000"/>
                                        <p:tgtEl>
                                          <p:spTgt spid="6154"/>
                                        </p:tgtEl>
                                      </p:cBhvr>
                                    </p:animEffect>
                                    <p:anim calcmode="lin" valueType="num">
                                      <p:cBhvr>
                                        <p:cTn id="64" dur="1000" fill="hold"/>
                                        <p:tgtEl>
                                          <p:spTgt spid="6154"/>
                                        </p:tgtEl>
                                        <p:attrNameLst>
                                          <p:attrName>ppt_x</p:attrName>
                                        </p:attrNameLst>
                                      </p:cBhvr>
                                      <p:tavLst>
                                        <p:tav tm="0">
                                          <p:val>
                                            <p:strVal val="#ppt_x"/>
                                          </p:val>
                                        </p:tav>
                                        <p:tav tm="100000">
                                          <p:val>
                                            <p:strVal val="#ppt_x"/>
                                          </p:val>
                                        </p:tav>
                                      </p:tavLst>
                                    </p:anim>
                                    <p:anim calcmode="lin" valueType="num">
                                      <p:cBhvr>
                                        <p:cTn id="65"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1" grpId="0"/>
      <p:bldP spid="6152" grpId="0"/>
      <p:bldP spid="6153" grpId="0"/>
      <p:bldP spid="61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0" y="614363"/>
            <a:ext cx="8986838" cy="458787"/>
          </a:xfrm>
        </p:spPr>
        <p:txBody>
          <a:bodyPr/>
          <a:lstStyle/>
          <a:p>
            <a:r>
              <a:rPr lang="ru-RU" sz="2400" b="1" smtClean="0">
                <a:solidFill>
                  <a:srgbClr val="003366"/>
                </a:solidFill>
                <a:latin typeface="Sitka Display" pitchFamily="2" charset="0"/>
              </a:rPr>
              <a:t>Перелік країн, що застосовують МСФЗ</a:t>
            </a:r>
          </a:p>
        </p:txBody>
      </p:sp>
      <p:sp>
        <p:nvSpPr>
          <p:cNvPr id="25603" name="Объект 2"/>
          <p:cNvSpPr>
            <a:spLocks noGrp="1"/>
          </p:cNvSpPr>
          <p:nvPr>
            <p:ph sz="half" idx="1"/>
          </p:nvPr>
        </p:nvSpPr>
        <p:spPr>
          <a:xfrm>
            <a:off x="158750" y="1090613"/>
            <a:ext cx="8853488" cy="1220787"/>
          </a:xfrm>
        </p:spPr>
        <p:txBody>
          <a:bodyPr/>
          <a:lstStyle/>
          <a:p>
            <a:pPr marL="0" indent="0" algn="just">
              <a:buFontTx/>
              <a:buNone/>
            </a:pPr>
            <a:r>
              <a:rPr lang="ru-RU" sz="1400" smtClean="0">
                <a:solidFill>
                  <a:srgbClr val="003366"/>
                </a:solidFill>
                <a:latin typeface="Sitka Display" pitchFamily="2" charset="0"/>
              </a:rPr>
              <a:t>Дослідження, проведеного Проектом </a:t>
            </a:r>
            <a:r>
              <a:rPr lang="en-US" sz="1400" smtClean="0">
                <a:solidFill>
                  <a:srgbClr val="003366"/>
                </a:solidFill>
                <a:latin typeface="Sitka Display" pitchFamily="2" charset="0"/>
              </a:rPr>
              <a:t>USAID «</a:t>
            </a:r>
            <a:r>
              <a:rPr lang="ru-RU" sz="1400" smtClean="0">
                <a:solidFill>
                  <a:srgbClr val="003366"/>
                </a:solidFill>
                <a:latin typeface="Sitka Display" pitchFamily="2" charset="0"/>
              </a:rPr>
              <a:t>Розвиток фінансового сектору» (</a:t>
            </a:r>
            <a:r>
              <a:rPr lang="en-US" sz="1400" smtClean="0">
                <a:solidFill>
                  <a:srgbClr val="003366"/>
                </a:solidFill>
                <a:latin typeface="Sitka Display" pitchFamily="2" charset="0"/>
              </a:rPr>
              <a:t>FINREP) </a:t>
            </a:r>
            <a:r>
              <a:rPr lang="ru-RU" sz="1400" smtClean="0">
                <a:solidFill>
                  <a:srgbClr val="003366"/>
                </a:solidFill>
                <a:latin typeface="Sitka Display" pitchFamily="2" charset="0"/>
              </a:rPr>
              <a:t>для Міністерства фінансів України. В ході дослідження було розглянуто </a:t>
            </a:r>
            <a:r>
              <a:rPr lang="ru-RU" sz="1400" b="1" smtClean="0">
                <a:solidFill>
                  <a:srgbClr val="003366"/>
                </a:solidFill>
                <a:latin typeface="Sitka Display" pitchFamily="2" charset="0"/>
              </a:rPr>
              <a:t>49 країн в 7 регіонах, </a:t>
            </a:r>
            <a:r>
              <a:rPr lang="ru-RU" sz="1400" smtClean="0">
                <a:solidFill>
                  <a:srgbClr val="003366"/>
                </a:solidFill>
                <a:latin typeface="Sitka Display" pitchFamily="2" charset="0"/>
              </a:rPr>
              <a:t>а саме США, Канади, Японії, Австралії, всіх країн ЄС (за винятком Мальти та Ліхтенштейну), та всіх країн, що входили до колишнього Радянського Союзу (за винятком України).</a:t>
            </a:r>
          </a:p>
          <a:p>
            <a:pPr marL="0" indent="0">
              <a:buFontTx/>
              <a:buNone/>
            </a:pPr>
            <a:endParaRPr lang="ru-RU" sz="1400" b="1"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FF0938BE-A753-4E32-B950-FAE1FB0DF14E}" type="slidenum">
              <a:rPr lang="en-US" smtClean="0"/>
              <a:pPr>
                <a:defRPr/>
              </a:pPr>
              <a:t>21</a:t>
            </a:fld>
            <a:endParaRPr lang="en-US"/>
          </a:p>
        </p:txBody>
      </p:sp>
      <p:sp>
        <p:nvSpPr>
          <p:cNvPr id="25605"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Стандарти бухгалтерського обліку</a:t>
            </a:r>
            <a:endParaRPr lang="en-US" sz="2000">
              <a:solidFill>
                <a:schemeClr val="bg1"/>
              </a:solidFill>
              <a:latin typeface="Sitka Display" pitchFamily="2" charset="0"/>
            </a:endParaRPr>
          </a:p>
        </p:txBody>
      </p:sp>
      <p:pic>
        <p:nvPicPr>
          <p:cNvPr id="256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6315075"/>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Объект 3"/>
          <p:cNvGraphicFramePr>
            <a:graphicFrameLocks noGrp="1"/>
          </p:cNvGraphicFramePr>
          <p:nvPr>
            <p:ph sz="half" idx="1"/>
          </p:nvPr>
        </p:nvGraphicFramePr>
        <p:xfrm>
          <a:off x="152400" y="2033588"/>
          <a:ext cx="8839199" cy="4232275"/>
        </p:xfrm>
        <a:graphic>
          <a:graphicData uri="http://schemas.openxmlformats.org/drawingml/2006/table">
            <a:tbl>
              <a:tblPr/>
              <a:tblGrid>
                <a:gridCol w="893223"/>
                <a:gridCol w="549374"/>
                <a:gridCol w="877472"/>
                <a:gridCol w="1358520"/>
                <a:gridCol w="908621"/>
                <a:gridCol w="2013771"/>
                <a:gridCol w="1136594"/>
                <a:gridCol w="1101624"/>
              </a:tblGrid>
              <a:tr h="708323">
                <a:tc>
                  <a:txBody>
                    <a:bodyPr/>
                    <a:lstStyle/>
                    <a:p>
                      <a:pPr algn="ctr"/>
                      <a:r>
                        <a:rPr lang="uk-UA" sz="1000" b="1" dirty="0" smtClean="0">
                          <a:effectLst/>
                          <a:latin typeface="Times New Roman"/>
                        </a:rPr>
                        <a:t>Країна</a:t>
                      </a:r>
                      <a:endParaRPr lang="uk-UA" sz="10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a:r>
                        <a:rPr lang="ru-RU" sz="800" b="1" dirty="0" err="1">
                          <a:effectLst/>
                          <a:latin typeface="Times New Roman"/>
                        </a:rPr>
                        <a:t>Рік</a:t>
                      </a:r>
                      <a:r>
                        <a:rPr lang="ru-RU" sz="800" b="1" dirty="0">
                          <a:effectLst/>
                          <a:latin typeface="Times New Roman"/>
                        </a:rPr>
                        <a:t> </a:t>
                      </a:r>
                      <a:r>
                        <a:rPr lang="ru-RU" sz="800" b="1" dirty="0" err="1">
                          <a:effectLst/>
                          <a:latin typeface="Times New Roman"/>
                        </a:rPr>
                        <a:t>прийняття</a:t>
                      </a:r>
                      <a:r>
                        <a:rPr lang="ru-RU" sz="800" b="1" dirty="0">
                          <a:effectLst/>
                          <a:latin typeface="Times New Roman"/>
                        </a:rPr>
                        <a:t> МСФЗ на </a:t>
                      </a:r>
                      <a:r>
                        <a:rPr lang="ru-RU" sz="800" b="1" dirty="0" err="1">
                          <a:effectLst/>
                          <a:latin typeface="Times New Roman"/>
                        </a:rPr>
                        <a:t>законодавчому</a:t>
                      </a:r>
                      <a:r>
                        <a:rPr lang="ru-RU" sz="800" b="1" dirty="0">
                          <a:effectLst/>
                          <a:latin typeface="Times New Roman"/>
                        </a:rPr>
                        <a:t> </a:t>
                      </a:r>
                      <a:r>
                        <a:rPr lang="ru-RU" sz="800" b="1" dirty="0" err="1">
                          <a:effectLst/>
                          <a:latin typeface="Times New Roman"/>
                        </a:rPr>
                        <a:t>рівні</a:t>
                      </a:r>
                      <a:endParaRPr lang="ru-RU" sz="8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a:r>
                        <a:rPr lang="ru-RU" sz="1000" b="1" dirty="0">
                          <a:effectLst/>
                          <a:latin typeface="Times New Roman"/>
                        </a:rPr>
                        <a:t>Дата </a:t>
                      </a:r>
                      <a:r>
                        <a:rPr lang="ru-RU" sz="1000" b="1" dirty="0" err="1">
                          <a:effectLst/>
                          <a:latin typeface="Times New Roman"/>
                        </a:rPr>
                        <a:t>введення</a:t>
                      </a:r>
                      <a:r>
                        <a:rPr lang="ru-RU" sz="1000" b="1" dirty="0">
                          <a:effectLst/>
                          <a:latin typeface="Times New Roman"/>
                        </a:rPr>
                        <a:t> МСФЗ в </a:t>
                      </a:r>
                      <a:r>
                        <a:rPr lang="ru-RU" sz="1000" b="1" dirty="0" err="1">
                          <a:effectLst/>
                          <a:latin typeface="Times New Roman"/>
                        </a:rPr>
                        <a:t>дію</a:t>
                      </a:r>
                      <a:endParaRPr lang="ru-RU" sz="10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a:r>
                        <a:rPr lang="ru-RU" sz="1000" b="1">
                          <a:effectLst/>
                          <a:latin typeface="Times New Roman"/>
                        </a:rPr>
                        <a:t>МСФЗ для публічних компаній</a:t>
                      </a:r>
                      <a:endParaRPr lang="ru-RU" sz="100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a:r>
                        <a:rPr lang="ru-RU" sz="1000" b="1" dirty="0">
                          <a:effectLst/>
                          <a:latin typeface="Times New Roman"/>
                        </a:rPr>
                        <a:t>Аудит </a:t>
                      </a:r>
                      <a:r>
                        <a:rPr lang="ru-RU" sz="900" b="1" dirty="0" err="1">
                          <a:effectLst/>
                          <a:latin typeface="Times New Roman"/>
                        </a:rPr>
                        <a:t>звітності</a:t>
                      </a:r>
                      <a:r>
                        <a:rPr lang="ru-RU" sz="900" b="1" dirty="0">
                          <a:effectLst/>
                          <a:latin typeface="Times New Roman"/>
                        </a:rPr>
                        <a:t> </a:t>
                      </a:r>
                      <a:r>
                        <a:rPr lang="ru-RU" sz="900" b="1" dirty="0" err="1">
                          <a:effectLst/>
                          <a:latin typeface="Times New Roman"/>
                        </a:rPr>
                        <a:t>публічних</a:t>
                      </a:r>
                      <a:r>
                        <a:rPr lang="ru-RU" sz="900" b="1" dirty="0">
                          <a:effectLst/>
                          <a:latin typeface="Times New Roman"/>
                        </a:rPr>
                        <a:t> </a:t>
                      </a:r>
                      <a:r>
                        <a:rPr lang="ru-RU" sz="900" b="1" dirty="0" err="1">
                          <a:effectLst/>
                          <a:latin typeface="Times New Roman"/>
                        </a:rPr>
                        <a:t>компаній</a:t>
                      </a:r>
                      <a:r>
                        <a:rPr lang="ru-RU" sz="900" b="1" dirty="0">
                          <a:effectLst/>
                          <a:latin typeface="Times New Roman"/>
                        </a:rPr>
                        <a:t> </a:t>
                      </a:r>
                      <a:r>
                        <a:rPr lang="ru-RU" sz="900" b="1" dirty="0" err="1">
                          <a:effectLst/>
                          <a:latin typeface="Times New Roman"/>
                        </a:rPr>
                        <a:t>складеної</a:t>
                      </a:r>
                      <a:r>
                        <a:rPr lang="ru-RU" sz="900" b="1" dirty="0">
                          <a:effectLst/>
                          <a:latin typeface="Times New Roman"/>
                        </a:rPr>
                        <a:t> за МСФЗ </a:t>
                      </a:r>
                      <a:endParaRPr lang="ru-RU" sz="9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a:r>
                        <a:rPr lang="ru-RU" sz="1000" b="1" dirty="0">
                          <a:effectLst/>
                          <a:latin typeface="Times New Roman"/>
                        </a:rPr>
                        <a:t>МСФЗ для </a:t>
                      </a:r>
                      <a:r>
                        <a:rPr lang="ru-RU" sz="1000" b="1" dirty="0" err="1">
                          <a:effectLst/>
                          <a:latin typeface="Times New Roman"/>
                        </a:rPr>
                        <a:t>інших</a:t>
                      </a:r>
                      <a:r>
                        <a:rPr lang="ru-RU" sz="1000" b="1" dirty="0">
                          <a:effectLst/>
                          <a:latin typeface="Times New Roman"/>
                        </a:rPr>
                        <a:t> </a:t>
                      </a:r>
                      <a:r>
                        <a:rPr lang="ru-RU" sz="1000" b="1" dirty="0" err="1">
                          <a:effectLst/>
                          <a:latin typeface="Times New Roman"/>
                        </a:rPr>
                        <a:t>компаній</a:t>
                      </a:r>
                      <a:endParaRPr lang="ru-RU" sz="10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a:r>
                        <a:rPr lang="ru-RU" sz="1000" b="1">
                          <a:effectLst/>
                          <a:latin typeface="Times New Roman"/>
                        </a:rPr>
                        <a:t>Вартість запровадження МСФЗ для компанії</a:t>
                      </a:r>
                      <a:r>
                        <a:rPr lang="ru-RU" sz="1000">
                          <a:effectLst/>
                          <a:latin typeface="Times New Roman"/>
                        </a:rPr>
                        <a:t> </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c>
                  <a:txBody>
                    <a:bodyPr/>
                    <a:lstStyle/>
                    <a:p>
                      <a:pPr algn="ctr"/>
                      <a:r>
                        <a:rPr lang="ru-RU" sz="1000" b="1" dirty="0" err="1">
                          <a:effectLst/>
                          <a:latin typeface="Times New Roman"/>
                        </a:rPr>
                        <a:t>Кількість</a:t>
                      </a:r>
                      <a:r>
                        <a:rPr lang="ru-RU" sz="1000" b="1" dirty="0">
                          <a:effectLst/>
                          <a:latin typeface="Times New Roman"/>
                        </a:rPr>
                        <a:t> </a:t>
                      </a:r>
                      <a:r>
                        <a:rPr lang="ru-RU" sz="1000" b="1" dirty="0" err="1">
                          <a:effectLst/>
                          <a:latin typeface="Times New Roman"/>
                        </a:rPr>
                        <a:t>бухгалтерів</a:t>
                      </a:r>
                      <a:r>
                        <a:rPr lang="ru-RU" sz="1000" b="1" dirty="0">
                          <a:effectLst/>
                          <a:latin typeface="Times New Roman"/>
                        </a:rPr>
                        <a:t> та </a:t>
                      </a:r>
                      <a:r>
                        <a:rPr lang="ru-RU" sz="1000" b="1" dirty="0" err="1">
                          <a:effectLst/>
                          <a:latin typeface="Times New Roman"/>
                        </a:rPr>
                        <a:t>аудиторів</a:t>
                      </a:r>
                      <a:r>
                        <a:rPr lang="ru-RU" sz="1000" b="1" dirty="0">
                          <a:effectLst/>
                          <a:latin typeface="Times New Roman"/>
                        </a:rPr>
                        <a:t> -</a:t>
                      </a:r>
                      <a:r>
                        <a:rPr lang="ru-RU" sz="1000" b="1" dirty="0" err="1">
                          <a:effectLst/>
                          <a:latin typeface="Times New Roman"/>
                        </a:rPr>
                        <a:t>професіоналів</a:t>
                      </a:r>
                      <a:endParaRPr lang="ru-RU" sz="10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3D3"/>
                    </a:solidFill>
                  </a:tcPr>
                </a:tc>
              </a:tr>
              <a:tr h="281585">
                <a:tc>
                  <a:txBody>
                    <a:bodyPr/>
                    <a:lstStyle/>
                    <a:p>
                      <a:r>
                        <a:rPr lang="uk-UA" sz="1000" b="1">
                          <a:effectLst/>
                          <a:latin typeface="Times New Roman"/>
                        </a:rPr>
                        <a:t>Австралія</a:t>
                      </a:r>
                      <a:endParaRPr lang="uk-UA" sz="100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Немає даних</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Немає даних</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Заборонені</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a:effectLst/>
                          <a:latin typeface="Times New Roman"/>
                        </a:rPr>
                        <a:t>Обов'язковий</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a:effectLst/>
                          <a:latin typeface="Times New Roman"/>
                        </a:rPr>
                        <a:t>Заборонені</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a:effectLst/>
                          <a:latin typeface="Times New Roman"/>
                        </a:rPr>
                        <a:t>Немає даних</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a:rPr>
                        <a:t>140 000</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31527">
                <a:tc>
                  <a:txBody>
                    <a:bodyPr/>
                    <a:lstStyle/>
                    <a:p>
                      <a:r>
                        <a:rPr lang="uk-UA" sz="1000" b="1">
                          <a:effectLst/>
                          <a:latin typeface="Times New Roman"/>
                        </a:rPr>
                        <a:t>Австрія</a:t>
                      </a:r>
                      <a:endParaRPr lang="uk-UA" sz="100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a:rPr>
                        <a:t>2002</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a:rPr>
                        <a:t>2005-2007</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Обов'язкові</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Обов'язковий</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dirty="0">
                          <a:effectLst/>
                          <a:latin typeface="Times New Roman"/>
                        </a:rPr>
                        <a:t>МСФЗ </a:t>
                      </a:r>
                      <a:r>
                        <a:rPr lang="ru-RU" sz="900" dirty="0" err="1">
                          <a:effectLst/>
                          <a:latin typeface="Times New Roman"/>
                        </a:rPr>
                        <a:t>дозволені</a:t>
                      </a:r>
                      <a:r>
                        <a:rPr lang="ru-RU" sz="900" dirty="0">
                          <a:effectLst/>
                          <a:latin typeface="Times New Roman"/>
                        </a:rPr>
                        <a:t> при </a:t>
                      </a:r>
                      <a:r>
                        <a:rPr lang="ru-RU" sz="900" dirty="0" err="1">
                          <a:effectLst/>
                          <a:latin typeface="Times New Roman"/>
                        </a:rPr>
                        <a:t>складанні</a:t>
                      </a:r>
                      <a:r>
                        <a:rPr lang="ru-RU" sz="900" dirty="0">
                          <a:effectLst/>
                          <a:latin typeface="Times New Roman"/>
                        </a:rPr>
                        <a:t> </a:t>
                      </a:r>
                      <a:r>
                        <a:rPr lang="ru-RU" sz="900" dirty="0" err="1">
                          <a:effectLst/>
                          <a:latin typeface="Times New Roman"/>
                        </a:rPr>
                        <a:t>консолідованої</a:t>
                      </a:r>
                      <a:r>
                        <a:rPr lang="ru-RU" sz="900" dirty="0">
                          <a:effectLst/>
                          <a:latin typeface="Times New Roman"/>
                        </a:rPr>
                        <a:t> </a:t>
                      </a:r>
                      <a:r>
                        <a:rPr lang="ru-RU" sz="900" dirty="0" err="1">
                          <a:effectLst/>
                          <a:latin typeface="Times New Roman"/>
                        </a:rPr>
                        <a:t>звітності</a:t>
                      </a:r>
                      <a:r>
                        <a:rPr lang="ru-RU" sz="900" dirty="0">
                          <a:effectLst/>
                          <a:latin typeface="Times New Roman"/>
                        </a:rPr>
                        <a:t>, </a:t>
                      </a:r>
                      <a:r>
                        <a:rPr lang="ru-RU" sz="900" dirty="0" err="1">
                          <a:effectLst/>
                          <a:latin typeface="Times New Roman"/>
                        </a:rPr>
                        <a:t>заборонені</a:t>
                      </a:r>
                      <a:r>
                        <a:rPr lang="ru-RU" sz="900" dirty="0">
                          <a:effectLst/>
                          <a:latin typeface="Times New Roman"/>
                        </a:rPr>
                        <a:t> при </a:t>
                      </a:r>
                      <a:r>
                        <a:rPr lang="ru-RU" sz="900" dirty="0" err="1">
                          <a:effectLst/>
                          <a:latin typeface="Times New Roman"/>
                        </a:rPr>
                        <a:t>складанні</a:t>
                      </a:r>
                      <a:r>
                        <a:rPr lang="ru-RU" sz="900" dirty="0">
                          <a:effectLst/>
                          <a:latin typeface="Times New Roman"/>
                        </a:rPr>
                        <a:t> </a:t>
                      </a:r>
                      <a:r>
                        <a:rPr lang="ru-RU" sz="900" dirty="0" err="1">
                          <a:effectLst/>
                          <a:latin typeface="Times New Roman"/>
                        </a:rPr>
                        <a:t>окремої</a:t>
                      </a:r>
                      <a:r>
                        <a:rPr lang="ru-RU" sz="900" dirty="0">
                          <a:effectLst/>
                          <a:latin typeface="Times New Roman"/>
                        </a:rPr>
                        <a:t> </a:t>
                      </a:r>
                      <a:r>
                        <a:rPr lang="ru-RU" sz="900" dirty="0" err="1">
                          <a:effectLst/>
                          <a:latin typeface="Times New Roman"/>
                        </a:rPr>
                        <a:t>звітності</a:t>
                      </a:r>
                      <a:r>
                        <a:rPr lang="ru-RU" sz="900" dirty="0">
                          <a:effectLst/>
                          <a:latin typeface="Times New Roman"/>
                        </a:rPr>
                        <a:t>.</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dirty="0">
                          <a:effectLst/>
                          <a:latin typeface="Times New Roman"/>
                        </a:rPr>
                        <a:t>0,31% </a:t>
                      </a:r>
                      <a:r>
                        <a:rPr lang="ru-RU" sz="900" dirty="0" err="1">
                          <a:effectLst/>
                          <a:latin typeface="Times New Roman"/>
                        </a:rPr>
                        <a:t>від</a:t>
                      </a:r>
                      <a:r>
                        <a:rPr lang="ru-RU" sz="900" dirty="0">
                          <a:effectLst/>
                          <a:latin typeface="Times New Roman"/>
                        </a:rPr>
                        <a:t> обороту в </a:t>
                      </a:r>
                      <a:r>
                        <a:rPr lang="ru-RU" sz="900" dirty="0" err="1">
                          <a:effectLst/>
                          <a:latin typeface="Times New Roman"/>
                        </a:rPr>
                        <a:t>малих</a:t>
                      </a:r>
                      <a:r>
                        <a:rPr lang="ru-RU" sz="900" dirty="0">
                          <a:effectLst/>
                          <a:latin typeface="Times New Roman"/>
                        </a:rPr>
                        <a:t> </a:t>
                      </a:r>
                      <a:r>
                        <a:rPr lang="ru-RU" sz="900" dirty="0" err="1">
                          <a:effectLst/>
                          <a:latin typeface="Times New Roman"/>
                        </a:rPr>
                        <a:t>компаніях</a:t>
                      </a:r>
                      <a:r>
                        <a:rPr lang="ru-RU" sz="900" dirty="0">
                          <a:effectLst/>
                          <a:latin typeface="Times New Roman"/>
                        </a:rPr>
                        <a:t>; 0,05% </a:t>
                      </a:r>
                      <a:r>
                        <a:rPr lang="ru-RU" sz="900" dirty="0" err="1">
                          <a:effectLst/>
                          <a:latin typeface="Times New Roman"/>
                        </a:rPr>
                        <a:t>від</a:t>
                      </a:r>
                      <a:r>
                        <a:rPr lang="ru-RU" sz="900" dirty="0">
                          <a:effectLst/>
                          <a:latin typeface="Times New Roman"/>
                        </a:rPr>
                        <a:t> обороту у </a:t>
                      </a:r>
                      <a:r>
                        <a:rPr lang="ru-RU" sz="900" dirty="0" smtClean="0">
                          <a:effectLst/>
                          <a:latin typeface="Times New Roman"/>
                        </a:rPr>
                        <a:t>великих</a:t>
                      </a:r>
                      <a:endParaRPr lang="ru-RU" sz="9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a:effectLst/>
                          <a:latin typeface="Times New Roman"/>
                        </a:rPr>
                        <a:t>до 141 000</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99089">
                <a:tc>
                  <a:txBody>
                    <a:bodyPr/>
                    <a:lstStyle/>
                    <a:p>
                      <a:r>
                        <a:rPr lang="ru-RU" sz="1000" b="1" dirty="0">
                          <a:effectLst/>
                          <a:latin typeface="Times New Roman"/>
                        </a:rPr>
                        <a:t>Азербайджан</a:t>
                      </a:r>
                      <a:endParaRPr lang="ru-RU" sz="10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a:effectLst/>
                          <a:latin typeface="Times New Roman"/>
                        </a:rPr>
                        <a:t>2004</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a:effectLst/>
                          <a:latin typeface="Times New Roman"/>
                        </a:rPr>
                        <a:t>2006-2008</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Обов'язкові при складанні </a:t>
                      </a:r>
                      <a:r>
                        <a:rPr lang="uk-UA" sz="900" dirty="0" smtClean="0">
                          <a:effectLst/>
                          <a:latin typeface="Times New Roman"/>
                        </a:rPr>
                        <a:t>консолідованої ФЗ </a:t>
                      </a:r>
                      <a:r>
                        <a:rPr lang="uk-UA" sz="900" dirty="0" err="1" smtClean="0">
                          <a:effectLst/>
                          <a:latin typeface="Times New Roman"/>
                        </a:rPr>
                        <a:t>лістингових</a:t>
                      </a:r>
                      <a:r>
                        <a:rPr lang="uk-UA" sz="900" dirty="0" smtClean="0">
                          <a:effectLst/>
                          <a:latin typeface="Times New Roman"/>
                        </a:rPr>
                        <a:t> </a:t>
                      </a:r>
                      <a:r>
                        <a:rPr lang="uk-UA" sz="900" dirty="0">
                          <a:effectLst/>
                          <a:latin typeface="Times New Roman"/>
                        </a:rPr>
                        <a:t>компаній та суб’єктів суспільного інтересу.</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Обов'язковий</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dirty="0" err="1">
                          <a:effectLst/>
                          <a:latin typeface="Times New Roman"/>
                        </a:rPr>
                        <a:t>Обов'язкові</a:t>
                      </a:r>
                      <a:r>
                        <a:rPr lang="ru-RU" sz="900" dirty="0">
                          <a:effectLst/>
                          <a:latin typeface="Times New Roman"/>
                        </a:rPr>
                        <a:t> для </a:t>
                      </a:r>
                      <a:r>
                        <a:rPr lang="ru-RU" sz="900" dirty="0" err="1">
                          <a:effectLst/>
                          <a:latin typeface="Times New Roman"/>
                        </a:rPr>
                        <a:t>застосування</a:t>
                      </a:r>
                      <a:r>
                        <a:rPr lang="ru-RU" sz="900" dirty="0">
                          <a:effectLst/>
                          <a:latin typeface="Times New Roman"/>
                        </a:rPr>
                        <a:t> банками та </a:t>
                      </a:r>
                      <a:r>
                        <a:rPr lang="ru-RU" sz="900" dirty="0" err="1">
                          <a:effectLst/>
                          <a:latin typeface="Times New Roman"/>
                        </a:rPr>
                        <a:t>державними</a:t>
                      </a:r>
                      <a:r>
                        <a:rPr lang="ru-RU" sz="900" dirty="0">
                          <a:effectLst/>
                          <a:latin typeface="Times New Roman"/>
                        </a:rPr>
                        <a:t> </a:t>
                      </a:r>
                      <a:r>
                        <a:rPr lang="ru-RU" sz="900" dirty="0" err="1">
                          <a:effectLst/>
                          <a:latin typeface="Times New Roman"/>
                        </a:rPr>
                        <a:t>підприємствами</a:t>
                      </a:r>
                      <a:r>
                        <a:rPr lang="ru-RU" sz="900" dirty="0">
                          <a:effectLst/>
                          <a:latin typeface="Times New Roman"/>
                        </a:rPr>
                        <a:t>, </a:t>
                      </a:r>
                      <a:r>
                        <a:rPr lang="ru-RU" sz="900" dirty="0" err="1">
                          <a:effectLst/>
                          <a:latin typeface="Times New Roman"/>
                        </a:rPr>
                        <a:t>дозволені</a:t>
                      </a:r>
                      <a:r>
                        <a:rPr lang="ru-RU" sz="900" dirty="0">
                          <a:effectLst/>
                          <a:latin typeface="Times New Roman"/>
                        </a:rPr>
                        <a:t> для </a:t>
                      </a:r>
                      <a:r>
                        <a:rPr lang="ru-RU" sz="900" dirty="0" err="1">
                          <a:effectLst/>
                          <a:latin typeface="Times New Roman"/>
                        </a:rPr>
                        <a:t>застосування</a:t>
                      </a:r>
                      <a:r>
                        <a:rPr lang="ru-RU" sz="900" dirty="0">
                          <a:effectLst/>
                          <a:latin typeface="Times New Roman"/>
                        </a:rPr>
                        <a:t> </a:t>
                      </a:r>
                      <a:r>
                        <a:rPr lang="ru-RU" sz="900" dirty="0" err="1">
                          <a:effectLst/>
                          <a:latin typeface="Times New Roman"/>
                        </a:rPr>
                        <a:t>всіма</a:t>
                      </a:r>
                      <a:r>
                        <a:rPr lang="ru-RU" sz="900" dirty="0">
                          <a:effectLst/>
                          <a:latin typeface="Times New Roman"/>
                        </a:rPr>
                        <a:t> </a:t>
                      </a:r>
                      <a:r>
                        <a:rPr lang="ru-RU" sz="900" dirty="0" err="1">
                          <a:effectLst/>
                          <a:latin typeface="Times New Roman"/>
                        </a:rPr>
                        <a:t>іншими</a:t>
                      </a:r>
                      <a:r>
                        <a:rPr lang="ru-RU" sz="900" dirty="0">
                          <a:effectLst/>
                          <a:latin typeface="Times New Roman"/>
                        </a:rPr>
                        <a:t>.</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Немає даних</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понад 200 ліцензованих бухгалтерів  і понад 50 аудиторських фірм</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36905">
                <a:tc>
                  <a:txBody>
                    <a:bodyPr/>
                    <a:lstStyle/>
                    <a:p>
                      <a:r>
                        <a:rPr lang="uk-UA" sz="1000" b="1" dirty="0">
                          <a:effectLst/>
                          <a:latin typeface="Times New Roman"/>
                        </a:rPr>
                        <a:t>Бельгія</a:t>
                      </a:r>
                      <a:endParaRPr lang="uk-UA" sz="10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a:rPr>
                        <a:t>2002</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900" dirty="0">
                          <a:effectLst/>
                          <a:latin typeface="Times New Roman"/>
                        </a:rPr>
                        <a:t>2005-2007</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a:effectLst/>
                          <a:latin typeface="Times New Roman"/>
                        </a:rPr>
                        <a:t>Обов'язкові </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Обов'язковий</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Обов'язкові при складанні консолідованої звітності банками та кредитними установами, дозволені для застосування іншими компаніями. Заборонені при складанні  окремої звітності компанії.</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dirty="0">
                          <a:effectLst/>
                          <a:latin typeface="Times New Roman"/>
                        </a:rPr>
                        <a:t>0,31% </a:t>
                      </a:r>
                      <a:r>
                        <a:rPr lang="ru-RU" sz="900" dirty="0" err="1">
                          <a:effectLst/>
                          <a:latin typeface="Times New Roman"/>
                        </a:rPr>
                        <a:t>від</a:t>
                      </a:r>
                      <a:r>
                        <a:rPr lang="ru-RU" sz="900" dirty="0">
                          <a:effectLst/>
                          <a:latin typeface="Times New Roman"/>
                        </a:rPr>
                        <a:t> обороту в </a:t>
                      </a:r>
                      <a:r>
                        <a:rPr lang="ru-RU" sz="900" dirty="0" err="1">
                          <a:effectLst/>
                          <a:latin typeface="Times New Roman"/>
                        </a:rPr>
                        <a:t>малих</a:t>
                      </a:r>
                      <a:r>
                        <a:rPr lang="ru-RU" sz="900" dirty="0">
                          <a:effectLst/>
                          <a:latin typeface="Times New Roman"/>
                        </a:rPr>
                        <a:t> </a:t>
                      </a:r>
                      <a:r>
                        <a:rPr lang="ru-RU" sz="900" dirty="0" err="1">
                          <a:effectLst/>
                          <a:latin typeface="Times New Roman"/>
                        </a:rPr>
                        <a:t>компаніях</a:t>
                      </a:r>
                      <a:r>
                        <a:rPr lang="ru-RU" sz="900" dirty="0">
                          <a:effectLst/>
                          <a:latin typeface="Times New Roman"/>
                        </a:rPr>
                        <a:t>; 0,05% </a:t>
                      </a:r>
                      <a:r>
                        <a:rPr lang="ru-RU" sz="900" dirty="0" err="1">
                          <a:effectLst/>
                          <a:latin typeface="Times New Roman"/>
                        </a:rPr>
                        <a:t>від</a:t>
                      </a:r>
                      <a:r>
                        <a:rPr lang="ru-RU" sz="900" dirty="0">
                          <a:effectLst/>
                          <a:latin typeface="Times New Roman"/>
                        </a:rPr>
                        <a:t> обороту у великих </a:t>
                      </a:r>
                      <a:r>
                        <a:rPr lang="ru-RU" sz="900" dirty="0" err="1">
                          <a:effectLst/>
                          <a:latin typeface="Times New Roman"/>
                        </a:rPr>
                        <a:t>компаніях</a:t>
                      </a:r>
                      <a:endParaRPr lang="ru-RU" sz="9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dirty="0">
                          <a:effectLst/>
                          <a:latin typeface="Times New Roman"/>
                        </a:rPr>
                        <a:t>до 156 000</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3711">
                <a:tc>
                  <a:txBody>
                    <a:bodyPr/>
                    <a:lstStyle/>
                    <a:p>
                      <a:r>
                        <a:rPr lang="uk-UA" sz="1000" b="1">
                          <a:effectLst/>
                          <a:latin typeface="Times New Roman"/>
                        </a:rPr>
                        <a:t>Білорусь</a:t>
                      </a:r>
                      <a:endParaRPr lang="uk-UA" sz="100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a:rPr>
                        <a:t>2007</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en-US" sz="900">
                          <a:effectLst/>
                          <a:latin typeface="Times New Roman"/>
                        </a:rPr>
                        <a:t>2008</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a:effectLst/>
                          <a:latin typeface="Times New Roman"/>
                        </a:rPr>
                        <a:t>Обов'язкові  для банків.</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a:effectLst/>
                          <a:latin typeface="Times New Roman"/>
                        </a:rPr>
                        <a:t>Обов'язковий</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a:effectLst/>
                          <a:latin typeface="Times New Roman"/>
                        </a:rPr>
                        <a:t>Обов'язкові для застосування банками.</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a:effectLst/>
                          <a:latin typeface="Times New Roman"/>
                        </a:rPr>
                        <a:t>Немає даних</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до 110 000</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1135">
                <a:tc>
                  <a:txBody>
                    <a:bodyPr/>
                    <a:lstStyle/>
                    <a:p>
                      <a:r>
                        <a:rPr lang="uk-UA" sz="1000" b="1">
                          <a:effectLst/>
                          <a:latin typeface="Times New Roman"/>
                        </a:rPr>
                        <a:t>Болгарія</a:t>
                      </a:r>
                      <a:endParaRPr lang="uk-UA" sz="100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a:effectLst/>
                          <a:latin typeface="Times New Roman"/>
                        </a:rPr>
                        <a:t>2002</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dirty="0">
                          <a:effectLst/>
                          <a:latin typeface="Times New Roman"/>
                        </a:rPr>
                        <a:t>2003-2007</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a:effectLst/>
                          <a:latin typeface="Times New Roman"/>
                        </a:rPr>
                        <a:t>Обов'язкові </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a:effectLst/>
                          <a:latin typeface="Times New Roman"/>
                        </a:rPr>
                        <a:t>Обов'язковий</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a:effectLst/>
                          <a:latin typeface="Times New Roman"/>
                        </a:rPr>
                        <a:t>Обов'язкові для застосування всіма за винятком МСП. Для МСП дозволені для застосування.</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ru-RU" sz="900">
                          <a:effectLst/>
                          <a:latin typeface="Times New Roman"/>
                        </a:rPr>
                        <a:t>0,31% від обороту в малих компаніях; 0,05% від обороту у великих компаніях</a:t>
                      </a: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r>
                        <a:rPr lang="uk-UA" sz="900" dirty="0">
                          <a:effectLst/>
                          <a:latin typeface="Times New Roman"/>
                        </a:rPr>
                        <a:t>понад 680 </a:t>
                      </a:r>
                      <a:r>
                        <a:rPr lang="uk-UA" sz="900" dirty="0" err="1">
                          <a:effectLst/>
                          <a:latin typeface="Times New Roman"/>
                        </a:rPr>
                        <a:t>ліцензова</a:t>
                      </a:r>
                      <a:endParaRPr lang="uk-UA" sz="900" dirty="0">
                        <a:effectLst/>
                        <a:latin typeface="Times New Roman"/>
                      </a:endParaRPr>
                    </a:p>
                  </a:txBody>
                  <a:tcPr marL="3627" marR="3627" marT="3627" marB="3627"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25682" name="Прямоугольник 9"/>
          <p:cNvSpPr>
            <a:spLocks noChangeArrowheads="1"/>
          </p:cNvSpPr>
          <p:nvPr/>
        </p:nvSpPr>
        <p:spPr bwMode="auto">
          <a:xfrm>
            <a:off x="827088" y="6384925"/>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solidFill>
                  <a:srgbClr val="009999"/>
                </a:solidFill>
                <a:latin typeface="Sitka Display" pitchFamily="2" charset="0"/>
              </a:rPr>
              <a:t>http://msfz.minfin.gov.ua/uk/IfrsOtherCountries</a:t>
            </a:r>
            <a:endParaRPr lang="ru-RU" sz="1000">
              <a:solidFill>
                <a:srgbClr val="009999"/>
              </a:solidFill>
              <a:latin typeface="Sitka Display"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0" y="614363"/>
            <a:ext cx="8986838" cy="458787"/>
          </a:xfrm>
        </p:spPr>
        <p:txBody>
          <a:bodyPr/>
          <a:lstStyle/>
          <a:p>
            <a:r>
              <a:rPr lang="uk-UA" sz="2400" b="1" u="sng" smtClean="0">
                <a:solidFill>
                  <a:srgbClr val="003366"/>
                </a:solidFill>
              </a:rPr>
              <a:t>Рада з МСБО (IASB</a:t>
            </a:r>
            <a:r>
              <a:rPr lang="uk-UA" sz="2400" b="1" u="sng" smtClean="0"/>
              <a:t>)</a:t>
            </a:r>
            <a:endParaRPr lang="uk-UA" sz="2400" u="sng" smtClean="0"/>
          </a:p>
        </p:txBody>
      </p:sp>
      <p:sp>
        <p:nvSpPr>
          <p:cNvPr id="3" name="Объект 2"/>
          <p:cNvSpPr>
            <a:spLocks noGrp="1"/>
          </p:cNvSpPr>
          <p:nvPr>
            <p:ph sz="half" idx="1"/>
          </p:nvPr>
        </p:nvSpPr>
        <p:spPr>
          <a:xfrm>
            <a:off x="158750" y="1090613"/>
            <a:ext cx="8853488" cy="4897437"/>
          </a:xfrm>
        </p:spPr>
        <p:txBody>
          <a:bodyPr/>
          <a:lstStyle/>
          <a:p>
            <a:pPr marL="0" indent="0">
              <a:buFontTx/>
              <a:buNone/>
              <a:defRPr/>
            </a:pPr>
            <a:r>
              <a:rPr lang="uk-UA" sz="1200" b="1" dirty="0" smtClean="0">
                <a:latin typeface="Sitka Display" pitchFamily="2" charset="0"/>
              </a:rPr>
              <a:t>РМСБО (IASB) (Рада з Міжнародних стандартів бухгалтерського обліку)</a:t>
            </a:r>
            <a:r>
              <a:rPr lang="uk-UA" sz="1200" dirty="0" smtClean="0">
                <a:latin typeface="Sitka Display" pitchFamily="2" charset="0"/>
              </a:rPr>
              <a:t/>
            </a:r>
            <a:br>
              <a:rPr lang="uk-UA" sz="1200" dirty="0" smtClean="0">
                <a:latin typeface="Sitka Display" pitchFamily="2" charset="0"/>
              </a:rPr>
            </a:br>
            <a:r>
              <a:rPr lang="uk-UA" sz="1200" b="1" dirty="0" smtClean="0">
                <a:latin typeface="Sitka Display" pitchFamily="2" charset="0"/>
              </a:rPr>
              <a:t>РМСБО</a:t>
            </a:r>
            <a:r>
              <a:rPr lang="uk-UA" sz="1200" dirty="0" smtClean="0">
                <a:latin typeface="Sitka Display" pitchFamily="2" charset="0"/>
              </a:rPr>
              <a:t> – це незалежний орган Фонду МСФЗ, що встановлює стандарти. До обов’язків його членів (зараз 15 дійсних членів) входить розробка та оприлюднення МСФЗ, у тому числі МСФЗ для МСП, а також затвердження тлумачень МСФЗ, розроблених Комітетом з тлумачень МСФЗ (колишній КТМФЗ). Усі засідання РМСБО є публічними та транслюються в Інтернеті. Виконуючи свої обов’язки із встановлення стандартів, РМСБО дотримується ретельної, відкритої та прозорої належної процедури, важливим компонентом якої є публікація документів для обговорення, а саме: дискусійних доповідей та проектів для обговорення. РМСБО тісно співпрацює із зацікавленими особами в усьому світі, включаючи інвесторів, аналітиків, регуляторів, лідерів бізнесу, органів, що встановлюють стандарти бухгалтерського обліку, та професійну бухгалтерську спільноту.</a:t>
            </a:r>
            <a:br>
              <a:rPr lang="uk-UA" sz="1200" dirty="0" smtClean="0">
                <a:latin typeface="Sitka Display" pitchFamily="2" charset="0"/>
              </a:rPr>
            </a:br>
            <a:r>
              <a:rPr lang="uk-UA" sz="1200" b="1" dirty="0" smtClean="0">
                <a:latin typeface="Sitka Display" pitchFamily="2" charset="0"/>
              </a:rPr>
              <a:t>Комітет з тлумачень МСФЗ</a:t>
            </a:r>
            <a:r>
              <a:rPr lang="uk-UA" sz="1200" dirty="0" smtClean="0">
                <a:latin typeface="Sitka Display" pitchFamily="2" charset="0"/>
              </a:rPr>
              <a:t/>
            </a:r>
            <a:br>
              <a:rPr lang="uk-UA" sz="1200" dirty="0" smtClean="0">
                <a:latin typeface="Sitka Display" pitchFamily="2" charset="0"/>
              </a:rPr>
            </a:br>
            <a:r>
              <a:rPr lang="uk-UA" sz="1200" dirty="0" smtClean="0">
                <a:latin typeface="Sitka Display" pitchFamily="2" charset="0"/>
              </a:rPr>
              <a:t>Комітет з тлумачень МСФЗ (колишній КТМФЗ) – це орган РМСБО, який тлумачить стандарти. До складу Комітету з тлумачень входять 14 членів з правом голосу з різних краї та сфер професійної діяльності, призначених Довіреними особами. Комітет з тлумачень має повноваження проводити своєчасний аналіз поширених облікових проблем, які виникли</a:t>
            </a:r>
            <a:br>
              <a:rPr lang="uk-UA" sz="1200" dirty="0" smtClean="0">
                <a:latin typeface="Sitka Display" pitchFamily="2" charset="0"/>
              </a:rPr>
            </a:br>
            <a:r>
              <a:rPr lang="uk-UA" sz="1200" dirty="0" smtClean="0">
                <a:latin typeface="Sitka Display" pitchFamily="2" charset="0"/>
              </a:rPr>
              <a:t>у зв’язку з чинними МСФЗ та надавати офіційні рекомендації (КТМФЗ) щодо цих проблем. Засідання Комітету з тлумачень є публічними та транслюються в Інтернеті.</a:t>
            </a:r>
            <a:br>
              <a:rPr lang="uk-UA" sz="1200" dirty="0" smtClean="0">
                <a:latin typeface="Sitka Display" pitchFamily="2" charset="0"/>
              </a:rPr>
            </a:br>
            <a:r>
              <a:rPr lang="uk-UA" sz="1200" dirty="0" smtClean="0">
                <a:latin typeface="Sitka Display" pitchFamily="2" charset="0"/>
              </a:rPr>
              <a:t>Здійснюючи підготовку тлумачень, Комітет з тлумачень тісно співпрацює з аналогічними комітетами інших країн та дотримується прозорої, ретельної та відкритої належної процедури.</a:t>
            </a:r>
            <a:br>
              <a:rPr lang="uk-UA" sz="1200" dirty="0" smtClean="0">
                <a:latin typeface="Sitka Display" pitchFamily="2" charset="0"/>
              </a:rPr>
            </a:br>
            <a:r>
              <a:rPr lang="uk-UA" sz="1200" b="1" dirty="0" smtClean="0">
                <a:latin typeface="Sitka Display" pitchFamily="2" charset="0"/>
              </a:rPr>
              <a:t>Виконання цілей Фонду МСФЗ</a:t>
            </a:r>
            <a:r>
              <a:rPr lang="uk-UA" sz="1200" dirty="0" smtClean="0">
                <a:latin typeface="Sitka Display" pitchFamily="2" charset="0"/>
              </a:rPr>
              <a:t/>
            </a:r>
            <a:br>
              <a:rPr lang="uk-UA" sz="1200" dirty="0" smtClean="0">
                <a:latin typeface="Sitka Display" pitchFamily="2" charset="0"/>
              </a:rPr>
            </a:br>
            <a:r>
              <a:rPr lang="uk-UA" sz="1200" b="1" dirty="0" smtClean="0">
                <a:latin typeface="Sitka Display" pitchFamily="2" charset="0"/>
              </a:rPr>
              <a:t>Вся інша діяльність Фонду МСФЗ на виконання цілей організації здійснюється працівниками Фонду МСФЗ.</a:t>
            </a:r>
            <a:r>
              <a:rPr lang="uk-UA" sz="1200" dirty="0" smtClean="0">
                <a:latin typeface="Sitka Display" pitchFamily="2" charset="0"/>
              </a:rPr>
              <a:t/>
            </a:r>
            <a:br>
              <a:rPr lang="uk-UA" sz="1200" dirty="0" smtClean="0">
                <a:latin typeface="Sitka Display" pitchFamily="2" charset="0"/>
              </a:rPr>
            </a:br>
            <a:r>
              <a:rPr lang="uk-UA" sz="1200" dirty="0" smtClean="0">
                <a:latin typeface="Sitka Display" pitchFamily="2" charset="0"/>
              </a:rPr>
              <a:t>До такої діяльності відноситься:</a:t>
            </a:r>
            <a:br>
              <a:rPr lang="uk-UA" sz="1200" dirty="0" smtClean="0">
                <a:latin typeface="Sitka Display" pitchFamily="2" charset="0"/>
              </a:rPr>
            </a:br>
            <a:r>
              <a:rPr lang="uk-UA" sz="1200" dirty="0" smtClean="0">
                <a:latin typeface="Sitka Display" pitchFamily="2" charset="0"/>
              </a:rPr>
              <a:t>- </a:t>
            </a:r>
            <a:r>
              <a:rPr lang="uk-UA" sz="1100" i="1" dirty="0" smtClean="0">
                <a:latin typeface="Sitka Display" pitchFamily="2" charset="0"/>
              </a:rPr>
              <a:t>Створення таксономії XBRL для МСФЗ та МСФЗ для МСП, щоб сприяти застосуванню, обміну та порівнянню в електронній формі фінансових даних, підготовлених згідно МСФЗ. Цю роботу виконує Група з XBRL МСФЗ .</a:t>
            </a:r>
            <a:br>
              <a:rPr lang="uk-UA" sz="1100" i="1" dirty="0" smtClean="0">
                <a:latin typeface="Sitka Display" pitchFamily="2" charset="0"/>
              </a:rPr>
            </a:br>
            <a:r>
              <a:rPr lang="uk-UA" sz="1100" i="1" dirty="0" smtClean="0">
                <a:latin typeface="Sitka Display" pitchFamily="2" charset="0"/>
              </a:rPr>
              <a:t>- Розроблення високоякісних, зрозумілих та сучасних матеріалів, включаючи навчальні матеріали щодо МСФЗ для МСП, організація конференцій та семінарів з МСФЗ. Ця діяльність виконується в рамках Освітньої ініціативи Фонду МСФЗ.</a:t>
            </a:r>
            <a:br>
              <a:rPr lang="uk-UA" sz="1100" i="1" dirty="0" smtClean="0">
                <a:latin typeface="Sitka Display" pitchFamily="2" charset="0"/>
              </a:rPr>
            </a:br>
            <a:r>
              <a:rPr lang="uk-UA" sz="1100" i="1" dirty="0" smtClean="0">
                <a:latin typeface="Sitka Display" pitchFamily="2" charset="0"/>
              </a:rPr>
              <a:t>- Захист торгової марки IFRS та підтримання глобального зближення стандартів шляхом вирішення питань перекладу та авторського права, а також фінансування організації через надання видавничих послуг. Ця діяльність виконується в рамках контент-менеджменту.</a:t>
            </a:r>
            <a:br>
              <a:rPr lang="uk-UA" sz="1100" i="1" dirty="0" smtClean="0">
                <a:latin typeface="Sitka Display" pitchFamily="2" charset="0"/>
              </a:rPr>
            </a:br>
            <a:r>
              <a:rPr lang="uk-UA" sz="1100" i="1" dirty="0" smtClean="0">
                <a:latin typeface="Sitka Display" pitchFamily="2" charset="0"/>
              </a:rPr>
              <a:t>- Забезпечення функціонування організації , у тому числі повсякденне управління організацією та її підтримка. Також до цієї діяльності відносяться зв’язки, покращення та розширення зовнішніх відносин та сприяння кращому розумінню роботи організації.</a:t>
            </a:r>
            <a:br>
              <a:rPr lang="uk-UA" sz="1100" i="1" dirty="0" smtClean="0">
                <a:latin typeface="Sitka Display" pitchFamily="2" charset="0"/>
              </a:rPr>
            </a:br>
            <a:endParaRPr lang="uk-UA" sz="1100" i="1" dirty="0" smtClean="0">
              <a:latin typeface="Sitka Display" pitchFamily="2" charset="0"/>
            </a:endParaRPr>
          </a:p>
          <a:p>
            <a:pPr marL="576000" indent="0">
              <a:buFontTx/>
              <a:buNone/>
              <a:defRPr/>
            </a:pPr>
            <a:r>
              <a:rPr lang="en-US" sz="1400" b="1" u="sng" dirty="0" smtClean="0">
                <a:latin typeface="Sitka Display" pitchFamily="2" charset="0"/>
                <a:hlinkClick r:id="rId2"/>
              </a:rPr>
              <a:t>http</a:t>
            </a:r>
            <a:r>
              <a:rPr lang="en-US" sz="1400" b="1" u="sng" dirty="0">
                <a:latin typeface="Sitka Display" pitchFamily="2" charset="0"/>
                <a:hlinkClick r:id="rId2"/>
              </a:rPr>
              <a:t>://www.ifrs.org</a:t>
            </a:r>
            <a:endParaRPr lang="ru-RU" sz="1400" b="1" dirty="0">
              <a:latin typeface="Sitka Display" pitchFamily="2" charset="0"/>
            </a:endParaRPr>
          </a:p>
        </p:txBody>
      </p:sp>
      <p:sp>
        <p:nvSpPr>
          <p:cNvPr id="5" name="Номер слайда 4"/>
          <p:cNvSpPr>
            <a:spLocks noGrp="1"/>
          </p:cNvSpPr>
          <p:nvPr>
            <p:ph type="sldNum" sz="quarter" idx="12"/>
          </p:nvPr>
        </p:nvSpPr>
        <p:spPr/>
        <p:txBody>
          <a:bodyPr/>
          <a:lstStyle/>
          <a:p>
            <a:pPr>
              <a:defRPr/>
            </a:pPr>
            <a:fld id="{555B1FC3-2AF8-4DCF-BAC3-EF6353206573}" type="slidenum">
              <a:rPr lang="en-US" smtClean="0"/>
              <a:pPr>
                <a:defRPr/>
              </a:pPr>
              <a:t>22</a:t>
            </a:fld>
            <a:endParaRPr lang="en-US"/>
          </a:p>
        </p:txBody>
      </p:sp>
      <p:sp>
        <p:nvSpPr>
          <p:cNvPr id="26629"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266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6315075"/>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0" y="614363"/>
            <a:ext cx="8986838" cy="803275"/>
          </a:xfrm>
        </p:spPr>
        <p:txBody>
          <a:bodyPr/>
          <a:lstStyle/>
          <a:p>
            <a:r>
              <a:rPr lang="ru-RU" sz="2400" b="1" u="sng" smtClean="0">
                <a:solidFill>
                  <a:srgbClr val="003366"/>
                </a:solidFill>
              </a:rPr>
              <a:t>Фонд міжнародних стандартів фінансової звітності </a:t>
            </a:r>
            <a:br>
              <a:rPr lang="ru-RU" sz="2400" b="1" u="sng" smtClean="0">
                <a:solidFill>
                  <a:srgbClr val="003366"/>
                </a:solidFill>
              </a:rPr>
            </a:br>
            <a:r>
              <a:rPr lang="ru-RU" sz="2400" b="1" smtClean="0">
                <a:solidFill>
                  <a:srgbClr val="003366"/>
                </a:solidFill>
              </a:rPr>
              <a:t>(</a:t>
            </a:r>
            <a:r>
              <a:rPr lang="en-US" sz="2400" b="1" smtClean="0">
                <a:solidFill>
                  <a:srgbClr val="003366"/>
                </a:solidFill>
              </a:rPr>
              <a:t>IFRS Foundation)</a:t>
            </a:r>
            <a:endParaRPr lang="ru-RU" sz="2400" smtClean="0">
              <a:solidFill>
                <a:srgbClr val="003366"/>
              </a:solidFill>
            </a:endParaRPr>
          </a:p>
        </p:txBody>
      </p:sp>
      <p:sp>
        <p:nvSpPr>
          <p:cNvPr id="27651" name="Объект 2"/>
          <p:cNvSpPr>
            <a:spLocks noGrp="1"/>
          </p:cNvSpPr>
          <p:nvPr>
            <p:ph sz="half" idx="1"/>
          </p:nvPr>
        </p:nvSpPr>
        <p:spPr>
          <a:xfrm>
            <a:off x="430213" y="1433513"/>
            <a:ext cx="8405812" cy="4525962"/>
          </a:xfrm>
        </p:spPr>
        <p:txBody>
          <a:bodyPr/>
          <a:lstStyle/>
          <a:p>
            <a:pPr marL="0" indent="0">
              <a:buFontTx/>
              <a:buNone/>
            </a:pPr>
            <a:r>
              <a:rPr lang="uk-UA" sz="1400" b="1" smtClean="0">
                <a:latin typeface="Sitka Display" pitchFamily="2" charset="0"/>
              </a:rPr>
              <a:t>Фонд МСФЗ </a:t>
            </a:r>
            <a:r>
              <a:rPr lang="uk-UA" sz="1400" smtClean="0">
                <a:latin typeface="Sitka Display" pitchFamily="2" charset="0"/>
              </a:rPr>
              <a:t>– це незалежна, некомерційна організація приватного сектору, яка діє в інтересах суспільства. Її головні цілі:</a:t>
            </a:r>
            <a:br>
              <a:rPr lang="uk-UA" sz="1400" smtClean="0">
                <a:latin typeface="Sitka Display" pitchFamily="2" charset="0"/>
              </a:rPr>
            </a:br>
            <a:r>
              <a:rPr lang="uk-UA" sz="1400" smtClean="0">
                <a:latin typeface="Sitka Display" pitchFamily="2" charset="0"/>
              </a:rPr>
              <a:t>- встановлення єдиного комплексу високоякісних, зрозумілих, придатних до введення в дію, маючих глобальне визнання Міжнародних стандартів фінансової звітності (МСФЗ)через її орган, що встановлює стандарти – РМСБО;</a:t>
            </a:r>
            <a:br>
              <a:rPr lang="uk-UA" sz="1400" smtClean="0">
                <a:latin typeface="Sitka Display" pitchFamily="2" charset="0"/>
              </a:rPr>
            </a:br>
            <a:r>
              <a:rPr lang="uk-UA" sz="1400" smtClean="0">
                <a:latin typeface="Sitka Display" pitchFamily="2" charset="0"/>
              </a:rPr>
              <a:t>- пропагування впровадження та неухильного застосування цих стандартів;</a:t>
            </a:r>
            <a:br>
              <a:rPr lang="uk-UA" sz="1400" smtClean="0">
                <a:latin typeface="Sitka Display" pitchFamily="2" charset="0"/>
              </a:rPr>
            </a:br>
            <a:r>
              <a:rPr lang="uk-UA" sz="1400" smtClean="0">
                <a:latin typeface="Sitka Display" pitchFamily="2" charset="0"/>
              </a:rPr>
              <a:t>- врахування пов’язаних з фінансовою звітністю потреб країн з новою економікою і малих та середніх підприємств (МСП); а також сприяння зближенню національних стандартів бухгалтерського обліку та МСФЗ з метою знаходж</a:t>
            </a:r>
            <a:r>
              <a:rPr lang="uk-UA" sz="1400" i="1" smtClean="0">
                <a:latin typeface="Sitka Display" pitchFamily="2" charset="0"/>
              </a:rPr>
              <a:t>е</a:t>
            </a:r>
            <a:r>
              <a:rPr lang="uk-UA" sz="1400" smtClean="0">
                <a:latin typeface="Sitka Display" pitchFamily="2" charset="0"/>
              </a:rPr>
              <a:t>ння найкращих шляхів вирішення проблем.</a:t>
            </a:r>
            <a:br>
              <a:rPr lang="uk-UA" sz="1400" smtClean="0">
                <a:latin typeface="Sitka Display" pitchFamily="2" charset="0"/>
              </a:rPr>
            </a:br>
            <a:endParaRPr lang="uk-UA" sz="1400" smtClean="0">
              <a:latin typeface="Sitka Display" pitchFamily="2" charset="0"/>
            </a:endParaRPr>
          </a:p>
          <a:p>
            <a:pPr marL="0" indent="0">
              <a:buFontTx/>
              <a:buNone/>
            </a:pPr>
            <a:r>
              <a:rPr lang="uk-UA" sz="1400" smtClean="0">
                <a:latin typeface="Sitka Display" pitchFamily="2" charset="0"/>
              </a:rPr>
              <a:t>Управління та нагляд за діяльністю Фонду МСФЗ та його органу, що розробляє стандарти, здійснюється його Довіреними особами, до обов’язків яких також входить збереження незалежності РМСБО та забезпечення фінансування цієї організації. Довірені особи є підзвітними Спостережній раді регуляторних органів.</a:t>
            </a:r>
            <a:br>
              <a:rPr lang="uk-UA" sz="1400" smtClean="0">
                <a:latin typeface="Sitka Display" pitchFamily="2" charset="0"/>
              </a:rPr>
            </a:br>
            <a:r>
              <a:rPr lang="uk-UA" sz="1400" b="1" smtClean="0">
                <a:latin typeface="Sitka Display" pitchFamily="2" charset="0"/>
              </a:rPr>
              <a:t>Встановлення стандартів</a:t>
            </a:r>
            <a:r>
              <a:rPr lang="uk-UA" sz="1400" smtClean="0">
                <a:latin typeface="Sitka Display" pitchFamily="2" charset="0"/>
              </a:rPr>
              <a:t/>
            </a:r>
            <a:br>
              <a:rPr lang="uk-UA" sz="1400" smtClean="0">
                <a:latin typeface="Sitka Display" pitchFamily="2" charset="0"/>
              </a:rPr>
            </a:br>
            <a:r>
              <a:rPr lang="uk-UA" sz="1400" smtClean="0">
                <a:latin typeface="Sitka Display" pitchFamily="2" charset="0"/>
              </a:rPr>
              <a:t>                   - </a:t>
            </a:r>
            <a:r>
              <a:rPr lang="uk-UA" sz="1400" b="1" smtClean="0">
                <a:latin typeface="Sitka Display" pitchFamily="2" charset="0"/>
              </a:rPr>
              <a:t>РМСБО (IASB) (Рада з Міжнародних стандартів бухгалтерського обліку)</a:t>
            </a:r>
            <a:r>
              <a:rPr lang="uk-UA" sz="1400" smtClean="0">
                <a:latin typeface="Sitka Display" pitchFamily="2" charset="0"/>
              </a:rPr>
              <a:t/>
            </a:r>
            <a:br>
              <a:rPr lang="uk-UA" sz="1400" smtClean="0">
                <a:latin typeface="Sitka Display" pitchFamily="2" charset="0"/>
              </a:rPr>
            </a:br>
            <a:r>
              <a:rPr lang="uk-UA" sz="1400" smtClean="0">
                <a:latin typeface="Sitka Display" pitchFamily="2" charset="0"/>
              </a:rPr>
              <a:t>                   - </a:t>
            </a:r>
            <a:r>
              <a:rPr lang="uk-UA" sz="1400" b="1" smtClean="0">
                <a:latin typeface="Sitka Display" pitchFamily="2" charset="0"/>
              </a:rPr>
              <a:t>Комітет з тлумачень МСФЗ</a:t>
            </a:r>
            <a:r>
              <a:rPr lang="uk-UA" sz="1400" smtClean="0">
                <a:latin typeface="Sitka Display" pitchFamily="2" charset="0"/>
              </a:rPr>
              <a:t/>
            </a:r>
            <a:br>
              <a:rPr lang="uk-UA" sz="1400" smtClean="0">
                <a:latin typeface="Sitka Display" pitchFamily="2" charset="0"/>
              </a:rPr>
            </a:br>
            <a:r>
              <a:rPr lang="uk-UA" sz="1400" b="1" smtClean="0">
                <a:latin typeface="Sitka Display" pitchFamily="2" charset="0"/>
              </a:rPr>
              <a:t>Виконання цілей Фонду МСФЗ</a:t>
            </a:r>
            <a:r>
              <a:rPr lang="uk-UA" sz="1400" smtClean="0">
                <a:latin typeface="Sitka Display" pitchFamily="2" charset="0"/>
              </a:rPr>
              <a:t/>
            </a:r>
            <a:br>
              <a:rPr lang="uk-UA" sz="1400" smtClean="0">
                <a:latin typeface="Sitka Display" pitchFamily="2" charset="0"/>
              </a:rPr>
            </a:br>
            <a:r>
              <a:rPr lang="uk-UA" sz="1400" b="1" smtClean="0">
                <a:latin typeface="Sitka Display" pitchFamily="2" charset="0"/>
              </a:rPr>
              <a:t>Вся інша діяльність Фонду МСФЗ на виконання цілей організації здійснюється працівниками Фонду МСФЗ.</a:t>
            </a:r>
            <a:r>
              <a:rPr lang="uk-UA" sz="1200" smtClean="0">
                <a:latin typeface="Sitka Display" pitchFamily="2" charset="0"/>
              </a:rPr>
              <a:t/>
            </a:r>
            <a:br>
              <a:rPr lang="uk-UA" sz="1200" smtClean="0">
                <a:latin typeface="Sitka Display" pitchFamily="2" charset="0"/>
              </a:rPr>
            </a:br>
            <a:r>
              <a:rPr lang="ru-RU" sz="1200" smtClean="0">
                <a:latin typeface="Sitka Display" pitchFamily="2" charset="0"/>
              </a:rPr>
              <a:t/>
            </a:r>
            <a:br>
              <a:rPr lang="ru-RU" sz="1200" smtClean="0">
                <a:latin typeface="Sitka Display" pitchFamily="2" charset="0"/>
              </a:rPr>
            </a:br>
            <a:r>
              <a:rPr lang="ru-RU" sz="1200" smtClean="0">
                <a:latin typeface="Sitka Display" pitchFamily="2" charset="0"/>
              </a:rPr>
              <a:t>             </a:t>
            </a:r>
            <a:r>
              <a:rPr lang="en-US" sz="1400" b="1" u="sng" smtClean="0">
                <a:latin typeface="Sitka Display" pitchFamily="2" charset="0"/>
                <a:hlinkClick r:id="rId2"/>
              </a:rPr>
              <a:t>http://www.ifrs.org</a:t>
            </a:r>
            <a:endParaRPr lang="ru-RU" sz="1400" b="1"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2D8734BF-E7C9-45D4-A8BC-54B6551D2BFF}" type="slidenum">
              <a:rPr lang="en-US" smtClean="0"/>
              <a:pPr>
                <a:defRPr/>
              </a:pPr>
              <a:t>23</a:t>
            </a:fld>
            <a:endParaRPr lang="en-US"/>
          </a:p>
        </p:txBody>
      </p:sp>
      <p:sp>
        <p:nvSpPr>
          <p:cNvPr id="27653"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916112"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7938" y="633413"/>
            <a:ext cx="8985250" cy="803275"/>
          </a:xfrm>
        </p:spPr>
        <p:txBody>
          <a:bodyPr/>
          <a:lstStyle/>
          <a:p>
            <a:r>
              <a:rPr lang="ru-RU" sz="2800" b="1" u="sng" smtClean="0">
                <a:solidFill>
                  <a:srgbClr val="003366"/>
                </a:solidFill>
              </a:rPr>
              <a:t>Міжнародна федерація бухгалтерів (МФБ)</a:t>
            </a:r>
            <a:endParaRPr lang="ru-RU" sz="2800" u="sng" smtClean="0">
              <a:solidFill>
                <a:srgbClr val="003366"/>
              </a:solidFill>
            </a:endParaRPr>
          </a:p>
        </p:txBody>
      </p:sp>
      <p:sp>
        <p:nvSpPr>
          <p:cNvPr id="3" name="Объект 2"/>
          <p:cNvSpPr>
            <a:spLocks noGrp="1"/>
          </p:cNvSpPr>
          <p:nvPr>
            <p:ph sz="half" idx="1"/>
          </p:nvPr>
        </p:nvSpPr>
        <p:spPr>
          <a:xfrm>
            <a:off x="474663" y="1301750"/>
            <a:ext cx="8213725" cy="4525963"/>
          </a:xfrm>
        </p:spPr>
        <p:txBody>
          <a:bodyPr/>
          <a:lstStyle/>
          <a:p>
            <a:pPr marL="0" indent="0" algn="just">
              <a:buFontTx/>
              <a:buNone/>
              <a:defRPr/>
            </a:pPr>
            <a:r>
              <a:rPr lang="ru-RU" sz="2000" dirty="0">
                <a:latin typeface="Sitka Display" pitchFamily="2" charset="0"/>
              </a:rPr>
              <a:t>Метою МФБ (</a:t>
            </a:r>
            <a:r>
              <a:rPr lang="en-US" sz="2000" dirty="0">
                <a:latin typeface="Sitka Display" pitchFamily="2" charset="0"/>
              </a:rPr>
              <a:t>IFAC) </a:t>
            </a:r>
            <a:r>
              <a:rPr lang="ru-RU" sz="2000" dirty="0">
                <a:latin typeface="Sitka Display" pitchFamily="2" charset="0"/>
              </a:rPr>
              <a:t>є </a:t>
            </a:r>
            <a:r>
              <a:rPr lang="ru-RU" sz="2000" dirty="0" err="1">
                <a:latin typeface="Sitka Display" pitchFamily="2" charset="0"/>
              </a:rPr>
              <a:t>служіння</a:t>
            </a:r>
            <a:r>
              <a:rPr lang="ru-RU" sz="2000" dirty="0">
                <a:latin typeface="Sitka Display" pitchFamily="2" charset="0"/>
              </a:rPr>
              <a:t> </a:t>
            </a:r>
            <a:r>
              <a:rPr lang="ru-RU" sz="2000" dirty="0" err="1">
                <a:latin typeface="Sitka Display" pitchFamily="2" charset="0"/>
              </a:rPr>
              <a:t>інтересам</a:t>
            </a:r>
            <a:r>
              <a:rPr lang="ru-RU" sz="2000" dirty="0">
                <a:latin typeface="Sitka Display" pitchFamily="2" charset="0"/>
              </a:rPr>
              <a:t> </a:t>
            </a:r>
            <a:r>
              <a:rPr lang="ru-RU" sz="2000" dirty="0" err="1">
                <a:latin typeface="Sitka Display" pitchFamily="2" charset="0"/>
              </a:rPr>
              <a:t>суспільства</a:t>
            </a:r>
            <a:r>
              <a:rPr lang="ru-RU" sz="2000" dirty="0">
                <a:latin typeface="Sitka Display" pitchFamily="2" charset="0"/>
              </a:rPr>
              <a:t> </a:t>
            </a:r>
            <a:r>
              <a:rPr lang="ru-RU" sz="2000" dirty="0" smtClean="0">
                <a:latin typeface="Sitka Display" pitchFamily="2" charset="0"/>
              </a:rPr>
              <a:t>шляхом</a:t>
            </a:r>
          </a:p>
          <a:p>
            <a:pPr algn="just">
              <a:spcBef>
                <a:spcPts val="0"/>
              </a:spcBef>
              <a:defRPr/>
            </a:pPr>
            <a:r>
              <a:rPr lang="ru-RU" sz="2000" dirty="0" err="1" smtClean="0">
                <a:latin typeface="Sitka Display" pitchFamily="2" charset="0"/>
              </a:rPr>
              <a:t>сприяння</a:t>
            </a:r>
            <a:r>
              <a:rPr lang="ru-RU" sz="2000" dirty="0" smtClean="0">
                <a:latin typeface="Sitka Display" pitchFamily="2" charset="0"/>
              </a:rPr>
              <a:t> </a:t>
            </a:r>
            <a:r>
              <a:rPr lang="ru-RU" sz="2000" dirty="0" err="1">
                <a:latin typeface="Sitka Display" pitchFamily="2" charset="0"/>
              </a:rPr>
              <a:t>розробки</a:t>
            </a:r>
            <a:r>
              <a:rPr lang="ru-RU" sz="2000" dirty="0">
                <a:latin typeface="Sitka Display" pitchFamily="2" charset="0"/>
              </a:rPr>
              <a:t>, </a:t>
            </a:r>
            <a:r>
              <a:rPr lang="ru-RU" sz="2000" dirty="0" err="1">
                <a:latin typeface="Sitka Display" pitchFamily="2" charset="0"/>
              </a:rPr>
              <a:t>прийняття</a:t>
            </a:r>
            <a:r>
              <a:rPr lang="ru-RU" sz="2000" dirty="0">
                <a:latin typeface="Sitka Display" pitchFamily="2" charset="0"/>
              </a:rPr>
              <a:t> та </a:t>
            </a:r>
            <a:r>
              <a:rPr lang="ru-RU" sz="2000" dirty="0" err="1">
                <a:latin typeface="Sitka Display" pitchFamily="2" charset="0"/>
              </a:rPr>
              <a:t>впровадження</a:t>
            </a:r>
            <a:r>
              <a:rPr lang="ru-RU" sz="2000" dirty="0">
                <a:latin typeface="Sitka Display" pitchFamily="2" charset="0"/>
              </a:rPr>
              <a:t> </a:t>
            </a:r>
            <a:r>
              <a:rPr lang="ru-RU" sz="2000" dirty="0" err="1">
                <a:latin typeface="Sitka Display" pitchFamily="2" charset="0"/>
              </a:rPr>
              <a:t>високоякісних</a:t>
            </a:r>
            <a:r>
              <a:rPr lang="ru-RU" sz="2000" dirty="0">
                <a:latin typeface="Sitka Display" pitchFamily="2" charset="0"/>
              </a:rPr>
              <a:t> </a:t>
            </a:r>
            <a:r>
              <a:rPr lang="ru-RU" sz="2000" dirty="0" err="1">
                <a:latin typeface="Sitka Display" pitchFamily="2" charset="0"/>
              </a:rPr>
              <a:t>міжнародних</a:t>
            </a:r>
            <a:r>
              <a:rPr lang="ru-RU" sz="2000" dirty="0">
                <a:latin typeface="Sitka Display" pitchFamily="2" charset="0"/>
              </a:rPr>
              <a:t> </a:t>
            </a:r>
            <a:r>
              <a:rPr lang="ru-RU" sz="2000" dirty="0" err="1">
                <a:latin typeface="Sitka Display" pitchFamily="2" charset="0"/>
              </a:rPr>
              <a:t>стандартів</a:t>
            </a:r>
            <a:r>
              <a:rPr lang="ru-RU" sz="2000" dirty="0">
                <a:latin typeface="Sitka Display" pitchFamily="2" charset="0"/>
              </a:rPr>
              <a:t> та </a:t>
            </a:r>
            <a:r>
              <a:rPr lang="ru-RU" sz="2000" dirty="0" err="1">
                <a:latin typeface="Sitka Display" pitchFamily="2" charset="0"/>
              </a:rPr>
              <a:t>рекомендацій</a:t>
            </a:r>
            <a:r>
              <a:rPr lang="ru-RU" sz="2000" dirty="0" smtClean="0">
                <a:latin typeface="Sitka Display" pitchFamily="2" charset="0"/>
              </a:rPr>
              <a:t>;</a:t>
            </a:r>
          </a:p>
          <a:p>
            <a:pPr algn="just">
              <a:spcBef>
                <a:spcPts val="0"/>
              </a:spcBef>
              <a:defRPr/>
            </a:pPr>
            <a:r>
              <a:rPr lang="ru-RU" sz="2000" dirty="0" err="1" smtClean="0">
                <a:latin typeface="Sitka Display" pitchFamily="2" charset="0"/>
              </a:rPr>
              <a:t>сприяння</a:t>
            </a:r>
            <a:r>
              <a:rPr lang="ru-RU" sz="2000" dirty="0" smtClean="0">
                <a:latin typeface="Sitka Display" pitchFamily="2" charset="0"/>
              </a:rPr>
              <a:t> </a:t>
            </a:r>
            <a:r>
              <a:rPr lang="ru-RU" sz="2000" dirty="0" err="1">
                <a:latin typeface="Sitka Display" pitchFamily="2" charset="0"/>
              </a:rPr>
              <a:t>розвитку</a:t>
            </a:r>
            <a:r>
              <a:rPr lang="ru-RU" sz="2000" dirty="0">
                <a:latin typeface="Sitka Display" pitchFamily="2" charset="0"/>
              </a:rPr>
              <a:t> </a:t>
            </a:r>
            <a:r>
              <a:rPr lang="ru-RU" sz="2000" dirty="0" err="1">
                <a:latin typeface="Sitka Display" pitchFamily="2" charset="0"/>
              </a:rPr>
              <a:t>міцних</a:t>
            </a:r>
            <a:r>
              <a:rPr lang="ru-RU" sz="2000" dirty="0">
                <a:latin typeface="Sitka Display" pitchFamily="2" charset="0"/>
              </a:rPr>
              <a:t> </a:t>
            </a:r>
            <a:r>
              <a:rPr lang="ru-RU" sz="2000" dirty="0" err="1">
                <a:latin typeface="Sitka Display" pitchFamily="2" charset="0"/>
              </a:rPr>
              <a:t>професійних</a:t>
            </a:r>
            <a:r>
              <a:rPr lang="ru-RU" sz="2000" dirty="0">
                <a:latin typeface="Sitka Display" pitchFamily="2" charset="0"/>
              </a:rPr>
              <a:t> </a:t>
            </a:r>
            <a:r>
              <a:rPr lang="ru-RU" sz="2000" dirty="0" err="1">
                <a:latin typeface="Sitka Display" pitchFamily="2" charset="0"/>
              </a:rPr>
              <a:t>бухгалтерських</a:t>
            </a:r>
            <a:r>
              <a:rPr lang="ru-RU" sz="2000" dirty="0">
                <a:latin typeface="Sitka Display" pitchFamily="2" charset="0"/>
              </a:rPr>
              <a:t> </a:t>
            </a:r>
            <a:r>
              <a:rPr lang="ru-RU" sz="2000" dirty="0" err="1">
                <a:latin typeface="Sitka Display" pitchFamily="2" charset="0"/>
              </a:rPr>
              <a:t>організацій</a:t>
            </a:r>
            <a:r>
              <a:rPr lang="ru-RU" sz="2000" dirty="0">
                <a:latin typeface="Sitka Display" pitchFamily="2" charset="0"/>
              </a:rPr>
              <a:t> та </a:t>
            </a:r>
            <a:r>
              <a:rPr lang="ru-RU" sz="2000" dirty="0" err="1">
                <a:latin typeface="Sitka Display" pitchFamily="2" charset="0"/>
              </a:rPr>
              <a:t>аудиторських</a:t>
            </a:r>
            <a:r>
              <a:rPr lang="ru-RU" sz="2000" dirty="0">
                <a:latin typeface="Sitka Display" pitchFamily="2" charset="0"/>
              </a:rPr>
              <a:t> </a:t>
            </a:r>
            <a:r>
              <a:rPr lang="ru-RU" sz="2000" dirty="0" err="1">
                <a:latin typeface="Sitka Display" pitchFamily="2" charset="0"/>
              </a:rPr>
              <a:t>фірм</a:t>
            </a:r>
            <a:r>
              <a:rPr lang="ru-RU" sz="2000" dirty="0">
                <a:latin typeface="Sitka Display" pitchFamily="2" charset="0"/>
              </a:rPr>
              <a:t>, а </a:t>
            </a:r>
            <a:r>
              <a:rPr lang="ru-RU" sz="2000" dirty="0" err="1">
                <a:latin typeface="Sitka Display" pitchFamily="2" charset="0"/>
              </a:rPr>
              <a:t>також</a:t>
            </a:r>
            <a:r>
              <a:rPr lang="ru-RU" sz="2000" dirty="0">
                <a:latin typeface="Sitka Display" pitchFamily="2" charset="0"/>
              </a:rPr>
              <a:t> </a:t>
            </a:r>
            <a:r>
              <a:rPr lang="ru-RU" sz="2000" dirty="0" err="1">
                <a:latin typeface="Sitka Display" pitchFamily="2" charset="0"/>
              </a:rPr>
              <a:t>високоякісної</a:t>
            </a:r>
            <a:r>
              <a:rPr lang="ru-RU" sz="2000" dirty="0">
                <a:latin typeface="Sitka Display" pitchFamily="2" charset="0"/>
              </a:rPr>
              <a:t> практики </a:t>
            </a:r>
            <a:r>
              <a:rPr lang="ru-RU" sz="2000" dirty="0" err="1">
                <a:latin typeface="Sitka Display" pitchFamily="2" charset="0"/>
              </a:rPr>
              <a:t>професійних</a:t>
            </a:r>
            <a:r>
              <a:rPr lang="ru-RU" sz="2000" dirty="0">
                <a:latin typeface="Sitka Display" pitchFamily="2" charset="0"/>
              </a:rPr>
              <a:t> </a:t>
            </a:r>
            <a:r>
              <a:rPr lang="ru-RU" sz="2000" dirty="0" err="1">
                <a:latin typeface="Sitka Display" pitchFamily="2" charset="0"/>
              </a:rPr>
              <a:t>бухгалтерів</a:t>
            </a:r>
            <a:r>
              <a:rPr lang="ru-RU" sz="2000" dirty="0">
                <a:latin typeface="Sitka Display" pitchFamily="2" charset="0"/>
              </a:rPr>
              <a:t>; </a:t>
            </a:r>
            <a:endParaRPr lang="ru-RU" sz="2000" dirty="0" smtClean="0">
              <a:latin typeface="Sitka Display" pitchFamily="2" charset="0"/>
            </a:endParaRPr>
          </a:p>
          <a:p>
            <a:pPr algn="just">
              <a:spcBef>
                <a:spcPts val="0"/>
              </a:spcBef>
              <a:defRPr/>
            </a:pPr>
            <a:r>
              <a:rPr lang="ru-RU" sz="2000" dirty="0" err="1" smtClean="0">
                <a:latin typeface="Sitka Display" pitchFamily="2" charset="0"/>
              </a:rPr>
              <a:t>пропагування</a:t>
            </a:r>
            <a:r>
              <a:rPr lang="ru-RU" sz="2000" dirty="0" smtClean="0">
                <a:latin typeface="Sitka Display" pitchFamily="2" charset="0"/>
              </a:rPr>
              <a:t> </a:t>
            </a:r>
            <a:r>
              <a:rPr lang="ru-RU" sz="2000" dirty="0" err="1">
                <a:latin typeface="Sitka Display" pitchFamily="2" charset="0"/>
              </a:rPr>
              <a:t>цінності</a:t>
            </a:r>
            <a:r>
              <a:rPr lang="ru-RU" sz="2000" dirty="0">
                <a:latin typeface="Sitka Display" pitchFamily="2" charset="0"/>
              </a:rPr>
              <a:t> </a:t>
            </a:r>
            <a:r>
              <a:rPr lang="ru-RU" sz="2000" dirty="0" err="1">
                <a:latin typeface="Sitka Display" pitchFamily="2" charset="0"/>
              </a:rPr>
              <a:t>професійних</a:t>
            </a:r>
            <a:r>
              <a:rPr lang="ru-RU" sz="2000" dirty="0">
                <a:latin typeface="Sitka Display" pitchFamily="2" charset="0"/>
              </a:rPr>
              <a:t> </a:t>
            </a:r>
            <a:r>
              <a:rPr lang="ru-RU" sz="2000" dirty="0" err="1">
                <a:latin typeface="Sitka Display" pitchFamily="2" charset="0"/>
              </a:rPr>
              <a:t>бухгалтерів</a:t>
            </a:r>
            <a:r>
              <a:rPr lang="ru-RU" sz="2000" dirty="0">
                <a:latin typeface="Sitka Display" pitchFamily="2" charset="0"/>
              </a:rPr>
              <a:t> в </a:t>
            </a:r>
            <a:r>
              <a:rPr lang="ru-RU" sz="2000" dirty="0" err="1">
                <a:latin typeface="Sitka Display" pitchFamily="2" charset="0"/>
              </a:rPr>
              <a:t>усьому</a:t>
            </a:r>
            <a:r>
              <a:rPr lang="ru-RU" sz="2000" dirty="0">
                <a:latin typeface="Sitka Display" pitchFamily="2" charset="0"/>
              </a:rPr>
              <a:t> </a:t>
            </a:r>
            <a:r>
              <a:rPr lang="ru-RU" sz="2000" dirty="0" err="1">
                <a:latin typeface="Sitka Display" pitchFamily="2" charset="0"/>
              </a:rPr>
              <a:t>світі</a:t>
            </a:r>
            <a:r>
              <a:rPr lang="ru-RU" sz="2000" dirty="0">
                <a:latin typeface="Sitka Display" pitchFamily="2" charset="0"/>
              </a:rPr>
              <a:t>; </a:t>
            </a:r>
            <a:endParaRPr lang="ru-RU" sz="2000" dirty="0" smtClean="0">
              <a:latin typeface="Sitka Display" pitchFamily="2" charset="0"/>
            </a:endParaRPr>
          </a:p>
          <a:p>
            <a:pPr algn="just">
              <a:spcBef>
                <a:spcPts val="0"/>
              </a:spcBef>
              <a:defRPr/>
            </a:pPr>
            <a:r>
              <a:rPr lang="ru-RU" sz="2000" dirty="0" err="1" smtClean="0">
                <a:latin typeface="Sitka Display" pitchFamily="2" charset="0"/>
              </a:rPr>
              <a:t>висловлення</a:t>
            </a:r>
            <a:r>
              <a:rPr lang="ru-RU" sz="2000" dirty="0" smtClean="0">
                <a:latin typeface="Sitka Display" pitchFamily="2" charset="0"/>
              </a:rPr>
              <a:t> </a:t>
            </a:r>
            <a:r>
              <a:rPr lang="ru-RU" sz="2000" dirty="0" err="1">
                <a:latin typeface="Sitka Display" pitchFamily="2" charset="0"/>
              </a:rPr>
              <a:t>позиції</a:t>
            </a:r>
            <a:r>
              <a:rPr lang="ru-RU" sz="2000" dirty="0">
                <a:latin typeface="Sitka Display" pitchFamily="2" charset="0"/>
              </a:rPr>
              <a:t> </a:t>
            </a:r>
            <a:r>
              <a:rPr lang="ru-RU" sz="2000" dirty="0" err="1">
                <a:latin typeface="Sitka Display" pitchFamily="2" charset="0"/>
              </a:rPr>
              <a:t>щодо</a:t>
            </a:r>
            <a:r>
              <a:rPr lang="ru-RU" sz="2000" dirty="0">
                <a:latin typeface="Sitka Display" pitchFamily="2" charset="0"/>
              </a:rPr>
              <a:t> </a:t>
            </a:r>
            <a:r>
              <a:rPr lang="ru-RU" sz="2000" dirty="0" err="1">
                <a:latin typeface="Sitka Display" pitchFamily="2" charset="0"/>
              </a:rPr>
              <a:t>суспільно</a:t>
            </a:r>
            <a:r>
              <a:rPr lang="ru-RU" sz="2000" dirty="0">
                <a:latin typeface="Sitka Display" pitchFamily="2" charset="0"/>
              </a:rPr>
              <a:t> </a:t>
            </a:r>
            <a:r>
              <a:rPr lang="ru-RU" sz="2000" dirty="0" err="1">
                <a:latin typeface="Sitka Display" pitchFamily="2" charset="0"/>
              </a:rPr>
              <a:t>важливих</a:t>
            </a:r>
            <a:r>
              <a:rPr lang="ru-RU" sz="2000" dirty="0">
                <a:latin typeface="Sitka Display" pitchFamily="2" charset="0"/>
              </a:rPr>
              <a:t> </a:t>
            </a:r>
            <a:r>
              <a:rPr lang="ru-RU" sz="2000" dirty="0" err="1">
                <a:latin typeface="Sitka Display" pitchFamily="2" charset="0"/>
              </a:rPr>
              <a:t>питань</a:t>
            </a:r>
            <a:r>
              <a:rPr lang="ru-RU" sz="2000" dirty="0">
                <a:latin typeface="Sitka Display" pitchFamily="2" charset="0"/>
              </a:rPr>
              <a:t>, </a:t>
            </a:r>
            <a:r>
              <a:rPr lang="ru-RU" sz="2000" dirty="0" err="1">
                <a:latin typeface="Sitka Display" pitchFamily="2" charset="0"/>
              </a:rPr>
              <a:t>які</a:t>
            </a:r>
            <a:r>
              <a:rPr lang="ru-RU" sz="2000" dirty="0">
                <a:latin typeface="Sitka Display" pitchFamily="2" charset="0"/>
              </a:rPr>
              <a:t> </a:t>
            </a:r>
            <a:r>
              <a:rPr lang="ru-RU" sz="2000" dirty="0" err="1">
                <a:latin typeface="Sitka Display" pitchFamily="2" charset="0"/>
              </a:rPr>
              <a:t>відносяться</a:t>
            </a:r>
            <a:r>
              <a:rPr lang="ru-RU" sz="2000" dirty="0">
                <a:latin typeface="Sitka Display" pitchFamily="2" charset="0"/>
              </a:rPr>
              <a:t> до </a:t>
            </a:r>
            <a:r>
              <a:rPr lang="ru-RU" sz="2000" dirty="0" err="1">
                <a:latin typeface="Sitka Display" pitchFamily="2" charset="0"/>
              </a:rPr>
              <a:t>безпосередньої</a:t>
            </a:r>
            <a:r>
              <a:rPr lang="ru-RU" sz="2000" dirty="0">
                <a:latin typeface="Sitka Display" pitchFamily="2" charset="0"/>
              </a:rPr>
              <a:t> </a:t>
            </a:r>
            <a:r>
              <a:rPr lang="ru-RU" sz="2000" dirty="0" err="1">
                <a:latin typeface="Sitka Display" pitchFamily="2" charset="0"/>
              </a:rPr>
              <a:t>компетенції</a:t>
            </a:r>
            <a:r>
              <a:rPr lang="ru-RU" sz="2000" dirty="0">
                <a:latin typeface="Sitka Display" pitchFamily="2" charset="0"/>
              </a:rPr>
              <a:t> </a:t>
            </a:r>
            <a:r>
              <a:rPr lang="ru-RU" sz="2000" dirty="0" err="1">
                <a:latin typeface="Sitka Display" pitchFamily="2" charset="0"/>
              </a:rPr>
              <a:t>професійної</a:t>
            </a:r>
            <a:r>
              <a:rPr lang="ru-RU" sz="2000" dirty="0">
                <a:latin typeface="Sitka Display" pitchFamily="2" charset="0"/>
              </a:rPr>
              <a:t> </a:t>
            </a:r>
            <a:r>
              <a:rPr lang="ru-RU" sz="2000" dirty="0" err="1">
                <a:latin typeface="Sitka Display" pitchFamily="2" charset="0"/>
              </a:rPr>
              <a:t>бухгалтерської</a:t>
            </a:r>
            <a:r>
              <a:rPr lang="ru-RU" sz="2000" dirty="0">
                <a:latin typeface="Sitka Display" pitchFamily="2" charset="0"/>
              </a:rPr>
              <a:t> </a:t>
            </a:r>
            <a:r>
              <a:rPr lang="ru-RU" sz="2000" dirty="0" err="1">
                <a:latin typeface="Sitka Display" pitchFamily="2" charset="0"/>
              </a:rPr>
              <a:t>спільноти</a:t>
            </a:r>
            <a:r>
              <a:rPr lang="ru-RU" sz="2000" dirty="0" smtClean="0">
                <a:latin typeface="Sitka Display" pitchFamily="2" charset="0"/>
              </a:rPr>
              <a:t>.</a:t>
            </a:r>
          </a:p>
          <a:p>
            <a:pPr marL="0" indent="0" algn="just">
              <a:spcBef>
                <a:spcPts val="0"/>
              </a:spcBef>
              <a:buFontTx/>
              <a:buNone/>
              <a:defRPr/>
            </a:pPr>
            <a:endParaRPr lang="ru-RU" sz="800" dirty="0" smtClean="0">
              <a:latin typeface="Sitka Display" pitchFamily="2" charset="0"/>
            </a:endParaRPr>
          </a:p>
          <a:p>
            <a:pPr marL="0" indent="0" algn="just">
              <a:buFontTx/>
              <a:buNone/>
              <a:defRPr/>
            </a:pPr>
            <a:r>
              <a:rPr lang="en-US" sz="2400" u="sng" dirty="0" smtClean="0">
                <a:latin typeface="Sitka Display" pitchFamily="2" charset="0"/>
                <a:hlinkClick r:id="rId2"/>
              </a:rPr>
              <a:t>http</a:t>
            </a:r>
            <a:r>
              <a:rPr lang="en-US" sz="2400" u="sng" dirty="0">
                <a:latin typeface="Sitka Display" pitchFamily="2" charset="0"/>
                <a:hlinkClick r:id="rId2"/>
              </a:rPr>
              <a:t>://www.ifac.org</a:t>
            </a:r>
            <a:endParaRPr lang="ru-RU" sz="2400" dirty="0">
              <a:latin typeface="Sitka Display" pitchFamily="2" charset="0"/>
            </a:endParaRPr>
          </a:p>
        </p:txBody>
      </p:sp>
      <p:sp>
        <p:nvSpPr>
          <p:cNvPr id="5" name="Номер слайда 4"/>
          <p:cNvSpPr>
            <a:spLocks noGrp="1"/>
          </p:cNvSpPr>
          <p:nvPr>
            <p:ph type="sldNum" sz="quarter" idx="12"/>
          </p:nvPr>
        </p:nvSpPr>
        <p:spPr/>
        <p:txBody>
          <a:bodyPr/>
          <a:lstStyle/>
          <a:p>
            <a:pPr>
              <a:defRPr/>
            </a:pPr>
            <a:fld id="{D3C0B404-EE57-4AD6-8DDC-239266FC652A}" type="slidenum">
              <a:rPr lang="en-US" smtClean="0"/>
              <a:pPr>
                <a:defRPr/>
              </a:pPr>
              <a:t>24</a:t>
            </a:fld>
            <a:endParaRPr lang="en-US"/>
          </a:p>
        </p:txBody>
      </p:sp>
      <p:sp>
        <p:nvSpPr>
          <p:cNvPr id="28677"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286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0" y="598488"/>
            <a:ext cx="9144000" cy="803275"/>
          </a:xfrm>
        </p:spPr>
        <p:txBody>
          <a:bodyPr/>
          <a:lstStyle/>
          <a:p>
            <a:r>
              <a:rPr lang="ru-RU" sz="2800" b="1" u="sng" smtClean="0">
                <a:solidFill>
                  <a:srgbClr val="003366"/>
                </a:solidFill>
              </a:rPr>
              <a:t>Асоціація присяжних сертифікованих бухгалтерів (</a:t>
            </a:r>
            <a:r>
              <a:rPr lang="en-US" sz="2800" b="1" u="sng" smtClean="0">
                <a:solidFill>
                  <a:srgbClr val="003366"/>
                </a:solidFill>
              </a:rPr>
              <a:t>ACCA)</a:t>
            </a:r>
            <a:endParaRPr lang="ru-RU" sz="2800" smtClean="0">
              <a:solidFill>
                <a:srgbClr val="003366"/>
              </a:solidFill>
              <a:latin typeface="Sitka Display" pitchFamily="2" charset="0"/>
            </a:endParaRPr>
          </a:p>
        </p:txBody>
      </p:sp>
      <p:sp>
        <p:nvSpPr>
          <p:cNvPr id="3" name="Объект 2"/>
          <p:cNvSpPr>
            <a:spLocks noGrp="1"/>
          </p:cNvSpPr>
          <p:nvPr>
            <p:ph sz="half" idx="1"/>
          </p:nvPr>
        </p:nvSpPr>
        <p:spPr>
          <a:xfrm>
            <a:off x="474663" y="1301750"/>
            <a:ext cx="8431212" cy="4525963"/>
          </a:xfrm>
        </p:spPr>
        <p:txBody>
          <a:bodyPr/>
          <a:lstStyle/>
          <a:p>
            <a:pPr marL="0" indent="0" algn="just">
              <a:buFontTx/>
              <a:buNone/>
              <a:defRPr/>
            </a:pPr>
            <a:r>
              <a:rPr lang="en-US" sz="1400" dirty="0">
                <a:latin typeface="Sitka Display" pitchFamily="2" charset="0"/>
              </a:rPr>
              <a:t/>
            </a:r>
            <a:br>
              <a:rPr lang="en-US" sz="1400" dirty="0">
                <a:latin typeface="Sitka Display" pitchFamily="2" charset="0"/>
              </a:rPr>
            </a:br>
            <a:r>
              <a:rPr lang="uk-UA" sz="1400" b="1" dirty="0" smtClean="0">
                <a:latin typeface="Sitka Display" pitchFamily="2" charset="0"/>
              </a:rPr>
              <a:t>АССА (Асоціація присяжних сертифікованих бухгалтерів)</a:t>
            </a:r>
            <a:r>
              <a:rPr lang="uk-UA" sz="1400" dirty="0" smtClean="0">
                <a:latin typeface="Sitka Display" pitchFamily="2" charset="0"/>
              </a:rPr>
              <a:t> - це всесвітнє об'єднання професійних бухгалтерів. </a:t>
            </a:r>
          </a:p>
          <a:p>
            <a:pPr marL="0" indent="0" algn="just">
              <a:buFontTx/>
              <a:buNone/>
              <a:defRPr/>
            </a:pPr>
            <a:r>
              <a:rPr lang="uk-UA" sz="1400" b="1" dirty="0" smtClean="0">
                <a:latin typeface="Sitka Display" pitchFamily="2" charset="0"/>
              </a:rPr>
              <a:t>Метою</a:t>
            </a:r>
            <a:r>
              <a:rPr lang="uk-UA" sz="1400" dirty="0" smtClean="0">
                <a:latin typeface="Sitka Display" pitchFamily="2" charset="0"/>
              </a:rPr>
              <a:t> АССА в будь-якій країні світу є надання необхідної в бізнесі кваліфікації наполегливим, здібним та амбіційним людям, які прагнуть мати перспективну роботу в сфері бухгалтерського обліку, фінансів та менеджменту. </a:t>
            </a:r>
          </a:p>
          <a:p>
            <a:pPr marL="0" indent="0" algn="just">
              <a:buFontTx/>
              <a:buNone/>
              <a:defRPr/>
            </a:pPr>
            <a:r>
              <a:rPr lang="uk-UA" sz="1400" dirty="0" smtClean="0">
                <a:latin typeface="Sitka Display" pitchFamily="2" charset="0"/>
              </a:rPr>
              <a:t>АССА </a:t>
            </a:r>
            <a:r>
              <a:rPr lang="uk-UA" sz="1400" dirty="0" err="1" smtClean="0">
                <a:latin typeface="Sitka Display" pitchFamily="2" charset="0"/>
              </a:rPr>
              <a:t>під</a:t>
            </a:r>
            <a:r>
              <a:rPr lang="uk-UA" sz="1400" dirty="0" smtClean="0">
                <a:latin typeface="Sitka Display" pitchFamily="2" charset="0"/>
              </a:rPr>
              <a:t>тримує</a:t>
            </a:r>
            <a:r>
              <a:rPr lang="uk-UA" sz="1400" b="1" dirty="0" smtClean="0">
                <a:latin typeface="Sitka Display" pitchFamily="2" charset="0"/>
              </a:rPr>
              <a:t> 147 000 членів </a:t>
            </a:r>
            <a:r>
              <a:rPr lang="uk-UA" sz="1400" dirty="0" smtClean="0">
                <a:latin typeface="Sitka Display" pitchFamily="2" charset="0"/>
              </a:rPr>
              <a:t>та </a:t>
            </a:r>
            <a:r>
              <a:rPr lang="uk-UA" sz="1400" b="1" dirty="0" smtClean="0">
                <a:latin typeface="Sitka Display" pitchFamily="2" charset="0"/>
              </a:rPr>
              <a:t>424 000 студентів </a:t>
            </a:r>
            <a:r>
              <a:rPr lang="uk-UA" sz="1400" dirty="0" smtClean="0">
                <a:latin typeface="Sitka Display" pitchFamily="2" charset="0"/>
              </a:rPr>
              <a:t>в </a:t>
            </a:r>
            <a:r>
              <a:rPr lang="uk-UA" sz="1400" dirty="0" smtClean="0">
                <a:solidFill>
                  <a:srgbClr val="0070C0"/>
                </a:solidFill>
                <a:latin typeface="Sitka Display" pitchFamily="2" charset="0"/>
              </a:rPr>
              <a:t>170 країнах</a:t>
            </a:r>
            <a:r>
              <a:rPr lang="uk-UA" sz="1400" dirty="0" smtClean="0">
                <a:latin typeface="Sitka Display" pitchFamily="2" charset="0"/>
              </a:rPr>
              <a:t>, працюючи через мережу з понад </a:t>
            </a:r>
            <a:r>
              <a:rPr lang="uk-UA" sz="1400" dirty="0" smtClean="0">
                <a:solidFill>
                  <a:srgbClr val="0070C0"/>
                </a:solidFill>
                <a:latin typeface="Sitka Display" pitchFamily="2" charset="0"/>
              </a:rPr>
              <a:t>80 офісів</a:t>
            </a:r>
            <a:r>
              <a:rPr lang="uk-UA" sz="1400" dirty="0" smtClean="0">
                <a:latin typeface="Sitka Display" pitchFamily="2" charset="0"/>
              </a:rPr>
              <a:t> та центрів та більш ніж 8 500 акредитованих роботодавців по всьому світі. Завдяки проявленню громадського інтересу АССА просуває відповідне регулювання бухгалтерського обліку та проводить відповідні дослідження, аби впевнитись, що репутація та вплив бухгалтерської професії продовжує зростати. </a:t>
            </a:r>
          </a:p>
          <a:p>
            <a:pPr marL="0" indent="0" algn="just">
              <a:buFontTx/>
              <a:buNone/>
              <a:defRPr/>
            </a:pPr>
            <a:r>
              <a:rPr lang="uk-UA" sz="1400" dirty="0" smtClean="0">
                <a:latin typeface="Sitka Display" pitchFamily="2" charset="0"/>
              </a:rPr>
              <a:t>АССА була заснована в </a:t>
            </a:r>
            <a:r>
              <a:rPr lang="uk-UA" sz="1400" b="1" dirty="0" smtClean="0">
                <a:effectLst>
                  <a:outerShdw blurRad="38100" dist="38100" dir="2700000" algn="tl">
                    <a:srgbClr val="000000">
                      <a:alpha val="43137"/>
                    </a:srgbClr>
                  </a:outerShdw>
                </a:effectLst>
                <a:latin typeface="Sitka Display" pitchFamily="2" charset="0"/>
              </a:rPr>
              <a:t>1904 </a:t>
            </a:r>
            <a:r>
              <a:rPr lang="uk-UA" sz="1400" dirty="0" smtClean="0">
                <a:latin typeface="Sitka Display" pitchFamily="2" charset="0"/>
              </a:rPr>
              <a:t>році і постійно утверджує унікальні базові цінності: рівні можливості, різноманітність, інновацію, чесність та підзвітність. В АССА вважають, що бухгалтери додають вартості економіці на всіх етапах розвитку, а тому прагнуть розширювати потенціал професії та запроваджувати світові стандарти. Цінності організації орієнтуються на потреби роботодавців з усіх сфер і своїми сертифікаційними програмами АССА забезпечує підготовку бухгалтерів для бізнесу. АССА прагне відкрити професію людям, незалежно від їх професійного рівня та першої спеціалізації, та усунути штучні бар’єри, вдосконалюючи навчальні програми та способи їх подачі, аби вдовольнити найрізноманітніші запити студентів та </a:t>
            </a:r>
            <a:r>
              <a:rPr lang="uk-UA" sz="1400" dirty="0" err="1" smtClean="0">
                <a:latin typeface="Sitka Display" pitchFamily="2" charset="0"/>
              </a:rPr>
              <a:t>роботодавців.​</a:t>
            </a:r>
            <a:endParaRPr lang="uk-UA" sz="1400" dirty="0" smtClean="0">
              <a:latin typeface="Sitka Display" pitchFamily="2" charset="0"/>
            </a:endParaRPr>
          </a:p>
          <a:p>
            <a:pPr marL="0" indent="0" algn="just">
              <a:buFontTx/>
              <a:buNone/>
              <a:defRPr/>
            </a:pPr>
            <a:endParaRPr lang="uk-UA" sz="1400" dirty="0">
              <a:latin typeface="Sitka Display" pitchFamily="2" charset="0"/>
            </a:endParaRPr>
          </a:p>
          <a:p>
            <a:pPr marL="0" indent="0" algn="just">
              <a:buFontTx/>
              <a:buNone/>
              <a:defRPr/>
            </a:pPr>
            <a:r>
              <a:rPr lang="en-US" sz="1600" b="1" u="sng" dirty="0">
                <a:latin typeface="Sitka Display" pitchFamily="2" charset="0"/>
                <a:hlinkClick r:id="rId2"/>
              </a:rPr>
              <a:t>http://www.accaglobal.com/</a:t>
            </a:r>
            <a:endParaRPr lang="uk-UA" sz="1600" b="1" dirty="0">
              <a:latin typeface="Sitka Display" pitchFamily="2" charset="0"/>
            </a:endParaRPr>
          </a:p>
        </p:txBody>
      </p:sp>
      <p:sp>
        <p:nvSpPr>
          <p:cNvPr id="5" name="Номер слайда 4"/>
          <p:cNvSpPr>
            <a:spLocks noGrp="1"/>
          </p:cNvSpPr>
          <p:nvPr>
            <p:ph type="sldNum" sz="quarter" idx="12"/>
          </p:nvPr>
        </p:nvSpPr>
        <p:spPr/>
        <p:txBody>
          <a:bodyPr/>
          <a:lstStyle/>
          <a:p>
            <a:pPr>
              <a:defRPr/>
            </a:pPr>
            <a:fld id="{0D7575A7-4F59-4473-8443-D54FEEB070D5}" type="slidenum">
              <a:rPr lang="en-US" smtClean="0"/>
              <a:pPr>
                <a:defRPr/>
              </a:pPr>
              <a:t>25</a:t>
            </a:fld>
            <a:endParaRPr lang="en-US"/>
          </a:p>
        </p:txBody>
      </p:sp>
      <p:sp>
        <p:nvSpPr>
          <p:cNvPr id="29701"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297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298450" y="598488"/>
            <a:ext cx="8520113" cy="803275"/>
          </a:xfrm>
        </p:spPr>
        <p:txBody>
          <a:bodyPr/>
          <a:lstStyle/>
          <a:p>
            <a:r>
              <a:rPr lang="ru-RU" sz="2800" b="1" u="sng" smtClean="0">
                <a:solidFill>
                  <a:srgbClr val="003366"/>
                </a:solidFill>
              </a:rPr>
              <a:t>Євразійська рада сертифікованих бухгалтерів і аудиторів (ЄР</a:t>
            </a:r>
            <a:r>
              <a:rPr lang="en-US" sz="2800" b="1" u="sng" smtClean="0">
                <a:solidFill>
                  <a:srgbClr val="003366"/>
                </a:solidFill>
              </a:rPr>
              <a:t>C</a:t>
            </a:r>
            <a:r>
              <a:rPr lang="ru-RU" sz="2800" b="1" u="sng" smtClean="0">
                <a:solidFill>
                  <a:srgbClr val="003366"/>
                </a:solidFill>
              </a:rPr>
              <a:t>Б</a:t>
            </a:r>
            <a:r>
              <a:rPr lang="en-US" sz="2800" b="1" u="sng" smtClean="0">
                <a:solidFill>
                  <a:srgbClr val="003366"/>
                </a:solidFill>
              </a:rPr>
              <a:t>A)</a:t>
            </a:r>
            <a:endParaRPr lang="ru-RU" sz="2800" smtClean="0">
              <a:solidFill>
                <a:srgbClr val="003366"/>
              </a:solidFill>
              <a:latin typeface="Sitka Display" pitchFamily="2" charset="0"/>
            </a:endParaRPr>
          </a:p>
        </p:txBody>
      </p:sp>
      <p:sp>
        <p:nvSpPr>
          <p:cNvPr id="30723" name="Объект 2"/>
          <p:cNvSpPr>
            <a:spLocks noGrp="1"/>
          </p:cNvSpPr>
          <p:nvPr>
            <p:ph sz="half" idx="1"/>
          </p:nvPr>
        </p:nvSpPr>
        <p:spPr>
          <a:xfrm>
            <a:off x="377825" y="1679575"/>
            <a:ext cx="8413750" cy="4525963"/>
          </a:xfrm>
        </p:spPr>
        <p:txBody>
          <a:bodyPr/>
          <a:lstStyle/>
          <a:p>
            <a:pPr marL="0" indent="0" algn="just">
              <a:buFontTx/>
              <a:buNone/>
            </a:pPr>
            <a:r>
              <a:rPr lang="uk-UA" sz="1400" b="1" smtClean="0"/>
              <a:t/>
            </a:r>
            <a:br>
              <a:rPr lang="uk-UA" sz="1400" b="1" smtClean="0"/>
            </a:br>
            <a:r>
              <a:rPr lang="uk-UA" sz="1600" b="1" smtClean="0">
                <a:latin typeface="Sitka Display" pitchFamily="2" charset="0"/>
              </a:rPr>
              <a:t>Євразійська рада сертифікованих бухгалтерів та аудиторів (ECCAA) </a:t>
            </a:r>
            <a:r>
              <a:rPr lang="uk-UA" sz="1600" smtClean="0">
                <a:latin typeface="Sitka Display" pitchFamily="2" charset="0"/>
              </a:rPr>
              <a:t>– це недержавна некомерційна організація, заснована юридичними особами (професійними організаціями бухгалтерів та аудиторів країн, що входили до складу Радянського Союзу) для досягнення спільних цілей.</a:t>
            </a:r>
          </a:p>
          <a:p>
            <a:pPr marL="0" indent="0" algn="just">
              <a:spcBef>
                <a:spcPct val="0"/>
              </a:spcBef>
              <a:buFontTx/>
              <a:buNone/>
            </a:pPr>
            <a:r>
              <a:rPr lang="uk-UA" sz="1600" smtClean="0">
                <a:latin typeface="Sitka Display" pitchFamily="2" charset="0"/>
              </a:rPr>
              <a:t> </a:t>
            </a:r>
            <a:br>
              <a:rPr lang="uk-UA" sz="1600" smtClean="0">
                <a:latin typeface="Sitka Display" pitchFamily="2" charset="0"/>
              </a:rPr>
            </a:br>
            <a:r>
              <a:rPr lang="uk-UA" sz="1600" smtClean="0">
                <a:latin typeface="Sitka Display" pitchFamily="2" charset="0"/>
              </a:rPr>
              <a:t>Метою ЄРСБА є сприяння розвитку та підвищення статусу професії бухгалтера та аудитора, впровадження та застосування міжнародних професійних стандартів, принципів, практики та етичних норм, розроблених Міжнародною федерацією бухгалтерів (МФБ) та Фондом Комітету з Міжнародних стандартів бухгалтерського обліку (ФКМСБО). </a:t>
            </a:r>
          </a:p>
          <a:p>
            <a:pPr marL="0" indent="0" algn="just">
              <a:spcBef>
                <a:spcPct val="0"/>
              </a:spcBef>
              <a:buFontTx/>
              <a:buNone/>
            </a:pPr>
            <a:endParaRPr lang="uk-UA" sz="1600" smtClean="0">
              <a:latin typeface="Sitka Display" pitchFamily="2" charset="0"/>
            </a:endParaRPr>
          </a:p>
          <a:p>
            <a:pPr marL="0" indent="0" algn="just">
              <a:spcBef>
                <a:spcPct val="0"/>
              </a:spcBef>
              <a:buFontTx/>
              <a:buNone/>
            </a:pPr>
            <a:r>
              <a:rPr lang="uk-UA" sz="1600" smtClean="0">
                <a:latin typeface="Sitka Display" pitchFamily="2" charset="0"/>
              </a:rPr>
              <a:t>ЄРСБА представляє своїх членів у міжнародній спільноті бухгалтерів та аудиторів, сприяє вступу членів ЄРСБА до МФБ, розвиває та розширює діяльність членів ЄРСБА та виступає в якості регіональної організації, визнаної Міжнародною федерацією бухгалтерів (МФБ). </a:t>
            </a:r>
          </a:p>
          <a:p>
            <a:pPr marL="0" indent="0" algn="just">
              <a:buFontTx/>
              <a:buNone/>
            </a:pPr>
            <a:r>
              <a:rPr lang="uk-UA" sz="1800" b="1" smtClean="0">
                <a:latin typeface="Sitka Display" pitchFamily="2" charset="0"/>
              </a:rPr>
              <a:t/>
            </a:r>
            <a:br>
              <a:rPr lang="uk-UA" sz="1800" b="1" smtClean="0">
                <a:latin typeface="Sitka Display" pitchFamily="2" charset="0"/>
              </a:rPr>
            </a:br>
            <a:r>
              <a:rPr lang="uk-UA" sz="1800" b="1" u="sng" smtClean="0">
                <a:latin typeface="Sitka Display" pitchFamily="2" charset="0"/>
                <a:hlinkClick r:id="rId2"/>
              </a:rPr>
              <a:t>http://www.eccaa.org/</a:t>
            </a:r>
            <a:endParaRPr lang="uk-UA" sz="1800" b="1" smtClean="0">
              <a:latin typeface="Sitka Display" pitchFamily="2" charset="0"/>
            </a:endParaRPr>
          </a:p>
          <a:p>
            <a:pPr marL="0" indent="0">
              <a:buFontTx/>
              <a:buNone/>
            </a:pPr>
            <a:r>
              <a:rPr lang="en-US" sz="1400" smtClean="0"/>
              <a:t/>
            </a:r>
            <a:br>
              <a:rPr lang="en-US" sz="1400" smtClean="0"/>
            </a:br>
            <a:endParaRPr lang="uk-UA" sz="1600" b="1"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D6BD6CF5-598D-41BA-A38E-E54308A1B4BC}" type="slidenum">
              <a:rPr lang="en-US" smtClean="0"/>
              <a:pPr>
                <a:defRPr/>
              </a:pPr>
              <a:t>26</a:t>
            </a:fld>
            <a:endParaRPr lang="en-US"/>
          </a:p>
        </p:txBody>
      </p:sp>
      <p:sp>
        <p:nvSpPr>
          <p:cNvPr id="30725"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07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450" y="598488"/>
            <a:ext cx="8520113" cy="439737"/>
          </a:xfrm>
        </p:spPr>
        <p:txBody>
          <a:bodyPr/>
          <a:lstStyle/>
          <a:p>
            <a:r>
              <a:rPr lang="ru-RU" sz="2800" b="1" u="sng" smtClean="0">
                <a:solidFill>
                  <a:srgbClr val="003366"/>
                </a:solidFill>
              </a:rPr>
              <a:t>Федерація європейських бухгалтерів (</a:t>
            </a:r>
            <a:r>
              <a:rPr lang="en-US" sz="2800" b="1" u="sng" smtClean="0">
                <a:solidFill>
                  <a:srgbClr val="003366"/>
                </a:solidFill>
              </a:rPr>
              <a:t>FEE)</a:t>
            </a:r>
            <a:endParaRPr lang="ru-RU" sz="2800" smtClean="0">
              <a:solidFill>
                <a:srgbClr val="003366"/>
              </a:solidFill>
              <a:latin typeface="Sitka Display" pitchFamily="2" charset="0"/>
            </a:endParaRPr>
          </a:p>
        </p:txBody>
      </p:sp>
      <p:sp>
        <p:nvSpPr>
          <p:cNvPr id="3" name="Объект 2"/>
          <p:cNvSpPr>
            <a:spLocks noGrp="1"/>
          </p:cNvSpPr>
          <p:nvPr>
            <p:ph sz="half" idx="1"/>
          </p:nvPr>
        </p:nvSpPr>
        <p:spPr>
          <a:xfrm>
            <a:off x="207963" y="1081088"/>
            <a:ext cx="8824912" cy="4525962"/>
          </a:xfrm>
        </p:spPr>
        <p:txBody>
          <a:bodyPr/>
          <a:lstStyle/>
          <a:p>
            <a:pPr marL="0" indent="0" algn="just">
              <a:spcBef>
                <a:spcPct val="0"/>
              </a:spcBef>
              <a:buFontTx/>
              <a:buNone/>
            </a:pPr>
            <a:endParaRPr lang="uk-UA" sz="800" b="1" smtClean="0">
              <a:latin typeface="Sitka Display" pitchFamily="2" charset="0"/>
            </a:endParaRPr>
          </a:p>
          <a:p>
            <a:pPr marL="0" indent="0" algn="just">
              <a:spcBef>
                <a:spcPct val="0"/>
              </a:spcBef>
              <a:buFontTx/>
              <a:buNone/>
            </a:pPr>
            <a:r>
              <a:rPr lang="en-US" sz="1600" b="1" smtClean="0">
                <a:latin typeface="Sitka Display" pitchFamily="2" charset="0"/>
              </a:rPr>
              <a:t>FEE (</a:t>
            </a:r>
            <a:r>
              <a:rPr lang="ru-RU" sz="1600" b="1" smtClean="0">
                <a:latin typeface="Sitka Display" pitchFamily="2" charset="0"/>
              </a:rPr>
              <a:t>Федерація європейських бухгалтерів)</a:t>
            </a:r>
            <a:r>
              <a:rPr lang="ru-RU" sz="1600" smtClean="0">
                <a:latin typeface="Sitka Display" pitchFamily="2" charset="0"/>
              </a:rPr>
              <a:t> – це міжнародна некомерційна організація зі штаб-квартирою у Брюсселі, яка представляє </a:t>
            </a:r>
            <a:r>
              <a:rPr lang="ru-RU" sz="1600" b="1" smtClean="0">
                <a:latin typeface="Sitka Display" pitchFamily="2" charset="0"/>
              </a:rPr>
              <a:t>45</a:t>
            </a:r>
            <a:r>
              <a:rPr lang="ru-RU" sz="1600" smtClean="0">
                <a:latin typeface="Sitka Display" pitchFamily="2" charset="0"/>
              </a:rPr>
              <a:t> об’єднань професійних бухгалтерів та аудиторів з </a:t>
            </a:r>
            <a:r>
              <a:rPr lang="ru-RU" sz="1600" smtClean="0">
                <a:solidFill>
                  <a:srgbClr val="0070C0"/>
                </a:solidFill>
                <a:latin typeface="Sitka Display" pitchFamily="2" charset="0"/>
              </a:rPr>
              <a:t>33 країн Європи,</a:t>
            </a:r>
            <a:r>
              <a:rPr lang="ru-RU" sz="1600" smtClean="0">
                <a:latin typeface="Sitka Display" pitchFamily="2" charset="0"/>
              </a:rPr>
              <a:t> у тому числі всіх 27 держав-членів ЕС.</a:t>
            </a:r>
          </a:p>
          <a:p>
            <a:pPr marL="0" indent="0" algn="just">
              <a:spcBef>
                <a:spcPct val="0"/>
              </a:spcBef>
              <a:buFontTx/>
              <a:buNone/>
            </a:pPr>
            <a:r>
              <a:rPr lang="ru-RU" sz="1600" smtClean="0">
                <a:latin typeface="Sitka Display" pitchFamily="2" charset="0"/>
              </a:rPr>
              <a:t/>
            </a:r>
            <a:br>
              <a:rPr lang="ru-RU" sz="1600" smtClean="0">
                <a:latin typeface="Sitka Display" pitchFamily="2" charset="0"/>
              </a:rPr>
            </a:br>
            <a:r>
              <a:rPr lang="ru-RU" sz="1600" smtClean="0">
                <a:latin typeface="Sitka Display" pitchFamily="2" charset="0"/>
              </a:rPr>
              <a:t>Взагалі </a:t>
            </a:r>
            <a:r>
              <a:rPr lang="en-US" sz="1600" smtClean="0">
                <a:latin typeface="Sitka Display" pitchFamily="2" charset="0"/>
              </a:rPr>
              <a:t>FEE </a:t>
            </a:r>
            <a:r>
              <a:rPr lang="ru-RU" sz="1600" smtClean="0">
                <a:latin typeface="Sitka Display" pitchFamily="2" charset="0"/>
              </a:rPr>
              <a:t>представляє біля </a:t>
            </a:r>
            <a:r>
              <a:rPr lang="ru-RU" sz="1600" b="1" smtClean="0">
                <a:latin typeface="Sitka Display" pitchFamily="2" charset="0"/>
              </a:rPr>
              <a:t>700 000 </a:t>
            </a:r>
            <a:r>
              <a:rPr lang="ru-RU" sz="1600" smtClean="0">
                <a:latin typeface="Sitka Display" pitchFamily="2" charset="0"/>
              </a:rPr>
              <a:t>професійних бухгалтерів, які займаються приватною практикою, працюють у малих та великих аудиторських фірмах, підприємствах всіх розмірів, у державних установах та навчальних закладах, які роблять свій внесок у створення більш ефективної, прозорої та стійкої економіки Європи.</a:t>
            </a:r>
          </a:p>
          <a:p>
            <a:pPr marL="0" indent="0" algn="just">
              <a:spcBef>
                <a:spcPct val="0"/>
              </a:spcBef>
              <a:buFontTx/>
              <a:buNone/>
            </a:pPr>
            <a:r>
              <a:rPr lang="ru-RU" sz="1600" smtClean="0">
                <a:latin typeface="Sitka Display" pitchFamily="2" charset="0"/>
              </a:rPr>
              <a:t/>
            </a:r>
            <a:br>
              <a:rPr lang="ru-RU" sz="1600" smtClean="0">
                <a:latin typeface="Sitka Display" pitchFamily="2" charset="0"/>
              </a:rPr>
            </a:br>
            <a:r>
              <a:rPr lang="ru-RU" sz="1600" b="1" smtClean="0">
                <a:latin typeface="Sitka Display" pitchFamily="2" charset="0"/>
              </a:rPr>
              <a:t>Цілі </a:t>
            </a:r>
            <a:r>
              <a:rPr lang="en-US" sz="1600" b="1" smtClean="0">
                <a:latin typeface="Sitka Display" pitchFamily="2" charset="0"/>
              </a:rPr>
              <a:t>FEE </a:t>
            </a:r>
            <a:r>
              <a:rPr lang="ru-RU" sz="1600" smtClean="0">
                <a:latin typeface="Sitka Display" pitchFamily="2" charset="0"/>
              </a:rPr>
              <a:t>включають аналіз та участь у професійних, регуляторних та державних подіях, які стосуються професії бухгалтера, забезпечення своєчасного надання інформації організаціям - членам та лідерства у представленні професійної спільноти. Також </a:t>
            </a:r>
            <a:r>
              <a:rPr lang="en-US" sz="1600" smtClean="0">
                <a:latin typeface="Sitka Display" pitchFamily="2" charset="0"/>
              </a:rPr>
              <a:t>FEE </a:t>
            </a:r>
            <a:r>
              <a:rPr lang="ru-RU" sz="1600" smtClean="0">
                <a:latin typeface="Sitka Display" pitchFamily="2" charset="0"/>
              </a:rPr>
              <a:t>сприяє співпраці між організаціями-членами. Представляючи європейську професійну бухгалтерську спільноту, </a:t>
            </a:r>
            <a:r>
              <a:rPr lang="en-US" sz="1600" smtClean="0">
                <a:latin typeface="Sitka Display" pitchFamily="2" charset="0"/>
              </a:rPr>
              <a:t>FEE </a:t>
            </a:r>
            <a:r>
              <a:rPr lang="ru-RU" sz="1600" smtClean="0">
                <a:latin typeface="Sitka Display" pitchFamily="2" charset="0"/>
              </a:rPr>
              <a:t>визнає важливість інтересів суспільства. Також </a:t>
            </a:r>
            <a:r>
              <a:rPr lang="en-US" sz="1600" smtClean="0">
                <a:latin typeface="Sitka Display" pitchFamily="2" charset="0"/>
              </a:rPr>
              <a:t>FEE </a:t>
            </a:r>
            <a:r>
              <a:rPr lang="ru-RU" sz="1600" smtClean="0">
                <a:latin typeface="Sitka Display" pitchFamily="2" charset="0"/>
              </a:rPr>
              <a:t>є регіональною організацією, членом МФБ.</a:t>
            </a:r>
          </a:p>
          <a:p>
            <a:pPr marL="0" indent="0" algn="just">
              <a:spcBef>
                <a:spcPct val="0"/>
              </a:spcBef>
              <a:buFontTx/>
              <a:buNone/>
            </a:pPr>
            <a:r>
              <a:rPr lang="ru-RU" sz="1600" smtClean="0">
                <a:latin typeface="Sitka Display" pitchFamily="2" charset="0"/>
              </a:rPr>
              <a:t/>
            </a:r>
            <a:br>
              <a:rPr lang="ru-RU" sz="1600" smtClean="0">
                <a:latin typeface="Sitka Display" pitchFamily="2" charset="0"/>
              </a:rPr>
            </a:br>
            <a:r>
              <a:rPr lang="ru-RU" sz="1600" smtClean="0">
                <a:latin typeface="Sitka Display" pitchFamily="2" charset="0"/>
              </a:rPr>
              <a:t>В останні 20 років </a:t>
            </a:r>
            <a:r>
              <a:rPr lang="en-US" sz="1600" smtClean="0">
                <a:latin typeface="Sitka Display" pitchFamily="2" charset="0"/>
              </a:rPr>
              <a:t>FEE </a:t>
            </a:r>
            <a:r>
              <a:rPr lang="ru-RU" sz="1600" smtClean="0">
                <a:latin typeface="Sitka Display" pitchFamily="2" charset="0"/>
              </a:rPr>
              <a:t>сприяла прогресу та постійній адаптації професійної спільноти до швидких змін у світі, водночас не припиняючи пропагувати основоположні моральні цінності професії: чесність, об’єктивність, незалежність, професіоналізм, компетенція та конфіденційність. </a:t>
            </a:r>
          </a:p>
          <a:p>
            <a:pPr marL="0" indent="0" algn="just">
              <a:spcBef>
                <a:spcPct val="0"/>
              </a:spcBef>
              <a:buFontTx/>
              <a:buNone/>
            </a:pPr>
            <a:endParaRPr lang="uk-UA" sz="1600" smtClean="0">
              <a:latin typeface="Sitka Display" pitchFamily="2" charset="0"/>
            </a:endParaRPr>
          </a:p>
          <a:p>
            <a:pPr marL="0" indent="0" algn="just">
              <a:spcBef>
                <a:spcPct val="0"/>
              </a:spcBef>
              <a:buFontTx/>
              <a:buNone/>
            </a:pPr>
            <a:r>
              <a:rPr lang="en-US" sz="1600" u="sng" smtClean="0">
                <a:hlinkClick r:id="rId2"/>
              </a:rPr>
              <a:t>http://www.fee.be/</a:t>
            </a:r>
            <a:endParaRPr lang="ru-RU" sz="1600"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517AA9D7-FE35-4899-904D-19BA1BF6655E}" type="slidenum">
              <a:rPr lang="en-US" smtClean="0"/>
              <a:pPr>
                <a:defRPr/>
              </a:pPr>
              <a:t>27</a:t>
            </a:fld>
            <a:endParaRPr lang="en-US" dirty="0"/>
          </a:p>
        </p:txBody>
      </p:sp>
      <p:sp>
        <p:nvSpPr>
          <p:cNvPr id="31749"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17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lstStyle/>
          <a:p>
            <a:r>
              <a:rPr lang="ru-RU" sz="2400" b="1" u="sng" smtClean="0">
                <a:solidFill>
                  <a:srgbClr val="003366"/>
                </a:solidFill>
              </a:rPr>
              <a:t>Федерація професійних бухгалтерів аудиторів України (ФПБАУ)</a:t>
            </a:r>
            <a:endParaRPr lang="ru-RU" sz="2400" smtClean="0">
              <a:solidFill>
                <a:srgbClr val="003366"/>
              </a:solidFill>
              <a:latin typeface="Sitka Display" pitchFamily="2" charset="0"/>
            </a:endParaRPr>
          </a:p>
        </p:txBody>
      </p:sp>
      <p:sp>
        <p:nvSpPr>
          <p:cNvPr id="3" name="Объект 2"/>
          <p:cNvSpPr>
            <a:spLocks noGrp="1"/>
          </p:cNvSpPr>
          <p:nvPr>
            <p:ph sz="half" idx="1"/>
          </p:nvPr>
        </p:nvSpPr>
        <p:spPr>
          <a:xfrm>
            <a:off x="166688" y="1239838"/>
            <a:ext cx="8824912" cy="4525962"/>
          </a:xfrm>
        </p:spPr>
        <p:txBody>
          <a:bodyPr/>
          <a:lstStyle/>
          <a:p>
            <a:pPr marL="0" indent="0" algn="just">
              <a:spcBef>
                <a:spcPct val="0"/>
              </a:spcBef>
              <a:buFontTx/>
              <a:buNone/>
            </a:pPr>
            <a:r>
              <a:rPr lang="ru-RU" sz="1600" b="1" smtClean="0">
                <a:latin typeface="Sitka Display" pitchFamily="2" charset="0"/>
              </a:rPr>
              <a:t>ФПБАУ</a:t>
            </a:r>
            <a:r>
              <a:rPr lang="ru-RU" sz="1600" smtClean="0">
                <a:latin typeface="Sitka Display" pitchFamily="2" charset="0"/>
              </a:rPr>
              <a:t> є громадською професійною саморегулюючою некомерційною організацією, створеною з метою відстоювання інтересів представників бухгалтерської та аудиторської професій. </a:t>
            </a:r>
          </a:p>
          <a:p>
            <a:pPr marL="0" indent="0" algn="just">
              <a:spcBef>
                <a:spcPct val="0"/>
              </a:spcBef>
              <a:buFontTx/>
              <a:buNone/>
            </a:pPr>
            <a:r>
              <a:rPr lang="ru-RU" sz="1600" smtClean="0">
                <a:latin typeface="Sitka Display" pitchFamily="2" charset="0"/>
              </a:rPr>
              <a:t>Серед пріоритетів ФПБАУ: підвищення рівня професіоналізму фахівців-обліковців, поліпшення їх іміджу в суспільстві та покращення якості послуг, що надаються ними.</a:t>
            </a:r>
          </a:p>
          <a:p>
            <a:pPr marL="0" indent="0" algn="just">
              <a:spcBef>
                <a:spcPct val="0"/>
              </a:spcBef>
              <a:buFontTx/>
              <a:buNone/>
            </a:pPr>
            <a:r>
              <a:rPr lang="ru-RU" sz="1600" smtClean="0">
                <a:latin typeface="Sitka Display" pitchFamily="2" charset="0"/>
              </a:rPr>
              <a:t>ФПБАУ було створено в червні </a:t>
            </a:r>
            <a:r>
              <a:rPr lang="ru-RU" sz="1600" b="1" smtClean="0">
                <a:latin typeface="Sitka Display" pitchFamily="2" charset="0"/>
              </a:rPr>
              <a:t>1996 року </a:t>
            </a:r>
            <a:r>
              <a:rPr lang="ru-RU" sz="1600" smtClean="0">
                <a:latin typeface="Sitka Display" pitchFamily="2" charset="0"/>
              </a:rPr>
              <a:t>на першому З`їзді бухгалтерів та аудиторів України. У вересні того ж року було схвалено Статут Федерації та зареєстровано її у Міністерстві юстиції України. </a:t>
            </a:r>
          </a:p>
          <a:p>
            <a:pPr marL="0" indent="0" algn="just">
              <a:spcBef>
                <a:spcPct val="0"/>
              </a:spcBef>
              <a:buFontTx/>
              <a:buNone/>
            </a:pPr>
            <a:r>
              <a:rPr lang="ru-RU" sz="1600" smtClean="0">
                <a:latin typeface="Sitka Display" pitchFamily="2" charset="0"/>
              </a:rPr>
              <a:t>Федерація представлена у всіх регіонах України </a:t>
            </a:r>
            <a:r>
              <a:rPr lang="ru-RU" sz="1600" b="1" smtClean="0">
                <a:latin typeface="Sitka Display" pitchFamily="2" charset="0"/>
              </a:rPr>
              <a:t>27 територіальними </a:t>
            </a:r>
            <a:r>
              <a:rPr lang="ru-RU" sz="1600" smtClean="0">
                <a:latin typeface="Sitka Display" pitchFamily="2" charset="0"/>
              </a:rPr>
              <a:t>відділеннями і на сьогодні є найчисельнішою професійною організацією України. ФПБАУ є єдиною організацією в Україні, яка представляє професію бухгалтера і аудитора на міжнародному рівні: є членом Міжнародної федерації бухгалтерів, засновником та членом Євразійскої ради сертифікованих бухгалтерів та аудиторів. ФПБАУ має угоди про співпрацю з багатьма професійними організаціями Європи.</a:t>
            </a:r>
          </a:p>
          <a:p>
            <a:pPr marL="0" indent="0" algn="just">
              <a:spcBef>
                <a:spcPct val="0"/>
              </a:spcBef>
              <a:buFontTx/>
              <a:buNone/>
            </a:pPr>
            <a:r>
              <a:rPr lang="ru-RU" sz="800" b="1" smtClean="0">
                <a:latin typeface="Sitka Display" pitchFamily="2" charset="0"/>
              </a:rPr>
              <a:t> </a:t>
            </a:r>
            <a:r>
              <a:rPr lang="ru-RU" sz="1600" b="1" smtClean="0">
                <a:latin typeface="Sitka Display" pitchFamily="2" charset="0"/>
              </a:rPr>
              <a:t>Місією </a:t>
            </a:r>
            <a:r>
              <a:rPr lang="ru-RU" sz="1600" smtClean="0">
                <a:latin typeface="Sitka Display" pitchFamily="2" charset="0"/>
              </a:rPr>
              <a:t>Федерації є захист інтересів членів ФПБАУ та сприяння росту довіри громадськості до високої якості їх професійних послуг; розробка і впровадження національних стандартів і практики бухгалтерського обліку і аудиту, що базуються на міжнародних стандартах; створення Кодексу професійної етики та здійснення контролю за його дотриманням; підвищення рівня професійної освіти.</a:t>
            </a:r>
            <a:endParaRPr lang="ru-RU" sz="800" smtClean="0">
              <a:latin typeface="Sitka Display" pitchFamily="2" charset="0"/>
            </a:endParaRPr>
          </a:p>
          <a:p>
            <a:pPr marL="0" indent="0" algn="just">
              <a:spcBef>
                <a:spcPct val="0"/>
              </a:spcBef>
              <a:buFontTx/>
              <a:buNone/>
            </a:pPr>
            <a:endParaRPr lang="uk-UA" sz="1600" u="sng" smtClean="0">
              <a:hlinkClick r:id="rId2"/>
            </a:endParaRPr>
          </a:p>
          <a:p>
            <a:pPr marL="0" indent="0" algn="just">
              <a:spcBef>
                <a:spcPct val="0"/>
              </a:spcBef>
              <a:buFontTx/>
              <a:buNone/>
            </a:pPr>
            <a:r>
              <a:rPr lang="en-US" sz="1600" u="sng" smtClean="0">
                <a:hlinkClick r:id="rId2"/>
              </a:rPr>
              <a:t>http://www.ufpaa.org</a:t>
            </a:r>
            <a:endParaRPr lang="ru-RU" sz="1600"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5E4E03CB-5205-49EA-AE97-3BB88E45679F}" type="slidenum">
              <a:rPr lang="en-US" smtClean="0"/>
              <a:pPr>
                <a:defRPr/>
              </a:pPr>
              <a:t>28</a:t>
            </a:fld>
            <a:endParaRPr lang="en-US" dirty="0"/>
          </a:p>
        </p:txBody>
      </p:sp>
      <p:sp>
        <p:nvSpPr>
          <p:cNvPr id="32773"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27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lstStyle/>
          <a:p>
            <a:r>
              <a:rPr lang="ru-RU" sz="2800" b="1" u="sng" dirty="0" err="1" smtClean="0">
                <a:solidFill>
                  <a:srgbClr val="003366"/>
                </a:solidFill>
              </a:rPr>
              <a:t>Спілка</a:t>
            </a:r>
            <a:r>
              <a:rPr lang="ru-RU" sz="2800" b="1" u="sng" dirty="0" smtClean="0">
                <a:solidFill>
                  <a:srgbClr val="003366"/>
                </a:solidFill>
              </a:rPr>
              <a:t> </a:t>
            </a:r>
            <a:r>
              <a:rPr lang="ru-RU" sz="2800" b="1" u="sng" dirty="0" err="1" smtClean="0">
                <a:solidFill>
                  <a:srgbClr val="003366"/>
                </a:solidFill>
              </a:rPr>
              <a:t>податкових</a:t>
            </a:r>
            <a:r>
              <a:rPr lang="ru-RU" sz="2800" b="1" u="sng" dirty="0" smtClean="0">
                <a:solidFill>
                  <a:srgbClr val="003366"/>
                </a:solidFill>
              </a:rPr>
              <a:t> </a:t>
            </a:r>
            <a:r>
              <a:rPr lang="ru-RU" sz="2800" b="1" u="sng" dirty="0" err="1" smtClean="0">
                <a:solidFill>
                  <a:srgbClr val="003366"/>
                </a:solidFill>
              </a:rPr>
              <a:t>консультантів</a:t>
            </a:r>
            <a:r>
              <a:rPr lang="ru-RU" sz="2800" b="1" u="sng" dirty="0" smtClean="0">
                <a:solidFill>
                  <a:srgbClr val="003366"/>
                </a:solidFill>
              </a:rPr>
              <a:t> </a:t>
            </a:r>
            <a:r>
              <a:rPr lang="ru-RU" sz="2800" b="1" u="sng" dirty="0" err="1" smtClean="0">
                <a:solidFill>
                  <a:srgbClr val="003366"/>
                </a:solidFill>
              </a:rPr>
              <a:t>України</a:t>
            </a:r>
            <a:r>
              <a:rPr lang="ru-RU" sz="2800" b="1" u="sng" dirty="0" smtClean="0">
                <a:solidFill>
                  <a:srgbClr val="003366"/>
                </a:solidFill>
              </a:rPr>
              <a:t> (СПКУ)</a:t>
            </a:r>
            <a:endParaRPr lang="ru-RU" sz="2800" dirty="0" smtClean="0">
              <a:solidFill>
                <a:srgbClr val="003366"/>
              </a:solidFill>
              <a:latin typeface="Sitka Display" pitchFamily="2" charset="0"/>
            </a:endParaRPr>
          </a:p>
        </p:txBody>
      </p:sp>
      <p:sp>
        <p:nvSpPr>
          <p:cNvPr id="3" name="Объект 2"/>
          <p:cNvSpPr>
            <a:spLocks noGrp="1"/>
          </p:cNvSpPr>
          <p:nvPr>
            <p:ph sz="half" idx="1"/>
          </p:nvPr>
        </p:nvSpPr>
        <p:spPr>
          <a:xfrm>
            <a:off x="207963" y="1081088"/>
            <a:ext cx="8824912" cy="4525962"/>
          </a:xfrm>
        </p:spPr>
        <p:txBody>
          <a:bodyPr/>
          <a:lstStyle/>
          <a:p>
            <a:pPr marL="0" indent="0" algn="just">
              <a:spcBef>
                <a:spcPct val="0"/>
              </a:spcBef>
              <a:buFontTx/>
              <a:buNone/>
            </a:pPr>
            <a:r>
              <a:rPr lang="ru-RU" sz="1600" b="1" smtClean="0">
                <a:latin typeface="Sitka Display" pitchFamily="2" charset="0"/>
              </a:rPr>
              <a:t>СПКУ</a:t>
            </a:r>
            <a:r>
              <a:rPr lang="ru-RU" sz="1600" smtClean="0">
                <a:latin typeface="Sitka Display" pitchFamily="2" charset="0"/>
              </a:rPr>
              <a:t> створена у липні </a:t>
            </a:r>
            <a:r>
              <a:rPr lang="ru-RU" sz="1600" b="1" smtClean="0">
                <a:latin typeface="Sitka Display" pitchFamily="2" charset="0"/>
              </a:rPr>
              <a:t>2001 року</a:t>
            </a:r>
            <a:r>
              <a:rPr lang="ru-RU" sz="1600" smtClean="0">
                <a:latin typeface="Sitka Display" pitchFamily="2" charset="0"/>
              </a:rPr>
              <a:t>, вона ставить за мету ряд практичних завдань з удосконалення податкової системи України та актуалізації податкової політики. Її осередки є майже в усіх регіонах України.</a:t>
            </a:r>
            <a:endParaRPr lang="ru-RU" sz="800" smtClean="0">
              <a:latin typeface="Sitka Display" pitchFamily="2" charset="0"/>
            </a:endParaRPr>
          </a:p>
          <a:p>
            <a:pPr marL="0" indent="0" algn="just">
              <a:spcBef>
                <a:spcPct val="0"/>
              </a:spcBef>
              <a:buFontTx/>
              <a:buNone/>
            </a:pPr>
            <a:r>
              <a:rPr lang="ru-RU" sz="800" smtClean="0">
                <a:latin typeface="Sitka Display" pitchFamily="2" charset="0"/>
              </a:rPr>
              <a:t/>
            </a:r>
            <a:br>
              <a:rPr lang="ru-RU" sz="800" smtClean="0">
                <a:latin typeface="Sitka Display" pitchFamily="2" charset="0"/>
              </a:rPr>
            </a:br>
            <a:r>
              <a:rPr lang="ru-RU" sz="1600" smtClean="0">
                <a:latin typeface="Sitka Display" pitchFamily="2" charset="0"/>
              </a:rPr>
              <a:t>В активі Спілки зібрано авторитетний потенціал фахівців в галузях фінансів, економіки та аудиту, який представлений науковими працівниками та досвідченими практиками з досвідом роботи в питаннях нарахування та сплати податків і зборів.</a:t>
            </a:r>
          </a:p>
          <a:p>
            <a:pPr marL="0" indent="0" algn="just">
              <a:spcBef>
                <a:spcPct val="0"/>
              </a:spcBef>
              <a:buFontTx/>
              <a:buNone/>
            </a:pPr>
            <a:r>
              <a:rPr lang="ru-RU" sz="1600" smtClean="0">
                <a:latin typeface="Sitka Display" pitchFamily="2" charset="0"/>
              </a:rPr>
              <a:t/>
            </a:r>
            <a:br>
              <a:rPr lang="ru-RU" sz="1600" smtClean="0">
                <a:latin typeface="Sitka Display" pitchFamily="2" charset="0"/>
              </a:rPr>
            </a:br>
            <a:r>
              <a:rPr lang="ru-RU" sz="1600" smtClean="0">
                <a:latin typeface="Sitka Display" pitchFamily="2" charset="0"/>
              </a:rPr>
              <a:t>Фахівці СПКУ залучаються до роботи в робочих комісіях Верховної Ради України та Кабінету Міністрів України. Представники СПКУ входять до Громадських колегій при</a:t>
            </a:r>
            <a:br>
              <a:rPr lang="ru-RU" sz="1600" smtClean="0">
                <a:latin typeface="Sitka Display" pitchFamily="2" charset="0"/>
              </a:rPr>
            </a:br>
            <a:r>
              <a:rPr lang="ru-RU" sz="1600" smtClean="0">
                <a:latin typeface="Sitka Display" pitchFamily="2" charset="0"/>
              </a:rPr>
              <a:t>Державній податковій адміністрації, Міністерстві фінансів та Міністерстві юстиції України. У підтримку діяльності та розвиток СПКУ Кабінетом Міністрів України видане окреме доручення за № 4403/1 від 28.01.04 р.</a:t>
            </a:r>
          </a:p>
          <a:p>
            <a:pPr marL="0" indent="0" algn="just">
              <a:spcBef>
                <a:spcPct val="0"/>
              </a:spcBef>
              <a:buFontTx/>
              <a:buNone/>
            </a:pPr>
            <a:r>
              <a:rPr lang="ru-RU" sz="1600" smtClean="0">
                <a:latin typeface="Sitka Display" pitchFamily="2" charset="0"/>
              </a:rPr>
              <a:t/>
            </a:r>
            <a:br>
              <a:rPr lang="ru-RU" sz="1600" smtClean="0">
                <a:latin typeface="Sitka Display" pitchFamily="2" charset="0"/>
              </a:rPr>
            </a:br>
            <a:r>
              <a:rPr lang="ru-RU" sz="1600" smtClean="0">
                <a:latin typeface="Sitka Display" pitchFamily="2" charset="0"/>
              </a:rPr>
              <a:t>За поданням СПКУ Міністерством праці України у лютому 2004 р. введена професія „Консультанта з податків і зборів” та затверджені кваліфікаційні вимоги до неї. Спілкою розроблена програма сертифікації податкових консультантів, яка також включає підготовку до складання сертифікаційних іспитів.</a:t>
            </a:r>
          </a:p>
          <a:p>
            <a:pPr marL="0" indent="0" algn="just">
              <a:spcBef>
                <a:spcPct val="0"/>
              </a:spcBef>
              <a:buFontTx/>
              <a:buNone/>
            </a:pPr>
            <a:endParaRPr lang="uk-UA" sz="1600" smtClean="0">
              <a:latin typeface="Sitka Display" pitchFamily="2" charset="0"/>
            </a:endParaRPr>
          </a:p>
          <a:p>
            <a:pPr marL="0" indent="0" algn="just">
              <a:spcBef>
                <a:spcPct val="0"/>
              </a:spcBef>
              <a:buFontTx/>
              <a:buNone/>
            </a:pPr>
            <a:r>
              <a:rPr lang="en-US" sz="1600" u="sng" smtClean="0">
                <a:hlinkClick r:id="rId2"/>
              </a:rPr>
              <a:t>http://www.taxadvisers.org.ua/</a:t>
            </a:r>
            <a:endParaRPr lang="ru-RU" sz="1600"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424B626A-0C4B-49EE-8AF5-AC3FC7FF3355}" type="slidenum">
              <a:rPr lang="en-US" smtClean="0"/>
              <a:pPr>
                <a:defRPr/>
              </a:pPr>
              <a:t>29</a:t>
            </a:fld>
            <a:endParaRPr lang="en-US" dirty="0"/>
          </a:p>
        </p:txBody>
      </p:sp>
      <p:sp>
        <p:nvSpPr>
          <p:cNvPr id="33797" name="Text Box 23"/>
          <p:cNvSpPr txBox="1">
            <a:spLocks noChangeArrowheads="1"/>
          </p:cNvSpPr>
          <p:nvPr/>
        </p:nvSpPr>
        <p:spPr bwMode="auto">
          <a:xfrm>
            <a:off x="3113088" y="11113"/>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37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p:txBody>
          <a:bodyPr/>
          <a:lstStyle/>
          <a:p>
            <a:r>
              <a:rPr lang="uk-UA" sz="3200" b="1" dirty="0" smtClean="0">
                <a:solidFill>
                  <a:srgbClr val="003366"/>
                </a:solidFill>
                <a:latin typeface="Sitka Display" pitchFamily="2" charset="0"/>
              </a:rPr>
              <a:t>Рекомендована література</a:t>
            </a:r>
            <a:endParaRPr lang="en-US" sz="2800" dirty="0" smtClean="0">
              <a:solidFill>
                <a:srgbClr val="003366"/>
              </a:solidFill>
              <a:latin typeface="Sitka Display" pitchFamily="2" charset="0"/>
            </a:endParaRPr>
          </a:p>
        </p:txBody>
      </p:sp>
      <p:sp>
        <p:nvSpPr>
          <p:cNvPr id="4" name="Текст 3"/>
          <p:cNvSpPr>
            <a:spLocks noGrp="1"/>
          </p:cNvSpPr>
          <p:nvPr>
            <p:ph type="body" idx="1"/>
          </p:nvPr>
        </p:nvSpPr>
        <p:spPr>
          <a:xfrm>
            <a:off x="4752975" y="1190171"/>
            <a:ext cx="2144713" cy="1073604"/>
          </a:xfrm>
        </p:spPr>
        <p:txBody>
          <a:bodyPr/>
          <a:lstStyle/>
          <a:p>
            <a:pPr algn="ctr"/>
            <a:r>
              <a:rPr lang="ru-RU" sz="1400" dirty="0" smtClean="0">
                <a:latin typeface="Sitka Display" pitchFamily="2" charset="0"/>
              </a:rPr>
              <a:t>М.Р. Лучко, </a:t>
            </a:r>
            <a:r>
              <a:rPr lang="ru-RU" sz="1400" dirty="0" err="1" smtClean="0">
                <a:latin typeface="Sitka Display" pitchFamily="2" charset="0"/>
              </a:rPr>
              <a:t>І.Д.Бенько</a:t>
            </a:r>
            <a:endParaRPr lang="ru-RU" sz="1400" dirty="0" smtClean="0"/>
          </a:p>
          <a:p>
            <a:pPr algn="ctr"/>
            <a:r>
              <a:rPr lang="ru-RU" sz="1400" dirty="0" err="1" smtClean="0">
                <a:latin typeface="Sitka Display" pitchFamily="2" charset="0"/>
              </a:rPr>
              <a:t>Облік</a:t>
            </a:r>
            <a:r>
              <a:rPr lang="ru-RU" sz="1400" dirty="0" smtClean="0">
                <a:latin typeface="Sitka Display" pitchFamily="2" charset="0"/>
              </a:rPr>
              <a:t> у </a:t>
            </a:r>
            <a:r>
              <a:rPr lang="ru-RU" sz="1400" dirty="0" err="1" smtClean="0">
                <a:latin typeface="Sitka Display" pitchFamily="2" charset="0"/>
              </a:rPr>
              <a:t>зарубіжних</a:t>
            </a:r>
            <a:r>
              <a:rPr lang="ru-RU" sz="1400" dirty="0" smtClean="0">
                <a:latin typeface="Sitka Display" pitchFamily="2" charset="0"/>
              </a:rPr>
              <a:t> </a:t>
            </a:r>
            <a:r>
              <a:rPr lang="ru-RU" sz="1400" dirty="0" err="1" smtClean="0">
                <a:latin typeface="Sitka Display" pitchFamily="2" charset="0"/>
              </a:rPr>
              <a:t>країнах</a:t>
            </a:r>
            <a:endParaRPr lang="ru-RU" dirty="0" smtClean="0"/>
          </a:p>
        </p:txBody>
      </p:sp>
      <p:sp>
        <p:nvSpPr>
          <p:cNvPr id="5125" name="Прямоугольник 4"/>
          <p:cNvSpPr>
            <a:spLocks noChangeArrowheads="1"/>
          </p:cNvSpPr>
          <p:nvPr/>
        </p:nvSpPr>
        <p:spPr bwMode="auto">
          <a:xfrm>
            <a:off x="6565900" y="76200"/>
            <a:ext cx="2493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1600" i="1">
                <a:latin typeface="Sitka Display" pitchFamily="2" charset="0"/>
              </a:rPr>
              <a:t>Облік у зарубіжних кранах</a:t>
            </a: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2324100"/>
            <a:ext cx="22383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24100"/>
            <a:ext cx="22383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Текст 3"/>
          <p:cNvSpPr txBox="1">
            <a:spLocks/>
          </p:cNvSpPr>
          <p:nvPr/>
        </p:nvSpPr>
        <p:spPr bwMode="auto">
          <a:xfrm>
            <a:off x="279400" y="1320800"/>
            <a:ext cx="2235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spcBef>
                <a:spcPct val="20000"/>
              </a:spcBef>
            </a:pPr>
            <a:r>
              <a:rPr lang="ru-RU" sz="1400" b="1" dirty="0">
                <a:latin typeface="Sitka Display" pitchFamily="2" charset="0"/>
              </a:rPr>
              <a:t>Воронко Р.М.</a:t>
            </a:r>
            <a:endParaRPr lang="ru-RU" sz="1400" b="1" dirty="0">
              <a:latin typeface="Arial" charset="0"/>
            </a:endParaRPr>
          </a:p>
          <a:p>
            <a:pPr algn="ctr">
              <a:spcBef>
                <a:spcPct val="20000"/>
              </a:spcBef>
            </a:pPr>
            <a:r>
              <a:rPr lang="ru-RU" sz="1400" b="1" dirty="0" err="1">
                <a:latin typeface="Sitka Display" pitchFamily="2" charset="0"/>
              </a:rPr>
              <a:t>Облік</a:t>
            </a:r>
            <a:r>
              <a:rPr lang="ru-RU" sz="1400" b="1" dirty="0">
                <a:latin typeface="Sitka Display" pitchFamily="2" charset="0"/>
              </a:rPr>
              <a:t> у </a:t>
            </a:r>
            <a:r>
              <a:rPr lang="ru-RU" sz="1400" b="1" dirty="0" err="1">
                <a:latin typeface="Sitka Display" pitchFamily="2" charset="0"/>
              </a:rPr>
              <a:t>зарубіжних</a:t>
            </a:r>
            <a:r>
              <a:rPr lang="ru-RU" sz="1400" b="1" dirty="0">
                <a:latin typeface="Sitka Display" pitchFamily="2" charset="0"/>
              </a:rPr>
              <a:t> </a:t>
            </a:r>
            <a:r>
              <a:rPr lang="ru-RU" sz="1400" b="1" dirty="0" err="1">
                <a:latin typeface="Sitka Display" pitchFamily="2" charset="0"/>
              </a:rPr>
              <a:t>країнах</a:t>
            </a:r>
            <a:endParaRPr lang="ru-RU" sz="2400" b="1" dirty="0">
              <a:latin typeface="Arial" charset="0"/>
            </a:endParaRPr>
          </a:p>
        </p:txBody>
      </p:sp>
      <p:pic>
        <p:nvPicPr>
          <p:cNvPr id="716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175" y="5006975"/>
            <a:ext cx="1200150"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88" y="5102225"/>
            <a:ext cx="1119187"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6475" y="2324100"/>
            <a:ext cx="21463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Текст 3"/>
          <p:cNvSpPr txBox="1">
            <a:spLocks/>
          </p:cNvSpPr>
          <p:nvPr/>
        </p:nvSpPr>
        <p:spPr bwMode="auto">
          <a:xfrm>
            <a:off x="2424113" y="1320800"/>
            <a:ext cx="23923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spcBef>
                <a:spcPct val="20000"/>
              </a:spcBef>
            </a:pPr>
            <a:r>
              <a:rPr lang="ru-RU" sz="1400" b="1" dirty="0" err="1">
                <a:latin typeface="Sitka Display" pitchFamily="2" charset="0"/>
              </a:rPr>
              <a:t>О.М.Губачева</a:t>
            </a:r>
            <a:r>
              <a:rPr lang="ru-RU" sz="1400" b="1" dirty="0">
                <a:latin typeface="Sitka Display" pitchFamily="2" charset="0"/>
              </a:rPr>
              <a:t>, </a:t>
            </a:r>
            <a:r>
              <a:rPr lang="ru-RU" sz="1400" b="1" dirty="0" err="1">
                <a:latin typeface="Sitka Display" pitchFamily="2" charset="0"/>
              </a:rPr>
              <a:t>С.І.Мельник</a:t>
            </a:r>
            <a:endParaRPr lang="ru-RU" sz="1400" b="1" dirty="0">
              <a:latin typeface="Arial" charset="0"/>
            </a:endParaRPr>
          </a:p>
          <a:p>
            <a:pPr algn="ctr">
              <a:spcBef>
                <a:spcPct val="20000"/>
              </a:spcBef>
            </a:pPr>
            <a:r>
              <a:rPr lang="ru-RU" sz="1400" b="1" dirty="0" err="1">
                <a:latin typeface="Sitka Display" pitchFamily="2" charset="0"/>
              </a:rPr>
              <a:t>Облік</a:t>
            </a:r>
            <a:r>
              <a:rPr lang="ru-RU" sz="1400" b="1" dirty="0">
                <a:latin typeface="Sitka Display" pitchFamily="2" charset="0"/>
              </a:rPr>
              <a:t> у </a:t>
            </a:r>
            <a:r>
              <a:rPr lang="ru-RU" sz="1400" b="1" dirty="0" err="1">
                <a:latin typeface="Sitka Display" pitchFamily="2" charset="0"/>
              </a:rPr>
              <a:t>зарубіжних</a:t>
            </a:r>
            <a:r>
              <a:rPr lang="ru-RU" sz="1400" b="1" dirty="0">
                <a:latin typeface="Sitka Display" pitchFamily="2" charset="0"/>
              </a:rPr>
              <a:t> </a:t>
            </a:r>
          </a:p>
          <a:p>
            <a:pPr algn="ctr">
              <a:spcBef>
                <a:spcPct val="20000"/>
              </a:spcBef>
            </a:pPr>
            <a:r>
              <a:rPr lang="ru-RU" sz="1400" b="1" dirty="0" err="1">
                <a:latin typeface="Sitka Display" pitchFamily="2" charset="0"/>
              </a:rPr>
              <a:t>країнах</a:t>
            </a:r>
            <a:endParaRPr lang="ru-RU" sz="2400" b="1" dirty="0">
              <a:latin typeface="Arial" charset="0"/>
            </a:endParaRPr>
          </a:p>
        </p:txBody>
      </p:sp>
      <p:pic>
        <p:nvPicPr>
          <p:cNvPr id="716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4863" y="2409825"/>
            <a:ext cx="1905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Текст 3"/>
          <p:cNvSpPr>
            <a:spLocks noGrp="1"/>
          </p:cNvSpPr>
          <p:nvPr>
            <p:ph type="body" idx="1"/>
          </p:nvPr>
        </p:nvSpPr>
        <p:spPr>
          <a:xfrm>
            <a:off x="6672262" y="1087665"/>
            <a:ext cx="2471738" cy="1204685"/>
          </a:xfrm>
        </p:spPr>
        <p:txBody>
          <a:bodyPr/>
          <a:lstStyle/>
          <a:p>
            <a:pPr algn="ctr"/>
            <a:r>
              <a:rPr lang="ru-RU" sz="1400" dirty="0" err="1" smtClean="0">
                <a:latin typeface="Sitka Display" pitchFamily="2" charset="0"/>
              </a:rPr>
              <a:t>С.В.КочергаК.А.Пилипенко</a:t>
            </a:r>
            <a:endParaRPr lang="ru-RU" sz="1400" dirty="0" smtClean="0"/>
          </a:p>
          <a:p>
            <a:pPr algn="ctr"/>
            <a:r>
              <a:rPr lang="ru-RU" sz="1400" dirty="0" err="1" smtClean="0">
                <a:latin typeface="Sitka Display" pitchFamily="2" charset="0"/>
              </a:rPr>
              <a:t>Бухгалтерський</a:t>
            </a:r>
            <a:r>
              <a:rPr lang="ru-RU" sz="1400" dirty="0" smtClean="0">
                <a:latin typeface="Sitka Display" pitchFamily="2" charset="0"/>
              </a:rPr>
              <a:t> </a:t>
            </a:r>
            <a:r>
              <a:rPr lang="ru-RU" sz="1400" dirty="0" err="1" smtClean="0">
                <a:latin typeface="Sitka Display" pitchFamily="2" charset="0"/>
              </a:rPr>
              <a:t>облік</a:t>
            </a:r>
            <a:r>
              <a:rPr lang="ru-RU" sz="1400" dirty="0" smtClean="0">
                <a:latin typeface="Sitka Display" pitchFamily="2" charset="0"/>
              </a:rPr>
              <a:t> у </a:t>
            </a:r>
            <a:r>
              <a:rPr lang="ru-RU" sz="1400" dirty="0" err="1" smtClean="0">
                <a:latin typeface="Sitka Display" pitchFamily="2" charset="0"/>
              </a:rPr>
              <a:t>зарубіжних</a:t>
            </a:r>
            <a:r>
              <a:rPr lang="ru-RU" sz="1400" dirty="0" smtClean="0">
                <a:latin typeface="Sitka Display" pitchFamily="2" charset="0"/>
              </a:rPr>
              <a:t> </a:t>
            </a:r>
            <a:r>
              <a:rPr lang="ru-RU" sz="1400" dirty="0" err="1" smtClean="0">
                <a:latin typeface="Sitka Display" pitchFamily="2" charset="0"/>
              </a:rPr>
              <a:t>країнах</a:t>
            </a:r>
            <a:endParaRPr lang="ru-RU" dirty="0" smtClean="0"/>
          </a:p>
        </p:txBody>
      </p:sp>
      <p:pic>
        <p:nvPicPr>
          <p:cNvPr id="7168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41888" y="5021263"/>
            <a:ext cx="1230312" cy="16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1682"/>
                                        </p:tgtEl>
                                        <p:attrNameLst>
                                          <p:attrName>style.visibility</p:attrName>
                                        </p:attrNameLst>
                                      </p:cBhvr>
                                      <p:to>
                                        <p:strVal val="visible"/>
                                      </p:to>
                                    </p:set>
                                    <p:anim calcmode="lin" valueType="num">
                                      <p:cBhvr additive="base">
                                        <p:cTn id="20" dur="500" fill="hold"/>
                                        <p:tgtEl>
                                          <p:spTgt spid="71682"/>
                                        </p:tgtEl>
                                        <p:attrNameLst>
                                          <p:attrName>ppt_x</p:attrName>
                                        </p:attrNameLst>
                                      </p:cBhvr>
                                      <p:tavLst>
                                        <p:tav tm="0">
                                          <p:val>
                                            <p:strVal val="#ppt_x"/>
                                          </p:val>
                                        </p:tav>
                                        <p:tav tm="100000">
                                          <p:val>
                                            <p:strVal val="#ppt_x"/>
                                          </p:val>
                                        </p:tav>
                                      </p:tavLst>
                                    </p:anim>
                                    <p:anim calcmode="lin" valueType="num">
                                      <p:cBhvr additive="base">
                                        <p:cTn id="21" dur="500" fill="hold"/>
                                        <p:tgtEl>
                                          <p:spTgt spid="7168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1685"/>
                                        </p:tgtEl>
                                        <p:attrNameLst>
                                          <p:attrName>style.visibility</p:attrName>
                                        </p:attrNameLst>
                                      </p:cBhvr>
                                      <p:to>
                                        <p:strVal val="visible"/>
                                      </p:to>
                                    </p:set>
                                    <p:anim calcmode="lin" valueType="num">
                                      <p:cBhvr additive="base">
                                        <p:cTn id="26" dur="500" fill="hold"/>
                                        <p:tgtEl>
                                          <p:spTgt spid="71685"/>
                                        </p:tgtEl>
                                        <p:attrNameLst>
                                          <p:attrName>ppt_x</p:attrName>
                                        </p:attrNameLst>
                                      </p:cBhvr>
                                      <p:tavLst>
                                        <p:tav tm="0">
                                          <p:val>
                                            <p:strVal val="#ppt_x"/>
                                          </p:val>
                                        </p:tav>
                                        <p:tav tm="100000">
                                          <p:val>
                                            <p:strVal val="#ppt_x"/>
                                          </p:val>
                                        </p:tav>
                                      </p:tavLst>
                                    </p:anim>
                                    <p:anim calcmode="lin" valueType="num">
                                      <p:cBhvr additive="base">
                                        <p:cTn id="27"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71683"/>
                                        </p:tgtEl>
                                        <p:attrNameLst>
                                          <p:attrName>style.visibility</p:attrName>
                                        </p:attrNameLst>
                                      </p:cBhvr>
                                      <p:to>
                                        <p:strVal val="visible"/>
                                      </p:to>
                                    </p:set>
                                    <p:animEffect transition="in" filter="fade">
                                      <p:cBhvr>
                                        <p:cTn id="39" dur="1000"/>
                                        <p:tgtEl>
                                          <p:spTgt spid="71683"/>
                                        </p:tgtEl>
                                      </p:cBhvr>
                                    </p:animEffect>
                                    <p:anim calcmode="lin" valueType="num">
                                      <p:cBhvr>
                                        <p:cTn id="40" dur="1000" fill="hold"/>
                                        <p:tgtEl>
                                          <p:spTgt spid="71683"/>
                                        </p:tgtEl>
                                        <p:attrNameLst>
                                          <p:attrName>ppt_x</p:attrName>
                                        </p:attrNameLst>
                                      </p:cBhvr>
                                      <p:tavLst>
                                        <p:tav tm="0">
                                          <p:val>
                                            <p:strVal val="#ppt_x"/>
                                          </p:val>
                                        </p:tav>
                                        <p:tav tm="100000">
                                          <p:val>
                                            <p:strVal val="#ppt_x"/>
                                          </p:val>
                                        </p:tav>
                                      </p:tavLst>
                                    </p:anim>
                                    <p:anim calcmode="lin" valueType="num">
                                      <p:cBhvr>
                                        <p:cTn id="41" dur="1000" fill="hold"/>
                                        <p:tgtEl>
                                          <p:spTgt spid="71683"/>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71684"/>
                                        </p:tgtEl>
                                        <p:attrNameLst>
                                          <p:attrName>style.visibility</p:attrName>
                                        </p:attrNameLst>
                                      </p:cBhvr>
                                      <p:to>
                                        <p:strVal val="visible"/>
                                      </p:to>
                                    </p:set>
                                    <p:animEffect transition="in" filter="fade">
                                      <p:cBhvr>
                                        <p:cTn id="46" dur="1000"/>
                                        <p:tgtEl>
                                          <p:spTgt spid="71684"/>
                                        </p:tgtEl>
                                      </p:cBhvr>
                                    </p:animEffect>
                                    <p:anim calcmode="lin" valueType="num">
                                      <p:cBhvr>
                                        <p:cTn id="47" dur="1000" fill="hold"/>
                                        <p:tgtEl>
                                          <p:spTgt spid="71684"/>
                                        </p:tgtEl>
                                        <p:attrNameLst>
                                          <p:attrName>ppt_x</p:attrName>
                                        </p:attrNameLst>
                                      </p:cBhvr>
                                      <p:tavLst>
                                        <p:tav tm="0">
                                          <p:val>
                                            <p:strVal val="#ppt_x"/>
                                          </p:val>
                                        </p:tav>
                                        <p:tav tm="100000">
                                          <p:val>
                                            <p:strVal val="#ppt_x"/>
                                          </p:val>
                                        </p:tav>
                                      </p:tavLst>
                                    </p:anim>
                                    <p:anim calcmode="lin" valueType="num">
                                      <p:cBhvr>
                                        <p:cTn id="48" dur="1000" fill="hold"/>
                                        <p:tgtEl>
                                          <p:spTgt spid="71684"/>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53" dur="500"/>
                                        <p:tgtEl>
                                          <p:spTgt spid="4">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58" dur="500"/>
                                        <p:tgtEl>
                                          <p:spTgt spid="4">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4" presetClass="entr" presetSubtype="10" fill="hold" nodeType="clickEffect">
                                  <p:stCondLst>
                                    <p:cond delay="0"/>
                                  </p:stCondLst>
                                  <p:childTnLst>
                                    <p:set>
                                      <p:cBhvr>
                                        <p:cTn id="62" dur="1" fill="hold">
                                          <p:stCondLst>
                                            <p:cond delay="0"/>
                                          </p:stCondLst>
                                        </p:cTn>
                                        <p:tgtEl>
                                          <p:spTgt spid="71686"/>
                                        </p:tgtEl>
                                        <p:attrNameLst>
                                          <p:attrName>style.visibility</p:attrName>
                                        </p:attrNameLst>
                                      </p:cBhvr>
                                      <p:to>
                                        <p:strVal val="visible"/>
                                      </p:to>
                                    </p:set>
                                    <p:animEffect transition="in" filter="randombar(horizontal)">
                                      <p:cBhvr>
                                        <p:cTn id="63" dur="500"/>
                                        <p:tgtEl>
                                          <p:spTgt spid="7168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21">
                                            <p:txEl>
                                              <p:pRg st="0" end="0"/>
                                            </p:txEl>
                                          </p:spTgt>
                                        </p:tgtEl>
                                        <p:attrNameLst>
                                          <p:attrName>style.visibility</p:attrName>
                                        </p:attrNameLst>
                                      </p:cBhvr>
                                      <p:to>
                                        <p:strVal val="visible"/>
                                      </p:to>
                                    </p:set>
                                    <p:anim calcmode="lin" valueType="num">
                                      <p:cBhvr>
                                        <p:cTn id="68"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21">
                                            <p:txEl>
                                              <p:pRg st="0" end="0"/>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1">
                                            <p:txEl>
                                              <p:pRg st="1" end="1"/>
                                            </p:txEl>
                                          </p:spTgt>
                                        </p:tgtEl>
                                        <p:attrNameLst>
                                          <p:attrName>style.visibility</p:attrName>
                                        </p:attrNameLst>
                                      </p:cBhvr>
                                      <p:to>
                                        <p:strVal val="visible"/>
                                      </p:to>
                                    </p:set>
                                    <p:anim calcmode="lin" valueType="num">
                                      <p:cBhvr>
                                        <p:cTn id="76" dur="1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77" dur="1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78" dur="1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79" dur="1000"/>
                                        <p:tgtEl>
                                          <p:spTgt spid="21">
                                            <p:txEl>
                                              <p:pRg st="1" end="1"/>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31" presetClass="entr" presetSubtype="0" fill="hold" nodeType="clickEffect">
                                  <p:stCondLst>
                                    <p:cond delay="0"/>
                                  </p:stCondLst>
                                  <p:childTnLst>
                                    <p:set>
                                      <p:cBhvr>
                                        <p:cTn id="83" dur="1" fill="hold">
                                          <p:stCondLst>
                                            <p:cond delay="0"/>
                                          </p:stCondLst>
                                        </p:cTn>
                                        <p:tgtEl>
                                          <p:spTgt spid="71687"/>
                                        </p:tgtEl>
                                        <p:attrNameLst>
                                          <p:attrName>style.visibility</p:attrName>
                                        </p:attrNameLst>
                                      </p:cBhvr>
                                      <p:to>
                                        <p:strVal val="visible"/>
                                      </p:to>
                                    </p:set>
                                    <p:anim calcmode="lin" valueType="num">
                                      <p:cBhvr>
                                        <p:cTn id="84" dur="1000" fill="hold"/>
                                        <p:tgtEl>
                                          <p:spTgt spid="71687"/>
                                        </p:tgtEl>
                                        <p:attrNameLst>
                                          <p:attrName>ppt_w</p:attrName>
                                        </p:attrNameLst>
                                      </p:cBhvr>
                                      <p:tavLst>
                                        <p:tav tm="0">
                                          <p:val>
                                            <p:fltVal val="0"/>
                                          </p:val>
                                        </p:tav>
                                        <p:tav tm="100000">
                                          <p:val>
                                            <p:strVal val="#ppt_w"/>
                                          </p:val>
                                        </p:tav>
                                      </p:tavLst>
                                    </p:anim>
                                    <p:anim calcmode="lin" valueType="num">
                                      <p:cBhvr>
                                        <p:cTn id="85" dur="1000" fill="hold"/>
                                        <p:tgtEl>
                                          <p:spTgt spid="71687"/>
                                        </p:tgtEl>
                                        <p:attrNameLst>
                                          <p:attrName>ppt_h</p:attrName>
                                        </p:attrNameLst>
                                      </p:cBhvr>
                                      <p:tavLst>
                                        <p:tav tm="0">
                                          <p:val>
                                            <p:fltVal val="0"/>
                                          </p:val>
                                        </p:tav>
                                        <p:tav tm="100000">
                                          <p:val>
                                            <p:strVal val="#ppt_h"/>
                                          </p:val>
                                        </p:tav>
                                      </p:tavLst>
                                    </p:anim>
                                    <p:anim calcmode="lin" valueType="num">
                                      <p:cBhvr>
                                        <p:cTn id="86" dur="1000" fill="hold"/>
                                        <p:tgtEl>
                                          <p:spTgt spid="71687"/>
                                        </p:tgtEl>
                                        <p:attrNameLst>
                                          <p:attrName>style.rotation</p:attrName>
                                        </p:attrNameLst>
                                      </p:cBhvr>
                                      <p:tavLst>
                                        <p:tav tm="0">
                                          <p:val>
                                            <p:fltVal val="90"/>
                                          </p:val>
                                        </p:tav>
                                        <p:tav tm="100000">
                                          <p:val>
                                            <p:fltVal val="0"/>
                                          </p:val>
                                        </p:tav>
                                      </p:tavLst>
                                    </p:anim>
                                    <p:animEffect transition="in" filter="fade">
                                      <p:cBhvr>
                                        <p:cTn id="87" dur="1000"/>
                                        <p:tgtEl>
                                          <p:spTgt spid="7168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6" presetClass="entr" presetSubtype="0" fill="hold" nodeType="clickEffect">
                                  <p:stCondLst>
                                    <p:cond delay="0"/>
                                  </p:stCondLst>
                                  <p:childTnLst>
                                    <p:set>
                                      <p:cBhvr>
                                        <p:cTn id="91" dur="1" fill="hold">
                                          <p:stCondLst>
                                            <p:cond delay="0"/>
                                          </p:stCondLst>
                                        </p:cTn>
                                        <p:tgtEl>
                                          <p:spTgt spid="71688"/>
                                        </p:tgtEl>
                                        <p:attrNameLst>
                                          <p:attrName>style.visibility</p:attrName>
                                        </p:attrNameLst>
                                      </p:cBhvr>
                                      <p:to>
                                        <p:strVal val="visible"/>
                                      </p:to>
                                    </p:set>
                                    <p:animEffect transition="in" filter="wipe(down)">
                                      <p:cBhvr>
                                        <p:cTn id="92" dur="580">
                                          <p:stCondLst>
                                            <p:cond delay="0"/>
                                          </p:stCondLst>
                                        </p:cTn>
                                        <p:tgtEl>
                                          <p:spTgt spid="71688"/>
                                        </p:tgtEl>
                                      </p:cBhvr>
                                    </p:animEffect>
                                    <p:anim calcmode="lin" valueType="num">
                                      <p:cBhvr>
                                        <p:cTn id="93" dur="1822" tmFilter="0,0; 0.14,0.36; 0.43,0.73; 0.71,0.91; 1.0,1.0">
                                          <p:stCondLst>
                                            <p:cond delay="0"/>
                                          </p:stCondLst>
                                        </p:cTn>
                                        <p:tgtEl>
                                          <p:spTgt spid="7168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7168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7168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7168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71688"/>
                                        </p:tgtEl>
                                        <p:attrNameLst>
                                          <p:attrName>ppt_y</p:attrName>
                                        </p:attrNameLst>
                                      </p:cBhvr>
                                      <p:tavLst>
                                        <p:tav tm="0" fmla="#ppt_y-sin(pi*$)/81">
                                          <p:val>
                                            <p:fltVal val="0"/>
                                          </p:val>
                                        </p:tav>
                                        <p:tav tm="100000">
                                          <p:val>
                                            <p:fltVal val="1"/>
                                          </p:val>
                                        </p:tav>
                                      </p:tavLst>
                                    </p:anim>
                                    <p:animScale>
                                      <p:cBhvr>
                                        <p:cTn id="98" dur="26">
                                          <p:stCondLst>
                                            <p:cond delay="650"/>
                                          </p:stCondLst>
                                        </p:cTn>
                                        <p:tgtEl>
                                          <p:spTgt spid="71688"/>
                                        </p:tgtEl>
                                      </p:cBhvr>
                                      <p:to x="100000" y="60000"/>
                                    </p:animScale>
                                    <p:animScale>
                                      <p:cBhvr>
                                        <p:cTn id="99" dur="166" decel="50000">
                                          <p:stCondLst>
                                            <p:cond delay="676"/>
                                          </p:stCondLst>
                                        </p:cTn>
                                        <p:tgtEl>
                                          <p:spTgt spid="71688"/>
                                        </p:tgtEl>
                                      </p:cBhvr>
                                      <p:to x="100000" y="100000"/>
                                    </p:animScale>
                                    <p:animScale>
                                      <p:cBhvr>
                                        <p:cTn id="100" dur="26">
                                          <p:stCondLst>
                                            <p:cond delay="1312"/>
                                          </p:stCondLst>
                                        </p:cTn>
                                        <p:tgtEl>
                                          <p:spTgt spid="71688"/>
                                        </p:tgtEl>
                                      </p:cBhvr>
                                      <p:to x="100000" y="80000"/>
                                    </p:animScale>
                                    <p:animScale>
                                      <p:cBhvr>
                                        <p:cTn id="101" dur="166" decel="50000">
                                          <p:stCondLst>
                                            <p:cond delay="1338"/>
                                          </p:stCondLst>
                                        </p:cTn>
                                        <p:tgtEl>
                                          <p:spTgt spid="71688"/>
                                        </p:tgtEl>
                                      </p:cBhvr>
                                      <p:to x="100000" y="100000"/>
                                    </p:animScale>
                                    <p:animScale>
                                      <p:cBhvr>
                                        <p:cTn id="102" dur="26">
                                          <p:stCondLst>
                                            <p:cond delay="1642"/>
                                          </p:stCondLst>
                                        </p:cTn>
                                        <p:tgtEl>
                                          <p:spTgt spid="71688"/>
                                        </p:tgtEl>
                                      </p:cBhvr>
                                      <p:to x="100000" y="90000"/>
                                    </p:animScale>
                                    <p:animScale>
                                      <p:cBhvr>
                                        <p:cTn id="103" dur="166" decel="50000">
                                          <p:stCondLst>
                                            <p:cond delay="1668"/>
                                          </p:stCondLst>
                                        </p:cTn>
                                        <p:tgtEl>
                                          <p:spTgt spid="71688"/>
                                        </p:tgtEl>
                                      </p:cBhvr>
                                      <p:to x="100000" y="100000"/>
                                    </p:animScale>
                                    <p:animScale>
                                      <p:cBhvr>
                                        <p:cTn id="104" dur="26">
                                          <p:stCondLst>
                                            <p:cond delay="1808"/>
                                          </p:stCondLst>
                                        </p:cTn>
                                        <p:tgtEl>
                                          <p:spTgt spid="71688"/>
                                        </p:tgtEl>
                                      </p:cBhvr>
                                      <p:to x="100000" y="95000"/>
                                    </p:animScale>
                                    <p:animScale>
                                      <p:cBhvr>
                                        <p:cTn id="105" dur="166" decel="50000">
                                          <p:stCondLst>
                                            <p:cond delay="1834"/>
                                          </p:stCondLst>
                                        </p:cTn>
                                        <p:tgtEl>
                                          <p:spTgt spid="7168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4" grpId="0" build="p"/>
      <p:bldP spid="15" grpId="0"/>
      <p:bldP spid="19" grpId="0"/>
      <p:bldP spid="2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4700"/>
            <a:ext cx="9144000" cy="438150"/>
          </a:xfrm>
        </p:spPr>
        <p:txBody>
          <a:bodyPr/>
          <a:lstStyle/>
          <a:p>
            <a:r>
              <a:rPr lang="ru-RU" sz="2400" b="1" u="sng" smtClean="0">
                <a:solidFill>
                  <a:srgbClr val="003366"/>
                </a:solidFill>
              </a:rPr>
              <a:t>Федерація аудиторів, бухгалтерів і фінансистів АПК України (ФАБФ АПКУ</a:t>
            </a:r>
            <a:r>
              <a:rPr lang="ru-RU" sz="2400" b="1" u="sng" smtClean="0"/>
              <a:t>)</a:t>
            </a:r>
            <a:endParaRPr lang="ru-RU" sz="2400" smtClean="0">
              <a:latin typeface="Sitka Display" pitchFamily="2" charset="0"/>
            </a:endParaRPr>
          </a:p>
        </p:txBody>
      </p:sp>
      <p:sp>
        <p:nvSpPr>
          <p:cNvPr id="3" name="Объект 2"/>
          <p:cNvSpPr>
            <a:spLocks noGrp="1"/>
          </p:cNvSpPr>
          <p:nvPr>
            <p:ph sz="half" idx="1"/>
          </p:nvPr>
        </p:nvSpPr>
        <p:spPr>
          <a:xfrm>
            <a:off x="166688" y="1239838"/>
            <a:ext cx="8824912" cy="4525962"/>
          </a:xfrm>
        </p:spPr>
        <p:txBody>
          <a:bodyPr/>
          <a:lstStyle/>
          <a:p>
            <a:pPr marL="0" indent="0">
              <a:buFontTx/>
              <a:buNone/>
            </a:pPr>
            <a:endParaRPr lang="ru-RU" sz="1800" b="1" smtClean="0">
              <a:latin typeface="Sitka Display" pitchFamily="2" charset="0"/>
            </a:endParaRPr>
          </a:p>
          <a:p>
            <a:pPr marL="0" indent="0">
              <a:buFontTx/>
              <a:buNone/>
            </a:pPr>
            <a:r>
              <a:rPr lang="uk-UA" sz="1800" b="1" smtClean="0">
                <a:latin typeface="Sitka Display" pitchFamily="2" charset="0"/>
              </a:rPr>
              <a:t>ФАБФ АПКУ</a:t>
            </a:r>
            <a:r>
              <a:rPr lang="uk-UA" sz="1800" smtClean="0">
                <a:latin typeface="Sitka Display" pitchFamily="2" charset="0"/>
              </a:rPr>
              <a:t> – всеукраїнська професійна громадська організація. </a:t>
            </a:r>
          </a:p>
          <a:p>
            <a:pPr marL="0" indent="0">
              <a:buFontTx/>
              <a:buNone/>
            </a:pPr>
            <a:r>
              <a:rPr lang="uk-UA" sz="1800" smtClean="0">
                <a:latin typeface="Sitka Display" pitchFamily="2" charset="0"/>
              </a:rPr>
              <a:t>Створена 11 липня </a:t>
            </a:r>
            <a:r>
              <a:rPr lang="uk-UA" sz="1800" b="1" smtClean="0">
                <a:latin typeface="Sitka Display" pitchFamily="2" charset="0"/>
              </a:rPr>
              <a:t>2003 року </a:t>
            </a:r>
            <a:r>
              <a:rPr lang="uk-UA" sz="1800" smtClean="0">
                <a:latin typeface="Sitka Display" pitchFamily="2" charset="0"/>
              </a:rPr>
              <a:t>на базі науково-методичної Ради з питань обліку, звітності та аудиту в АПВ, що діяла при Міністерстві сільського господарства і продовольства України з 1992 року.</a:t>
            </a:r>
          </a:p>
          <a:p>
            <a:pPr marL="0" indent="0">
              <a:buFontTx/>
              <a:buNone/>
            </a:pPr>
            <a:r>
              <a:rPr lang="uk-UA" sz="1800" smtClean="0">
                <a:latin typeface="Sitka Display" pitchFamily="2" charset="0"/>
              </a:rPr>
              <a:t/>
            </a:r>
            <a:br>
              <a:rPr lang="uk-UA" sz="1800" smtClean="0">
                <a:latin typeface="Sitka Display" pitchFamily="2" charset="0"/>
              </a:rPr>
            </a:br>
            <a:r>
              <a:rPr lang="uk-UA" sz="1800" b="1" smtClean="0">
                <a:latin typeface="Sitka Display" pitchFamily="2" charset="0"/>
              </a:rPr>
              <a:t>Місією</a:t>
            </a:r>
            <a:r>
              <a:rPr lang="uk-UA" sz="1800" smtClean="0">
                <a:latin typeface="Sitka Display" pitchFamily="2" charset="0"/>
              </a:rPr>
              <a:t> діяльності Федерації є обєднання зусиль для захисту законних соціальних, економічних та інших спільних інтересів своїх членів і сприяння розробці нових й удосконаленню діючих механізмів організації та методології бухгалтерського обліку, фінансів, оцінки, контролю і аудиту в агропромисловому виробництві.</a:t>
            </a:r>
            <a:r>
              <a:rPr lang="ru-RU" sz="1800" smtClean="0">
                <a:latin typeface="Sitka Display" pitchFamily="2" charset="0"/>
              </a:rPr>
              <a:t/>
            </a:r>
            <a:br>
              <a:rPr lang="ru-RU" sz="1800" smtClean="0">
                <a:latin typeface="Sitka Display" pitchFamily="2" charset="0"/>
              </a:rPr>
            </a:br>
            <a:endParaRPr lang="ru-RU" sz="1800" smtClean="0">
              <a:latin typeface="Sitka Display" pitchFamily="2" charset="0"/>
            </a:endParaRPr>
          </a:p>
          <a:p>
            <a:pPr marL="0" indent="0">
              <a:buFontTx/>
              <a:buNone/>
            </a:pPr>
            <a:r>
              <a:rPr lang="en-US" sz="1800" b="1" u="sng" smtClean="0">
                <a:latin typeface="Sitka Display" pitchFamily="2" charset="0"/>
                <a:hlinkClick r:id="rId2"/>
              </a:rPr>
              <a:t>http://federation.faaf.org.ua/</a:t>
            </a:r>
            <a:endParaRPr lang="en-US" sz="1800" b="1" smtClean="0">
              <a:latin typeface="Sitka Display" pitchFamily="2" charset="0"/>
            </a:endParaRPr>
          </a:p>
          <a:p>
            <a:pPr marL="0" indent="0">
              <a:buFontTx/>
              <a:buNone/>
            </a:pPr>
            <a:r>
              <a:rPr lang="en-US" sz="1600" smtClean="0"/>
              <a:t/>
            </a:r>
            <a:br>
              <a:rPr lang="en-US" sz="1600" smtClean="0"/>
            </a:br>
            <a:endParaRPr lang="ru-RU" sz="1600"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23962221-9ED9-41B4-97BC-2FBB509EE1D5}" type="slidenum">
              <a:rPr lang="en-US" smtClean="0"/>
              <a:pPr>
                <a:defRPr/>
              </a:pPr>
              <a:t>30</a:t>
            </a:fld>
            <a:endParaRPr lang="en-US" dirty="0"/>
          </a:p>
        </p:txBody>
      </p:sp>
      <p:sp>
        <p:nvSpPr>
          <p:cNvPr id="34821"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48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lstStyle/>
          <a:p>
            <a:r>
              <a:rPr lang="ru-RU" sz="2400" b="1" u="sng" smtClean="0">
                <a:solidFill>
                  <a:srgbClr val="003366"/>
                </a:solidFill>
              </a:rPr>
              <a:t>Рада незалежних бухгалтерів та аудиторів (РНБА)</a:t>
            </a:r>
            <a:endParaRPr lang="ru-RU" sz="2400" smtClean="0">
              <a:solidFill>
                <a:srgbClr val="003366"/>
              </a:solidFill>
              <a:latin typeface="Sitka Display" pitchFamily="2" charset="0"/>
            </a:endParaRPr>
          </a:p>
        </p:txBody>
      </p:sp>
      <p:sp>
        <p:nvSpPr>
          <p:cNvPr id="3" name="Объект 2"/>
          <p:cNvSpPr>
            <a:spLocks noGrp="1"/>
          </p:cNvSpPr>
          <p:nvPr>
            <p:ph sz="half" idx="1"/>
          </p:nvPr>
        </p:nvSpPr>
        <p:spPr>
          <a:xfrm>
            <a:off x="166688" y="1185863"/>
            <a:ext cx="8824912" cy="4525962"/>
          </a:xfrm>
        </p:spPr>
        <p:txBody>
          <a:bodyPr/>
          <a:lstStyle/>
          <a:p>
            <a:pPr marL="0" indent="0" algn="just">
              <a:spcBef>
                <a:spcPct val="0"/>
              </a:spcBef>
              <a:buFontTx/>
              <a:buNone/>
            </a:pPr>
            <a:r>
              <a:rPr lang="uk-UA" sz="1800" b="1" smtClean="0">
                <a:latin typeface="Sitka Display" pitchFamily="2" charset="0"/>
              </a:rPr>
              <a:t>РНБА</a:t>
            </a:r>
            <a:r>
              <a:rPr lang="uk-UA" sz="1800" smtClean="0">
                <a:latin typeface="Sitka Display" pitchFamily="2" charset="0"/>
              </a:rPr>
              <a:t> - неприбуткова організація, яка має на меті об’єднання зусиль бухгалтерів та аудиторів для сприяння реформуванню та розвитку бухгалтерського обліку та аудиту в Україні з урахуванням процесів Європейської інтеграції, удосконаленню податкового законодавства та захисту законних професійних, соціальних та інших спільних інтересів своїх членів.</a:t>
            </a:r>
          </a:p>
          <a:p>
            <a:pPr marL="0" indent="0" algn="just">
              <a:spcBef>
                <a:spcPct val="0"/>
              </a:spcBef>
              <a:buFontTx/>
              <a:buNone/>
            </a:pPr>
            <a:r>
              <a:rPr lang="uk-UA" sz="1800" smtClean="0">
                <a:latin typeface="Sitka Display" pitchFamily="2" charset="0"/>
              </a:rPr>
              <a:t/>
            </a:r>
            <a:br>
              <a:rPr lang="uk-UA" sz="1800" smtClean="0">
                <a:latin typeface="Sitka Display" pitchFamily="2" charset="0"/>
              </a:rPr>
            </a:br>
            <a:r>
              <a:rPr lang="uk-UA" sz="1800" smtClean="0">
                <a:latin typeface="Sitka Display" pitchFamily="2" charset="0"/>
              </a:rPr>
              <a:t>Основними принципами РНБА є: пріоритет суспільних інтересів, незалежність, професіоналізм, демократичність, законність, рівноправність членів, добровільність, справедливість, прозорість та відкритість.</a:t>
            </a:r>
          </a:p>
          <a:p>
            <a:pPr marL="0" indent="0" algn="just">
              <a:spcBef>
                <a:spcPct val="0"/>
              </a:spcBef>
              <a:buFontTx/>
              <a:buNone/>
            </a:pPr>
            <a:r>
              <a:rPr lang="uk-UA" sz="1800" smtClean="0">
                <a:latin typeface="Sitka Display" pitchFamily="2" charset="0"/>
              </a:rPr>
              <a:t/>
            </a:r>
            <a:br>
              <a:rPr lang="uk-UA" sz="1800" smtClean="0">
                <a:latin typeface="Sitka Display" pitchFamily="2" charset="0"/>
              </a:rPr>
            </a:br>
            <a:r>
              <a:rPr lang="uk-UA" sz="1800" b="1" u="sng" smtClean="0">
                <a:latin typeface="Sitka Display" pitchFamily="2" charset="0"/>
                <a:hlinkClick r:id="rId2"/>
              </a:rPr>
              <a:t>http://www.rnba.com.ua/</a:t>
            </a:r>
            <a:endParaRPr lang="uk-UA" sz="1800" b="1"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39F99B2F-4130-4B2F-A365-CE262DD4F2A3}" type="slidenum">
              <a:rPr lang="en-US" smtClean="0"/>
              <a:pPr>
                <a:defRPr/>
              </a:pPr>
              <a:t>31</a:t>
            </a:fld>
            <a:endParaRPr lang="en-US" dirty="0"/>
          </a:p>
        </p:txBody>
      </p:sp>
      <p:sp>
        <p:nvSpPr>
          <p:cNvPr id="35845"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58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08038"/>
            <a:ext cx="9144000" cy="438150"/>
          </a:xfrm>
        </p:spPr>
        <p:txBody>
          <a:bodyPr/>
          <a:lstStyle/>
          <a:p>
            <a:r>
              <a:rPr lang="ru-RU" sz="2400" b="1" u="sng" smtClean="0">
                <a:solidFill>
                  <a:srgbClr val="003366"/>
                </a:solidFill>
              </a:rPr>
              <a:t>Українська асоціація сертифікованих бухгалтерів та аудиторів (УАСБА)</a:t>
            </a:r>
            <a:endParaRPr lang="ru-RU" sz="2400" smtClean="0">
              <a:solidFill>
                <a:srgbClr val="003366"/>
              </a:solidFill>
              <a:latin typeface="Sitka Display" pitchFamily="2" charset="0"/>
            </a:endParaRPr>
          </a:p>
        </p:txBody>
      </p:sp>
      <p:sp>
        <p:nvSpPr>
          <p:cNvPr id="3" name="Объект 2"/>
          <p:cNvSpPr>
            <a:spLocks noGrp="1"/>
          </p:cNvSpPr>
          <p:nvPr>
            <p:ph sz="half" idx="1"/>
          </p:nvPr>
        </p:nvSpPr>
        <p:spPr>
          <a:xfrm>
            <a:off x="166688" y="1447800"/>
            <a:ext cx="8824912" cy="4318000"/>
          </a:xfrm>
        </p:spPr>
        <p:txBody>
          <a:bodyPr/>
          <a:lstStyle/>
          <a:p>
            <a:pPr marL="0" indent="0" algn="just">
              <a:spcBef>
                <a:spcPct val="0"/>
              </a:spcBef>
              <a:buFontTx/>
              <a:buNone/>
            </a:pPr>
            <a:r>
              <a:rPr lang="ru-RU" sz="1800" b="1" smtClean="0">
                <a:latin typeface="Sitka Display" pitchFamily="2" charset="0"/>
              </a:rPr>
              <a:t>УАСБА</a:t>
            </a:r>
            <a:r>
              <a:rPr lang="ru-RU" sz="1800" smtClean="0">
                <a:latin typeface="Sitka Display" pitchFamily="2" charset="0"/>
              </a:rPr>
              <a:t> - це всеукраїнська, недержавна неприбуткова організація, стровена в </a:t>
            </a:r>
            <a:r>
              <a:rPr lang="ru-RU" sz="1800" b="1" smtClean="0">
                <a:latin typeface="Sitka Display" pitchFamily="2" charset="0"/>
              </a:rPr>
              <a:t>2004 році</a:t>
            </a:r>
            <a:r>
              <a:rPr lang="ru-RU" sz="1800" smtClean="0">
                <a:latin typeface="Sitka Display" pitchFamily="2" charset="0"/>
              </a:rPr>
              <a:t>, яка згуртувала навколо себе </a:t>
            </a:r>
            <a:r>
              <a:rPr lang="ru-RU" sz="1800" b="1" smtClean="0">
                <a:latin typeface="Sitka Display" pitchFamily="2" charset="0"/>
              </a:rPr>
              <a:t>1773 </a:t>
            </a:r>
            <a:r>
              <a:rPr lang="ru-RU" sz="1800" smtClean="0">
                <a:latin typeface="Sitka Display" pitchFamily="2" charset="0"/>
              </a:rPr>
              <a:t>фахівців бухгалтерського обліку, оподаткування та аудиту. </a:t>
            </a:r>
          </a:p>
          <a:p>
            <a:pPr marL="0" indent="0" algn="just">
              <a:spcBef>
                <a:spcPct val="0"/>
              </a:spcBef>
              <a:buFontTx/>
              <a:buNone/>
            </a:pPr>
            <a:r>
              <a:rPr lang="ru-RU" sz="1800" smtClean="0">
                <a:latin typeface="Sitka Display" pitchFamily="2" charset="0"/>
              </a:rPr>
              <a:t>На даний момент УАСБА є дійсним членом Євразійської ради сертифікованих бухгалтерів і аудиторів і асоційованим членом Міжнародної федерації бухгалтерів (</a:t>
            </a:r>
            <a:r>
              <a:rPr lang="en-US" sz="1800" smtClean="0">
                <a:latin typeface="Sitka Display" pitchFamily="2" charset="0"/>
              </a:rPr>
              <a:t>IFAC).</a:t>
            </a:r>
            <a:endParaRPr lang="uk-UA" sz="1800" smtClean="0">
              <a:latin typeface="Sitka Display" pitchFamily="2" charset="0"/>
            </a:endParaRPr>
          </a:p>
          <a:p>
            <a:pPr marL="0" indent="0" algn="just">
              <a:spcBef>
                <a:spcPct val="0"/>
              </a:spcBef>
              <a:buFontTx/>
              <a:buNone/>
            </a:pPr>
            <a:r>
              <a:rPr lang="en-US" sz="1800" smtClean="0">
                <a:latin typeface="Sitka Display" pitchFamily="2" charset="0"/>
              </a:rPr>
              <a:t/>
            </a:r>
            <a:br>
              <a:rPr lang="en-US" sz="1800" smtClean="0">
                <a:latin typeface="Sitka Display" pitchFamily="2" charset="0"/>
              </a:rPr>
            </a:br>
            <a:r>
              <a:rPr lang="ru-RU" sz="1800" smtClean="0">
                <a:latin typeface="Sitka Display" pitchFamily="2" charset="0"/>
              </a:rPr>
              <a:t>Члени УАСБА – це головні бухгалтери, фінансові директори, викладачі, бухгалтери-аналітики, фахівці фінансової сфери потужних українських підприємств.</a:t>
            </a:r>
            <a:br>
              <a:rPr lang="ru-RU" sz="1800" smtClean="0">
                <a:latin typeface="Sitka Display" pitchFamily="2" charset="0"/>
              </a:rPr>
            </a:br>
            <a:endParaRPr lang="ru-RU" sz="1800" smtClean="0">
              <a:latin typeface="Sitka Display" pitchFamily="2" charset="0"/>
            </a:endParaRPr>
          </a:p>
          <a:p>
            <a:pPr marL="0" indent="0" algn="just">
              <a:spcBef>
                <a:spcPct val="0"/>
              </a:spcBef>
              <a:buFontTx/>
              <a:buNone/>
            </a:pPr>
            <a:r>
              <a:rPr lang="ru-RU" sz="1800" b="1" smtClean="0">
                <a:latin typeface="Sitka Display" pitchFamily="2" charset="0"/>
              </a:rPr>
              <a:t>Місія</a:t>
            </a:r>
            <a:r>
              <a:rPr lang="ru-RU" sz="1800" smtClean="0">
                <a:latin typeface="Sitka Display" pitchFamily="2" charset="0"/>
              </a:rPr>
              <a:t> УАСБА - сприяти розвитку професії та забезпечувати фахове зростання наших колег в Україні, захищати інтереси нашої професійної спільноти, вивести статус обліку, аудиту і бухгалтерської справи в цілому на якісно новий рівень, як у професійному аспекті, так і у сприйнятті їх суспільством.</a:t>
            </a:r>
          </a:p>
          <a:p>
            <a:pPr marL="0" indent="0" algn="just">
              <a:spcBef>
                <a:spcPct val="0"/>
              </a:spcBef>
              <a:buFontTx/>
              <a:buNone/>
            </a:pPr>
            <a:endParaRPr lang="ru-RU" sz="800" smtClean="0">
              <a:latin typeface="Sitka Display" pitchFamily="2" charset="0"/>
            </a:endParaRPr>
          </a:p>
          <a:p>
            <a:pPr marL="0" indent="0" algn="just">
              <a:spcBef>
                <a:spcPct val="0"/>
              </a:spcBef>
              <a:buFontTx/>
              <a:buNone/>
            </a:pPr>
            <a:endParaRPr lang="ru-RU" sz="800" smtClean="0">
              <a:latin typeface="Sitka Display" pitchFamily="2" charset="0"/>
            </a:endParaRPr>
          </a:p>
          <a:p>
            <a:pPr marL="0" indent="0" algn="just">
              <a:spcBef>
                <a:spcPct val="0"/>
              </a:spcBef>
              <a:buFontTx/>
              <a:buNone/>
            </a:pPr>
            <a:r>
              <a:rPr lang="ru-RU" sz="800" smtClean="0">
                <a:latin typeface="Sitka Display" pitchFamily="2" charset="0"/>
              </a:rPr>
              <a:t/>
            </a:r>
            <a:br>
              <a:rPr lang="ru-RU" sz="800" smtClean="0">
                <a:latin typeface="Sitka Display" pitchFamily="2" charset="0"/>
              </a:rPr>
            </a:br>
            <a:r>
              <a:rPr lang="ru-RU" sz="800" smtClean="0">
                <a:latin typeface="Sitka Display" pitchFamily="2" charset="0"/>
              </a:rPr>
              <a:t>          </a:t>
            </a:r>
            <a:r>
              <a:rPr lang="ru-RU" sz="1800" smtClean="0">
                <a:latin typeface="Sitka Display" pitchFamily="2" charset="0"/>
              </a:rPr>
              <a:t> </a:t>
            </a:r>
            <a:r>
              <a:rPr lang="en-US" sz="1800" b="1" u="sng" smtClean="0">
                <a:latin typeface="Sitka Display" pitchFamily="2" charset="0"/>
                <a:hlinkClick r:id="rId2"/>
              </a:rPr>
              <a:t>http://www.uacaa.org/ukr/</a:t>
            </a:r>
            <a:endParaRPr lang="ru-RU" sz="1800" b="1"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A76BC51E-2CE5-41B8-BCCC-BC862FA809DB}" type="slidenum">
              <a:rPr lang="en-US" smtClean="0"/>
              <a:pPr>
                <a:defRPr/>
              </a:pPr>
              <a:t>32</a:t>
            </a:fld>
            <a:endParaRPr lang="en-US" dirty="0"/>
          </a:p>
        </p:txBody>
      </p:sp>
      <p:sp>
        <p:nvSpPr>
          <p:cNvPr id="36869"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68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lstStyle/>
          <a:p>
            <a:r>
              <a:rPr lang="ru-RU" sz="2400" b="1" smtClean="0">
                <a:solidFill>
                  <a:srgbClr val="003366"/>
                </a:solidFill>
              </a:rPr>
              <a:t>Спілка аудиторів України (САУ)</a:t>
            </a:r>
            <a:endParaRPr lang="ru-RU" sz="2400" smtClean="0">
              <a:solidFill>
                <a:srgbClr val="003366"/>
              </a:solidFill>
              <a:latin typeface="Sitka Display" pitchFamily="2" charset="0"/>
            </a:endParaRPr>
          </a:p>
        </p:txBody>
      </p:sp>
      <p:sp>
        <p:nvSpPr>
          <p:cNvPr id="3" name="Объект 2"/>
          <p:cNvSpPr>
            <a:spLocks noGrp="1"/>
          </p:cNvSpPr>
          <p:nvPr>
            <p:ph sz="half" idx="1"/>
          </p:nvPr>
        </p:nvSpPr>
        <p:spPr>
          <a:xfrm>
            <a:off x="576263" y="1282700"/>
            <a:ext cx="7856537" cy="4525963"/>
          </a:xfrm>
        </p:spPr>
        <p:txBody>
          <a:bodyPr/>
          <a:lstStyle/>
          <a:p>
            <a:pPr marL="0" indent="0" algn="just">
              <a:buFontTx/>
              <a:buNone/>
            </a:pPr>
            <a:r>
              <a:rPr lang="uk-UA" sz="1600" b="1" smtClean="0">
                <a:latin typeface="Sitka Display" pitchFamily="2" charset="0"/>
              </a:rPr>
              <a:t>Всеукраїнська професійна громадська організація „Спілка аудиторів України” (ВПГО „САУ”) </a:t>
            </a:r>
            <a:r>
              <a:rPr lang="uk-UA" sz="1600" smtClean="0">
                <a:latin typeface="Sitka Display" pitchFamily="2" charset="0"/>
              </a:rPr>
              <a:t>створена згідно Закону України “Про аудиторську діяльність”, прийнятого 22 квітня </a:t>
            </a:r>
            <a:r>
              <a:rPr lang="uk-UA" sz="1600" b="1" smtClean="0">
                <a:latin typeface="Sitka Display" pitchFamily="2" charset="0"/>
              </a:rPr>
              <a:t>1993 року.</a:t>
            </a:r>
          </a:p>
          <a:p>
            <a:pPr marL="0" indent="0" algn="just">
              <a:buFontTx/>
              <a:buNone/>
            </a:pPr>
            <a:endParaRPr lang="uk-UA" sz="1600" b="1" smtClean="0">
              <a:latin typeface="Sitka Display" pitchFamily="2" charset="0"/>
            </a:endParaRPr>
          </a:p>
          <a:p>
            <a:pPr marL="0" indent="0" algn="just">
              <a:buFontTx/>
              <a:buNone/>
            </a:pPr>
            <a:r>
              <a:rPr lang="uk-UA" sz="1600" b="1" smtClean="0">
                <a:latin typeface="Sitka Display" pitchFamily="2" charset="0"/>
              </a:rPr>
              <a:t>Місією</a:t>
            </a:r>
            <a:r>
              <a:rPr lang="uk-UA" sz="1600" smtClean="0">
                <a:latin typeface="Sitka Display" pitchFamily="2" charset="0"/>
              </a:rPr>
              <a:t> ВПГО "Спілка аудиторів України" є об'єднання інтересів аудиторів для служіння суспільству, вдосконалення професії аудитора, захист законних прав членів Союзу, сприяння розвитку аудиторської діяльності в Україні та підвищенню довіри до професії аудитора, прийняття відповідальності за професію, пропаганда етики в ділових відносинах.</a:t>
            </a:r>
          </a:p>
          <a:p>
            <a:pPr marL="0" indent="0" algn="just">
              <a:buFontTx/>
              <a:buNone/>
            </a:pPr>
            <a:r>
              <a:rPr lang="uk-UA" sz="1600" smtClean="0">
                <a:latin typeface="Sitka Display" pitchFamily="2" charset="0"/>
              </a:rPr>
              <a:t/>
            </a:r>
            <a:br>
              <a:rPr lang="uk-UA" sz="1600" smtClean="0">
                <a:latin typeface="Sitka Display" pitchFamily="2" charset="0"/>
              </a:rPr>
            </a:br>
            <a:r>
              <a:rPr lang="uk-UA" sz="1800" b="1" u="sng" smtClean="0">
                <a:latin typeface="Sitka Display" pitchFamily="2" charset="0"/>
                <a:hlinkClick r:id="rId2"/>
              </a:rPr>
              <a:t>http://spilka-audit.org.ua</a:t>
            </a:r>
            <a:endParaRPr lang="uk-UA" sz="1800" b="1"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278A0D02-195E-402E-AEA6-5AA898DE5596}" type="slidenum">
              <a:rPr lang="en-US" smtClean="0"/>
              <a:pPr>
                <a:defRPr/>
              </a:pPr>
              <a:t>33</a:t>
            </a:fld>
            <a:endParaRPr lang="en-US" dirty="0"/>
          </a:p>
        </p:txBody>
      </p:sp>
      <p:sp>
        <p:nvSpPr>
          <p:cNvPr id="37893"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78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lstStyle/>
          <a:p>
            <a:r>
              <a:rPr lang="ru-RU" sz="2400" b="1" u="sng" smtClean="0">
                <a:solidFill>
                  <a:srgbClr val="003366"/>
                </a:solidFill>
              </a:rPr>
              <a:t>Інститут фінансових бухгалтерів (</a:t>
            </a:r>
            <a:r>
              <a:rPr lang="en-US" sz="2400" b="1" u="sng" smtClean="0">
                <a:solidFill>
                  <a:srgbClr val="003366"/>
                </a:solidFill>
              </a:rPr>
              <a:t>IFA)</a:t>
            </a:r>
            <a:endParaRPr lang="ru-RU" sz="2400" smtClean="0">
              <a:solidFill>
                <a:srgbClr val="003366"/>
              </a:solidFill>
              <a:latin typeface="Sitka Display" pitchFamily="2" charset="0"/>
            </a:endParaRPr>
          </a:p>
        </p:txBody>
      </p:sp>
      <p:sp>
        <p:nvSpPr>
          <p:cNvPr id="3" name="Объект 2"/>
          <p:cNvSpPr>
            <a:spLocks noGrp="1"/>
          </p:cNvSpPr>
          <p:nvPr>
            <p:ph sz="half" idx="1"/>
          </p:nvPr>
        </p:nvSpPr>
        <p:spPr>
          <a:xfrm>
            <a:off x="166688" y="1239838"/>
            <a:ext cx="8824912" cy="4525962"/>
          </a:xfrm>
        </p:spPr>
        <p:txBody>
          <a:bodyPr/>
          <a:lstStyle/>
          <a:p>
            <a:pPr marL="0" indent="0" algn="just">
              <a:spcBef>
                <a:spcPct val="0"/>
              </a:spcBef>
              <a:buFontTx/>
              <a:buNone/>
            </a:pPr>
            <a:r>
              <a:rPr lang="en-US" sz="1600" b="1" smtClean="0">
                <a:latin typeface="Sitka Display" pitchFamily="2" charset="0"/>
              </a:rPr>
              <a:t>IFA (</a:t>
            </a:r>
            <a:r>
              <a:rPr lang="ru-RU" sz="1600" b="1" smtClean="0">
                <a:latin typeface="Sitka Display" pitchFamily="2" charset="0"/>
              </a:rPr>
              <a:t>Інститут фінансових бухгалтерів)</a:t>
            </a:r>
            <a:r>
              <a:rPr lang="ru-RU" sz="1600" smtClean="0">
                <a:latin typeface="Sitka Display" pitchFamily="2" charset="0"/>
              </a:rPr>
              <a:t> – заснований в </a:t>
            </a:r>
            <a:r>
              <a:rPr lang="ru-RU" sz="1600" b="1" smtClean="0">
                <a:latin typeface="Sitka Display" pitchFamily="2" charset="0"/>
              </a:rPr>
              <a:t>1916 році </a:t>
            </a:r>
            <a:r>
              <a:rPr lang="ru-RU" sz="1600" smtClean="0">
                <a:latin typeface="Sitka Display" pitchFamily="2" charset="0"/>
              </a:rPr>
              <a:t>в Великобританії, є однією з найстаріших організацій фінансистів та бухгалтерів. </a:t>
            </a:r>
          </a:p>
          <a:p>
            <a:pPr marL="0" indent="0" algn="just">
              <a:spcBef>
                <a:spcPct val="0"/>
              </a:spcBef>
              <a:buFontTx/>
              <a:buNone/>
            </a:pPr>
            <a:endParaRPr lang="ru-RU" sz="1600" smtClean="0">
              <a:latin typeface="Sitka Display" pitchFamily="2" charset="0"/>
            </a:endParaRPr>
          </a:p>
          <a:p>
            <a:pPr marL="0" indent="0" algn="just">
              <a:spcBef>
                <a:spcPct val="0"/>
              </a:spcBef>
              <a:buFontTx/>
              <a:buNone/>
            </a:pPr>
            <a:r>
              <a:rPr lang="ru-RU" sz="1600" smtClean="0">
                <a:latin typeface="Sitka Display" pitchFamily="2" charset="0"/>
              </a:rPr>
              <a:t>В 2011 році МФБ (</a:t>
            </a:r>
            <a:r>
              <a:rPr lang="en-US" sz="1600" smtClean="0">
                <a:latin typeface="Sitka Display" pitchFamily="2" charset="0"/>
              </a:rPr>
              <a:t>IFAC) </a:t>
            </a:r>
            <a:r>
              <a:rPr lang="ru-RU" sz="1600" smtClean="0">
                <a:latin typeface="Sitka Display" pitchFamily="2" charset="0"/>
              </a:rPr>
              <a:t>підтвердила статус повного члена </a:t>
            </a:r>
            <a:r>
              <a:rPr lang="en-US" sz="1600" smtClean="0">
                <a:latin typeface="Sitka Display" pitchFamily="2" charset="0"/>
              </a:rPr>
              <a:t>IFA, </a:t>
            </a:r>
            <a:r>
              <a:rPr lang="ru-RU" sz="1600" smtClean="0">
                <a:latin typeface="Sitka Display" pitchFamily="2" charset="0"/>
              </a:rPr>
              <a:t>що був асоційованим членом з 2008 року. </a:t>
            </a:r>
          </a:p>
          <a:p>
            <a:pPr marL="0" indent="0" algn="just">
              <a:spcBef>
                <a:spcPct val="0"/>
              </a:spcBef>
              <a:buFontTx/>
              <a:buNone/>
            </a:pPr>
            <a:endParaRPr lang="ru-RU" sz="1600" smtClean="0">
              <a:latin typeface="Sitka Display" pitchFamily="2" charset="0"/>
            </a:endParaRPr>
          </a:p>
          <a:p>
            <a:pPr marL="0" indent="0" algn="just">
              <a:spcBef>
                <a:spcPct val="0"/>
              </a:spcBef>
              <a:buFontTx/>
              <a:buNone/>
            </a:pPr>
            <a:r>
              <a:rPr lang="ru-RU" sz="1600" smtClean="0">
                <a:latin typeface="Sitka Display" pitchFamily="2" charset="0"/>
              </a:rPr>
              <a:t>Програми </a:t>
            </a:r>
            <a:r>
              <a:rPr lang="en-US" sz="1600" smtClean="0">
                <a:latin typeface="Sitka Display" pitchFamily="2" charset="0"/>
              </a:rPr>
              <a:t>IFA </a:t>
            </a:r>
            <a:r>
              <a:rPr lang="ru-RU" sz="1600" smtClean="0">
                <a:latin typeface="Sitka Display" pitchFamily="2" charset="0"/>
              </a:rPr>
              <a:t>розроблені для бухгалтерів, аудиторів, фінансових спеціалістів, працівників банків, фінансових директорів та керівників компаній, що бажають отримати необхідні знання та вміння з управління фінансами та розвитку бізнесу.</a:t>
            </a:r>
          </a:p>
          <a:p>
            <a:pPr marL="0" indent="0" algn="just">
              <a:spcBef>
                <a:spcPct val="0"/>
              </a:spcBef>
              <a:buFontTx/>
              <a:buNone/>
            </a:pPr>
            <a:endParaRPr lang="uk-UA" sz="1600" b="1" smtClean="0">
              <a:latin typeface="Sitka Display" pitchFamily="2" charset="0"/>
            </a:endParaRPr>
          </a:p>
          <a:p>
            <a:pPr marL="0" indent="0" algn="just">
              <a:spcBef>
                <a:spcPct val="0"/>
              </a:spcBef>
              <a:buFontTx/>
              <a:buNone/>
            </a:pPr>
            <a:r>
              <a:rPr lang="en-US" sz="1600" b="1" u="sng" smtClean="0">
                <a:latin typeface="Sitka Display" pitchFamily="2" charset="0"/>
                <a:hlinkClick r:id="rId2"/>
              </a:rPr>
              <a:t>http://www.ifa.org.uk/</a:t>
            </a:r>
            <a:r>
              <a:rPr lang="en-US" sz="1600" smtClean="0"/>
              <a:t> </a:t>
            </a:r>
            <a:endParaRPr lang="ru-RU" sz="1600"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4AE8C200-608B-490C-B1BE-AE89099C2151}" type="slidenum">
              <a:rPr lang="en-US" smtClean="0"/>
              <a:pPr>
                <a:defRPr/>
              </a:pPr>
              <a:t>34</a:t>
            </a:fld>
            <a:endParaRPr lang="en-US" dirty="0"/>
          </a:p>
        </p:txBody>
      </p:sp>
      <p:sp>
        <p:nvSpPr>
          <p:cNvPr id="38917"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89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3">
                                            <p:txEl>
                                              <p:pRg st="0" end="0"/>
                                            </p:txEl>
                                          </p:spTgt>
                                        </p:tgtEl>
                                        <p:attrNameLst>
                                          <p:attrName>style.color</p:attrName>
                                        </p:attrNameLst>
                                      </p:cBhvr>
                                      <p:to>
                                        <p:clrVal>
                                          <a:schemeClr val="accent2"/>
                                        </p:clrVal>
                                      </p:to>
                                    </p:set>
                                    <p:set>
                                      <p:cBhvr>
                                        <p:cTn id="14" dur="500" fill="hold"/>
                                        <p:tgtEl>
                                          <p:spTgt spid="3">
                                            <p:txEl>
                                              <p:pRg st="0" end="0"/>
                                            </p:txEl>
                                          </p:spTgt>
                                        </p:tgtEl>
                                        <p:attrNameLst>
                                          <p:attrName>fillcolor</p:attrName>
                                        </p:attrNameLst>
                                      </p:cBhvr>
                                      <p:to>
                                        <p:clrVal>
                                          <a:schemeClr val="accent2"/>
                                        </p:clrVal>
                                      </p:to>
                                    </p:set>
                                    <p:set>
                                      <p:cBhvr>
                                        <p:cTn id="15" dur="500" fill="hold"/>
                                        <p:tgtEl>
                                          <p:spTgt spid="3">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3413"/>
            <a:ext cx="9144000" cy="438150"/>
          </a:xfrm>
        </p:spPr>
        <p:txBody>
          <a:bodyPr/>
          <a:lstStyle/>
          <a:p>
            <a:r>
              <a:rPr lang="uk-UA" sz="2400" smtClean="0">
                <a:latin typeface="Sitka Heading" pitchFamily="2" charset="0"/>
              </a:rPr>
              <a:t>Програма сертифікації професійних бухгалтерів агропромислового виробництва (САРА)</a:t>
            </a:r>
            <a:endParaRPr lang="ru-RU" sz="2400" smtClean="0">
              <a:latin typeface="Sitka Heading" pitchFamily="2" charset="0"/>
            </a:endParaRPr>
          </a:p>
        </p:txBody>
      </p:sp>
      <p:sp>
        <p:nvSpPr>
          <p:cNvPr id="3" name="Объект 2"/>
          <p:cNvSpPr>
            <a:spLocks noGrp="1"/>
          </p:cNvSpPr>
          <p:nvPr>
            <p:ph sz="half" idx="1"/>
          </p:nvPr>
        </p:nvSpPr>
        <p:spPr>
          <a:xfrm>
            <a:off x="166688" y="1239838"/>
            <a:ext cx="8824912" cy="4525962"/>
          </a:xfrm>
        </p:spPr>
        <p:txBody>
          <a:bodyPr/>
          <a:lstStyle/>
          <a:p>
            <a:pPr marL="0" indent="0">
              <a:buFontTx/>
              <a:buNone/>
              <a:defRPr/>
            </a:pPr>
            <a:r>
              <a:rPr lang="uk-UA" sz="1600" dirty="0"/>
              <a:t>САРА є</a:t>
            </a:r>
            <a:r>
              <a:rPr lang="uk-UA" sz="1600" b="1" i="1" dirty="0"/>
              <a:t> першою загальнонаціональною</a:t>
            </a:r>
            <a:r>
              <a:rPr lang="uk-UA" sz="1600" dirty="0"/>
              <a:t> галузевою програмою підготовки бухгалтерів підприємств та організацій агропромислового виробництва, яка визнана на державному рівні: навчально-методичний комплекс Програми САРА ухвалено Методичною радою з питань бухгалтерського обліку при </a:t>
            </a:r>
            <a:r>
              <a:rPr lang="uk-UA" sz="1600" dirty="0" err="1"/>
              <a:t>Мінагрополітики</a:t>
            </a:r>
            <a:r>
              <a:rPr lang="uk-UA" sz="1600" dirty="0"/>
              <a:t> України і погоджено з Міністерством освіти і науки України та з Інститутом інноваційних технологій і змісту освіти.</a:t>
            </a:r>
            <a:endParaRPr lang="ru-RU" sz="1600" dirty="0"/>
          </a:p>
          <a:p>
            <a:pPr marL="0" indent="0">
              <a:buFontTx/>
              <a:buNone/>
              <a:defRPr/>
            </a:pPr>
            <a:r>
              <a:rPr lang="uk-UA" sz="1600" dirty="0"/>
              <a:t>Програма САРА включає 6 спеціалізованих курсів:</a:t>
            </a:r>
            <a:endParaRPr lang="ru-RU" sz="1600" dirty="0"/>
          </a:p>
          <a:p>
            <a:pPr>
              <a:defRPr/>
            </a:pPr>
            <a:r>
              <a:rPr lang="uk-UA" sz="1600" dirty="0"/>
              <a:t>звітність підприємств,</a:t>
            </a:r>
            <a:endParaRPr lang="ru-RU" sz="1600" dirty="0"/>
          </a:p>
          <a:p>
            <a:pPr>
              <a:defRPr/>
            </a:pPr>
            <a:r>
              <a:rPr lang="uk-UA" sz="1600" dirty="0"/>
              <a:t>облік сільськогосподарської діяльності,</a:t>
            </a:r>
            <a:endParaRPr lang="ru-RU" sz="1600" dirty="0"/>
          </a:p>
          <a:p>
            <a:pPr>
              <a:defRPr/>
            </a:pPr>
            <a:r>
              <a:rPr lang="uk-UA" sz="1600" dirty="0"/>
              <a:t>організація обліку відносин власності,</a:t>
            </a:r>
            <a:endParaRPr lang="ru-RU" sz="1600" dirty="0"/>
          </a:p>
          <a:p>
            <a:pPr>
              <a:defRPr/>
            </a:pPr>
            <a:r>
              <a:rPr lang="uk-UA" sz="1600" dirty="0"/>
              <a:t>облік державної підтримки агропромислового виробництва,</a:t>
            </a:r>
            <a:endParaRPr lang="ru-RU" sz="1600" dirty="0"/>
          </a:p>
          <a:p>
            <a:pPr>
              <a:defRPr/>
            </a:pPr>
            <a:r>
              <a:rPr lang="uk-UA" sz="1600" dirty="0"/>
              <a:t>облікова політика підприємств АПВ,</a:t>
            </a:r>
            <a:endParaRPr lang="ru-RU" sz="1600" dirty="0"/>
          </a:p>
          <a:p>
            <a:pPr>
              <a:defRPr/>
            </a:pPr>
            <a:r>
              <a:rPr lang="uk-UA" sz="1600" dirty="0"/>
              <a:t>оподаткування підприємств АПВ (спеціальні режими).</a:t>
            </a:r>
            <a:endParaRPr lang="ru-RU" sz="1600" dirty="0"/>
          </a:p>
          <a:p>
            <a:pPr marL="0" indent="0">
              <a:buFontTx/>
              <a:buNone/>
              <a:defRPr/>
            </a:pPr>
            <a:endParaRPr lang="uk-UA" sz="800" dirty="0" smtClean="0"/>
          </a:p>
          <a:p>
            <a:pPr marL="0" indent="0">
              <a:buFontTx/>
              <a:buNone/>
              <a:defRPr/>
            </a:pPr>
            <a:r>
              <a:rPr lang="uk-UA" sz="1600" dirty="0" smtClean="0"/>
              <a:t>Після </a:t>
            </a:r>
            <a:r>
              <a:rPr lang="uk-UA" sz="1600" dirty="0"/>
              <a:t>опанування кожного курсу, учасники проходять тестування, результати яких дійсні протягом двох років. При успішному проходженні всіх курсів учасники програми САРА отримують сертифікат про присвоєння кваліфікації сертифікований професійний бухгалтер АПВ (</a:t>
            </a:r>
            <a:r>
              <a:rPr lang="uk-UA" sz="1600" dirty="0" err="1"/>
              <a:t>Certified</a:t>
            </a:r>
            <a:r>
              <a:rPr lang="uk-UA" sz="1600" dirty="0"/>
              <a:t> </a:t>
            </a:r>
            <a:r>
              <a:rPr lang="uk-UA" sz="1600" dirty="0" err="1"/>
              <a:t>Agricultural</a:t>
            </a:r>
            <a:r>
              <a:rPr lang="uk-UA" sz="1600" dirty="0"/>
              <a:t> Professional </a:t>
            </a:r>
            <a:r>
              <a:rPr lang="uk-UA" sz="1600" dirty="0" err="1"/>
              <a:t>Accountant</a:t>
            </a:r>
            <a:r>
              <a:rPr lang="uk-UA" sz="1600" dirty="0"/>
              <a:t>).</a:t>
            </a:r>
            <a:endParaRPr lang="ru-RU" sz="1600" dirty="0"/>
          </a:p>
          <a:p>
            <a:pPr marL="0" indent="0" algn="just">
              <a:spcBef>
                <a:spcPts val="0"/>
              </a:spcBef>
              <a:buFontTx/>
              <a:buNone/>
              <a:defRPr/>
            </a:pPr>
            <a:endParaRPr lang="ru-RU" sz="1600" dirty="0" smtClean="0">
              <a:latin typeface="Sitka Display" pitchFamily="2" charset="0"/>
            </a:endParaRPr>
          </a:p>
        </p:txBody>
      </p:sp>
      <p:sp>
        <p:nvSpPr>
          <p:cNvPr id="5" name="Номер слайда 4"/>
          <p:cNvSpPr>
            <a:spLocks noGrp="1"/>
          </p:cNvSpPr>
          <p:nvPr>
            <p:ph type="sldNum" sz="quarter" idx="12"/>
          </p:nvPr>
        </p:nvSpPr>
        <p:spPr/>
        <p:txBody>
          <a:bodyPr/>
          <a:lstStyle/>
          <a:p>
            <a:pPr>
              <a:defRPr/>
            </a:pPr>
            <a:fld id="{6EFD1EC4-998E-427E-9FAD-ACFAA7E5734E}" type="slidenum">
              <a:rPr lang="en-US" smtClean="0"/>
              <a:pPr>
                <a:defRPr/>
              </a:pPr>
              <a:t>35</a:t>
            </a:fld>
            <a:endParaRPr lang="en-US" dirty="0"/>
          </a:p>
        </p:txBody>
      </p:sp>
      <p:sp>
        <p:nvSpPr>
          <p:cNvPr id="39941"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Професійні громадські організації бухгалтерів</a:t>
            </a:r>
            <a:endParaRPr lang="en-US" sz="2000">
              <a:solidFill>
                <a:schemeClr val="bg1"/>
              </a:solidFill>
              <a:latin typeface="Sitka Display" pitchFamily="2" charset="0"/>
            </a:endParaRPr>
          </a:p>
        </p:txBody>
      </p:sp>
      <p:pic>
        <p:nvPicPr>
          <p:cNvPr id="399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250" y="633413"/>
            <a:ext cx="8229600" cy="1143000"/>
          </a:xfrm>
        </p:spPr>
        <p:txBody>
          <a:bodyPr/>
          <a:lstStyle/>
          <a:p>
            <a:r>
              <a:rPr lang="uk-UA" sz="2400" b="1" smtClean="0">
                <a:solidFill>
                  <a:srgbClr val="003366"/>
                </a:solidFill>
                <a:latin typeface="Sitka Subheading" pitchFamily="2" charset="0"/>
              </a:rPr>
              <a:t>4. Фінансовий та управлінський облік, </a:t>
            </a:r>
            <a:br>
              <a:rPr lang="uk-UA" sz="2400" b="1" smtClean="0">
                <a:solidFill>
                  <a:srgbClr val="003366"/>
                </a:solidFill>
                <a:latin typeface="Sitka Subheading" pitchFamily="2" charset="0"/>
              </a:rPr>
            </a:br>
            <a:r>
              <a:rPr lang="uk-UA" sz="2400" b="1" smtClean="0">
                <a:solidFill>
                  <a:srgbClr val="003366"/>
                </a:solidFill>
                <a:latin typeface="Sitka Subheading" pitchFamily="2" charset="0"/>
              </a:rPr>
              <a:t>принципи їх побудови</a:t>
            </a:r>
            <a:endParaRPr lang="ru-RU" sz="2400" smtClean="0">
              <a:latin typeface="Sitka Display" pitchFamily="2" charset="0"/>
            </a:endParaRPr>
          </a:p>
        </p:txBody>
      </p:sp>
      <p:sp>
        <p:nvSpPr>
          <p:cNvPr id="4" name="Объект 3"/>
          <p:cNvSpPr>
            <a:spLocks noGrp="1"/>
          </p:cNvSpPr>
          <p:nvPr>
            <p:ph sz="half" idx="1"/>
          </p:nvPr>
        </p:nvSpPr>
        <p:spPr>
          <a:xfrm>
            <a:off x="287338" y="1828800"/>
            <a:ext cx="4208462" cy="4297363"/>
          </a:xfrm>
        </p:spPr>
        <p:txBody>
          <a:bodyPr/>
          <a:lstStyle/>
          <a:p>
            <a:r>
              <a:rPr lang="uk-UA" sz="2000" b="1" i="1" smtClean="0">
                <a:latin typeface="Sitka Subheading" pitchFamily="2" charset="0"/>
              </a:rPr>
              <a:t>Фінансовий облік</a:t>
            </a:r>
            <a:r>
              <a:rPr lang="uk-UA" sz="2000" b="1" smtClean="0">
                <a:latin typeface="Sitka Subheading" pitchFamily="2" charset="0"/>
              </a:rPr>
              <a:t> </a:t>
            </a:r>
            <a:r>
              <a:rPr lang="uk-UA" sz="2000" smtClean="0">
                <a:latin typeface="Sitka Subheading" pitchFamily="2" charset="0"/>
              </a:rPr>
              <a:t>— це сукупність правил і процедур, що забезпечують підготовку, оприлюднення інформації про результати діяльності підприємства (установи, організації) та його фінансовий стан відповідно до вимог законодавчих актів і стандартів бухгалтерського обліку.</a:t>
            </a:r>
            <a:endParaRPr lang="ru-RU" sz="2000" smtClean="0">
              <a:latin typeface="Sitka Subheading" pitchFamily="2" charset="0"/>
            </a:endParaRPr>
          </a:p>
          <a:p>
            <a:endParaRPr lang="ru-RU" smtClean="0"/>
          </a:p>
        </p:txBody>
      </p:sp>
      <p:sp>
        <p:nvSpPr>
          <p:cNvPr id="9" name="Объект 8"/>
          <p:cNvSpPr>
            <a:spLocks noGrp="1"/>
          </p:cNvSpPr>
          <p:nvPr>
            <p:ph sz="half" idx="2"/>
          </p:nvPr>
        </p:nvSpPr>
        <p:spPr>
          <a:xfrm>
            <a:off x="4789488" y="1871663"/>
            <a:ext cx="4016375" cy="4287837"/>
          </a:xfrm>
        </p:spPr>
        <p:txBody>
          <a:bodyPr/>
          <a:lstStyle/>
          <a:p>
            <a:r>
              <a:rPr lang="uk-UA" sz="2000" b="1" i="1" smtClean="0">
                <a:latin typeface="Sitka Display" pitchFamily="2" charset="0"/>
              </a:rPr>
              <a:t>Управлінський облік</a:t>
            </a:r>
            <a:r>
              <a:rPr lang="uk-UA" sz="2000" b="1" smtClean="0">
                <a:latin typeface="Sitka Display" pitchFamily="2" charset="0"/>
              </a:rPr>
              <a:t> </a:t>
            </a:r>
            <a:r>
              <a:rPr lang="uk-UA" sz="2000" smtClean="0">
                <a:latin typeface="Sitka Display" pitchFamily="2" charset="0"/>
              </a:rPr>
              <a:t>— це сукупність методів і процедур, що забезпечують підготовку й надання інформації для планування, контролю й прийняття рішень на різних рівнях управління підприємством, установою, організацією.</a:t>
            </a:r>
            <a:endParaRPr lang="ru-RU" sz="2000" smtClean="0">
              <a:latin typeface="Sitka Display" pitchFamily="2" charset="0"/>
            </a:endParaRPr>
          </a:p>
          <a:p>
            <a:endParaRPr lang="ru-RU" smtClean="0"/>
          </a:p>
        </p:txBody>
      </p:sp>
      <p:sp>
        <p:nvSpPr>
          <p:cNvPr id="5" name="Номер слайда 4"/>
          <p:cNvSpPr>
            <a:spLocks noGrp="1"/>
          </p:cNvSpPr>
          <p:nvPr>
            <p:ph type="sldNum" sz="quarter" idx="12"/>
          </p:nvPr>
        </p:nvSpPr>
        <p:spPr/>
        <p:txBody>
          <a:bodyPr/>
          <a:lstStyle/>
          <a:p>
            <a:pPr>
              <a:defRPr/>
            </a:pPr>
            <a:fld id="{3969517F-F3EF-41B0-B60C-2F1E4205B453}" type="slidenum">
              <a:rPr lang="en-US" smtClean="0"/>
              <a:pPr>
                <a:defRPr/>
              </a:pPr>
              <a:t>36</a:t>
            </a:fld>
            <a:endParaRPr lang="en-US" dirty="0"/>
          </a:p>
        </p:txBody>
      </p:sp>
      <p:sp>
        <p:nvSpPr>
          <p:cNvPr id="40966"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ФінОблік -УпрОблік</a:t>
            </a:r>
            <a:endParaRPr lang="en-US" sz="2000">
              <a:solidFill>
                <a:schemeClr val="bg1"/>
              </a:solidFill>
              <a:latin typeface="Sitka Display" pitchFamily="2" charset="0"/>
            </a:endParaRPr>
          </a:p>
        </p:txBody>
      </p:sp>
      <p:pic>
        <p:nvPicPr>
          <p:cNvPr id="409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4">
                                            <p:txEl>
                                              <p:pRg st="0" end="0"/>
                                            </p:txEl>
                                          </p:spTgt>
                                        </p:tgtEl>
                                        <p:attrNameLst>
                                          <p:attrName>style.color</p:attrName>
                                        </p:attrNameLst>
                                      </p:cBhvr>
                                      <p:to>
                                        <p:clrVal>
                                          <a:schemeClr val="accent2"/>
                                        </p:clrVal>
                                      </p:to>
                                    </p:set>
                                    <p:set>
                                      <p:cBhvr>
                                        <p:cTn id="14" dur="500" fill="hold"/>
                                        <p:tgtEl>
                                          <p:spTgt spid="4">
                                            <p:txEl>
                                              <p:pRg st="0" end="0"/>
                                            </p:txEl>
                                          </p:spTgt>
                                        </p:tgtEl>
                                        <p:attrNameLst>
                                          <p:attrName>fillcolor</p:attrName>
                                        </p:attrNameLst>
                                      </p:cBhvr>
                                      <p:to>
                                        <p:clrVal>
                                          <a:schemeClr val="accent2"/>
                                        </p:clrVal>
                                      </p:to>
                                    </p:set>
                                    <p:set>
                                      <p:cBhvr>
                                        <p:cTn id="15" dur="500" fill="hold"/>
                                        <p:tgtEl>
                                          <p:spTgt spid="4">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mph" presetSubtype="0" fill="hold" nodeType="clickEffect">
                                  <p:stCondLst>
                                    <p:cond delay="0"/>
                                  </p:stCondLst>
                                  <p:iterate type="lt">
                                    <p:tmPct val="4000"/>
                                  </p:iterate>
                                  <p:childTnLst>
                                    <p:set>
                                      <p:cBhvr override="childStyle">
                                        <p:cTn id="19" dur="500" fill="hold"/>
                                        <p:tgtEl>
                                          <p:spTgt spid="9">
                                            <p:txEl>
                                              <p:pRg st="0" end="0"/>
                                            </p:txEl>
                                          </p:spTgt>
                                        </p:tgtEl>
                                        <p:attrNameLst>
                                          <p:attrName>style.color</p:attrName>
                                        </p:attrNameLst>
                                      </p:cBhvr>
                                      <p:to>
                                        <p:clrVal>
                                          <a:srgbClr val="00B050"/>
                                        </p:clrVal>
                                      </p:to>
                                    </p:set>
                                    <p:set>
                                      <p:cBhvr>
                                        <p:cTn id="20" dur="500" fill="hold"/>
                                        <p:tgtEl>
                                          <p:spTgt spid="9">
                                            <p:txEl>
                                              <p:pRg st="0" end="0"/>
                                            </p:txEl>
                                          </p:spTgt>
                                        </p:tgtEl>
                                        <p:attrNameLst>
                                          <p:attrName>fillcolor</p:attrName>
                                        </p:attrNameLst>
                                      </p:cBhvr>
                                      <p:to>
                                        <p:clrVal>
                                          <a:srgbClr val="00B050"/>
                                        </p:clrVal>
                                      </p:to>
                                    </p:set>
                                    <p:set>
                                      <p:cBhvr>
                                        <p:cTn id="21"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4050" y="274638"/>
            <a:ext cx="6762750" cy="1143000"/>
          </a:xfrm>
        </p:spPr>
        <p:txBody>
          <a:bodyPr/>
          <a:lstStyle/>
          <a:p>
            <a:r>
              <a:rPr lang="uk-UA" sz="2400" b="1" smtClean="0">
                <a:solidFill>
                  <a:srgbClr val="003366"/>
                </a:solidFill>
                <a:latin typeface="Sitka Display" pitchFamily="2" charset="0"/>
              </a:rPr>
              <a:t>ПОРІВНЯЛЬНА ХАРАКТЕРИСТИКА </a:t>
            </a:r>
            <a:br>
              <a:rPr lang="uk-UA" sz="2400" b="1" smtClean="0">
                <a:solidFill>
                  <a:srgbClr val="003366"/>
                </a:solidFill>
                <a:latin typeface="Sitka Display" pitchFamily="2" charset="0"/>
              </a:rPr>
            </a:br>
            <a:r>
              <a:rPr lang="uk-UA" sz="2400" b="1" smtClean="0">
                <a:solidFill>
                  <a:srgbClr val="003366"/>
                </a:solidFill>
                <a:latin typeface="Sitka Display" pitchFamily="2" charset="0"/>
              </a:rPr>
              <a:t>ФІНАНСОВОГО ТА УПРАВЛІНСЬКОГО ОБЛІКУ</a:t>
            </a:r>
            <a:endParaRPr lang="ru-RU" sz="2400" smtClean="0">
              <a:solidFill>
                <a:srgbClr val="003366"/>
              </a:solidFill>
              <a:latin typeface="Sitka Display" pitchFamily="2" charset="0"/>
            </a:endParaRPr>
          </a:p>
        </p:txBody>
      </p:sp>
      <p:graphicFrame>
        <p:nvGraphicFramePr>
          <p:cNvPr id="3" name="Объект 2"/>
          <p:cNvGraphicFramePr>
            <a:graphicFrameLocks noGrp="1"/>
          </p:cNvGraphicFramePr>
          <p:nvPr>
            <p:ph idx="1"/>
          </p:nvPr>
        </p:nvGraphicFramePr>
        <p:xfrm>
          <a:off x="476250" y="1252538"/>
          <a:ext cx="8229600" cy="5097465"/>
        </p:xfrm>
        <a:graphic>
          <a:graphicData uri="http://schemas.openxmlformats.org/drawingml/2006/table">
            <a:tbl>
              <a:tblPr>
                <a:tableStyleId>{5C22544A-7EE6-4342-B048-85BDC9FD1C3A}</a:tableStyleId>
              </a:tblPr>
              <a:tblGrid>
                <a:gridCol w="531632"/>
                <a:gridCol w="2595616"/>
                <a:gridCol w="2595616"/>
                <a:gridCol w="2506736"/>
              </a:tblGrid>
              <a:tr h="457135">
                <a:tc>
                  <a:txBody>
                    <a:bodyPr/>
                    <a:lstStyle/>
                    <a:p>
                      <a:pPr algn="l">
                        <a:lnSpc>
                          <a:spcPts val="850"/>
                        </a:lnSpc>
                        <a:spcBef>
                          <a:spcPts val="400"/>
                        </a:spcBef>
                        <a:spcAft>
                          <a:spcPts val="400"/>
                        </a:spcAft>
                      </a:pPr>
                      <a:r>
                        <a:rPr lang="uk-UA" sz="1400" dirty="0">
                          <a:effectLst/>
                          <a:latin typeface="Sitka Banner" pitchFamily="2" charset="0"/>
                        </a:rPr>
                        <a:t>№</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850"/>
                        </a:lnSpc>
                        <a:spcBef>
                          <a:spcPts val="400"/>
                        </a:spcBef>
                        <a:spcAft>
                          <a:spcPts val="400"/>
                        </a:spcAft>
                      </a:pPr>
                      <a:r>
                        <a:rPr lang="uk-UA" sz="1400" dirty="0">
                          <a:effectLst/>
                          <a:latin typeface="Sitka Banner" pitchFamily="2" charset="0"/>
                        </a:rPr>
                        <a:t>Ознака</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850"/>
                        </a:lnSpc>
                        <a:spcBef>
                          <a:spcPts val="400"/>
                        </a:spcBef>
                        <a:spcAft>
                          <a:spcPts val="400"/>
                        </a:spcAft>
                      </a:pPr>
                      <a:r>
                        <a:rPr lang="uk-UA" sz="1400" dirty="0">
                          <a:effectLst/>
                          <a:latin typeface="Sitka Banner" pitchFamily="2" charset="0"/>
                        </a:rPr>
                        <a:t>Фінансовий облік</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850"/>
                        </a:lnSpc>
                        <a:spcBef>
                          <a:spcPts val="400"/>
                        </a:spcBef>
                        <a:spcAft>
                          <a:spcPts val="400"/>
                        </a:spcAft>
                      </a:pPr>
                      <a:r>
                        <a:rPr lang="uk-UA" sz="1400" dirty="0">
                          <a:effectLst/>
                          <a:latin typeface="Sitka Banner" pitchFamily="2" charset="0"/>
                        </a:rPr>
                        <a:t>Управлінський облік</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3388">
                <a:tc>
                  <a:txBody>
                    <a:bodyPr/>
                    <a:lstStyle/>
                    <a:p>
                      <a:pPr algn="l">
                        <a:lnSpc>
                          <a:spcPts val="950"/>
                        </a:lnSpc>
                        <a:spcBef>
                          <a:spcPts val="300"/>
                        </a:spcBef>
                        <a:spcAft>
                          <a:spcPts val="300"/>
                        </a:spcAft>
                      </a:pPr>
                      <a:r>
                        <a:rPr lang="uk-UA" sz="1400" dirty="0">
                          <a:effectLst/>
                          <a:latin typeface="Sitka Banner" pitchFamily="2" charset="0"/>
                        </a:rPr>
                        <a:t>1</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950"/>
                        </a:lnSpc>
                        <a:spcBef>
                          <a:spcPts val="300"/>
                        </a:spcBef>
                        <a:spcAft>
                          <a:spcPts val="300"/>
                        </a:spcAft>
                      </a:pPr>
                      <a:r>
                        <a:rPr lang="uk-UA" sz="1400" dirty="0">
                          <a:effectLst/>
                          <a:latin typeface="Sitka Banner" pitchFamily="2" charset="0"/>
                        </a:rPr>
                        <a:t>Головні користувачі інформації</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950"/>
                        </a:lnSpc>
                        <a:spcBef>
                          <a:spcPts val="300"/>
                        </a:spcBef>
                        <a:spcAft>
                          <a:spcPts val="300"/>
                        </a:spcAft>
                      </a:pPr>
                      <a:r>
                        <a:rPr lang="uk-UA" sz="1400" dirty="0">
                          <a:effectLst/>
                          <a:latin typeface="Sitka Banner" pitchFamily="2" charset="0"/>
                        </a:rPr>
                        <a:t>Менеджери підприємства та зовнішні користувачі</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ts val="950"/>
                        </a:lnSpc>
                        <a:spcBef>
                          <a:spcPts val="300"/>
                        </a:spcBef>
                        <a:spcAft>
                          <a:spcPts val="300"/>
                        </a:spcAft>
                      </a:pPr>
                      <a:r>
                        <a:rPr lang="uk-UA" sz="1400" dirty="0">
                          <a:effectLst/>
                          <a:latin typeface="Sitka Banner" pitchFamily="2" charset="0"/>
                        </a:rPr>
                        <a:t>Менеджери різних рівнів підприємств</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773388">
                <a:tc>
                  <a:txBody>
                    <a:bodyPr/>
                    <a:lstStyle/>
                    <a:p>
                      <a:pPr algn="l">
                        <a:lnSpc>
                          <a:spcPts val="950"/>
                        </a:lnSpc>
                        <a:spcBef>
                          <a:spcPts val="300"/>
                        </a:spcBef>
                        <a:spcAft>
                          <a:spcPts val="300"/>
                        </a:spcAft>
                      </a:pPr>
                      <a:r>
                        <a:rPr lang="uk-UA" sz="1400" dirty="0">
                          <a:effectLst/>
                          <a:latin typeface="Sitka Banner" pitchFamily="2" charset="0"/>
                        </a:rPr>
                        <a:t>2</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Обмеження</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Загальноприйняті принципи (стандарти) та нормативні акти</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Жодних обмежень</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773388">
                <a:tc>
                  <a:txBody>
                    <a:bodyPr/>
                    <a:lstStyle/>
                    <a:p>
                      <a:pPr algn="l">
                        <a:lnSpc>
                          <a:spcPts val="950"/>
                        </a:lnSpc>
                        <a:spcBef>
                          <a:spcPts val="300"/>
                        </a:spcBef>
                        <a:spcAft>
                          <a:spcPts val="300"/>
                        </a:spcAft>
                      </a:pPr>
                      <a:r>
                        <a:rPr lang="uk-UA" sz="1400" dirty="0">
                          <a:effectLst/>
                          <a:latin typeface="Sitka Banner" pitchFamily="2" charset="0"/>
                        </a:rPr>
                        <a:t>3</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Використання вимірників</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Єдиний грошовий вимірник</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Різні вимірники (зокрема й якісні показники)</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773388">
                <a:tc>
                  <a:txBody>
                    <a:bodyPr/>
                    <a:lstStyle/>
                    <a:p>
                      <a:pPr algn="l">
                        <a:lnSpc>
                          <a:spcPts val="950"/>
                        </a:lnSpc>
                        <a:spcBef>
                          <a:spcPts val="300"/>
                        </a:spcBef>
                        <a:spcAft>
                          <a:spcPts val="300"/>
                        </a:spcAft>
                      </a:pPr>
                      <a:r>
                        <a:rPr lang="uk-UA" sz="1400" dirty="0">
                          <a:effectLst/>
                          <a:latin typeface="Sitka Banner" pitchFamily="2" charset="0"/>
                        </a:rPr>
                        <a:t>4</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Об’єкт аналізу</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Господарська одиниця загалом</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Структурні підрозділи підприємства (центри відповідальності)</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773388">
                <a:tc>
                  <a:txBody>
                    <a:bodyPr/>
                    <a:lstStyle/>
                    <a:p>
                      <a:pPr algn="l">
                        <a:lnSpc>
                          <a:spcPts val="950"/>
                        </a:lnSpc>
                        <a:spcBef>
                          <a:spcPts val="300"/>
                        </a:spcBef>
                        <a:spcAft>
                          <a:spcPts val="300"/>
                        </a:spcAft>
                      </a:pPr>
                      <a:r>
                        <a:rPr lang="uk-UA" sz="1400" dirty="0">
                          <a:effectLst/>
                          <a:latin typeface="Sitka Banner" pitchFamily="2" charset="0"/>
                        </a:rPr>
                        <a:t>5</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Періодичність складання звітів</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Регулярно, зазвичай річний або квартальний інтервал</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Змінний інтервал, оперативна інформація</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386695">
                <a:tc>
                  <a:txBody>
                    <a:bodyPr/>
                    <a:lstStyle/>
                    <a:p>
                      <a:pPr algn="l">
                        <a:lnSpc>
                          <a:spcPts val="950"/>
                        </a:lnSpc>
                        <a:spcBef>
                          <a:spcPts val="300"/>
                        </a:spcBef>
                        <a:spcAft>
                          <a:spcPts val="300"/>
                        </a:spcAft>
                      </a:pPr>
                      <a:r>
                        <a:rPr lang="uk-UA" sz="1400" dirty="0">
                          <a:effectLst/>
                          <a:latin typeface="Sitka Banner" pitchFamily="2" charset="0"/>
                        </a:rPr>
                        <a:t>6</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Націленість</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Оцінка минулого</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На майбутнє (прогнозування)</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386695">
                <a:tc>
                  <a:txBody>
                    <a:bodyPr/>
                    <a:lstStyle/>
                    <a:p>
                      <a:pPr algn="l">
                        <a:lnSpc>
                          <a:spcPts val="950"/>
                        </a:lnSpc>
                        <a:spcBef>
                          <a:spcPts val="300"/>
                        </a:spcBef>
                        <a:spcAft>
                          <a:spcPts val="300"/>
                        </a:spcAft>
                      </a:pPr>
                      <a:r>
                        <a:rPr lang="uk-UA" sz="1400" dirty="0">
                          <a:effectLst/>
                          <a:latin typeface="Sitka Banner" pitchFamily="2" charset="0"/>
                        </a:rPr>
                        <a:t>7</a:t>
                      </a:r>
                      <a:endParaRPr lang="ru-RU" sz="1400" dirty="0">
                        <a:effectLst/>
                        <a:latin typeface="Sitka Banner" pitchFamily="2" charset="0"/>
                        <a:ea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a:effectLst/>
                          <a:latin typeface="Sitka Banner" pitchFamily="2" charset="0"/>
                        </a:rPr>
                        <a:t>Відкритість даних</a:t>
                      </a:r>
                      <a:endParaRPr lang="ru-RU" sz="140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Більшість даних доступна всім</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lnSpc>
                          <a:spcPts val="950"/>
                        </a:lnSpc>
                        <a:spcBef>
                          <a:spcPts val="300"/>
                        </a:spcBef>
                        <a:spcAft>
                          <a:spcPts val="300"/>
                        </a:spcAft>
                      </a:pPr>
                      <a:r>
                        <a:rPr lang="uk-UA" sz="1400" dirty="0">
                          <a:effectLst/>
                          <a:latin typeface="Sitka Banner" pitchFamily="2" charset="0"/>
                        </a:rPr>
                        <a:t>Комерційна таємниця</a:t>
                      </a:r>
                      <a:endParaRPr lang="ru-RU" sz="1400" dirty="0">
                        <a:effectLst/>
                        <a:latin typeface="Sitka Banner" pitchFamily="2" charset="0"/>
                        <a:ea typeface="Times New Roman"/>
                      </a:endParaRPr>
                    </a:p>
                  </a:txBody>
                  <a:tcPr marL="68580" marR="68580" marT="0" marB="0" anchor="ctr">
                    <a:lnL w="12700" cap="flat" cmpd="sng" algn="ctr">
                      <a:solidFill>
                        <a:schemeClr val="tx1"/>
                      </a:solidFill>
                      <a:prstDash val="solid"/>
                      <a:round/>
                      <a:headEnd type="none" w="med" len="med"/>
                      <a:tailEnd type="none" w="med" len="med"/>
                    </a:lnL>
                  </a:tcPr>
                </a:tc>
              </a:tr>
            </a:tbl>
          </a:graphicData>
        </a:graphic>
      </p:graphicFrame>
      <p:sp>
        <p:nvSpPr>
          <p:cNvPr id="5" name="Номер слайда 4"/>
          <p:cNvSpPr>
            <a:spLocks noGrp="1"/>
          </p:cNvSpPr>
          <p:nvPr>
            <p:ph type="sldNum" sz="quarter" idx="12"/>
          </p:nvPr>
        </p:nvSpPr>
        <p:spPr/>
        <p:txBody>
          <a:bodyPr/>
          <a:lstStyle/>
          <a:p>
            <a:pPr>
              <a:defRPr/>
            </a:pPr>
            <a:fld id="{1868AA4B-5BC1-4745-909C-6AEA3619F24C}" type="slidenum">
              <a:rPr lang="en-US" smtClean="0"/>
              <a:pPr>
                <a:defRPr/>
              </a:pPr>
              <a:t>37</a:t>
            </a:fld>
            <a:endParaRPr lang="en-US" dirty="0"/>
          </a:p>
        </p:txBody>
      </p:sp>
      <p:sp>
        <p:nvSpPr>
          <p:cNvPr id="42035"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ФінОблік -УпрОблік</a:t>
            </a:r>
            <a:endParaRPr lang="en-US" sz="2000">
              <a:solidFill>
                <a:schemeClr val="bg1"/>
              </a:solidFill>
              <a:latin typeface="Sitka Display" pitchFamily="2" charset="0"/>
            </a:endParaRPr>
          </a:p>
        </p:txBody>
      </p:sp>
      <p:pic>
        <p:nvPicPr>
          <p:cNvPr id="420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3"/>
                                        </p:tgtEl>
                                      </p:cBhvr>
                                    </p:animEffect>
                                    <p:animScale>
                                      <p:cBhvr>
                                        <p:cTn id="14"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2488" y="511175"/>
            <a:ext cx="7021512" cy="906463"/>
          </a:xfrm>
        </p:spPr>
        <p:txBody>
          <a:bodyPr/>
          <a:lstStyle/>
          <a:p>
            <a:r>
              <a:rPr lang="uk-UA" sz="3200" b="1" smtClean="0">
                <a:solidFill>
                  <a:srgbClr val="003366"/>
                </a:solidFill>
                <a:latin typeface="Sitka Banner" pitchFamily="2" charset="0"/>
              </a:rPr>
              <a:t>5. Технологічний процес і процедури фінансового обліку</a:t>
            </a:r>
            <a:endParaRPr lang="ru-RU" sz="3200" b="1" smtClean="0">
              <a:solidFill>
                <a:srgbClr val="003366"/>
              </a:solidFill>
              <a:latin typeface="Sitka Banner" pitchFamily="2" charset="0"/>
            </a:endParaRPr>
          </a:p>
        </p:txBody>
      </p:sp>
      <p:sp>
        <p:nvSpPr>
          <p:cNvPr id="5" name="Номер слайда 4"/>
          <p:cNvSpPr>
            <a:spLocks noGrp="1"/>
          </p:cNvSpPr>
          <p:nvPr>
            <p:ph type="sldNum" sz="quarter" idx="12"/>
          </p:nvPr>
        </p:nvSpPr>
        <p:spPr/>
        <p:txBody>
          <a:bodyPr/>
          <a:lstStyle/>
          <a:p>
            <a:pPr>
              <a:defRPr/>
            </a:pPr>
            <a:fld id="{8BAB7FE9-E212-444B-9ADB-8B8D3C01F0A1}" type="slidenum">
              <a:rPr lang="en-US" smtClean="0"/>
              <a:pPr>
                <a:defRPr/>
              </a:pPr>
              <a:t>38</a:t>
            </a:fld>
            <a:endParaRPr lang="en-US" dirty="0"/>
          </a:p>
        </p:txBody>
      </p:sp>
      <p:sp>
        <p:nvSpPr>
          <p:cNvPr id="43012"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Техніка і процедури обліку</a:t>
            </a:r>
            <a:endParaRPr lang="en-US" sz="2000">
              <a:solidFill>
                <a:schemeClr val="bg1"/>
              </a:solidFill>
              <a:latin typeface="Sitka Display" pitchFamily="2" charset="0"/>
            </a:endParaRPr>
          </a:p>
        </p:txBody>
      </p:sp>
      <p:pic>
        <p:nvPicPr>
          <p:cNvPr id="430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idx="1"/>
          </p:nvPr>
        </p:nvSpPr>
        <p:spPr>
          <a:xfrm>
            <a:off x="457200" y="1862138"/>
            <a:ext cx="8229600" cy="4264025"/>
          </a:xfrm>
        </p:spPr>
        <p:txBody>
          <a:bodyPr/>
          <a:lstStyle/>
          <a:p>
            <a:pPr marL="0" indent="0">
              <a:buFontTx/>
              <a:buNone/>
              <a:defRPr/>
            </a:pPr>
            <a:r>
              <a:rPr lang="uk-UA" sz="2800" dirty="0">
                <a:latin typeface="Sitka Banner" pitchFamily="2" charset="0"/>
              </a:rPr>
              <a:t>Згідно з вимогами міжнародних і національних стандартів з бухгалтерського обліку, </a:t>
            </a:r>
            <a:r>
              <a:rPr lang="uk-UA" sz="2800" b="1" dirty="0">
                <a:latin typeface="Sitka Banner" pitchFamily="2" charset="0"/>
              </a:rPr>
              <a:t>до функцій фінансового обліку </a:t>
            </a:r>
            <a:r>
              <a:rPr lang="uk-UA" sz="2800" dirty="0">
                <a:latin typeface="Sitka Banner" pitchFamily="2" charset="0"/>
              </a:rPr>
              <a:t>належить суцільна реєстрація господарських фактів (операцій), що мали місце у звітному періоді, за </a:t>
            </a:r>
            <a:r>
              <a:rPr lang="uk-UA" sz="2800" i="1" dirty="0">
                <a:latin typeface="Sitka Banner" pitchFamily="2" charset="0"/>
              </a:rPr>
              <a:t>хронологічними</a:t>
            </a:r>
            <a:r>
              <a:rPr lang="uk-UA" sz="2800" dirty="0">
                <a:latin typeface="Sitka Banner" pitchFamily="2" charset="0"/>
              </a:rPr>
              <a:t> та </a:t>
            </a:r>
            <a:r>
              <a:rPr lang="uk-UA" sz="2800" i="1" dirty="0">
                <a:latin typeface="Sitka Banner" pitchFamily="2" charset="0"/>
              </a:rPr>
              <a:t>системними</a:t>
            </a:r>
            <a:r>
              <a:rPr lang="uk-UA" sz="2800" dirty="0">
                <a:latin typeface="Sitka Banner" pitchFamily="2" charset="0"/>
              </a:rPr>
              <a:t> ознаками</a:t>
            </a:r>
            <a:r>
              <a:rPr lang="uk-UA" dirty="0"/>
              <a:t>.</a:t>
            </a:r>
            <a:endParaRPr lang="ru-RU" dirty="0"/>
          </a:p>
          <a:p>
            <a:pP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2488" y="511175"/>
            <a:ext cx="7021512" cy="906463"/>
          </a:xfrm>
        </p:spPr>
        <p:txBody>
          <a:bodyPr/>
          <a:lstStyle/>
          <a:p>
            <a:r>
              <a:rPr lang="uk-UA" sz="3200" smtClean="0">
                <a:solidFill>
                  <a:srgbClr val="003366"/>
                </a:solidFill>
                <a:latin typeface="Sitka Heading" pitchFamily="2" charset="0"/>
              </a:rPr>
              <a:t>Система рахунків фінансового обліку</a:t>
            </a:r>
            <a:endParaRPr lang="ru-RU" sz="3200" b="1" smtClean="0">
              <a:solidFill>
                <a:srgbClr val="003366"/>
              </a:solidFill>
              <a:latin typeface="Sitka Heading" pitchFamily="2" charset="0"/>
            </a:endParaRPr>
          </a:p>
        </p:txBody>
      </p:sp>
      <p:sp>
        <p:nvSpPr>
          <p:cNvPr id="5" name="Номер слайда 4"/>
          <p:cNvSpPr>
            <a:spLocks noGrp="1"/>
          </p:cNvSpPr>
          <p:nvPr>
            <p:ph type="sldNum" sz="quarter" idx="12"/>
          </p:nvPr>
        </p:nvSpPr>
        <p:spPr/>
        <p:txBody>
          <a:bodyPr/>
          <a:lstStyle/>
          <a:p>
            <a:pPr>
              <a:defRPr/>
            </a:pPr>
            <a:fld id="{C2C9CC46-9CCA-41E8-A1DB-A031901B4ABA}" type="slidenum">
              <a:rPr lang="en-US" smtClean="0"/>
              <a:pPr>
                <a:defRPr/>
              </a:pPr>
              <a:t>39</a:t>
            </a:fld>
            <a:endParaRPr lang="en-US" dirty="0"/>
          </a:p>
        </p:txBody>
      </p:sp>
      <p:sp>
        <p:nvSpPr>
          <p:cNvPr id="44036" name="Text Box 23"/>
          <p:cNvSpPr txBox="1">
            <a:spLocks noChangeArrowheads="1"/>
          </p:cNvSpPr>
          <p:nvPr/>
        </p:nvSpPr>
        <p:spPr bwMode="auto">
          <a:xfrm>
            <a:off x="3113088" y="33338"/>
            <a:ext cx="587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uk-UA" sz="2000">
                <a:solidFill>
                  <a:schemeClr val="bg1"/>
                </a:solidFill>
                <a:latin typeface="Sitka Display" pitchFamily="2" charset="0"/>
              </a:rPr>
              <a:t>Техніка і процедури обліку</a:t>
            </a:r>
            <a:endParaRPr lang="en-US" sz="2000">
              <a:solidFill>
                <a:schemeClr val="bg1"/>
              </a:solidFill>
              <a:latin typeface="Sitka Display" pitchFamily="2" charset="0"/>
            </a:endParaRPr>
          </a:p>
        </p:txBody>
      </p:sp>
      <p:pic>
        <p:nvPicPr>
          <p:cNvPr id="440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7338" y="2395538"/>
            <a:ext cx="8385175"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Прямоугольник 2"/>
          <p:cNvSpPr>
            <a:spLocks noChangeArrowheads="1"/>
          </p:cNvSpPr>
          <p:nvPr/>
        </p:nvSpPr>
        <p:spPr bwMode="auto">
          <a:xfrm>
            <a:off x="287338" y="1311275"/>
            <a:ext cx="53736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atin typeface="Sitka Banner" pitchFamily="2" charset="0"/>
              </a:rPr>
              <a:t>Усю сукупність рахунків можна поділити на дві групи:</a:t>
            </a:r>
          </a:p>
          <a:p>
            <a:r>
              <a:rPr lang="ru-RU">
                <a:latin typeface="Sitka Banner" pitchFamily="2" charset="0"/>
              </a:rPr>
              <a:t>1.Балансові (реальні) рахунки.</a:t>
            </a:r>
          </a:p>
          <a:p>
            <a:r>
              <a:rPr lang="ru-RU">
                <a:latin typeface="Sitka Banner" pitchFamily="2" charset="0"/>
              </a:rPr>
              <a:t>2.Номінальні (тимчасові) рахунки (рис. 1.1).</a:t>
            </a:r>
          </a:p>
        </p:txBody>
      </p:sp>
      <p:sp>
        <p:nvSpPr>
          <p:cNvPr id="44041" name="Прямоугольник 8"/>
          <p:cNvSpPr>
            <a:spLocks noChangeArrowheads="1"/>
          </p:cNvSpPr>
          <p:nvPr/>
        </p:nvSpPr>
        <p:spPr bwMode="auto">
          <a:xfrm>
            <a:off x="965200" y="5630863"/>
            <a:ext cx="7510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t>Рис. 1.1. Класифікація рахунків фінансового обліку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3421856" y="414338"/>
            <a:ext cx="5722144" cy="1143000"/>
          </a:xfrm>
        </p:spPr>
        <p:txBody>
          <a:bodyPr/>
          <a:lstStyle/>
          <a:p>
            <a:r>
              <a:rPr lang="uk-UA" sz="3200" b="1" dirty="0" smtClean="0">
                <a:solidFill>
                  <a:srgbClr val="003366"/>
                </a:solidFill>
                <a:latin typeface="Sitka Display" pitchFamily="2" charset="0"/>
              </a:rPr>
              <a:t>Рекомендована література</a:t>
            </a:r>
            <a:endParaRPr lang="en-US" sz="2800" dirty="0" smtClean="0">
              <a:solidFill>
                <a:srgbClr val="003366"/>
              </a:solidFill>
              <a:latin typeface="Sitka Display" pitchFamily="2" charset="0"/>
            </a:endParaRPr>
          </a:p>
        </p:txBody>
      </p:sp>
      <p:sp>
        <p:nvSpPr>
          <p:cNvPr id="28680" name="Text Box 8"/>
          <p:cNvSpPr txBox="1">
            <a:spLocks noChangeArrowheads="1"/>
          </p:cNvSpPr>
          <p:nvPr/>
        </p:nvSpPr>
        <p:spPr bwMode="auto">
          <a:xfrm>
            <a:off x="6392863" y="6222093"/>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a:t>2015-2016 н.р.</a:t>
            </a:r>
            <a:r>
              <a:rPr lang="uk-UA" b="1">
                <a:solidFill>
                  <a:schemeClr val="bg1"/>
                </a:solidFill>
                <a:latin typeface="Arial Black" pitchFamily="34" charset="0"/>
              </a:rPr>
              <a:t>АНК</a:t>
            </a:r>
            <a:endParaRPr lang="en-US">
              <a:solidFill>
                <a:schemeClr val="bg1"/>
              </a:solidFill>
              <a:latin typeface="Arial Black" pitchFamily="34" charset="0"/>
            </a:endParaRPr>
          </a:p>
        </p:txBody>
      </p:sp>
      <p:sp>
        <p:nvSpPr>
          <p:cNvPr id="6148" name="Прямоугольник 4"/>
          <p:cNvSpPr>
            <a:spLocks noChangeArrowheads="1"/>
          </p:cNvSpPr>
          <p:nvPr/>
        </p:nvSpPr>
        <p:spPr bwMode="auto">
          <a:xfrm>
            <a:off x="6565900" y="76200"/>
            <a:ext cx="2493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1600" i="1">
                <a:latin typeface="Sitka Display" pitchFamily="2" charset="0"/>
              </a:rPr>
              <a:t>Облік у зарубіжних кранах</a:t>
            </a:r>
          </a:p>
        </p:txBody>
      </p:sp>
      <p:pic>
        <p:nvPicPr>
          <p:cNvPr id="6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7684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Текст 3"/>
          <p:cNvSpPr>
            <a:spLocks noGrp="1"/>
          </p:cNvSpPr>
          <p:nvPr>
            <p:ph type="body" idx="1"/>
          </p:nvPr>
        </p:nvSpPr>
        <p:spPr>
          <a:xfrm>
            <a:off x="3619046" y="1477963"/>
            <a:ext cx="3116262" cy="1468437"/>
          </a:xfrm>
        </p:spPr>
        <p:txBody>
          <a:bodyPr/>
          <a:lstStyle/>
          <a:p>
            <a:pPr algn="ctr"/>
            <a:r>
              <a:rPr lang="ru-RU" sz="1600" dirty="0" err="1" smtClean="0">
                <a:latin typeface="Sitka Display" pitchFamily="2" charset="0"/>
              </a:rPr>
              <a:t>М.І.Боднар</a:t>
            </a:r>
            <a:r>
              <a:rPr lang="ru-RU" sz="1600" dirty="0" smtClean="0">
                <a:latin typeface="Sitka Display" pitchFamily="2" charset="0"/>
              </a:rPr>
              <a:t>, </a:t>
            </a:r>
          </a:p>
          <a:p>
            <a:pPr algn="ctr"/>
            <a:r>
              <a:rPr lang="ru-RU" sz="1600" dirty="0" err="1" smtClean="0">
                <a:latin typeface="Sitka Display" pitchFamily="2" charset="0"/>
              </a:rPr>
              <a:t>В.О.Онищенко</a:t>
            </a:r>
            <a:r>
              <a:rPr lang="ru-RU" sz="1600" dirty="0" smtClean="0">
                <a:latin typeface="Sitka Display" pitchFamily="2" charset="0"/>
              </a:rPr>
              <a:t>, </a:t>
            </a:r>
          </a:p>
          <a:p>
            <a:pPr algn="ctr"/>
            <a:r>
              <a:rPr lang="ru-RU" sz="1600" dirty="0" smtClean="0">
                <a:latin typeface="Sitka Display" pitchFamily="2" charset="0"/>
              </a:rPr>
              <a:t>В.В. Дубова </a:t>
            </a:r>
          </a:p>
          <a:p>
            <a:pPr algn="ctr"/>
            <a:r>
              <a:rPr lang="ru-RU" sz="1600" dirty="0" err="1" smtClean="0">
                <a:latin typeface="Sitka Display" pitchFamily="2" charset="0"/>
              </a:rPr>
              <a:t>Облік</a:t>
            </a:r>
            <a:r>
              <a:rPr lang="ru-RU" sz="1600" dirty="0" smtClean="0">
                <a:latin typeface="Sitka Display" pitchFamily="2" charset="0"/>
              </a:rPr>
              <a:t> у </a:t>
            </a:r>
            <a:r>
              <a:rPr lang="ru-RU" sz="1600" dirty="0" err="1" smtClean="0">
                <a:latin typeface="Sitka Display" pitchFamily="2" charset="0"/>
              </a:rPr>
              <a:t>зарубіжних</a:t>
            </a:r>
            <a:r>
              <a:rPr lang="ru-RU" sz="1600" dirty="0" smtClean="0">
                <a:latin typeface="Sitka Display" pitchFamily="2" charset="0"/>
              </a:rPr>
              <a:t> </a:t>
            </a:r>
            <a:r>
              <a:rPr lang="ru-RU" sz="1600" dirty="0" err="1" smtClean="0">
                <a:latin typeface="Sitka Display" pitchFamily="2" charset="0"/>
              </a:rPr>
              <a:t>країнах</a:t>
            </a:r>
            <a:endParaRPr lang="ru-RU" sz="1600" dirty="0" smtClean="0">
              <a:latin typeface="Sitka Display" pitchFamily="2" charset="0"/>
            </a:endParaRPr>
          </a:p>
          <a:p>
            <a:pPr algn="ctr"/>
            <a:r>
              <a:rPr lang="uk-UA" sz="1600" dirty="0" smtClean="0">
                <a:latin typeface="Sitka Display" pitchFamily="2" charset="0"/>
              </a:rPr>
              <a:t>2015 рік</a:t>
            </a:r>
            <a:endParaRPr lang="ru-RU" sz="2800" dirty="0" smtClean="0"/>
          </a:p>
        </p:txBody>
      </p:sp>
      <p:pic>
        <p:nvPicPr>
          <p:cNvPr id="72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0" y="1270000"/>
            <a:ext cx="2065338"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2743" y="2946400"/>
            <a:ext cx="5257120" cy="29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633413"/>
            <a:ext cx="3388858"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1000" fill="hold"/>
                                        <p:tgtEl>
                                          <p:spTgt spid="28680"/>
                                        </p:tgtEl>
                                        <p:attrNameLst>
                                          <p:attrName>ppt_w</p:attrName>
                                        </p:attrNameLst>
                                      </p:cBhvr>
                                      <p:tavLst>
                                        <p:tav tm="0">
                                          <p:val>
                                            <p:fltVal val="0"/>
                                          </p:val>
                                        </p:tav>
                                        <p:tav tm="100000">
                                          <p:val>
                                            <p:strVal val="#ppt_w"/>
                                          </p:val>
                                        </p:tav>
                                      </p:tavLst>
                                    </p:anim>
                                    <p:anim calcmode="lin" valueType="num">
                                      <p:cBhvr>
                                        <p:cTn id="8" dur="1000" fill="hold"/>
                                        <p:tgtEl>
                                          <p:spTgt spid="28680"/>
                                        </p:tgtEl>
                                        <p:attrNameLst>
                                          <p:attrName>ppt_h</p:attrName>
                                        </p:attrNameLst>
                                      </p:cBhvr>
                                      <p:tavLst>
                                        <p:tav tm="0">
                                          <p:val>
                                            <p:fltVal val="0"/>
                                          </p:val>
                                        </p:tav>
                                        <p:tav tm="100000">
                                          <p:val>
                                            <p:strVal val="#ppt_h"/>
                                          </p:val>
                                        </p:tav>
                                      </p:tavLst>
                                    </p:anim>
                                    <p:anim calcmode="lin" valueType="num">
                                      <p:cBhvr>
                                        <p:cTn id="9" dur="1000" fill="hold"/>
                                        <p:tgtEl>
                                          <p:spTgt spid="28680"/>
                                        </p:tgtEl>
                                        <p:attrNameLst>
                                          <p:attrName>style.rotation</p:attrName>
                                        </p:attrNameLst>
                                      </p:cBhvr>
                                      <p:tavLst>
                                        <p:tav tm="0">
                                          <p:val>
                                            <p:fltVal val="90"/>
                                          </p:val>
                                        </p:tav>
                                        <p:tav tm="100000">
                                          <p:val>
                                            <p:fltVal val="0"/>
                                          </p:val>
                                        </p:tav>
                                      </p:tavLst>
                                    </p:anim>
                                    <p:animEffect transition="in" filter="fade">
                                      <p:cBhvr>
                                        <p:cTn id="10" dur="1000"/>
                                        <p:tgtEl>
                                          <p:spTgt spid="286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1000"/>
                                        <p:tgtEl>
                                          <p:spTgt spid="21">
                                            <p:txEl>
                                              <p:pRg st="0" end="0"/>
                                            </p:txEl>
                                          </p:spTgt>
                                        </p:tgtEl>
                                      </p:cBhvr>
                                    </p:animEffect>
                                    <p:anim calcmode="lin" valueType="num">
                                      <p:cBhvr>
                                        <p:cTn id="2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Effect transition="in" filter="fade">
                                      <p:cBhvr>
                                        <p:cTn id="29" dur="1000"/>
                                        <p:tgtEl>
                                          <p:spTgt spid="21">
                                            <p:txEl>
                                              <p:pRg st="1" end="1"/>
                                            </p:txEl>
                                          </p:spTgt>
                                        </p:tgtEl>
                                      </p:cBhvr>
                                    </p:animEffect>
                                    <p:anim calcmode="lin" valueType="num">
                                      <p:cBhvr>
                                        <p:cTn id="30"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xEl>
                                              <p:pRg st="2" end="2"/>
                                            </p:txEl>
                                          </p:spTgt>
                                        </p:tgtEl>
                                        <p:attrNameLst>
                                          <p:attrName>style.visibility</p:attrName>
                                        </p:attrNameLst>
                                      </p:cBhvr>
                                      <p:to>
                                        <p:strVal val="visible"/>
                                      </p:to>
                                    </p:set>
                                    <p:animEffect transition="in" filter="fade">
                                      <p:cBhvr>
                                        <p:cTn id="36" dur="1000"/>
                                        <p:tgtEl>
                                          <p:spTgt spid="21">
                                            <p:txEl>
                                              <p:pRg st="2" end="2"/>
                                            </p:txEl>
                                          </p:spTgt>
                                        </p:tgtEl>
                                      </p:cBhvr>
                                    </p:animEffect>
                                    <p:anim calcmode="lin" valueType="num">
                                      <p:cBhvr>
                                        <p:cTn id="37"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1">
                                            <p:txEl>
                                              <p:pRg st="3" end="3"/>
                                            </p:txEl>
                                          </p:spTgt>
                                        </p:tgtEl>
                                        <p:attrNameLst>
                                          <p:attrName>style.visibility</p:attrName>
                                        </p:attrNameLst>
                                      </p:cBhvr>
                                      <p:to>
                                        <p:strVal val="visible"/>
                                      </p:to>
                                    </p:set>
                                    <p:animEffect transition="in" filter="fade">
                                      <p:cBhvr>
                                        <p:cTn id="43" dur="1000"/>
                                        <p:tgtEl>
                                          <p:spTgt spid="21">
                                            <p:txEl>
                                              <p:pRg st="3" end="3"/>
                                            </p:txEl>
                                          </p:spTgt>
                                        </p:tgtEl>
                                      </p:cBhvr>
                                    </p:animEffect>
                                    <p:anim calcmode="lin" valueType="num">
                                      <p:cBhvr>
                                        <p:cTn id="4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xEl>
                                              <p:pRg st="4" end="4"/>
                                            </p:txEl>
                                          </p:spTgt>
                                        </p:tgtEl>
                                        <p:attrNameLst>
                                          <p:attrName>style.visibility</p:attrName>
                                        </p:attrNameLst>
                                      </p:cBhvr>
                                      <p:to>
                                        <p:strVal val="visible"/>
                                      </p:to>
                                    </p:set>
                                    <p:animEffect transition="in" filter="fade">
                                      <p:cBhvr>
                                        <p:cTn id="50" dur="1000"/>
                                        <p:tgtEl>
                                          <p:spTgt spid="21">
                                            <p:txEl>
                                              <p:pRg st="4" end="4"/>
                                            </p:txEl>
                                          </p:spTgt>
                                        </p:tgtEl>
                                      </p:cBhvr>
                                    </p:animEffect>
                                    <p:anim calcmode="lin" valueType="num">
                                      <p:cBhvr>
                                        <p:cTn id="51"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71688"/>
                                        </p:tgtEl>
                                        <p:attrNameLst>
                                          <p:attrName>style.visibility</p:attrName>
                                        </p:attrNameLst>
                                      </p:cBhvr>
                                      <p:to>
                                        <p:strVal val="visible"/>
                                      </p:to>
                                    </p:set>
                                    <p:animEffect transition="in" filter="fade">
                                      <p:cBhvr>
                                        <p:cTn id="57" dur="500"/>
                                        <p:tgtEl>
                                          <p:spTgt spid="7168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5" presetClass="entr" presetSubtype="0" fill="hold" nodeType="clickEffect">
                                  <p:stCondLst>
                                    <p:cond delay="0"/>
                                  </p:stCondLst>
                                  <p:childTnLst>
                                    <p:set>
                                      <p:cBhvr>
                                        <p:cTn id="61" dur="1" fill="hold">
                                          <p:stCondLst>
                                            <p:cond delay="0"/>
                                          </p:stCondLst>
                                        </p:cTn>
                                        <p:tgtEl>
                                          <p:spTgt spid="72706"/>
                                        </p:tgtEl>
                                        <p:attrNameLst>
                                          <p:attrName>style.visibility</p:attrName>
                                        </p:attrNameLst>
                                      </p:cBhvr>
                                      <p:to>
                                        <p:strVal val="visible"/>
                                      </p:to>
                                    </p:set>
                                    <p:animEffect transition="in" filter="fade">
                                      <p:cBhvr>
                                        <p:cTn id="62" dur="2000"/>
                                        <p:tgtEl>
                                          <p:spTgt spid="72706"/>
                                        </p:tgtEl>
                                      </p:cBhvr>
                                    </p:animEffect>
                                    <p:anim calcmode="lin" valueType="num">
                                      <p:cBhvr>
                                        <p:cTn id="63" dur="2000" fill="hold"/>
                                        <p:tgtEl>
                                          <p:spTgt spid="72706"/>
                                        </p:tgtEl>
                                        <p:attrNameLst>
                                          <p:attrName>ppt_w</p:attrName>
                                        </p:attrNameLst>
                                      </p:cBhvr>
                                      <p:tavLst>
                                        <p:tav tm="0" fmla="#ppt_w*sin(2.5*pi*$)">
                                          <p:val>
                                            <p:fltVal val="0"/>
                                          </p:val>
                                        </p:tav>
                                        <p:tav tm="100000">
                                          <p:val>
                                            <p:fltVal val="1"/>
                                          </p:val>
                                        </p:tav>
                                      </p:tavLst>
                                    </p:anim>
                                    <p:anim calcmode="lin" valueType="num">
                                      <p:cBhvr>
                                        <p:cTn id="64" dur="2000" fill="hold"/>
                                        <p:tgtEl>
                                          <p:spTgt spid="72706"/>
                                        </p:tgtEl>
                                        <p:attrNameLst>
                                          <p:attrName>ppt_h</p:attrName>
                                        </p:attrNameLst>
                                      </p:cBhvr>
                                      <p:tavLst>
                                        <p:tav tm="0">
                                          <p:val>
                                            <p:strVal val="#ppt_h"/>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1" presetClass="entr" presetSubtype="0" fill="hold" nodeType="clickEffect">
                                  <p:stCondLst>
                                    <p:cond delay="0"/>
                                  </p:stCondLst>
                                  <p:childTnLst>
                                    <p:set>
                                      <p:cBhvr>
                                        <p:cTn id="68" dur="1" fill="hold">
                                          <p:stCondLst>
                                            <p:cond delay="0"/>
                                          </p:stCondLst>
                                        </p:cTn>
                                        <p:tgtEl>
                                          <p:spTgt spid="72707"/>
                                        </p:tgtEl>
                                        <p:attrNameLst>
                                          <p:attrName>style.visibility</p:attrName>
                                        </p:attrNameLst>
                                      </p:cBhvr>
                                      <p:to>
                                        <p:strVal val="visible"/>
                                      </p:to>
                                    </p:set>
                                    <p:anim calcmode="lin" valueType="num">
                                      <p:cBhvr>
                                        <p:cTn id="69" dur="1000" fill="hold"/>
                                        <p:tgtEl>
                                          <p:spTgt spid="72707"/>
                                        </p:tgtEl>
                                        <p:attrNameLst>
                                          <p:attrName>ppt_w</p:attrName>
                                        </p:attrNameLst>
                                      </p:cBhvr>
                                      <p:tavLst>
                                        <p:tav tm="0">
                                          <p:val>
                                            <p:fltVal val="0"/>
                                          </p:val>
                                        </p:tav>
                                        <p:tav tm="100000">
                                          <p:val>
                                            <p:strVal val="#ppt_w"/>
                                          </p:val>
                                        </p:tav>
                                      </p:tavLst>
                                    </p:anim>
                                    <p:anim calcmode="lin" valueType="num">
                                      <p:cBhvr>
                                        <p:cTn id="70" dur="1000" fill="hold"/>
                                        <p:tgtEl>
                                          <p:spTgt spid="72707"/>
                                        </p:tgtEl>
                                        <p:attrNameLst>
                                          <p:attrName>ppt_h</p:attrName>
                                        </p:attrNameLst>
                                      </p:cBhvr>
                                      <p:tavLst>
                                        <p:tav tm="0">
                                          <p:val>
                                            <p:fltVal val="0"/>
                                          </p:val>
                                        </p:tav>
                                        <p:tav tm="100000">
                                          <p:val>
                                            <p:strVal val="#ppt_h"/>
                                          </p:val>
                                        </p:tav>
                                      </p:tavLst>
                                    </p:anim>
                                    <p:anim calcmode="lin" valueType="num">
                                      <p:cBhvr>
                                        <p:cTn id="71" dur="1000" fill="hold"/>
                                        <p:tgtEl>
                                          <p:spTgt spid="72707"/>
                                        </p:tgtEl>
                                        <p:attrNameLst>
                                          <p:attrName>style.rotation</p:attrName>
                                        </p:attrNameLst>
                                      </p:cBhvr>
                                      <p:tavLst>
                                        <p:tav tm="0">
                                          <p:val>
                                            <p:fltVal val="90"/>
                                          </p:val>
                                        </p:tav>
                                        <p:tav tm="100000">
                                          <p:val>
                                            <p:fltVal val="0"/>
                                          </p:val>
                                        </p:tav>
                                      </p:tavLst>
                                    </p:anim>
                                    <p:animEffect transition="in" filter="fade">
                                      <p:cBhvr>
                                        <p:cTn id="72" dur="1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8680" grpId="0"/>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165225" y="413090"/>
            <a:ext cx="7978775" cy="611187"/>
          </a:xfrm>
        </p:spPr>
        <p:txBody>
          <a:bodyPr/>
          <a:lstStyle/>
          <a:p>
            <a:r>
              <a:rPr lang="uk-UA" sz="2800" b="1" dirty="0" smtClean="0">
                <a:solidFill>
                  <a:srgbClr val="003366"/>
                </a:solidFill>
                <a:latin typeface="Sitka Display" pitchFamily="2" charset="0"/>
              </a:rPr>
              <a:t>Рекомендовані </a:t>
            </a:r>
            <a:r>
              <a:rPr lang="ru-RU" sz="2800" b="1" dirty="0" smtClean="0">
                <a:solidFill>
                  <a:srgbClr val="003366"/>
                </a:solidFill>
                <a:latin typeface="Sitka Display" pitchFamily="2" charset="0"/>
              </a:rPr>
              <a:t>Веб-</a:t>
            </a:r>
            <a:r>
              <a:rPr lang="ru-RU" sz="2800" b="1" dirty="0" err="1" smtClean="0">
                <a:solidFill>
                  <a:srgbClr val="003366"/>
                </a:solidFill>
                <a:latin typeface="Sitka Display" pitchFamily="2" charset="0"/>
              </a:rPr>
              <a:t>сайти</a:t>
            </a:r>
            <a:r>
              <a:rPr lang="ru-RU" sz="2800" b="1" dirty="0" smtClean="0">
                <a:solidFill>
                  <a:srgbClr val="003366"/>
                </a:solidFill>
                <a:latin typeface="Sitka Display" pitchFamily="2" charset="0"/>
              </a:rPr>
              <a:t> </a:t>
            </a:r>
            <a:r>
              <a:rPr lang="ru-RU" sz="2800" b="1" dirty="0" err="1" smtClean="0">
                <a:solidFill>
                  <a:srgbClr val="003366"/>
                </a:solidFill>
                <a:latin typeface="Sitka Display" pitchFamily="2" charset="0"/>
              </a:rPr>
              <a:t>регулюючих</a:t>
            </a:r>
            <a:r>
              <a:rPr lang="ru-RU" sz="2800" b="1" dirty="0" smtClean="0">
                <a:solidFill>
                  <a:srgbClr val="003366"/>
                </a:solidFill>
                <a:latin typeface="Sitka Display" pitchFamily="2" charset="0"/>
              </a:rPr>
              <a:t> </a:t>
            </a:r>
            <a:r>
              <a:rPr lang="ru-RU" sz="2800" b="1" dirty="0" err="1" smtClean="0">
                <a:solidFill>
                  <a:srgbClr val="003366"/>
                </a:solidFill>
                <a:latin typeface="Sitka Display" pitchFamily="2" charset="0"/>
              </a:rPr>
              <a:t>органів</a:t>
            </a:r>
            <a:endParaRPr lang="ru-RU" sz="2800" b="1" dirty="0" smtClean="0">
              <a:solidFill>
                <a:srgbClr val="003366"/>
              </a:solidFill>
              <a:latin typeface="Sitka Display" pitchFamily="2" charset="0"/>
            </a:endParaRPr>
          </a:p>
        </p:txBody>
      </p:sp>
      <p:sp>
        <p:nvSpPr>
          <p:cNvPr id="7172" name="Прямоугольник 4"/>
          <p:cNvSpPr>
            <a:spLocks noChangeArrowheads="1"/>
          </p:cNvSpPr>
          <p:nvPr/>
        </p:nvSpPr>
        <p:spPr bwMode="auto">
          <a:xfrm>
            <a:off x="6565900" y="76200"/>
            <a:ext cx="2493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1600" i="1">
                <a:latin typeface="Sitka Display" pitchFamily="2" charset="0"/>
              </a:rPr>
              <a:t>Облік у зарубіжних кранах</a:t>
            </a:r>
          </a:p>
        </p:txBody>
      </p:sp>
      <p:sp>
        <p:nvSpPr>
          <p:cNvPr id="2" name="Текст 1"/>
          <p:cNvSpPr>
            <a:spLocks noGrp="1"/>
          </p:cNvSpPr>
          <p:nvPr>
            <p:ph type="body" idx="1"/>
          </p:nvPr>
        </p:nvSpPr>
        <p:spPr>
          <a:xfrm>
            <a:off x="144463" y="914400"/>
            <a:ext cx="8999537" cy="5573712"/>
          </a:xfrm>
        </p:spPr>
        <p:txBody>
          <a:bodyPr anchor="t"/>
          <a:lstStyle/>
          <a:p>
            <a:pPr>
              <a:spcBef>
                <a:spcPct val="0"/>
              </a:spcBef>
            </a:pPr>
            <a:r>
              <a:rPr lang="ru-RU" sz="1600" dirty="0" smtClean="0"/>
              <a:t>- </a:t>
            </a:r>
            <a:r>
              <a:rPr lang="ru-RU" sz="1800" u="sng" dirty="0" err="1" smtClean="0">
                <a:latin typeface="Sitka Display" pitchFamily="2" charset="0"/>
              </a:rPr>
              <a:t>Міністерство</a:t>
            </a:r>
            <a:r>
              <a:rPr lang="ru-RU" sz="1800" u="sng" dirty="0" smtClean="0">
                <a:latin typeface="Sitka Display" pitchFamily="2" charset="0"/>
              </a:rPr>
              <a:t> </a:t>
            </a:r>
            <a:r>
              <a:rPr lang="ru-RU" sz="1800" u="sng" dirty="0" err="1" smtClean="0">
                <a:latin typeface="Sitka Display" pitchFamily="2" charset="0"/>
              </a:rPr>
              <a:t>фінансів</a:t>
            </a:r>
            <a:r>
              <a:rPr lang="ru-RU" sz="1800" u="sng" dirty="0" smtClean="0">
                <a:latin typeface="Sitka Display" pitchFamily="2" charset="0"/>
              </a:rPr>
              <a:t> </a:t>
            </a:r>
            <a:r>
              <a:rPr lang="ru-RU" sz="1800" u="sng" dirty="0" err="1" smtClean="0">
                <a:latin typeface="Sitka Display" pitchFamily="2" charset="0"/>
              </a:rPr>
              <a:t>України</a:t>
            </a:r>
            <a:r>
              <a:rPr lang="ru-RU" sz="1800" b="0" dirty="0" smtClean="0">
                <a:latin typeface="Sitka Display" pitchFamily="2" charset="0"/>
              </a:rPr>
              <a:t/>
            </a:r>
            <a:br>
              <a:rPr lang="ru-RU" sz="1800" b="0" dirty="0" smtClean="0">
                <a:latin typeface="Sitka Display" pitchFamily="2" charset="0"/>
              </a:rPr>
            </a:br>
            <a:r>
              <a:rPr lang="ru-RU" sz="1800" b="0" dirty="0" err="1" smtClean="0">
                <a:latin typeface="Sitka Display" pitchFamily="2" charset="0"/>
              </a:rPr>
              <a:t>Офіційний</a:t>
            </a:r>
            <a:r>
              <a:rPr lang="ru-RU" sz="1800" b="0" dirty="0" smtClean="0">
                <a:latin typeface="Sitka Display" pitchFamily="2" charset="0"/>
              </a:rPr>
              <a:t> сайт </a:t>
            </a:r>
            <a:r>
              <a:rPr lang="ru-RU" sz="1800" b="0" dirty="0" err="1" smtClean="0">
                <a:latin typeface="Sitka Display" pitchFamily="2" charset="0"/>
              </a:rPr>
              <a:t>Міністерства</a:t>
            </a:r>
            <a:r>
              <a:rPr lang="ru-RU" sz="1800" b="0" dirty="0" smtClean="0">
                <a:latin typeface="Sitka Display" pitchFamily="2" charset="0"/>
              </a:rPr>
              <a:t> </a:t>
            </a:r>
            <a:r>
              <a:rPr lang="ru-RU" sz="1800" b="0" dirty="0" err="1" smtClean="0">
                <a:latin typeface="Sitka Display" pitchFamily="2" charset="0"/>
              </a:rPr>
              <a:t>фінансів</a:t>
            </a:r>
            <a:r>
              <a:rPr lang="ru-RU" sz="1800" b="0" dirty="0" smtClean="0">
                <a:latin typeface="Sitka Display" pitchFamily="2" charset="0"/>
              </a:rPr>
              <a:t> </a:t>
            </a:r>
            <a:r>
              <a:rPr lang="ru-RU" sz="1800" b="0" dirty="0" err="1" smtClean="0">
                <a:latin typeface="Sitka Display" pitchFamily="2" charset="0"/>
              </a:rPr>
              <a:t>України</a:t>
            </a:r>
            <a:r>
              <a:rPr lang="ru-RU" sz="1800" b="0" dirty="0" smtClean="0">
                <a:latin typeface="Sitka Display" pitchFamily="2" charset="0"/>
              </a:rPr>
              <a:t/>
            </a:r>
            <a:br>
              <a:rPr lang="ru-RU" sz="1800" b="0" dirty="0" smtClean="0">
                <a:latin typeface="Sitka Display" pitchFamily="2" charset="0"/>
              </a:rPr>
            </a:br>
            <a:r>
              <a:rPr lang="en-US" sz="1800" b="0" u="sng" dirty="0" smtClean="0">
                <a:latin typeface="Sitka Display" pitchFamily="2" charset="0"/>
                <a:hlinkClick r:id="rId3"/>
              </a:rPr>
              <a:t>http://www.minfin.gov.ua</a:t>
            </a:r>
            <a:r>
              <a:rPr lang="en-US" sz="1800" b="0" dirty="0" smtClean="0">
                <a:latin typeface="Sitka Display" pitchFamily="2" charset="0"/>
              </a:rPr>
              <a:t/>
            </a:r>
            <a:br>
              <a:rPr lang="en-US" sz="1800" b="0" dirty="0" smtClean="0">
                <a:latin typeface="Sitka Display" pitchFamily="2" charset="0"/>
              </a:rPr>
            </a:br>
            <a:endParaRPr lang="en-US" sz="1050" b="0" dirty="0" smtClean="0">
              <a:latin typeface="Sitka Display" pitchFamily="2" charset="0"/>
            </a:endParaRPr>
          </a:p>
          <a:p>
            <a:pPr>
              <a:spcBef>
                <a:spcPct val="0"/>
              </a:spcBef>
            </a:pPr>
            <a:r>
              <a:rPr lang="en-US" sz="1800" b="0" dirty="0" smtClean="0">
                <a:latin typeface="Sitka Display" pitchFamily="2" charset="0"/>
              </a:rPr>
              <a:t>- </a:t>
            </a:r>
            <a:r>
              <a:rPr lang="ru-RU" sz="1800" u="sng" dirty="0" err="1" smtClean="0">
                <a:latin typeface="Sitka Display" pitchFamily="2" charset="0"/>
              </a:rPr>
              <a:t>Національна</a:t>
            </a:r>
            <a:r>
              <a:rPr lang="ru-RU" sz="1800" u="sng" dirty="0" smtClean="0">
                <a:latin typeface="Sitka Display" pitchFamily="2" charset="0"/>
              </a:rPr>
              <a:t> </a:t>
            </a:r>
            <a:r>
              <a:rPr lang="ru-RU" sz="1800" u="sng" dirty="0" err="1" smtClean="0">
                <a:latin typeface="Sitka Display" pitchFamily="2" charset="0"/>
              </a:rPr>
              <a:t>комісія</a:t>
            </a:r>
            <a:r>
              <a:rPr lang="ru-RU" sz="1800" u="sng" dirty="0" smtClean="0">
                <a:latin typeface="Sitka Display" pitchFamily="2" charset="0"/>
              </a:rPr>
              <a:t> з </a:t>
            </a:r>
            <a:r>
              <a:rPr lang="ru-RU" sz="1800" u="sng" dirty="0" err="1" smtClean="0">
                <a:latin typeface="Sitka Display" pitchFamily="2" charset="0"/>
              </a:rPr>
              <a:t>цінних</a:t>
            </a:r>
            <a:r>
              <a:rPr lang="ru-RU" sz="1800" u="sng" dirty="0" smtClean="0">
                <a:latin typeface="Sitka Display" pitchFamily="2" charset="0"/>
              </a:rPr>
              <a:t> </a:t>
            </a:r>
            <a:r>
              <a:rPr lang="ru-RU" sz="1800" u="sng" dirty="0" err="1" smtClean="0">
                <a:latin typeface="Sitka Display" pitchFamily="2" charset="0"/>
              </a:rPr>
              <a:t>паперів</a:t>
            </a:r>
            <a:r>
              <a:rPr lang="ru-RU" sz="1800" u="sng" dirty="0" smtClean="0">
                <a:latin typeface="Sitka Display" pitchFamily="2" charset="0"/>
              </a:rPr>
              <a:t> та фондового ринку</a:t>
            </a:r>
            <a:r>
              <a:rPr lang="ru-RU" sz="1800" b="0" dirty="0" smtClean="0">
                <a:latin typeface="Sitka Display" pitchFamily="2" charset="0"/>
              </a:rPr>
              <a:t/>
            </a:r>
            <a:br>
              <a:rPr lang="ru-RU" sz="1800" b="0" dirty="0" smtClean="0">
                <a:latin typeface="Sitka Display" pitchFamily="2" charset="0"/>
              </a:rPr>
            </a:br>
            <a:r>
              <a:rPr lang="ru-RU" sz="1800" b="0" dirty="0" err="1" smtClean="0">
                <a:latin typeface="Sitka Display" pitchFamily="2" charset="0"/>
              </a:rPr>
              <a:t>Офіційний</a:t>
            </a:r>
            <a:r>
              <a:rPr lang="ru-RU" sz="1800" b="0" dirty="0" smtClean="0">
                <a:latin typeface="Sitka Display" pitchFamily="2" charset="0"/>
              </a:rPr>
              <a:t> сайт </a:t>
            </a:r>
            <a:r>
              <a:rPr lang="ru-RU" sz="1800" b="0" dirty="0" err="1" smtClean="0">
                <a:latin typeface="Sitka Display" pitchFamily="2" charset="0"/>
              </a:rPr>
              <a:t>Національної</a:t>
            </a:r>
            <a:r>
              <a:rPr lang="ru-RU" sz="1800" b="0" dirty="0" smtClean="0">
                <a:latin typeface="Sitka Display" pitchFamily="2" charset="0"/>
              </a:rPr>
              <a:t> </a:t>
            </a:r>
            <a:r>
              <a:rPr lang="ru-RU" sz="1800" b="0" dirty="0" err="1" smtClean="0">
                <a:latin typeface="Sitka Display" pitchFamily="2" charset="0"/>
              </a:rPr>
              <a:t>комісії</a:t>
            </a:r>
            <a:r>
              <a:rPr lang="ru-RU" sz="1800" b="0" dirty="0" smtClean="0">
                <a:latin typeface="Sitka Display" pitchFamily="2" charset="0"/>
              </a:rPr>
              <a:t> з </a:t>
            </a:r>
            <a:r>
              <a:rPr lang="ru-RU" sz="1800" b="0" dirty="0" err="1" smtClean="0">
                <a:latin typeface="Sitka Display" pitchFamily="2" charset="0"/>
              </a:rPr>
              <a:t>цінних</a:t>
            </a:r>
            <a:r>
              <a:rPr lang="ru-RU" sz="1800" b="0" dirty="0" smtClean="0">
                <a:latin typeface="Sitka Display" pitchFamily="2" charset="0"/>
              </a:rPr>
              <a:t> </a:t>
            </a:r>
            <a:r>
              <a:rPr lang="ru-RU" sz="1800" b="0" dirty="0" err="1" smtClean="0">
                <a:latin typeface="Sitka Display" pitchFamily="2" charset="0"/>
              </a:rPr>
              <a:t>паперів</a:t>
            </a:r>
            <a:r>
              <a:rPr lang="ru-RU" sz="1800" b="0" dirty="0" smtClean="0">
                <a:latin typeface="Sitka Display" pitchFamily="2" charset="0"/>
              </a:rPr>
              <a:t> та фондового ринку</a:t>
            </a:r>
            <a:br>
              <a:rPr lang="ru-RU" sz="1800" b="0" dirty="0" smtClean="0">
                <a:latin typeface="Sitka Display" pitchFamily="2" charset="0"/>
              </a:rPr>
            </a:br>
            <a:r>
              <a:rPr lang="en-US" sz="1800" b="0" u="sng" dirty="0" smtClean="0">
                <a:latin typeface="Sitka Display" pitchFamily="2" charset="0"/>
                <a:hlinkClick r:id="rId4"/>
              </a:rPr>
              <a:t>http://ssmsc.gov.ua</a:t>
            </a:r>
            <a:r>
              <a:rPr lang="en-US" sz="1800" b="0" dirty="0" smtClean="0">
                <a:latin typeface="Sitka Display" pitchFamily="2" charset="0"/>
              </a:rPr>
              <a:t/>
            </a:r>
            <a:br>
              <a:rPr lang="en-US" sz="1800" b="0" dirty="0" smtClean="0">
                <a:latin typeface="Sitka Display" pitchFamily="2" charset="0"/>
              </a:rPr>
            </a:br>
            <a:endParaRPr lang="en-US" sz="1200" b="0" dirty="0" smtClean="0">
              <a:latin typeface="Sitka Display" pitchFamily="2" charset="0"/>
            </a:endParaRPr>
          </a:p>
          <a:p>
            <a:pPr>
              <a:spcBef>
                <a:spcPct val="0"/>
              </a:spcBef>
            </a:pPr>
            <a:r>
              <a:rPr lang="en-US" sz="1800" b="0" dirty="0" smtClean="0">
                <a:latin typeface="Sitka Display" pitchFamily="2" charset="0"/>
              </a:rPr>
              <a:t>- </a:t>
            </a:r>
            <a:r>
              <a:rPr lang="ru-RU" sz="1800" u="sng" dirty="0" err="1" smtClean="0">
                <a:latin typeface="Sitka Display" pitchFamily="2" charset="0"/>
              </a:rPr>
              <a:t>Національний</a:t>
            </a:r>
            <a:r>
              <a:rPr lang="ru-RU" sz="1800" u="sng" dirty="0" smtClean="0">
                <a:latin typeface="Sitka Display" pitchFamily="2" charset="0"/>
              </a:rPr>
              <a:t> банк </a:t>
            </a:r>
            <a:r>
              <a:rPr lang="ru-RU" sz="1800" u="sng" dirty="0" err="1" smtClean="0">
                <a:latin typeface="Sitka Display" pitchFamily="2" charset="0"/>
              </a:rPr>
              <a:t>України</a:t>
            </a:r>
            <a:r>
              <a:rPr lang="ru-RU" sz="1800" b="0" dirty="0" smtClean="0">
                <a:latin typeface="Sitka Display" pitchFamily="2" charset="0"/>
              </a:rPr>
              <a:t/>
            </a:r>
            <a:br>
              <a:rPr lang="ru-RU" sz="1800" b="0" dirty="0" smtClean="0">
                <a:latin typeface="Sitka Display" pitchFamily="2" charset="0"/>
              </a:rPr>
            </a:br>
            <a:r>
              <a:rPr lang="ru-RU" sz="1800" b="0" dirty="0" err="1" smtClean="0">
                <a:latin typeface="Sitka Display" pitchFamily="2" charset="0"/>
              </a:rPr>
              <a:t>Офіційний</a:t>
            </a:r>
            <a:r>
              <a:rPr lang="ru-RU" sz="1800" b="0" dirty="0" smtClean="0">
                <a:latin typeface="Sitka Display" pitchFamily="2" charset="0"/>
              </a:rPr>
              <a:t> сайт </a:t>
            </a:r>
            <a:r>
              <a:rPr lang="ru-RU" sz="1800" b="0" dirty="0" err="1" smtClean="0">
                <a:latin typeface="Sitka Display" pitchFamily="2" charset="0"/>
              </a:rPr>
              <a:t>Національного</a:t>
            </a:r>
            <a:r>
              <a:rPr lang="ru-RU" sz="1800" b="0" dirty="0" smtClean="0">
                <a:latin typeface="Sitka Display" pitchFamily="2" charset="0"/>
              </a:rPr>
              <a:t> банку </a:t>
            </a:r>
            <a:r>
              <a:rPr lang="ru-RU" sz="1800" b="0" dirty="0" err="1" smtClean="0">
                <a:latin typeface="Sitka Display" pitchFamily="2" charset="0"/>
              </a:rPr>
              <a:t>України</a:t>
            </a:r>
            <a:r>
              <a:rPr lang="ru-RU" sz="1800" b="0" dirty="0" smtClean="0">
                <a:latin typeface="Sitka Display" pitchFamily="2" charset="0"/>
              </a:rPr>
              <a:t/>
            </a:r>
            <a:br>
              <a:rPr lang="ru-RU" sz="1800" b="0" dirty="0" smtClean="0">
                <a:latin typeface="Sitka Display" pitchFamily="2" charset="0"/>
              </a:rPr>
            </a:br>
            <a:r>
              <a:rPr lang="en-US" sz="1800" b="0" u="sng" dirty="0" smtClean="0">
                <a:latin typeface="Sitka Display" pitchFamily="2" charset="0"/>
                <a:hlinkClick r:id="rId5"/>
              </a:rPr>
              <a:t>http://bank.gov.ua</a:t>
            </a:r>
            <a:r>
              <a:rPr lang="en-US" sz="1800" b="0" dirty="0" smtClean="0">
                <a:latin typeface="Sitka Display" pitchFamily="2" charset="0"/>
              </a:rPr>
              <a:t/>
            </a:r>
            <a:br>
              <a:rPr lang="en-US" sz="1800" b="0" dirty="0" smtClean="0">
                <a:latin typeface="Sitka Display" pitchFamily="2" charset="0"/>
              </a:rPr>
            </a:br>
            <a:endParaRPr lang="en-US" sz="1100" b="0" dirty="0" smtClean="0">
              <a:latin typeface="Sitka Display" pitchFamily="2" charset="0"/>
            </a:endParaRPr>
          </a:p>
          <a:p>
            <a:pPr>
              <a:spcBef>
                <a:spcPct val="0"/>
              </a:spcBef>
            </a:pPr>
            <a:r>
              <a:rPr lang="en-US" sz="1800" b="0" dirty="0" smtClean="0">
                <a:latin typeface="Sitka Display" pitchFamily="2" charset="0"/>
              </a:rPr>
              <a:t>- </a:t>
            </a:r>
            <a:r>
              <a:rPr lang="ru-RU" sz="1800" u="sng" dirty="0" err="1" smtClean="0">
                <a:latin typeface="Sitka Display" pitchFamily="2" charset="0"/>
              </a:rPr>
              <a:t>Державна</a:t>
            </a:r>
            <a:r>
              <a:rPr lang="ru-RU" sz="1800" u="sng" dirty="0" smtClean="0">
                <a:latin typeface="Sitka Display" pitchFamily="2" charset="0"/>
              </a:rPr>
              <a:t> служба статистики </a:t>
            </a:r>
            <a:r>
              <a:rPr lang="ru-RU" sz="1800" u="sng" dirty="0" err="1" smtClean="0">
                <a:latin typeface="Sitka Display" pitchFamily="2" charset="0"/>
              </a:rPr>
              <a:t>України</a:t>
            </a:r>
            <a:r>
              <a:rPr lang="ru-RU" sz="1800" b="0" dirty="0" smtClean="0">
                <a:latin typeface="Sitka Display" pitchFamily="2" charset="0"/>
              </a:rPr>
              <a:t/>
            </a:r>
            <a:br>
              <a:rPr lang="ru-RU" sz="1800" b="0" dirty="0" smtClean="0">
                <a:latin typeface="Sitka Display" pitchFamily="2" charset="0"/>
              </a:rPr>
            </a:br>
            <a:r>
              <a:rPr lang="ru-RU" sz="1800" b="0" dirty="0" err="1" smtClean="0">
                <a:latin typeface="Sitka Display" pitchFamily="2" charset="0"/>
              </a:rPr>
              <a:t>Офіційний</a:t>
            </a:r>
            <a:r>
              <a:rPr lang="ru-RU" sz="1800" b="0" dirty="0" smtClean="0">
                <a:latin typeface="Sitka Display" pitchFamily="2" charset="0"/>
              </a:rPr>
              <a:t> сайт </a:t>
            </a:r>
            <a:r>
              <a:rPr lang="ru-RU" sz="1800" b="0" dirty="0" err="1" smtClean="0">
                <a:latin typeface="Sitka Display" pitchFamily="2" charset="0"/>
              </a:rPr>
              <a:t>Державної</a:t>
            </a:r>
            <a:r>
              <a:rPr lang="ru-RU" sz="1800" b="0" dirty="0" smtClean="0">
                <a:latin typeface="Sitka Display" pitchFamily="2" charset="0"/>
              </a:rPr>
              <a:t> </a:t>
            </a:r>
            <a:r>
              <a:rPr lang="ru-RU" sz="1800" b="0" dirty="0" err="1" smtClean="0">
                <a:latin typeface="Sitka Display" pitchFamily="2" charset="0"/>
              </a:rPr>
              <a:t>служби</a:t>
            </a:r>
            <a:r>
              <a:rPr lang="ru-RU" sz="1800" b="0" dirty="0" smtClean="0">
                <a:latin typeface="Sitka Display" pitchFamily="2" charset="0"/>
              </a:rPr>
              <a:t> статистики </a:t>
            </a:r>
            <a:r>
              <a:rPr lang="ru-RU" sz="1800" b="0" dirty="0" err="1" smtClean="0">
                <a:latin typeface="Sitka Display" pitchFamily="2" charset="0"/>
              </a:rPr>
              <a:t>України</a:t>
            </a:r>
            <a:r>
              <a:rPr lang="ru-RU" sz="1800" b="0" dirty="0" smtClean="0">
                <a:latin typeface="Sitka Display" pitchFamily="2" charset="0"/>
              </a:rPr>
              <a:t/>
            </a:r>
            <a:br>
              <a:rPr lang="ru-RU" sz="1800" b="0" dirty="0" smtClean="0">
                <a:latin typeface="Sitka Display" pitchFamily="2" charset="0"/>
              </a:rPr>
            </a:br>
            <a:r>
              <a:rPr lang="en-US" sz="1800" b="0" u="sng" dirty="0" smtClean="0">
                <a:latin typeface="Sitka Display" pitchFamily="2" charset="0"/>
                <a:hlinkClick r:id="rId6"/>
              </a:rPr>
              <a:t>http://www.ukrstat.gov.ua/</a:t>
            </a:r>
            <a:r>
              <a:rPr lang="en-US" sz="1800" b="0" dirty="0" smtClean="0">
                <a:latin typeface="Sitka Display" pitchFamily="2" charset="0"/>
              </a:rPr>
              <a:t/>
            </a:r>
            <a:br>
              <a:rPr lang="en-US" sz="1800" b="0" dirty="0" smtClean="0">
                <a:latin typeface="Sitka Display" pitchFamily="2" charset="0"/>
              </a:rPr>
            </a:br>
            <a:endParaRPr lang="en-US" sz="1800" b="0" dirty="0" smtClean="0">
              <a:latin typeface="Sitka Display" pitchFamily="2" charset="0"/>
            </a:endParaRPr>
          </a:p>
          <a:p>
            <a:pPr>
              <a:spcBef>
                <a:spcPct val="0"/>
              </a:spcBef>
            </a:pPr>
            <a:r>
              <a:rPr lang="en-US" sz="1800" b="0" dirty="0" smtClean="0">
                <a:latin typeface="Sitka Display" pitchFamily="2" charset="0"/>
              </a:rPr>
              <a:t>- </a:t>
            </a:r>
            <a:r>
              <a:rPr lang="ru-RU" sz="1800" u="sng" dirty="0" err="1" smtClean="0">
                <a:latin typeface="Sitka Display" pitchFamily="2" charset="0"/>
              </a:rPr>
              <a:t>Національна</a:t>
            </a:r>
            <a:r>
              <a:rPr lang="ru-RU" sz="1800" u="sng" dirty="0" smtClean="0">
                <a:latin typeface="Sitka Display" pitchFamily="2" charset="0"/>
              </a:rPr>
              <a:t> </a:t>
            </a:r>
            <a:r>
              <a:rPr lang="ru-RU" sz="1800" u="sng" dirty="0" err="1" smtClean="0">
                <a:latin typeface="Sitka Display" pitchFamily="2" charset="0"/>
              </a:rPr>
              <a:t>комісія</a:t>
            </a:r>
            <a:r>
              <a:rPr lang="ru-RU" sz="1800" u="sng" dirty="0" smtClean="0">
                <a:latin typeface="Sitka Display" pitchFamily="2" charset="0"/>
              </a:rPr>
              <a:t>, </a:t>
            </a:r>
            <a:r>
              <a:rPr lang="ru-RU" sz="1800" u="sng" dirty="0" err="1" smtClean="0">
                <a:latin typeface="Sitka Display" pitchFamily="2" charset="0"/>
              </a:rPr>
              <a:t>що</a:t>
            </a:r>
            <a:r>
              <a:rPr lang="ru-RU" sz="1800" u="sng" dirty="0" smtClean="0">
                <a:latin typeface="Sitka Display" pitchFamily="2" charset="0"/>
              </a:rPr>
              <a:t> </a:t>
            </a:r>
            <a:r>
              <a:rPr lang="ru-RU" sz="1800" u="sng" dirty="0" err="1" smtClean="0">
                <a:latin typeface="Sitka Display" pitchFamily="2" charset="0"/>
              </a:rPr>
              <a:t>здійснює</a:t>
            </a:r>
            <a:r>
              <a:rPr lang="ru-RU" sz="1800" u="sng" dirty="0" smtClean="0">
                <a:latin typeface="Sitka Display" pitchFamily="2" charset="0"/>
              </a:rPr>
              <a:t> </a:t>
            </a:r>
            <a:r>
              <a:rPr lang="ru-RU" sz="1800" u="sng" dirty="0" err="1" smtClean="0">
                <a:latin typeface="Sitka Display" pitchFamily="2" charset="0"/>
              </a:rPr>
              <a:t>державне</a:t>
            </a:r>
            <a:r>
              <a:rPr lang="ru-RU" sz="1800" u="sng" dirty="0" smtClean="0">
                <a:latin typeface="Sitka Display" pitchFamily="2" charset="0"/>
              </a:rPr>
              <a:t> </a:t>
            </a:r>
            <a:r>
              <a:rPr lang="ru-RU" sz="1800" u="sng" dirty="0" err="1" smtClean="0">
                <a:latin typeface="Sitka Display" pitchFamily="2" charset="0"/>
              </a:rPr>
              <a:t>регулювання</a:t>
            </a:r>
            <a:r>
              <a:rPr lang="ru-RU" sz="1800" u="sng" dirty="0" smtClean="0">
                <a:latin typeface="Sitka Display" pitchFamily="2" charset="0"/>
              </a:rPr>
              <a:t> у </a:t>
            </a:r>
            <a:r>
              <a:rPr lang="ru-RU" sz="1800" u="sng" dirty="0" err="1" smtClean="0">
                <a:latin typeface="Sitka Display" pitchFamily="2" charset="0"/>
              </a:rPr>
              <a:t>сфері</a:t>
            </a:r>
            <a:r>
              <a:rPr lang="ru-RU" sz="1800" u="sng" dirty="0" smtClean="0">
                <a:latin typeface="Sitka Display" pitchFamily="2" charset="0"/>
              </a:rPr>
              <a:t> </a:t>
            </a:r>
            <a:r>
              <a:rPr lang="ru-RU" sz="1800" u="sng" dirty="0" err="1" smtClean="0">
                <a:latin typeface="Sitka Display" pitchFamily="2" charset="0"/>
              </a:rPr>
              <a:t>ринків</a:t>
            </a:r>
            <a:r>
              <a:rPr lang="ru-RU" sz="1800" u="sng" dirty="0" smtClean="0">
                <a:latin typeface="Sitka Display" pitchFamily="2" charset="0"/>
              </a:rPr>
              <a:t> </a:t>
            </a:r>
            <a:r>
              <a:rPr lang="ru-RU" sz="1800" u="sng" dirty="0" err="1" smtClean="0">
                <a:latin typeface="Sitka Display" pitchFamily="2" charset="0"/>
              </a:rPr>
              <a:t>фінансових</a:t>
            </a:r>
            <a:r>
              <a:rPr lang="ru-RU" sz="1800" u="sng" dirty="0" smtClean="0">
                <a:latin typeface="Sitka Display" pitchFamily="2" charset="0"/>
              </a:rPr>
              <a:t> </a:t>
            </a:r>
            <a:r>
              <a:rPr lang="ru-RU" sz="1800" u="sng" dirty="0" err="1" smtClean="0">
                <a:latin typeface="Sitka Display" pitchFamily="2" charset="0"/>
              </a:rPr>
              <a:t>послуг</a:t>
            </a:r>
            <a:r>
              <a:rPr lang="ru-RU" sz="1800" b="0" dirty="0" smtClean="0">
                <a:latin typeface="Sitka Display" pitchFamily="2" charset="0"/>
              </a:rPr>
              <a:t/>
            </a:r>
            <a:br>
              <a:rPr lang="ru-RU" sz="1800" b="0" dirty="0" smtClean="0">
                <a:latin typeface="Sitka Display" pitchFamily="2" charset="0"/>
              </a:rPr>
            </a:br>
            <a:r>
              <a:rPr lang="ru-RU" sz="1800" b="0" dirty="0" err="1" smtClean="0">
                <a:latin typeface="Sitka Display" pitchFamily="2" charset="0"/>
              </a:rPr>
              <a:t>Офіційний</a:t>
            </a:r>
            <a:r>
              <a:rPr lang="ru-RU" sz="1800" b="0" dirty="0" smtClean="0">
                <a:latin typeface="Sitka Display" pitchFamily="2" charset="0"/>
              </a:rPr>
              <a:t> сайт </a:t>
            </a:r>
            <a:r>
              <a:rPr lang="ru-RU" sz="1800" b="0" dirty="0" err="1" smtClean="0">
                <a:latin typeface="Sitka Display" pitchFamily="2" charset="0"/>
              </a:rPr>
              <a:t>Національної</a:t>
            </a:r>
            <a:r>
              <a:rPr lang="ru-RU" sz="1800" b="0" dirty="0" smtClean="0">
                <a:latin typeface="Sitka Display" pitchFamily="2" charset="0"/>
              </a:rPr>
              <a:t> </a:t>
            </a:r>
            <a:r>
              <a:rPr lang="ru-RU" sz="1800" b="0" dirty="0" err="1" smtClean="0">
                <a:latin typeface="Sitka Display" pitchFamily="2" charset="0"/>
              </a:rPr>
              <a:t>комісії</a:t>
            </a:r>
            <a:r>
              <a:rPr lang="ru-RU" sz="1800" b="0" dirty="0" smtClean="0">
                <a:latin typeface="Sitka Display" pitchFamily="2" charset="0"/>
              </a:rPr>
              <a:t>, </a:t>
            </a:r>
            <a:r>
              <a:rPr lang="ru-RU" sz="1800" b="0" dirty="0" err="1" smtClean="0">
                <a:latin typeface="Sitka Display" pitchFamily="2" charset="0"/>
              </a:rPr>
              <a:t>що</a:t>
            </a:r>
            <a:r>
              <a:rPr lang="ru-RU" sz="1800" b="0" dirty="0" smtClean="0">
                <a:latin typeface="Sitka Display" pitchFamily="2" charset="0"/>
              </a:rPr>
              <a:t> </a:t>
            </a:r>
            <a:r>
              <a:rPr lang="ru-RU" sz="1800" b="0" dirty="0" err="1" smtClean="0">
                <a:latin typeface="Sitka Display" pitchFamily="2" charset="0"/>
              </a:rPr>
              <a:t>здійснює</a:t>
            </a:r>
            <a:r>
              <a:rPr lang="ru-RU" sz="1800" b="0" dirty="0" smtClean="0">
                <a:latin typeface="Sitka Display" pitchFamily="2" charset="0"/>
              </a:rPr>
              <a:t> </a:t>
            </a:r>
            <a:r>
              <a:rPr lang="ru-RU" sz="1800" b="0" dirty="0" err="1" smtClean="0">
                <a:latin typeface="Sitka Display" pitchFamily="2" charset="0"/>
              </a:rPr>
              <a:t>державне</a:t>
            </a:r>
            <a:r>
              <a:rPr lang="ru-RU" sz="1800" b="0" dirty="0" smtClean="0">
                <a:latin typeface="Sitka Display" pitchFamily="2" charset="0"/>
              </a:rPr>
              <a:t> </a:t>
            </a:r>
            <a:r>
              <a:rPr lang="ru-RU" sz="1800" b="0" dirty="0" err="1" smtClean="0">
                <a:latin typeface="Sitka Display" pitchFamily="2" charset="0"/>
              </a:rPr>
              <a:t>регулювання</a:t>
            </a:r>
            <a:r>
              <a:rPr lang="ru-RU" sz="1800" b="0" dirty="0" smtClean="0">
                <a:latin typeface="Sitka Display" pitchFamily="2" charset="0"/>
              </a:rPr>
              <a:t> </a:t>
            </a:r>
            <a:r>
              <a:rPr lang="ru-RU" sz="1800" b="0" dirty="0" err="1" smtClean="0">
                <a:latin typeface="Sitka Display" pitchFamily="2" charset="0"/>
              </a:rPr>
              <a:t>ринків</a:t>
            </a:r>
            <a:r>
              <a:rPr lang="ru-RU" sz="1800" b="0" dirty="0" smtClean="0">
                <a:latin typeface="Sitka Display" pitchFamily="2" charset="0"/>
              </a:rPr>
              <a:t> </a:t>
            </a:r>
            <a:r>
              <a:rPr lang="ru-RU" sz="1800" b="0" dirty="0" err="1" smtClean="0">
                <a:latin typeface="Sitka Display" pitchFamily="2" charset="0"/>
              </a:rPr>
              <a:t>фінансових</a:t>
            </a:r>
            <a:r>
              <a:rPr lang="ru-RU" sz="1800" b="0" dirty="0" smtClean="0">
                <a:latin typeface="Sitka Display" pitchFamily="2" charset="0"/>
              </a:rPr>
              <a:t> </a:t>
            </a:r>
            <a:r>
              <a:rPr lang="ru-RU" sz="1800" b="0" dirty="0" err="1" smtClean="0">
                <a:latin typeface="Sitka Display" pitchFamily="2" charset="0"/>
              </a:rPr>
              <a:t>послуг</a:t>
            </a:r>
            <a:r>
              <a:rPr lang="ru-RU" sz="1800" b="0" dirty="0" smtClean="0">
                <a:latin typeface="Sitka Display" pitchFamily="2" charset="0"/>
              </a:rPr>
              <a:t/>
            </a:r>
            <a:br>
              <a:rPr lang="ru-RU" sz="1800" b="0" dirty="0" smtClean="0">
                <a:latin typeface="Sitka Display" pitchFamily="2" charset="0"/>
              </a:rPr>
            </a:br>
            <a:r>
              <a:rPr lang="en-US" sz="1800" b="0" u="sng" dirty="0" smtClean="0">
                <a:latin typeface="Sitka Display" pitchFamily="2" charset="0"/>
                <a:hlinkClick r:id="rId7"/>
              </a:rPr>
              <a:t>http://www.dfp.gov.ua</a:t>
            </a:r>
            <a:endParaRPr lang="en-US" sz="1800" b="0" dirty="0" smtClean="0">
              <a:latin typeface="Sitka Display" pitchFamily="2" charset="0"/>
            </a:endParaRPr>
          </a:p>
          <a:p>
            <a:r>
              <a:rPr lang="en-US" sz="1600" dirty="0" smtClean="0"/>
              <a:t/>
            </a:r>
            <a:br>
              <a:rPr lang="en-US" sz="1600" dirty="0" smtClean="0"/>
            </a:br>
            <a:endParaRPr lang="uk-UA" sz="1600" b="0" dirty="0" smtClean="0">
              <a:latin typeface="Sitka Display" pitchFamily="2" charset="0"/>
            </a:endParaRPr>
          </a:p>
          <a:p>
            <a:endParaRPr lang="uk-UA" sz="1600" dirty="0" smtClean="0">
              <a:latin typeface="Sitka Display" pitchFamily="2" charset="0"/>
            </a:endParaRPr>
          </a:p>
          <a:p>
            <a:endParaRPr lang="ru-RU" sz="1600" dirty="0" smtClean="0">
              <a:latin typeface="Sitka Display" pitchFamily="2" charset="0"/>
            </a:endParaRPr>
          </a:p>
          <a:p>
            <a:endParaRPr lang="ru-RU" sz="1600" dirty="0" smtClean="0">
              <a:latin typeface="Sitka Display" pitchFamily="2" charset="0"/>
            </a:endParaRPr>
          </a:p>
          <a:p>
            <a:endParaRPr lang="uk-UA" sz="1600" dirty="0" smtClean="0">
              <a:latin typeface="Sitka Display" pitchFamily="2" charset="0"/>
            </a:endParaRPr>
          </a:p>
          <a:p>
            <a:endParaRPr lang="ru-RU" sz="1600" dirty="0" smtClean="0">
              <a:latin typeface="Sitka Display" pitchFamily="2" charset="0"/>
            </a:endParaRPr>
          </a:p>
          <a:p>
            <a:endParaRPr lang="ru-RU" sz="1600" dirty="0" smtClean="0">
              <a:latin typeface="Sitka Display" pitchFamily="2" charset="0"/>
            </a:endParaRPr>
          </a:p>
          <a:p>
            <a:endParaRPr lang="ru-RU" sz="1600" u="sng" dirty="0" smtClean="0">
              <a:solidFill>
                <a:srgbClr val="0070C0"/>
              </a:solidFill>
              <a:latin typeface="Sitka Displ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circle(in)">
                                      <p:cBhvr>
                                        <p:cTn id="32" dur="2000"/>
                                        <p:tgtEl>
                                          <p:spTgt spid="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circle(in)">
                                      <p:cBhvr>
                                        <p:cTn id="37"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Текст 1"/>
          <p:cNvSpPr>
            <a:spLocks noGrp="1"/>
          </p:cNvSpPr>
          <p:nvPr>
            <p:ph type="body" idx="4294967295"/>
          </p:nvPr>
        </p:nvSpPr>
        <p:spPr>
          <a:xfrm>
            <a:off x="0" y="1535113"/>
            <a:ext cx="4040188" cy="639762"/>
          </a:xfrm>
        </p:spPr>
        <p:txBody>
          <a:bodyPr/>
          <a:lstStyle/>
          <a:p>
            <a:pPr algn="just">
              <a:spcBef>
                <a:spcPct val="0"/>
              </a:spcBef>
            </a:pPr>
            <a:endParaRPr lang="uk-UA" sz="1600" smtClean="0">
              <a:latin typeface="Sitka Display" pitchFamily="2" charset="0"/>
            </a:endParaRPr>
          </a:p>
          <a:p>
            <a:endParaRPr lang="uk-UA" sz="1600" smtClean="0">
              <a:latin typeface="Sitka Display" pitchFamily="2" charset="0"/>
            </a:endParaRPr>
          </a:p>
          <a:p>
            <a:endParaRPr lang="ru-RU" sz="1600" smtClean="0">
              <a:latin typeface="Sitka Display" pitchFamily="2" charset="0"/>
            </a:endParaRPr>
          </a:p>
          <a:p>
            <a:endParaRPr lang="ru-RU" sz="1600" smtClean="0">
              <a:latin typeface="Sitka Display" pitchFamily="2" charset="0"/>
            </a:endParaRPr>
          </a:p>
          <a:p>
            <a:endParaRPr lang="uk-UA" sz="1600" smtClean="0">
              <a:latin typeface="Sitka Display" pitchFamily="2" charset="0"/>
            </a:endParaRPr>
          </a:p>
          <a:p>
            <a:endParaRPr lang="ru-RU" sz="1600" smtClean="0">
              <a:latin typeface="Sitka Display" pitchFamily="2" charset="0"/>
            </a:endParaRPr>
          </a:p>
          <a:p>
            <a:endParaRPr lang="ru-RU" sz="1600" smtClean="0">
              <a:latin typeface="Sitka Display" pitchFamily="2" charset="0"/>
            </a:endParaRPr>
          </a:p>
          <a:p>
            <a:endParaRPr lang="ru-RU" sz="1600" u="sng" smtClean="0">
              <a:solidFill>
                <a:srgbClr val="0070C0"/>
              </a:solidFill>
              <a:latin typeface="Sitka Display" pitchFamily="2" charset="0"/>
            </a:endParaRPr>
          </a:p>
        </p:txBody>
      </p:sp>
      <p:sp>
        <p:nvSpPr>
          <p:cNvPr id="8196" name="Прямоугольник 4"/>
          <p:cNvSpPr>
            <a:spLocks noChangeArrowheads="1"/>
          </p:cNvSpPr>
          <p:nvPr/>
        </p:nvSpPr>
        <p:spPr bwMode="auto">
          <a:xfrm>
            <a:off x="5078413" y="0"/>
            <a:ext cx="393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000" b="1">
                <a:solidFill>
                  <a:schemeClr val="bg1"/>
                </a:solidFill>
                <a:latin typeface="Sitka Display" pitchFamily="2" charset="0"/>
              </a:rPr>
              <a:t>Рекомендовані Інтернет-ресурси</a:t>
            </a:r>
            <a:endParaRPr lang="uk-UA" sz="2000" i="1">
              <a:solidFill>
                <a:schemeClr val="bg1"/>
              </a:solidFill>
              <a:latin typeface="Sitka Display" pitchFamily="2" charset="0"/>
            </a:endParaRPr>
          </a:p>
        </p:txBody>
      </p:sp>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112838"/>
            <a:ext cx="8732837" cy="527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4"/>
          <p:cNvSpPr>
            <a:spLocks noGrp="1" noChangeArrowheads="1"/>
          </p:cNvSpPr>
          <p:nvPr>
            <p:ph type="title"/>
          </p:nvPr>
        </p:nvSpPr>
        <p:spPr>
          <a:xfrm>
            <a:off x="457200" y="274638"/>
            <a:ext cx="8229600" cy="944562"/>
          </a:xfrm>
        </p:spPr>
        <p:txBody>
          <a:bodyPr/>
          <a:lstStyle/>
          <a:p>
            <a:r>
              <a:rPr lang="uk-UA" sz="2800" b="1" dirty="0" smtClean="0">
                <a:solidFill>
                  <a:srgbClr val="003366"/>
                </a:solidFill>
                <a:latin typeface="Sitka Display" pitchFamily="2" charset="0"/>
              </a:rPr>
              <a:t>Рекомендовані </a:t>
            </a:r>
            <a:r>
              <a:rPr lang="ru-RU" sz="2800" b="1" dirty="0" smtClean="0">
                <a:solidFill>
                  <a:srgbClr val="003366"/>
                </a:solidFill>
                <a:latin typeface="Sitka Display" pitchFamily="2" charset="0"/>
              </a:rPr>
              <a:t>Веб-</a:t>
            </a:r>
            <a:r>
              <a:rPr lang="ru-RU" sz="2800" b="1" dirty="0" err="1" smtClean="0">
                <a:solidFill>
                  <a:srgbClr val="003366"/>
                </a:solidFill>
                <a:latin typeface="Sitka Display" pitchFamily="2" charset="0"/>
              </a:rPr>
              <a:t>сайти</a:t>
            </a:r>
            <a:r>
              <a:rPr lang="ru-RU" sz="2800" b="1" dirty="0" smtClean="0">
                <a:solidFill>
                  <a:srgbClr val="003366"/>
                </a:solidFill>
                <a:latin typeface="Sitka Display" pitchFamily="2" charset="0"/>
              </a:rPr>
              <a:t> </a:t>
            </a:r>
            <a:r>
              <a:rPr lang="ru-RU" sz="2800" b="1" dirty="0" err="1" smtClean="0">
                <a:solidFill>
                  <a:srgbClr val="003366"/>
                </a:solidFill>
                <a:latin typeface="Sitka Display" pitchFamily="2" charset="0"/>
              </a:rPr>
              <a:t>регулюючих</a:t>
            </a:r>
            <a:r>
              <a:rPr lang="ru-RU" sz="2800" b="1" dirty="0" smtClean="0">
                <a:solidFill>
                  <a:srgbClr val="003366"/>
                </a:solidFill>
                <a:latin typeface="Sitka Display" pitchFamily="2" charset="0"/>
              </a:rPr>
              <a:t> </a:t>
            </a:r>
            <a:r>
              <a:rPr lang="ru-RU" sz="2800" b="1" dirty="0" err="1" smtClean="0">
                <a:solidFill>
                  <a:srgbClr val="003366"/>
                </a:solidFill>
                <a:latin typeface="Sitka Display" pitchFamily="2" charset="0"/>
              </a:rPr>
              <a:t>органів</a:t>
            </a:r>
            <a:endParaRPr lang="ru-RU" sz="2800" b="1" dirty="0" smtClean="0">
              <a:solidFill>
                <a:srgbClr val="003366"/>
              </a:solidFill>
              <a:latin typeface="Sitka Display"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609600" y="315913"/>
            <a:ext cx="8229600" cy="877887"/>
          </a:xfrm>
        </p:spPr>
        <p:txBody>
          <a:bodyPr/>
          <a:lstStyle/>
          <a:p>
            <a:r>
              <a:rPr lang="ru-RU" sz="2800" b="1" smtClean="0">
                <a:solidFill>
                  <a:srgbClr val="003366"/>
                </a:solidFill>
                <a:latin typeface="Sitka Display" pitchFamily="2" charset="0"/>
              </a:rPr>
              <a:t>Веб-сайти аудиторських фірм</a:t>
            </a:r>
          </a:p>
        </p:txBody>
      </p:sp>
      <p:sp>
        <p:nvSpPr>
          <p:cNvPr id="12291" name="Текст 1"/>
          <p:cNvSpPr>
            <a:spLocks noGrp="1"/>
          </p:cNvSpPr>
          <p:nvPr>
            <p:ph type="body" idx="4294967295"/>
          </p:nvPr>
        </p:nvSpPr>
        <p:spPr>
          <a:xfrm>
            <a:off x="0" y="1535113"/>
            <a:ext cx="4040188" cy="639762"/>
          </a:xfrm>
        </p:spPr>
        <p:txBody>
          <a:bodyPr/>
          <a:lstStyle/>
          <a:p>
            <a:pPr algn="just">
              <a:spcBef>
                <a:spcPct val="0"/>
              </a:spcBef>
            </a:pPr>
            <a:endParaRPr lang="uk-UA" sz="1600" smtClean="0">
              <a:latin typeface="Sitka Display" pitchFamily="2" charset="0"/>
            </a:endParaRPr>
          </a:p>
          <a:p>
            <a:endParaRPr lang="uk-UA" sz="1600" smtClean="0">
              <a:latin typeface="Sitka Display" pitchFamily="2" charset="0"/>
            </a:endParaRPr>
          </a:p>
          <a:p>
            <a:endParaRPr lang="ru-RU" sz="1600" smtClean="0">
              <a:latin typeface="Sitka Display" pitchFamily="2" charset="0"/>
            </a:endParaRPr>
          </a:p>
          <a:p>
            <a:endParaRPr lang="ru-RU" sz="1600" smtClean="0">
              <a:latin typeface="Sitka Display" pitchFamily="2" charset="0"/>
            </a:endParaRPr>
          </a:p>
          <a:p>
            <a:endParaRPr lang="uk-UA" sz="1600" smtClean="0">
              <a:latin typeface="Sitka Display" pitchFamily="2" charset="0"/>
            </a:endParaRPr>
          </a:p>
          <a:p>
            <a:endParaRPr lang="ru-RU" sz="1600" smtClean="0">
              <a:latin typeface="Sitka Display" pitchFamily="2" charset="0"/>
            </a:endParaRPr>
          </a:p>
          <a:p>
            <a:endParaRPr lang="ru-RU" sz="1600" smtClean="0">
              <a:latin typeface="Sitka Display" pitchFamily="2" charset="0"/>
            </a:endParaRPr>
          </a:p>
          <a:p>
            <a:endParaRPr lang="ru-RU" sz="1600" u="sng" smtClean="0">
              <a:solidFill>
                <a:srgbClr val="0070C0"/>
              </a:solidFill>
              <a:latin typeface="Sitka Display" pitchFamily="2" charset="0"/>
            </a:endParaRPr>
          </a:p>
        </p:txBody>
      </p:sp>
      <p:sp>
        <p:nvSpPr>
          <p:cNvPr id="12292" name="Text Box 8"/>
          <p:cNvSpPr txBox="1">
            <a:spLocks noChangeArrowheads="1"/>
          </p:cNvSpPr>
          <p:nvPr/>
        </p:nvSpPr>
        <p:spPr bwMode="auto">
          <a:xfrm>
            <a:off x="6172200" y="618807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a:t>2015-2016 н.р.</a:t>
            </a:r>
            <a:r>
              <a:rPr lang="uk-UA" b="1">
                <a:solidFill>
                  <a:schemeClr val="bg1"/>
                </a:solidFill>
                <a:latin typeface="Arial Black" pitchFamily="34" charset="0"/>
              </a:rPr>
              <a:t>АНК</a:t>
            </a:r>
            <a:endParaRPr lang="en-US">
              <a:solidFill>
                <a:schemeClr val="bg1"/>
              </a:solidFill>
              <a:latin typeface="Arial Black" pitchFamily="34" charset="0"/>
            </a:endParaRPr>
          </a:p>
        </p:txBody>
      </p:sp>
      <p:sp>
        <p:nvSpPr>
          <p:cNvPr id="12293" name="Прямоугольник 4"/>
          <p:cNvSpPr>
            <a:spLocks noChangeArrowheads="1"/>
          </p:cNvSpPr>
          <p:nvPr/>
        </p:nvSpPr>
        <p:spPr bwMode="auto">
          <a:xfrm>
            <a:off x="5078413" y="0"/>
            <a:ext cx="393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000" b="1">
                <a:solidFill>
                  <a:schemeClr val="bg1"/>
                </a:solidFill>
                <a:latin typeface="Sitka Display" pitchFamily="2" charset="0"/>
              </a:rPr>
              <a:t>Рекомендовані Інтернет-ресурси</a:t>
            </a:r>
            <a:endParaRPr lang="uk-UA" sz="2000" i="1">
              <a:solidFill>
                <a:schemeClr val="bg1"/>
              </a:solidFill>
              <a:latin typeface="Sitka Display" pitchFamily="2" charset="0"/>
            </a:endParaRPr>
          </a:p>
        </p:txBody>
      </p:sp>
      <p:pic>
        <p:nvPicPr>
          <p:cNvPr id="122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1112838"/>
            <a:ext cx="8763000" cy="556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609600" y="315913"/>
            <a:ext cx="8229600" cy="877887"/>
          </a:xfrm>
        </p:spPr>
        <p:txBody>
          <a:bodyPr/>
          <a:lstStyle/>
          <a:p>
            <a:r>
              <a:rPr lang="ru-RU" sz="2800" b="1" smtClean="0">
                <a:solidFill>
                  <a:srgbClr val="003366"/>
                </a:solidFill>
                <a:latin typeface="Sitka Display" pitchFamily="2" charset="0"/>
              </a:rPr>
              <a:t>Веб-сайти аудиторських фірм</a:t>
            </a:r>
          </a:p>
        </p:txBody>
      </p:sp>
      <p:sp>
        <p:nvSpPr>
          <p:cNvPr id="13315" name="Текст 1"/>
          <p:cNvSpPr>
            <a:spLocks noGrp="1"/>
          </p:cNvSpPr>
          <p:nvPr>
            <p:ph type="body" idx="4294967295"/>
          </p:nvPr>
        </p:nvSpPr>
        <p:spPr>
          <a:xfrm>
            <a:off x="0" y="1535113"/>
            <a:ext cx="4040188" cy="639762"/>
          </a:xfrm>
        </p:spPr>
        <p:txBody>
          <a:bodyPr/>
          <a:lstStyle/>
          <a:p>
            <a:pPr algn="just">
              <a:spcBef>
                <a:spcPct val="0"/>
              </a:spcBef>
            </a:pPr>
            <a:endParaRPr lang="uk-UA" sz="1600" smtClean="0">
              <a:latin typeface="Sitka Display" pitchFamily="2" charset="0"/>
            </a:endParaRPr>
          </a:p>
          <a:p>
            <a:endParaRPr lang="uk-UA" sz="1600" smtClean="0">
              <a:latin typeface="Sitka Display" pitchFamily="2" charset="0"/>
            </a:endParaRPr>
          </a:p>
          <a:p>
            <a:endParaRPr lang="ru-RU" sz="1600" smtClean="0">
              <a:latin typeface="Sitka Display" pitchFamily="2" charset="0"/>
            </a:endParaRPr>
          </a:p>
          <a:p>
            <a:endParaRPr lang="ru-RU" sz="1600" smtClean="0">
              <a:latin typeface="Sitka Display" pitchFamily="2" charset="0"/>
            </a:endParaRPr>
          </a:p>
          <a:p>
            <a:endParaRPr lang="uk-UA" sz="1600" smtClean="0">
              <a:latin typeface="Sitka Display" pitchFamily="2" charset="0"/>
            </a:endParaRPr>
          </a:p>
          <a:p>
            <a:endParaRPr lang="ru-RU" sz="1600" smtClean="0">
              <a:latin typeface="Sitka Display" pitchFamily="2" charset="0"/>
            </a:endParaRPr>
          </a:p>
          <a:p>
            <a:endParaRPr lang="ru-RU" sz="1600" smtClean="0">
              <a:latin typeface="Sitka Display" pitchFamily="2" charset="0"/>
            </a:endParaRPr>
          </a:p>
          <a:p>
            <a:endParaRPr lang="ru-RU" sz="1600" u="sng" smtClean="0">
              <a:solidFill>
                <a:srgbClr val="0070C0"/>
              </a:solidFill>
              <a:latin typeface="Sitka Display" pitchFamily="2" charset="0"/>
            </a:endParaRPr>
          </a:p>
        </p:txBody>
      </p:sp>
      <p:sp>
        <p:nvSpPr>
          <p:cNvPr id="13316" name="Text Box 8"/>
          <p:cNvSpPr txBox="1">
            <a:spLocks noChangeArrowheads="1"/>
          </p:cNvSpPr>
          <p:nvPr/>
        </p:nvSpPr>
        <p:spPr bwMode="auto">
          <a:xfrm>
            <a:off x="6172200" y="618807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uk-UA"/>
              <a:t>2015-2016 н.р.</a:t>
            </a:r>
            <a:r>
              <a:rPr lang="uk-UA" b="1">
                <a:solidFill>
                  <a:schemeClr val="bg1"/>
                </a:solidFill>
                <a:latin typeface="Arial Black" pitchFamily="34" charset="0"/>
              </a:rPr>
              <a:t>АНК</a:t>
            </a:r>
            <a:endParaRPr lang="en-US">
              <a:solidFill>
                <a:schemeClr val="bg1"/>
              </a:solidFill>
              <a:latin typeface="Arial Black" pitchFamily="34" charset="0"/>
            </a:endParaRPr>
          </a:p>
        </p:txBody>
      </p:sp>
      <p:sp>
        <p:nvSpPr>
          <p:cNvPr id="13317" name="Прямоугольник 4"/>
          <p:cNvSpPr>
            <a:spLocks noChangeArrowheads="1"/>
          </p:cNvSpPr>
          <p:nvPr/>
        </p:nvSpPr>
        <p:spPr bwMode="auto">
          <a:xfrm>
            <a:off x="5078413" y="0"/>
            <a:ext cx="393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000" b="1" dirty="0">
                <a:solidFill>
                  <a:schemeClr val="bg1"/>
                </a:solidFill>
                <a:latin typeface="Sitka Display" pitchFamily="2" charset="0"/>
              </a:rPr>
              <a:t>Рекомендовані </a:t>
            </a:r>
            <a:r>
              <a:rPr lang="uk-UA" sz="2000" b="1" dirty="0" err="1">
                <a:solidFill>
                  <a:schemeClr val="bg1"/>
                </a:solidFill>
                <a:latin typeface="Sitka Display" pitchFamily="2" charset="0"/>
              </a:rPr>
              <a:t>Інтернет-ресурси</a:t>
            </a:r>
            <a:endParaRPr lang="uk-UA" sz="2000" i="1" dirty="0">
              <a:solidFill>
                <a:schemeClr val="bg1"/>
              </a:solidFill>
              <a:latin typeface="Sitka Display" pitchFamily="2" charset="0"/>
            </a:endParaRPr>
          </a:p>
        </p:txBody>
      </p:sp>
      <p:pic>
        <p:nvPicPr>
          <p:cNvPr id="133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111250"/>
            <a:ext cx="8418512" cy="544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916112"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4"/>
          <p:cNvSpPr txBox="1">
            <a:spLocks noChangeArrowheads="1"/>
          </p:cNvSpPr>
          <p:nvPr/>
        </p:nvSpPr>
        <p:spPr bwMode="auto">
          <a:xfrm>
            <a:off x="856342" y="6297161"/>
            <a:ext cx="57551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22288" indent="-3429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marL="179388" indent="0" algn="r" fontAlgn="base">
              <a:spcBef>
                <a:spcPts val="1200"/>
              </a:spcBef>
              <a:spcAft>
                <a:spcPct val="0"/>
              </a:spcAft>
            </a:pPr>
            <a:r>
              <a:rPr lang="en-US" sz="1600" b="1" dirty="0">
                <a:solidFill>
                  <a:srgbClr val="000000"/>
                </a:solidFill>
                <a:latin typeface="Sitka Display" pitchFamily="2" charset="0"/>
              </a:rPr>
              <a:t>http://capcipa.ua/ru/library/doccategory/173/index.html?</a:t>
            </a:r>
            <a:endParaRPr lang="ru-RU" sz="1600" dirty="0">
              <a:solidFill>
                <a:srgbClr val="000000"/>
              </a:solidFill>
              <a:latin typeface="Sitka Display" pitchFamily="2" charset="0"/>
            </a:endParaRPr>
          </a:p>
        </p:txBody>
      </p:sp>
      <p:sp>
        <p:nvSpPr>
          <p:cNvPr id="3" name="Номер слайда 2"/>
          <p:cNvSpPr>
            <a:spLocks noGrp="1"/>
          </p:cNvSpPr>
          <p:nvPr>
            <p:ph type="sldNum" sz="quarter" idx="12"/>
          </p:nvPr>
        </p:nvSpPr>
        <p:spPr/>
        <p:txBody>
          <a:bodyPr/>
          <a:lstStyle/>
          <a:p>
            <a:pPr>
              <a:defRPr/>
            </a:pPr>
            <a:fld id="{944D93CA-1146-44A6-947F-BBA7BB0B7CDD}" type="slidenum">
              <a:rPr lang="en-US" smtClean="0">
                <a:solidFill>
                  <a:srgbClr val="000000"/>
                </a:solidFill>
              </a:rPr>
              <a:pPr>
                <a:defRPr/>
              </a:pPr>
              <a:t>9</a:t>
            </a:fld>
            <a:endParaRPr lang="en-US">
              <a:solidFill>
                <a:srgbClr val="000000"/>
              </a:solidFill>
            </a:endParaRPr>
          </a:p>
        </p:txBody>
      </p:sp>
      <p:pic>
        <p:nvPicPr>
          <p:cNvPr id="174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6240463"/>
            <a:ext cx="3778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60" y="656762"/>
            <a:ext cx="8868803" cy="558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4"/>
          <p:cNvSpPr>
            <a:spLocks noChangeArrowheads="1"/>
          </p:cNvSpPr>
          <p:nvPr/>
        </p:nvSpPr>
        <p:spPr bwMode="auto">
          <a:xfrm>
            <a:off x="5078413" y="0"/>
            <a:ext cx="3930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sz="2000" b="1" dirty="0">
                <a:solidFill>
                  <a:schemeClr val="bg1"/>
                </a:solidFill>
                <a:latin typeface="Sitka Display" pitchFamily="2" charset="0"/>
              </a:rPr>
              <a:t>Рекомендовані </a:t>
            </a:r>
            <a:r>
              <a:rPr lang="uk-UA" sz="2000" b="1" dirty="0" err="1">
                <a:solidFill>
                  <a:schemeClr val="bg1"/>
                </a:solidFill>
                <a:latin typeface="Sitka Display" pitchFamily="2" charset="0"/>
              </a:rPr>
              <a:t>Інтернет-ресурси</a:t>
            </a:r>
            <a:endParaRPr lang="uk-UA" sz="2000" i="1" dirty="0">
              <a:solidFill>
                <a:schemeClr val="bg1"/>
              </a:solidFill>
              <a:latin typeface="Sitka Display" pitchFamily="2" charset="0"/>
            </a:endParaRPr>
          </a:p>
        </p:txBody>
      </p:sp>
    </p:spTree>
    <p:extLst>
      <p:ext uri="{BB962C8B-B14F-4D97-AF65-F5344CB8AC3E}">
        <p14:creationId xmlns:p14="http://schemas.microsoft.com/office/powerpoint/2010/main" val="14193061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13349</TotalTime>
  <Words>2278</Words>
  <Application>Microsoft Office PowerPoint</Application>
  <PresentationFormat>Экран (4:3)</PresentationFormat>
  <Paragraphs>453</Paragraphs>
  <Slides>39</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Default Design</vt:lpstr>
      <vt:lpstr> </vt:lpstr>
      <vt:lpstr>Рекомендована література</vt:lpstr>
      <vt:lpstr>Рекомендована література</vt:lpstr>
      <vt:lpstr>Рекомендована література</vt:lpstr>
      <vt:lpstr>Рекомендовані Веб-сайти регулюючих органів</vt:lpstr>
      <vt:lpstr>Рекомендовані Веб-сайти регулюючих органів</vt:lpstr>
      <vt:lpstr>Веб-сайти аудиторських фірм</vt:lpstr>
      <vt:lpstr>Веб-сайти аудиторських фірм</vt:lpstr>
      <vt:lpstr>Презентация PowerPoint</vt:lpstr>
      <vt:lpstr>Веб-сайти аудиторських фірм</vt:lpstr>
      <vt:lpstr>Тема 1 Загальноприйняті принципи і системи обліку в зарубіжних країнах </vt:lpstr>
      <vt:lpstr>Тема 1 Загальноприйняті принципи і системи обліку в зарубіжних країнах</vt:lpstr>
      <vt:lpstr>Презентация PowerPoint</vt:lpstr>
      <vt:lpstr>Важливість високоякісного бухгалтерського обліку та аудиту</vt:lpstr>
      <vt:lpstr>Бухгалтерський облік і аудит: основні засади світового рівня </vt:lpstr>
      <vt:lpstr>Загальноприйняті принципи обліку</vt:lpstr>
      <vt:lpstr>Презентация PowerPoint</vt:lpstr>
      <vt:lpstr>Презентация PowerPoint</vt:lpstr>
      <vt:lpstr>Стандарти та кодекси (ROSC)  у сфері бухгалтерського обліку та аудиту: </vt:lpstr>
      <vt:lpstr>Презентация PowerPoint</vt:lpstr>
      <vt:lpstr>Перелік країн, що застосовують МСФЗ</vt:lpstr>
      <vt:lpstr>Рада з МСБО (IASB)</vt:lpstr>
      <vt:lpstr>Фонд міжнародних стандартів фінансової звітності  (IFRS Foundation)</vt:lpstr>
      <vt:lpstr>Міжнародна федерація бухгалтерів (МФБ)</vt:lpstr>
      <vt:lpstr>Асоціація присяжних сертифікованих бухгалтерів (ACCA)</vt:lpstr>
      <vt:lpstr>Євразійська рада сертифікованих бухгалтерів і аудиторів (ЄРCБA)</vt:lpstr>
      <vt:lpstr>Федерація європейських бухгалтерів (FEE)</vt:lpstr>
      <vt:lpstr>Федерація професійних бухгалтерів аудиторів України (ФПБАУ)</vt:lpstr>
      <vt:lpstr>Спілка податкових консультантів України (СПКУ)</vt:lpstr>
      <vt:lpstr>Федерація аудиторів, бухгалтерів і фінансистів АПК України (ФАБФ АПКУ)</vt:lpstr>
      <vt:lpstr>Рада незалежних бухгалтерів та аудиторів (РНБА)</vt:lpstr>
      <vt:lpstr>Українська асоціація сертифікованих бухгалтерів та аудиторів (УАСБА)</vt:lpstr>
      <vt:lpstr>Спілка аудиторів України (САУ)</vt:lpstr>
      <vt:lpstr>Інститут фінансових бухгалтерів (IFA)</vt:lpstr>
      <vt:lpstr>Програма сертифікації професійних бухгалтерів агропромислового виробництва (САРА)</vt:lpstr>
      <vt:lpstr>4. Фінансовий та управлінський облік,  принципи їх побудови</vt:lpstr>
      <vt:lpstr>ПОРІВНЯЛЬНА ХАРАКТЕРИСТИКА  ФІНАНСОВОГО ТА УПРАВЛІНСЬКОГО ОБЛІКУ</vt:lpstr>
      <vt:lpstr>5. Технологічний процес і процедури фінансового обліку</vt:lpstr>
      <vt:lpstr>Система рахунків фінансового обліку</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program</dc:title>
  <dc:creator>wb234411</dc:creator>
  <cp:lastModifiedBy>Irina</cp:lastModifiedBy>
  <cp:revision>387</cp:revision>
  <dcterms:created xsi:type="dcterms:W3CDTF">2005-08-26T15:11:54Z</dcterms:created>
  <dcterms:modified xsi:type="dcterms:W3CDTF">2020-11-27T14:17:49Z</dcterms:modified>
</cp:coreProperties>
</file>