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A5FA20-21DB-4F82-8A50-5E1DD75017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160865"/>
            <a:ext cx="7766936" cy="1646302"/>
          </a:xfrm>
        </p:spPr>
        <p:txBody>
          <a:bodyPr/>
          <a:lstStyle/>
          <a:p>
            <a:pPr algn="ctr"/>
            <a:r>
              <a:rPr lang="ru-RU" sz="3200" dirty="0"/>
              <a:t>ШТУЧНИЙ ІНТЕЛЕКТ ТА ІНТЕЛЕКТУАЛЬНІ ТЕХНОЛОГІЇ У МАРКЕТИНГУ</a:t>
            </a:r>
            <a:endParaRPr lang="uk-UA" sz="32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2A3EAC0-2EFC-4621-82F5-FC0EBC40C1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340101"/>
            <a:ext cx="7766936" cy="1807632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2300" dirty="0"/>
              <a:t>Викладач: </a:t>
            </a:r>
            <a:r>
              <a:rPr lang="uk-UA" sz="2300" dirty="0" err="1"/>
              <a:t>д.е.н</a:t>
            </a:r>
            <a:r>
              <a:rPr lang="uk-UA" sz="2300" dirty="0"/>
              <a:t>., професор Іванов Микола Миколайович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2300" dirty="0"/>
              <a:t>Кафедра: управління персоналом і маркетингу, </a:t>
            </a:r>
            <a:r>
              <a:rPr lang="en-US" sz="2300" dirty="0"/>
              <a:t>V </a:t>
            </a:r>
            <a:r>
              <a:rPr lang="uk-UA" sz="2300" dirty="0" err="1"/>
              <a:t>корп</a:t>
            </a:r>
            <a:r>
              <a:rPr lang="uk-UA" sz="2300" dirty="0"/>
              <a:t>. ЗНУ, </a:t>
            </a:r>
            <a:r>
              <a:rPr lang="uk-UA" sz="2300" dirty="0" err="1"/>
              <a:t>ауд</a:t>
            </a:r>
            <a:r>
              <a:rPr lang="uk-UA" sz="2300" dirty="0"/>
              <a:t>. 218а (2й поверх)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2300" dirty="0"/>
              <a:t>Email: nn_iva@ukr.net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2300" dirty="0"/>
              <a:t>Телефон: (061) 228-76-25 (кафедра)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2300" dirty="0"/>
              <a:t>Інші засоби зв’язку: </a:t>
            </a:r>
            <a:r>
              <a:rPr lang="en-US" sz="2300" dirty="0"/>
              <a:t>Viber, Zoom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78665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982704D-3280-4DE7-ACFE-BFDA4CEB24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91427"/>
              </p:ext>
            </p:extLst>
          </p:nvPr>
        </p:nvGraphicFramePr>
        <p:xfrm>
          <a:off x="1527968" y="1129506"/>
          <a:ext cx="7463631" cy="3645694"/>
        </p:xfrm>
        <a:graphic>
          <a:graphicData uri="http://schemas.openxmlformats.org/drawingml/2006/table">
            <a:tbl>
              <a:tblPr/>
              <a:tblGrid>
                <a:gridCol w="1832931">
                  <a:extLst>
                    <a:ext uri="{9D8B030D-6E8A-4147-A177-3AD203B41FA5}">
                      <a16:colId xmlns:a16="http://schemas.microsoft.com/office/drawing/2014/main" val="3414843351"/>
                    </a:ext>
                  </a:extLst>
                </a:gridCol>
                <a:gridCol w="573752">
                  <a:extLst>
                    <a:ext uri="{9D8B030D-6E8A-4147-A177-3AD203B41FA5}">
                      <a16:colId xmlns:a16="http://schemas.microsoft.com/office/drawing/2014/main" val="512359480"/>
                    </a:ext>
                  </a:extLst>
                </a:gridCol>
                <a:gridCol w="922535">
                  <a:extLst>
                    <a:ext uri="{9D8B030D-6E8A-4147-A177-3AD203B41FA5}">
                      <a16:colId xmlns:a16="http://schemas.microsoft.com/office/drawing/2014/main" val="3329607523"/>
                    </a:ext>
                  </a:extLst>
                </a:gridCol>
                <a:gridCol w="1032592">
                  <a:extLst>
                    <a:ext uri="{9D8B030D-6E8A-4147-A177-3AD203B41FA5}">
                      <a16:colId xmlns:a16="http://schemas.microsoft.com/office/drawing/2014/main" val="2664102316"/>
                    </a:ext>
                  </a:extLst>
                </a:gridCol>
                <a:gridCol w="779299">
                  <a:extLst>
                    <a:ext uri="{9D8B030D-6E8A-4147-A177-3AD203B41FA5}">
                      <a16:colId xmlns:a16="http://schemas.microsoft.com/office/drawing/2014/main" val="4239001554"/>
                    </a:ext>
                  </a:extLst>
                </a:gridCol>
                <a:gridCol w="119768">
                  <a:extLst>
                    <a:ext uri="{9D8B030D-6E8A-4147-A177-3AD203B41FA5}">
                      <a16:colId xmlns:a16="http://schemas.microsoft.com/office/drawing/2014/main" val="1724994026"/>
                    </a:ext>
                  </a:extLst>
                </a:gridCol>
                <a:gridCol w="953286">
                  <a:extLst>
                    <a:ext uri="{9D8B030D-6E8A-4147-A177-3AD203B41FA5}">
                      <a16:colId xmlns:a16="http://schemas.microsoft.com/office/drawing/2014/main" val="910598061"/>
                    </a:ext>
                  </a:extLst>
                </a:gridCol>
                <a:gridCol w="1249468">
                  <a:extLst>
                    <a:ext uri="{9D8B030D-6E8A-4147-A177-3AD203B41FA5}">
                      <a16:colId xmlns:a16="http://schemas.microsoft.com/office/drawing/2014/main" val="4281634253"/>
                    </a:ext>
                  </a:extLst>
                </a:gridCol>
              </a:tblGrid>
              <a:tr h="48609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Освітня програма, рівень вищої освіти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Маркетинг, магістр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228947"/>
                  </a:ext>
                </a:extLst>
              </a:tr>
              <a:tr h="243046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Статус дисципліни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Вільного вибору студентів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092835"/>
                  </a:ext>
                </a:extLst>
              </a:tr>
              <a:tr h="729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Кредити ECTS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Навч. рік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2023-2024 семестр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Рік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навчання</a:t>
                      </a: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- 1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Тижні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109018"/>
                  </a:ext>
                </a:extLst>
              </a:tr>
              <a:tr h="12152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Кількість годин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Кількість змістових модулів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Лекційні заняття – 12 год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Практичні заняття – 10 год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Самостійна робота –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 год.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513768"/>
                  </a:ext>
                </a:extLst>
              </a:tr>
              <a:tr h="243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Вид контролю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Залік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867595"/>
                  </a:ext>
                </a:extLst>
              </a:tr>
              <a:tr h="24304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Посилання на курс в Moodle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https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://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moodle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znu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edu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ua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/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course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/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view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php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?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id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=11346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048033"/>
                  </a:ext>
                </a:extLst>
              </a:tr>
              <a:tr h="48609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Консультації:</a:t>
                      </a:r>
                      <a:r>
                        <a:rPr lang="uk-UA" sz="1200" b="1" i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 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о понеділка, 11.00-12.55 або за домовленістю чи </a:t>
                      </a:r>
                      <a:r>
                        <a:rPr lang="uk-UA" sz="12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ел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 поштою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660305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FF2D0E95-B613-41C5-A5EB-1B9FF0966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663" y="27289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uk-UA" alt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27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0F852A5-4372-4BCF-9FE8-DF9F17EC921F}"/>
              </a:ext>
            </a:extLst>
          </p:cNvPr>
          <p:cNvSpPr txBox="1"/>
          <p:nvPr/>
        </p:nvSpPr>
        <p:spPr>
          <a:xfrm>
            <a:off x="1117600" y="964208"/>
            <a:ext cx="7969250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20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ОПИС КУРСУ </a:t>
            </a:r>
            <a:endParaRPr lang="uk-UA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Набуття у майбутніх фахівців теоретичних та практичних навичок, а також сформувати знання щодо методологічних аспектів розвитку штучного інтелекту з застосуванням інструментів у маркетингу. </a:t>
            </a:r>
          </a:p>
          <a:p>
            <a:pPr algn="just"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Вивчення основних понять та сформувати знання про теоретичні та прикладні аспекти штучного інтелекту, навчити студентів використовувати на практиці методи і прийоми в управлінні маркетинговою діяльністю, які необхідні у майбутній професійній діяльності.</a:t>
            </a:r>
          </a:p>
          <a:p>
            <a:pPr algn="just">
              <a:spcAft>
                <a:spcPts val="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Мета курсу</a:t>
            </a:r>
            <a:r>
              <a:rPr lang="uk-UA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– є надати студентам глибокі знання в сфері штучного інтелекту та його використання щодо в управління маркетинговою діяльністю з метою використання його можливостей у практичній діяльності та дати практичні навички для використання штучного інтелекту, щоб вміти трансформувати маркетингову програму, вилучаючи найцінніші факти з бази даних. </a:t>
            </a:r>
          </a:p>
          <a:p>
            <a:pPr algn="just"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На методичному рівні ознайомити студентів з основними методами штучного інтелекту та використання їх у маркетинговій діяльності в сучасній економіці, її основних функцій, методів і прийомів впливу на споживачів, а також інструменти для впровадження інновацій у технологічному просторі, він також стає потужною силою в маркетингу та залученні клієнтів.</a:t>
            </a:r>
          </a:p>
        </p:txBody>
      </p:sp>
    </p:spTree>
    <p:extLst>
      <p:ext uri="{BB962C8B-B14F-4D97-AF65-F5344CB8AC3E}">
        <p14:creationId xmlns:p14="http://schemas.microsoft.com/office/powerpoint/2010/main" val="998753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7D7C377-3AE5-424C-B896-6860ECA0802B}"/>
              </a:ext>
            </a:extLst>
          </p:cNvPr>
          <p:cNvSpPr txBox="1"/>
          <p:nvPr/>
        </p:nvSpPr>
        <p:spPr>
          <a:xfrm>
            <a:off x="1130300" y="787400"/>
            <a:ext cx="7893050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20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ОЧІКУВАНІ РЕЗУЛЬТАТИ НАВЧАННЯ</a:t>
            </a:r>
            <a:endParaRPr lang="uk-UA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>
              <a:spcAft>
                <a:spcPts val="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У разі успішного завершення курсу студент </a:t>
            </a:r>
            <a:r>
              <a:rPr lang="uk-UA" sz="1800" b="1" u="sng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зможе опанувати наступні компетенції:</a:t>
            </a:r>
            <a:endParaRPr lang="uk-UA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>
              <a:spcAft>
                <a:spcPts val="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ЗК3.</a:t>
            </a:r>
            <a:r>
              <a:rPr lang="uk-UA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Здатність до абстрактного мислення, аналізу та синтезу.</a:t>
            </a:r>
          </a:p>
          <a:p>
            <a:pPr>
              <a:spcAft>
                <a:spcPts val="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ЗК9.</a:t>
            </a:r>
            <a:r>
              <a:rPr lang="uk-UA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Навички використання інформаційних і комунікаційних технологій.</a:t>
            </a:r>
          </a:p>
          <a:p>
            <a:pPr>
              <a:spcAft>
                <a:spcPts val="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СК10.</a:t>
            </a:r>
            <a:r>
              <a:rPr lang="uk-UA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Здатність використовувати маркетингові інформаційні системи в ухваленні маркетингових рішень і розробляти рекомендації щодо підвищення їх ефективності.</a:t>
            </a:r>
          </a:p>
          <a:p>
            <a:pPr>
              <a:spcAft>
                <a:spcPts val="0"/>
              </a:spcAft>
            </a:pPr>
            <a:r>
              <a:rPr lang="uk-UA" sz="1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Забезпечення програмних результатів навчання</a:t>
            </a:r>
            <a:r>
              <a:rPr lang="uk-UA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(ПРН) відповідним компонентам – знання та розуміння:</a:t>
            </a:r>
          </a:p>
          <a:p>
            <a:r>
              <a:rPr lang="uk-UA" sz="1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ПРН 7</a:t>
            </a:r>
            <a:r>
              <a:rPr lang="uk-UA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 Використовувати цифрові інформаційні та комунікаційні технології, а також програмні продукти, необхідні для належного провадження маркетингової діяльності та практичного застосування маркетингового інструментарію. </a:t>
            </a:r>
          </a:p>
          <a:p>
            <a:pPr>
              <a:spcAft>
                <a:spcPts val="0"/>
              </a:spcAft>
            </a:pPr>
            <a:endParaRPr lang="uk-UA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020842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414</Words>
  <Application>Microsoft Office PowerPoint</Application>
  <PresentationFormat>Широкоэкранный</PresentationFormat>
  <Paragraphs>45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Trebuchet MS</vt:lpstr>
      <vt:lpstr>Wingdings 3</vt:lpstr>
      <vt:lpstr>Аспект</vt:lpstr>
      <vt:lpstr>ШТУЧНИЙ ІНТЕЛЕКТ ТА ІНТЕЛЕКТУАЛЬНІ ТЕХНОЛОГІЇ У МАРКЕТИНГУ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ШТУЧНИЙ ІНТЕЛЕКТ ТА ІНТЕЛЕКТУАЛЬНІ ТЕХНОЛОГІЇ У МАРКЕТИНГУ</dc:title>
  <dc:creator>M Ivanov</dc:creator>
  <cp:lastModifiedBy>M Ivanov</cp:lastModifiedBy>
  <cp:revision>1</cp:revision>
  <dcterms:created xsi:type="dcterms:W3CDTF">2023-12-03T17:00:08Z</dcterms:created>
  <dcterms:modified xsi:type="dcterms:W3CDTF">2023-12-03T17:06:13Z</dcterms:modified>
</cp:coreProperties>
</file>