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5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3380" y="4351283"/>
            <a:ext cx="10247586" cy="1713186"/>
          </a:xfrm>
        </p:spPr>
        <p:txBody>
          <a:bodyPr>
            <a:normAutofit/>
          </a:bodyPr>
          <a:lstStyle/>
          <a:p>
            <a:pPr algn="ctr"/>
            <a:r>
              <a:rPr lang="uk-UA" sz="4000" dirty="0">
                <a:solidFill>
                  <a:srgbClr val="0070C0"/>
                </a:solidFill>
              </a:rPr>
              <a:t>«</a:t>
            </a:r>
            <a:r>
              <a:rPr lang="uk-UA" sz="4000" b="1" dirty="0">
                <a:solidFill>
                  <a:srgbClr val="0070C0"/>
                </a:solidFill>
              </a:rPr>
              <a:t>Психологічна допомога в кризових та екстремальних ситуаціях»</a:t>
            </a:r>
            <a:r>
              <a:rPr lang="uk-UA" dirty="0">
                <a:solidFill>
                  <a:srgbClr val="0070C0"/>
                </a:solidFill>
              </a:rPr>
              <a:t> </a:t>
            </a:r>
            <a:endParaRPr lang="uk-UA" dirty="0"/>
          </a:p>
        </p:txBody>
      </p:sp>
      <p:pic>
        <p:nvPicPr>
          <p:cNvPr id="2052" name="Picture 4" descr="5 key points on Jersey's new Disability Discrimination law | Law At 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378" y="517479"/>
            <a:ext cx="5293505" cy="3529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Запорожский национальный университет лидирует в рейтинге вузов | Перший  Запорiзьки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3451" y="517479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885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032707" cy="1320800"/>
          </a:xfrm>
        </p:spPr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Мета </a:t>
            </a:r>
            <a:r>
              <a:rPr lang="uk-UA" b="1" dirty="0">
                <a:solidFill>
                  <a:srgbClr val="0070C0"/>
                </a:solidFill>
              </a:rPr>
              <a:t>викладання навчальної дисципліни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26676"/>
            <a:ext cx="10474142" cy="2814686"/>
          </a:xfrm>
        </p:spPr>
        <p:txBody>
          <a:bodyPr/>
          <a:lstStyle/>
          <a:p>
            <a:pPr algn="just"/>
            <a:r>
              <a:rPr lang="uk-UA" b="1" dirty="0">
                <a:solidFill>
                  <a:schemeClr val="tx1"/>
                </a:solidFill>
              </a:rPr>
              <a:t>Метою</a:t>
            </a:r>
            <a:r>
              <a:rPr lang="uk-UA" dirty="0">
                <a:solidFill>
                  <a:schemeClr val="tx1"/>
                </a:solidFill>
              </a:rPr>
              <a:t> викладання навчальної дисципліни «</a:t>
            </a:r>
            <a:r>
              <a:rPr lang="uk-UA" b="1" dirty="0">
                <a:solidFill>
                  <a:schemeClr val="tx1"/>
                </a:solidFill>
              </a:rPr>
              <a:t>Психологічна допомога в кризових та екстремальних ситуаціях»</a:t>
            </a:r>
            <a:r>
              <a:rPr lang="uk-UA" dirty="0">
                <a:solidFill>
                  <a:schemeClr val="tx1"/>
                </a:solidFill>
              </a:rPr>
              <a:t> є створення умов ефективного освоєння здобувачами вищої освіти основних теоретичних знань з основ психологічної допомоги, формування у них ґрунтовних знань з основних методологічних та теоретичних засад психологічної допомоги в кризових та екстремальних ситуаціях, практичних навичок їх застосування в професійній діяльності.</a:t>
            </a:r>
          </a:p>
          <a:p>
            <a:endParaRPr lang="uk-UA" dirty="0"/>
          </a:p>
        </p:txBody>
      </p:sp>
      <p:pic>
        <p:nvPicPr>
          <p:cNvPr id="1026" name="Picture 2" descr="РОБОЧИЙ ЗОШИТ для самостійної роботи з дисципліни «ПЕДАГОГІКА, ПСИХОЛОГІЯ  ТА МЕТОДИКА ВИКЛАДАННЯ У ВИЩІЙ ШКОЛІ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644" y="110030"/>
            <a:ext cx="2124075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7425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dirty="0">
                <a:solidFill>
                  <a:srgbClr val="0070C0"/>
                </a:solidFill>
              </a:rPr>
              <a:t>Основними </a:t>
            </a:r>
            <a:r>
              <a:rPr lang="uk-UA" sz="2800" b="1" dirty="0">
                <a:solidFill>
                  <a:srgbClr val="0070C0"/>
                </a:solidFill>
              </a:rPr>
              <a:t>завданнями</a:t>
            </a:r>
            <a:r>
              <a:rPr lang="uk-UA" sz="2800" dirty="0">
                <a:solidFill>
                  <a:srgbClr val="0070C0"/>
                </a:solidFill>
              </a:rPr>
              <a:t> вивчення дисципліни «Психологічна допомога в кризових та екстремальних ситуаціях» є:</a:t>
            </a:r>
            <a:br>
              <a:rPr lang="uk-UA" sz="2800" dirty="0">
                <a:solidFill>
                  <a:srgbClr val="0070C0"/>
                </a:solidFill>
              </a:rPr>
            </a:br>
            <a:endParaRPr lang="uk-UA" sz="2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676" y="2711669"/>
            <a:ext cx="10195034" cy="3825765"/>
          </a:xfrm>
        </p:spPr>
        <p:txBody>
          <a:bodyPr>
            <a:normAutofit/>
          </a:bodyPr>
          <a:lstStyle/>
          <a:p>
            <a:pPr lvl="2" algn="just"/>
            <a:r>
              <a:rPr lang="uk-UA" sz="1800" dirty="0" smtClean="0">
                <a:solidFill>
                  <a:schemeClr val="tx1"/>
                </a:solidFill>
              </a:rPr>
              <a:t>набуття </a:t>
            </a:r>
            <a:r>
              <a:rPr lang="uk-UA" sz="1800" dirty="0">
                <a:solidFill>
                  <a:schemeClr val="tx1"/>
                </a:solidFill>
              </a:rPr>
              <a:t>методологічної компетентності: знання феноменології і особливостей перебігу кризових та екстремальних ситуацій;</a:t>
            </a:r>
          </a:p>
          <a:p>
            <a:pPr lvl="2" algn="just"/>
            <a:r>
              <a:rPr lang="uk-UA" sz="1800" dirty="0">
                <a:solidFill>
                  <a:schemeClr val="tx1"/>
                </a:solidFill>
              </a:rPr>
              <a:t>розвиток психологічної грамотності: володіння основними термінами та поняттями практичної психології на рівні відтворення, тлумачення та використання їх у повсякденному та професійному житті;</a:t>
            </a:r>
          </a:p>
          <a:p>
            <a:pPr lvl="2" algn="just"/>
            <a:r>
              <a:rPr lang="uk-UA" sz="1800" dirty="0">
                <a:solidFill>
                  <a:schemeClr val="tx1"/>
                </a:solidFill>
              </a:rPr>
              <a:t>набуття і розвиток професійної компетентності: відпрацювання навичок застосування теоретичних знань щодо надання психологічної допомоги у кризових та екстремальних ситуаціях.</a:t>
            </a:r>
          </a:p>
          <a:p>
            <a:pPr lvl="2" algn="just"/>
            <a:r>
              <a:rPr lang="uk-UA" sz="1800" dirty="0">
                <a:solidFill>
                  <a:schemeClr val="tx1"/>
                </a:solidFill>
              </a:rPr>
              <a:t>набуття і розвиток інформаційної компетентності: набуття вмінь аналізувати, інтерпретувати, систематизувати, критично оцінювати психологічну інформацію в процесі навчальної та професійної діяльності.</a:t>
            </a:r>
          </a:p>
          <a:p>
            <a:endParaRPr lang="uk-UA" dirty="0"/>
          </a:p>
        </p:txBody>
      </p:sp>
      <p:pic>
        <p:nvPicPr>
          <p:cNvPr id="3074" name="Picture 2" descr="При покупке программы обучение - бесплатно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1712" y="609600"/>
            <a:ext cx="2713749" cy="170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028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dirty="0">
                <a:solidFill>
                  <a:srgbClr val="0070C0"/>
                </a:solidFill>
              </a:rPr>
              <a:t>Під час вивчення навчальної дисципліни </a:t>
            </a:r>
            <a:r>
              <a:rPr lang="uk-UA" sz="2800" dirty="0" smtClean="0">
                <a:solidFill>
                  <a:srgbClr val="0070C0"/>
                </a:solidFill>
              </a:rPr>
              <a:t/>
            </a:r>
            <a:br>
              <a:rPr lang="uk-UA" sz="2800" dirty="0" smtClean="0">
                <a:solidFill>
                  <a:srgbClr val="0070C0"/>
                </a:solidFill>
              </a:rPr>
            </a:br>
            <a:r>
              <a:rPr lang="uk-UA" sz="2800" dirty="0" smtClean="0">
                <a:solidFill>
                  <a:srgbClr val="0070C0"/>
                </a:solidFill>
              </a:rPr>
              <a:t>здобувач </a:t>
            </a:r>
            <a:r>
              <a:rPr lang="uk-UA" sz="2800" dirty="0">
                <a:solidFill>
                  <a:srgbClr val="0070C0"/>
                </a:solidFill>
              </a:rPr>
              <a:t>вищої освіти має набути </a:t>
            </a:r>
            <a:br>
              <a:rPr lang="uk-UA" sz="2800" dirty="0">
                <a:solidFill>
                  <a:srgbClr val="0070C0"/>
                </a:solidFill>
              </a:rPr>
            </a:br>
            <a:r>
              <a:rPr lang="uk-UA" sz="2800" b="1" dirty="0">
                <a:solidFill>
                  <a:srgbClr val="0070C0"/>
                </a:solidFill>
              </a:rPr>
              <a:t>загальні та спеціальні компетентності:</a:t>
            </a:r>
            <a:r>
              <a:rPr lang="uk-UA" sz="2800" dirty="0">
                <a:solidFill>
                  <a:srgbClr val="0070C0"/>
                </a:solidFill>
              </a:rPr>
              <a:t/>
            </a:r>
            <a:br>
              <a:rPr lang="uk-UA" sz="2800" dirty="0">
                <a:solidFill>
                  <a:srgbClr val="0070C0"/>
                </a:solidFill>
              </a:rPr>
            </a:br>
            <a:endParaRPr lang="uk-UA" sz="2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10810473" cy="437684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uk-UA" dirty="0" smtClean="0">
                <a:solidFill>
                  <a:schemeClr val="tx1"/>
                </a:solidFill>
              </a:rPr>
              <a:t>здатність </a:t>
            </a:r>
            <a:r>
              <a:rPr lang="uk-UA" dirty="0">
                <a:solidFill>
                  <a:schemeClr val="tx1"/>
                </a:solidFill>
              </a:rPr>
              <a:t>застосовувати знання у практичних ситуаціях;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здатність діяти на основі етичних міркувань (мотивів);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здатність діяти соціально </a:t>
            </a:r>
            <a:r>
              <a:rPr lang="uk-UA" dirty="0" err="1">
                <a:solidFill>
                  <a:schemeClr val="tx1"/>
                </a:solidFill>
              </a:rPr>
              <a:t>відповідально</a:t>
            </a:r>
            <a:r>
              <a:rPr lang="uk-UA" dirty="0">
                <a:solidFill>
                  <a:schemeClr val="tx1"/>
                </a:solidFill>
              </a:rPr>
              <a:t> та свідомо;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здатність ефективно взаємодіяти з колегами в </a:t>
            </a:r>
            <a:r>
              <a:rPr lang="uk-UA" dirty="0" err="1">
                <a:solidFill>
                  <a:schemeClr val="tx1"/>
                </a:solidFill>
              </a:rPr>
              <a:t>моно</a:t>
            </a:r>
            <a:r>
              <a:rPr lang="uk-UA" dirty="0">
                <a:solidFill>
                  <a:schemeClr val="tx1"/>
                </a:solidFill>
              </a:rPr>
              <a:t>- та </a:t>
            </a:r>
            <a:r>
              <a:rPr lang="uk-UA" dirty="0" err="1">
                <a:solidFill>
                  <a:schemeClr val="tx1"/>
                </a:solidFill>
              </a:rPr>
              <a:t>мультидисциплінарних</a:t>
            </a:r>
            <a:r>
              <a:rPr lang="uk-UA" dirty="0">
                <a:solidFill>
                  <a:schemeClr val="tx1"/>
                </a:solidFill>
              </a:rPr>
              <a:t> командах;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здатність приймати фахові рішення у складних і непередбачуваних умовах, адаптуватися до нових ситуацій професійної діяльності;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здатність оцінювати межі власної фахової компетентності та підвищувати професійну кваліфікацію;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здатність дотримуватися у фаховій діяльності норм професійної етики та керуватися загальнолюдськими цінностями;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здатність розробляти та впроваджувати інноваційні методи психологічної допомоги клієнтам у складних життєвих ситуаціях;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здатність самостійно розробляти програми психологічної допомоги  шляхом творчого застосування; 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здатність реалізовувати технологію проведення індивідуального психологічного консультування та психотерапії;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здатність до надання психологічної допомоги в кризових ситуаціях;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здатність застосовувати методи емоційної та когнітивної саморегуляції для оптимізації власної діяльності та психічного стану.</a:t>
            </a:r>
          </a:p>
          <a:p>
            <a:endParaRPr lang="uk-UA" dirty="0"/>
          </a:p>
        </p:txBody>
      </p:sp>
      <p:pic>
        <p:nvPicPr>
          <p:cNvPr id="4098" name="Picture 2" descr="Коронавирус внес коррективы в работу вузов: тюменских студентов переводят  на дистанционное обуч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715" y="314371"/>
            <a:ext cx="3762703" cy="2511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8715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0070C0"/>
                </a:solidFill>
              </a:rPr>
              <a:t>ОЧІКУВАНІ РЕЗУЛЬТАТИ НАВЧАННЯ</a:t>
            </a:r>
            <a:r>
              <a:rPr lang="uk-UA" dirty="0">
                <a:solidFill>
                  <a:srgbClr val="0070C0"/>
                </a:solidFill>
              </a:rPr>
              <a:t/>
            </a:r>
            <a:br>
              <a:rPr lang="uk-UA" dirty="0">
                <a:solidFill>
                  <a:srgbClr val="0070C0"/>
                </a:solidFill>
              </a:rPr>
            </a:b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0673838" cy="4313783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У </a:t>
            </a:r>
            <a:r>
              <a:rPr lang="uk-UA" dirty="0">
                <a:solidFill>
                  <a:schemeClr val="tx1"/>
                </a:solidFill>
              </a:rPr>
              <a:t>разі успішного завершення дисципліни студент </a:t>
            </a:r>
            <a:r>
              <a:rPr lang="uk-UA" u="sng" dirty="0">
                <a:solidFill>
                  <a:schemeClr val="tx1"/>
                </a:solidFill>
              </a:rPr>
              <a:t>зможе</a:t>
            </a:r>
            <a:r>
              <a:rPr lang="uk-UA" dirty="0">
                <a:solidFill>
                  <a:schemeClr val="tx1"/>
                </a:solidFill>
              </a:rPr>
              <a:t>: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узагальнювати емпіричні дані та формулювати теоретичні висновки;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робити психологічний прогноз щодо розвитку особистості, груп, організацій;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розробляти просвітницькі матеріали та освітні програми, впроваджувати їх, отримувати зворотній зв’язок, оцінювати якість;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оцінювати ступінь складності завдань діяльності та приймати рішення про звернення за допомогою або підвищення кваліфікації;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вирішувати етичні дилеми з опорою на норми закону, етичні принципи та загальнолюдські цінності;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рефлексувати та критично оцінювати достовірність одержаних результатів психологічного дослідження, формулювати аргументовані висновки;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пропонувати власні способи вирішення психологічних задач і проблем у процесі професійної діяльності, приймати та аргументувати власні рішення щодо їх розв’язання;</a:t>
            </a:r>
          </a:p>
          <a:p>
            <a:pPr lvl="0"/>
            <a:r>
              <a:rPr lang="uk-UA" dirty="0">
                <a:solidFill>
                  <a:schemeClr val="tx1"/>
                </a:solidFill>
              </a:rPr>
              <a:t>уміння оптимізувати процеси цілепокладання, </a:t>
            </a:r>
            <a:r>
              <a:rPr lang="uk-UA" dirty="0" err="1">
                <a:solidFill>
                  <a:schemeClr val="tx1"/>
                </a:solidFill>
              </a:rPr>
              <a:t>самоздійснення</a:t>
            </a:r>
            <a:r>
              <a:rPr lang="uk-UA" dirty="0">
                <a:solidFill>
                  <a:schemeClr val="tx1"/>
                </a:solidFill>
              </a:rPr>
              <a:t>, професійного та особистісного зростання.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403771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</TotalTime>
  <Words>433</Words>
  <Application>Microsoft Office PowerPoint</Application>
  <PresentationFormat>Широкоэкранный</PresentationFormat>
  <Paragraphs>31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Грань</vt:lpstr>
      <vt:lpstr>Презентация PowerPoint</vt:lpstr>
      <vt:lpstr>Мета викладання навчальної дисципліни</vt:lpstr>
      <vt:lpstr>Основними завданнями вивчення дисципліни «Психологічна допомога в кризових та екстремальних ситуаціях» є: </vt:lpstr>
      <vt:lpstr>Під час вивчення навчальної дисципліни  здобувач вищої освіти має набути  загальні та спеціальні компетентності: </vt:lpstr>
      <vt:lpstr>ОЧІКУВАНІ РЕЗУЛЬТАТИ НАВЧАННЯ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«Психологічна допомога в кризових та екстремальних ситуаціях»</dc:title>
  <dc:creator>Пользователь Windows</dc:creator>
  <cp:lastModifiedBy>Пользователь Windows</cp:lastModifiedBy>
  <cp:revision>3</cp:revision>
  <dcterms:created xsi:type="dcterms:W3CDTF">2020-09-01T18:04:19Z</dcterms:created>
  <dcterms:modified xsi:type="dcterms:W3CDTF">2020-09-01T18:28:24Z</dcterms:modified>
</cp:coreProperties>
</file>