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A1086F-0F5F-4C6E-B535-E0EC2694755C}" type="datetimeFigureOut">
              <a:rPr lang="ru-RU" smtClean="0"/>
              <a:t>31.08.2020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7279D8-B9E3-4B68-8CD2-D9701E511032}" type="slidenum">
              <a:rPr lang="ru-RU" smtClean="0"/>
              <a:t>‹#›</a:t>
            </a:fld>
            <a:endParaRPr lang="ru-RU"/>
          </a:p>
        </p:txBody>
      </p:sp>
    </p:spTree>
    <p:extLst>
      <p:ext uri="{BB962C8B-B14F-4D97-AF65-F5344CB8AC3E}">
        <p14:creationId xmlns:p14="http://schemas.microsoft.com/office/powerpoint/2010/main" val="3717823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200" kern="1200" dirty="0" smtClean="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F77279D8-B9E3-4B68-8CD2-D9701E511032}" type="slidenum">
              <a:rPr lang="ru-RU" smtClean="0"/>
              <a:t>3</a:t>
            </a:fld>
            <a:endParaRPr lang="ru-RU"/>
          </a:p>
        </p:txBody>
      </p:sp>
    </p:spTree>
    <p:extLst>
      <p:ext uri="{BB962C8B-B14F-4D97-AF65-F5344CB8AC3E}">
        <p14:creationId xmlns:p14="http://schemas.microsoft.com/office/powerpoint/2010/main" val="3629236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043D226-113C-4EB8-B103-F481CEA9B30E}" type="datetimeFigureOut">
              <a:rPr lang="ru-RU" smtClean="0"/>
              <a:t>31.08.2020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EC2465B-6CCF-4430-9C1C-A0CD751A0277}" type="slidenum">
              <a:rPr lang="ru-RU" smtClean="0"/>
              <a:t>‹#›</a:t>
            </a:fld>
            <a:endParaRPr lang="ru-RU"/>
          </a:p>
        </p:txBody>
      </p:sp>
    </p:spTree>
    <p:extLst>
      <p:ext uri="{BB962C8B-B14F-4D97-AF65-F5344CB8AC3E}">
        <p14:creationId xmlns:p14="http://schemas.microsoft.com/office/powerpoint/2010/main" val="1949679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043D226-113C-4EB8-B103-F481CEA9B30E}" type="datetimeFigureOut">
              <a:rPr lang="ru-RU" smtClean="0"/>
              <a:t>31.08.2020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EC2465B-6CCF-4430-9C1C-A0CD751A0277}" type="slidenum">
              <a:rPr lang="ru-RU" smtClean="0"/>
              <a:t>‹#›</a:t>
            </a:fld>
            <a:endParaRPr lang="ru-RU"/>
          </a:p>
        </p:txBody>
      </p:sp>
    </p:spTree>
    <p:extLst>
      <p:ext uri="{BB962C8B-B14F-4D97-AF65-F5344CB8AC3E}">
        <p14:creationId xmlns:p14="http://schemas.microsoft.com/office/powerpoint/2010/main" val="58598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043D226-113C-4EB8-B103-F481CEA9B30E}" type="datetimeFigureOut">
              <a:rPr lang="ru-RU" smtClean="0"/>
              <a:t>31.08.2020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EC2465B-6CCF-4430-9C1C-A0CD751A0277}" type="slidenum">
              <a:rPr lang="ru-RU" smtClean="0"/>
              <a:t>‹#›</a:t>
            </a:fld>
            <a:endParaRPr lang="ru-RU"/>
          </a:p>
        </p:txBody>
      </p:sp>
    </p:spTree>
    <p:extLst>
      <p:ext uri="{BB962C8B-B14F-4D97-AF65-F5344CB8AC3E}">
        <p14:creationId xmlns:p14="http://schemas.microsoft.com/office/powerpoint/2010/main" val="1199990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043D226-113C-4EB8-B103-F481CEA9B30E}" type="datetimeFigureOut">
              <a:rPr lang="ru-RU" smtClean="0"/>
              <a:t>31.08.2020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EC2465B-6CCF-4430-9C1C-A0CD751A0277}" type="slidenum">
              <a:rPr lang="ru-RU" smtClean="0"/>
              <a:t>‹#›</a:t>
            </a:fld>
            <a:endParaRPr lang="ru-RU"/>
          </a:p>
        </p:txBody>
      </p:sp>
    </p:spTree>
    <p:extLst>
      <p:ext uri="{BB962C8B-B14F-4D97-AF65-F5344CB8AC3E}">
        <p14:creationId xmlns:p14="http://schemas.microsoft.com/office/powerpoint/2010/main" val="348120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043D226-113C-4EB8-B103-F481CEA9B30E}" type="datetimeFigureOut">
              <a:rPr lang="ru-RU" smtClean="0"/>
              <a:t>31.08.2020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EC2465B-6CCF-4430-9C1C-A0CD751A0277}" type="slidenum">
              <a:rPr lang="ru-RU" smtClean="0"/>
              <a:t>‹#›</a:t>
            </a:fld>
            <a:endParaRPr lang="ru-RU"/>
          </a:p>
        </p:txBody>
      </p:sp>
    </p:spTree>
    <p:extLst>
      <p:ext uri="{BB962C8B-B14F-4D97-AF65-F5344CB8AC3E}">
        <p14:creationId xmlns:p14="http://schemas.microsoft.com/office/powerpoint/2010/main" val="3673950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043D226-113C-4EB8-B103-F481CEA9B30E}" type="datetimeFigureOut">
              <a:rPr lang="ru-RU" smtClean="0"/>
              <a:t>31.08.2020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EC2465B-6CCF-4430-9C1C-A0CD751A0277}" type="slidenum">
              <a:rPr lang="ru-RU" smtClean="0"/>
              <a:t>‹#›</a:t>
            </a:fld>
            <a:endParaRPr lang="ru-RU"/>
          </a:p>
        </p:txBody>
      </p:sp>
    </p:spTree>
    <p:extLst>
      <p:ext uri="{BB962C8B-B14F-4D97-AF65-F5344CB8AC3E}">
        <p14:creationId xmlns:p14="http://schemas.microsoft.com/office/powerpoint/2010/main" val="3960317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043D226-113C-4EB8-B103-F481CEA9B30E}" type="datetimeFigureOut">
              <a:rPr lang="ru-RU" smtClean="0"/>
              <a:t>31.08.2020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EC2465B-6CCF-4430-9C1C-A0CD751A0277}" type="slidenum">
              <a:rPr lang="ru-RU" smtClean="0"/>
              <a:t>‹#›</a:t>
            </a:fld>
            <a:endParaRPr lang="ru-RU"/>
          </a:p>
        </p:txBody>
      </p:sp>
    </p:spTree>
    <p:extLst>
      <p:ext uri="{BB962C8B-B14F-4D97-AF65-F5344CB8AC3E}">
        <p14:creationId xmlns:p14="http://schemas.microsoft.com/office/powerpoint/2010/main" val="2977110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043D226-113C-4EB8-B103-F481CEA9B30E}" type="datetimeFigureOut">
              <a:rPr lang="ru-RU" smtClean="0"/>
              <a:t>31.08.2020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EC2465B-6CCF-4430-9C1C-A0CD751A0277}" type="slidenum">
              <a:rPr lang="ru-RU" smtClean="0"/>
              <a:t>‹#›</a:t>
            </a:fld>
            <a:endParaRPr lang="ru-RU"/>
          </a:p>
        </p:txBody>
      </p:sp>
    </p:spTree>
    <p:extLst>
      <p:ext uri="{BB962C8B-B14F-4D97-AF65-F5344CB8AC3E}">
        <p14:creationId xmlns:p14="http://schemas.microsoft.com/office/powerpoint/2010/main" val="36651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043D226-113C-4EB8-B103-F481CEA9B30E}" type="datetimeFigureOut">
              <a:rPr lang="ru-RU" smtClean="0"/>
              <a:t>31.08.2020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EC2465B-6CCF-4430-9C1C-A0CD751A0277}" type="slidenum">
              <a:rPr lang="ru-RU" smtClean="0"/>
              <a:t>‹#›</a:t>
            </a:fld>
            <a:endParaRPr lang="ru-RU"/>
          </a:p>
        </p:txBody>
      </p:sp>
    </p:spTree>
    <p:extLst>
      <p:ext uri="{BB962C8B-B14F-4D97-AF65-F5344CB8AC3E}">
        <p14:creationId xmlns:p14="http://schemas.microsoft.com/office/powerpoint/2010/main" val="1473705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043D226-113C-4EB8-B103-F481CEA9B30E}" type="datetimeFigureOut">
              <a:rPr lang="ru-RU" smtClean="0"/>
              <a:t>31.08.2020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EC2465B-6CCF-4430-9C1C-A0CD751A0277}" type="slidenum">
              <a:rPr lang="ru-RU" smtClean="0"/>
              <a:t>‹#›</a:t>
            </a:fld>
            <a:endParaRPr lang="ru-RU"/>
          </a:p>
        </p:txBody>
      </p:sp>
    </p:spTree>
    <p:extLst>
      <p:ext uri="{BB962C8B-B14F-4D97-AF65-F5344CB8AC3E}">
        <p14:creationId xmlns:p14="http://schemas.microsoft.com/office/powerpoint/2010/main" val="1831332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043D226-113C-4EB8-B103-F481CEA9B30E}" type="datetimeFigureOut">
              <a:rPr lang="ru-RU" smtClean="0"/>
              <a:t>31.08.2020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EC2465B-6CCF-4430-9C1C-A0CD751A0277}" type="slidenum">
              <a:rPr lang="ru-RU" smtClean="0"/>
              <a:t>‹#›</a:t>
            </a:fld>
            <a:endParaRPr lang="ru-RU"/>
          </a:p>
        </p:txBody>
      </p:sp>
    </p:spTree>
    <p:extLst>
      <p:ext uri="{BB962C8B-B14F-4D97-AF65-F5344CB8AC3E}">
        <p14:creationId xmlns:p14="http://schemas.microsoft.com/office/powerpoint/2010/main" val="650329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3D226-113C-4EB8-B103-F481CEA9B30E}" type="datetimeFigureOut">
              <a:rPr lang="ru-RU" smtClean="0"/>
              <a:t>31.08.2020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2465B-6CCF-4430-9C1C-A0CD751A0277}" type="slidenum">
              <a:rPr lang="ru-RU" smtClean="0"/>
              <a:t>‹#›</a:t>
            </a:fld>
            <a:endParaRPr lang="ru-RU"/>
          </a:p>
        </p:txBody>
      </p:sp>
    </p:spTree>
    <p:extLst>
      <p:ext uri="{BB962C8B-B14F-4D97-AF65-F5344CB8AC3E}">
        <p14:creationId xmlns:p14="http://schemas.microsoft.com/office/powerpoint/2010/main" val="272326964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14.jpg"/><Relationship Id="rId3" Type="http://schemas.openxmlformats.org/officeDocument/2006/relationships/image" Target="../media/image9.jpg"/><Relationship Id="rId7" Type="http://schemas.openxmlformats.org/officeDocument/2006/relationships/image" Target="../media/image13.jp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jpg"/><Relationship Id="rId5" Type="http://schemas.openxmlformats.org/officeDocument/2006/relationships/image" Target="../media/image11.png"/><Relationship Id="rId4" Type="http://schemas.openxmlformats.org/officeDocument/2006/relationships/image" Target="../media/image10.jpg"/><Relationship Id="rId9" Type="http://schemas.openxmlformats.org/officeDocument/2006/relationships/image" Target="../media/image15.jpg"/></Relationships>
</file>

<file path=ppt/slides/_rels/slide18.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836712"/>
            <a:ext cx="7772400" cy="1470025"/>
          </a:xfrm>
        </p:spPr>
        <p:txBody>
          <a:bodyPr/>
          <a:lstStyle/>
          <a:p>
            <a:r>
              <a:rPr lang="en-US" dirty="0" smtClean="0">
                <a:solidFill>
                  <a:srgbClr val="C00000"/>
                </a:solidFill>
              </a:rPr>
              <a:t>TEXT LINGUISTICS</a:t>
            </a:r>
            <a:endParaRPr lang="ru-RU" dirty="0">
              <a:solidFill>
                <a:srgbClr val="C00000"/>
              </a:solidFill>
            </a:endParaRPr>
          </a:p>
        </p:txBody>
      </p:sp>
      <p:sp>
        <p:nvSpPr>
          <p:cNvPr id="3" name="Подзаголовок 2"/>
          <p:cNvSpPr>
            <a:spLocks noGrp="1"/>
          </p:cNvSpPr>
          <p:nvPr>
            <p:ph type="subTitle" idx="1"/>
          </p:nvPr>
        </p:nvSpPr>
        <p:spPr>
          <a:xfrm>
            <a:off x="1619672" y="2348880"/>
            <a:ext cx="6400800" cy="1752600"/>
          </a:xfrm>
        </p:spPr>
        <p:txBody>
          <a:bodyPr>
            <a:normAutofit/>
          </a:bodyPr>
          <a:lstStyle/>
          <a:p>
            <a:r>
              <a:rPr lang="en-US" sz="2800" b="1" dirty="0">
                <a:solidFill>
                  <a:schemeClr val="tx1"/>
                </a:solidFill>
              </a:rPr>
              <a:t>TEXT LINGUISTICS AS A SEPARATE SCIENTIFIC DISCIPLINE</a:t>
            </a:r>
            <a:endParaRPr lang="ru-RU" sz="2800" dirty="0">
              <a:solidFill>
                <a:schemeClr val="tx1"/>
              </a:solidFill>
            </a:endParaRPr>
          </a:p>
          <a:p>
            <a:endParaRPr lang="ru-RU" sz="2000" dirty="0">
              <a:solidFill>
                <a:schemeClr val="tx1"/>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3717032"/>
            <a:ext cx="1714500" cy="2667000"/>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3642" y="3717032"/>
            <a:ext cx="1743075" cy="2619375"/>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32240" y="3740844"/>
            <a:ext cx="1781175" cy="2571750"/>
          </a:xfrm>
          <a:prstGeom prst="rect">
            <a:avLst/>
          </a:prstGeom>
        </p:spPr>
      </p:pic>
    </p:spTree>
    <p:extLst>
      <p:ext uri="{BB962C8B-B14F-4D97-AF65-F5344CB8AC3E}">
        <p14:creationId xmlns:p14="http://schemas.microsoft.com/office/powerpoint/2010/main" val="2527565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GB" i="1" dirty="0"/>
              <a:t>Communicative-pragmatic approach </a:t>
            </a:r>
            <a:endParaRPr lang="ru-RU" dirty="0"/>
          </a:p>
        </p:txBody>
      </p:sp>
      <p:sp>
        <p:nvSpPr>
          <p:cNvPr id="3" name="Объект 2"/>
          <p:cNvSpPr>
            <a:spLocks noGrp="1"/>
          </p:cNvSpPr>
          <p:nvPr>
            <p:ph idx="1"/>
          </p:nvPr>
        </p:nvSpPr>
        <p:spPr/>
        <p:txBody>
          <a:bodyPr>
            <a:normAutofit fontScale="62500" lnSpcReduction="20000"/>
          </a:bodyPr>
          <a:lstStyle/>
          <a:p>
            <a:pPr algn="just"/>
            <a:r>
              <a:rPr lang="en-GB" dirty="0"/>
              <a:t>A text is viewed as a communicative system that reflects the purpose of the participants of communication and is determined by such components as:</a:t>
            </a:r>
            <a:endParaRPr lang="ru-RU" dirty="0"/>
          </a:p>
          <a:p>
            <a:pPr marL="0" lvl="0" indent="0" algn="just">
              <a:buNone/>
            </a:pPr>
            <a:r>
              <a:rPr lang="en-GB" dirty="0" smtClean="0"/>
              <a:t>           1) personality </a:t>
            </a:r>
            <a:r>
              <a:rPr lang="en-GB" dirty="0"/>
              <a:t>of the sender with all his psychological, mental, cultural, ethnical peculiarities; </a:t>
            </a:r>
            <a:endParaRPr lang="ru-RU" dirty="0"/>
          </a:p>
          <a:p>
            <a:pPr marL="0" lvl="0" indent="0" algn="just">
              <a:buNone/>
            </a:pPr>
            <a:r>
              <a:rPr lang="en-GB" dirty="0" smtClean="0"/>
              <a:t>           2) personality </a:t>
            </a:r>
            <a:r>
              <a:rPr lang="en-GB" dirty="0"/>
              <a:t>of the addressee and his level of perception and reception;</a:t>
            </a:r>
            <a:endParaRPr lang="ru-RU" dirty="0"/>
          </a:p>
          <a:p>
            <a:pPr marL="0" lvl="0" indent="0" algn="just">
              <a:buNone/>
            </a:pPr>
            <a:r>
              <a:rPr lang="en-US" dirty="0" smtClean="0"/>
              <a:t>           3) </a:t>
            </a:r>
            <a:r>
              <a:rPr lang="en-US" dirty="0" err="1" smtClean="0"/>
              <a:t>extralinguistic</a:t>
            </a:r>
            <a:r>
              <a:rPr lang="en-US" dirty="0" smtClean="0"/>
              <a:t> </a:t>
            </a:r>
            <a:r>
              <a:rPr lang="en-US" dirty="0"/>
              <a:t>characteristics of the communicative situation.</a:t>
            </a:r>
            <a:endParaRPr lang="ru-RU" dirty="0"/>
          </a:p>
          <a:p>
            <a:pPr algn="just"/>
            <a:r>
              <a:rPr lang="en-US" dirty="0"/>
              <a:t>A text is studied </a:t>
            </a:r>
            <a:r>
              <a:rPr lang="en-GB" dirty="0"/>
              <a:t>inseparably from the sphere of communication</a:t>
            </a:r>
            <a:r>
              <a:rPr lang="en-US" dirty="0"/>
              <a:t> as means of socio-psychological, emotional, esthetic interaction between people. Consequently its communicative-functional and pragmatic models are formed, communicative text strategies are described.</a:t>
            </a:r>
            <a:endParaRPr lang="ru-RU" dirty="0"/>
          </a:p>
          <a:p>
            <a:pPr algn="just"/>
            <a:r>
              <a:rPr lang="en-US" dirty="0"/>
              <a:t>At this period text linguistics becomes closely connected with such disciplines as psycholinguistics, sociolinguistics, </a:t>
            </a:r>
            <a:r>
              <a:rPr lang="en-US" dirty="0" err="1"/>
              <a:t>ethnolinguistics</a:t>
            </a:r>
            <a:r>
              <a:rPr lang="en-US" dirty="0" smtClean="0"/>
              <a:t>, pragmatics</a:t>
            </a:r>
            <a:r>
              <a:rPr lang="en-US" dirty="0"/>
              <a:t>.   </a:t>
            </a:r>
            <a:endParaRPr lang="ru-RU" dirty="0"/>
          </a:p>
          <a:p>
            <a:endParaRPr lang="ru-RU" dirty="0"/>
          </a:p>
        </p:txBody>
      </p:sp>
    </p:spTree>
    <p:extLst>
      <p:ext uri="{BB962C8B-B14F-4D97-AF65-F5344CB8AC3E}">
        <p14:creationId xmlns:p14="http://schemas.microsoft.com/office/powerpoint/2010/main" val="2121092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i="1" dirty="0"/>
              <a:t>Semiotic approach </a:t>
            </a:r>
            <a:endParaRPr lang="ru-RU" dirty="0"/>
          </a:p>
        </p:txBody>
      </p:sp>
      <p:sp>
        <p:nvSpPr>
          <p:cNvPr id="3" name="Объект 2"/>
          <p:cNvSpPr>
            <a:spLocks noGrp="1"/>
          </p:cNvSpPr>
          <p:nvPr>
            <p:ph idx="1"/>
          </p:nvPr>
        </p:nvSpPr>
        <p:spPr/>
        <p:txBody>
          <a:bodyPr>
            <a:normAutofit fontScale="77500" lnSpcReduction="20000"/>
          </a:bodyPr>
          <a:lstStyle/>
          <a:p>
            <a:pPr algn="just"/>
            <a:r>
              <a:rPr lang="en-GB" dirty="0"/>
              <a:t>From the semiotic standpoint a text is usually interpreted as a global sign or an aggregate of the interconnected signs, being a part of the semiotic universe. From this standpoint text is described as a conventional sign having triple structure that realizes its </a:t>
            </a:r>
            <a:r>
              <a:rPr lang="en-GB" dirty="0" err="1"/>
              <a:t>syntactics</a:t>
            </a:r>
            <a:r>
              <a:rPr lang="en-GB" dirty="0"/>
              <a:t>, semantics and pragmatics.</a:t>
            </a:r>
            <a:endParaRPr lang="ru-RU" dirty="0"/>
          </a:p>
          <a:p>
            <a:pPr algn="just"/>
            <a:r>
              <a:rPr lang="en-US" dirty="0"/>
              <a:t>Semiotic nature of the text is determined by the possibility to find in it certain basic characteristics of signs: ability to reflect and identify some referent situation, wholeness, relative indivisibility (meaning of the text differs from sum of meanings of its components), inner form (text concept that in concentrated form reveals the whole informational space of the text).</a:t>
            </a:r>
            <a:endParaRPr lang="ru-RU" dirty="0"/>
          </a:p>
          <a:p>
            <a:endParaRPr lang="ru-RU" dirty="0"/>
          </a:p>
        </p:txBody>
      </p:sp>
    </p:spTree>
    <p:extLst>
      <p:ext uri="{BB962C8B-B14F-4D97-AF65-F5344CB8AC3E}">
        <p14:creationId xmlns:p14="http://schemas.microsoft.com/office/powerpoint/2010/main" val="1993847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i="1" dirty="0"/>
              <a:t>Cognitive approach.</a:t>
            </a:r>
            <a:endParaRPr lang="ru-RU" dirty="0"/>
          </a:p>
        </p:txBody>
      </p:sp>
      <p:sp>
        <p:nvSpPr>
          <p:cNvPr id="3" name="Объект 2"/>
          <p:cNvSpPr>
            <a:spLocks noGrp="1"/>
          </p:cNvSpPr>
          <p:nvPr>
            <p:ph idx="1"/>
          </p:nvPr>
        </p:nvSpPr>
        <p:spPr/>
        <p:txBody>
          <a:bodyPr>
            <a:normAutofit fontScale="70000" lnSpcReduction="20000"/>
          </a:bodyPr>
          <a:lstStyle/>
          <a:p>
            <a:pPr algn="just"/>
            <a:r>
              <a:rPr lang="en-US" dirty="0"/>
              <a:t>It was founded by </a:t>
            </a:r>
            <a:r>
              <a:rPr lang="en-GB" dirty="0" err="1"/>
              <a:t>Teun</a:t>
            </a:r>
            <a:r>
              <a:rPr lang="en-GB" dirty="0"/>
              <a:t> A. van </a:t>
            </a:r>
            <a:r>
              <a:rPr lang="en-GB" dirty="0" err="1" smtClean="0"/>
              <a:t>Dijk</a:t>
            </a:r>
            <a:r>
              <a:rPr lang="en-GB" dirty="0" smtClean="0"/>
              <a:t>.</a:t>
            </a:r>
            <a:endParaRPr lang="ru-RU" dirty="0"/>
          </a:p>
          <a:p>
            <a:pPr algn="just"/>
            <a:r>
              <a:rPr lang="en-GB" dirty="0"/>
              <a:t>This approach aims at investigation of deep internal layers of the text by means of modelling of mental constructions that exist behind the text and influence its production and understanding.</a:t>
            </a:r>
            <a:endParaRPr lang="ru-RU" dirty="0"/>
          </a:p>
          <a:p>
            <a:pPr algn="just"/>
            <a:r>
              <a:rPr lang="en-GB" dirty="0"/>
              <a:t>T. van </a:t>
            </a:r>
            <a:r>
              <a:rPr lang="en-GB" dirty="0" err="1"/>
              <a:t>Dijk</a:t>
            </a:r>
            <a:r>
              <a:rPr lang="en-GB" dirty="0"/>
              <a:t> worked out cognitive models of text processing. They include such social-and-pragmatic factors as knowledge, feelings, emotions, intentions of the participants of communication. When we work with a text we activate certain model and compare real text with its mental invariant. Such comparison enables us to decode text information and to understand the text.</a:t>
            </a:r>
            <a:endParaRPr lang="ru-RU" dirty="0"/>
          </a:p>
          <a:p>
            <a:pPr algn="just"/>
            <a:r>
              <a:rPr lang="en-GB" dirty="0"/>
              <a:t>Mental models that represent conceptual space of the text are called frames.</a:t>
            </a:r>
            <a:endParaRPr lang="ru-RU" dirty="0"/>
          </a:p>
          <a:p>
            <a:endParaRPr lang="ru-RU" dirty="0"/>
          </a:p>
        </p:txBody>
      </p:sp>
    </p:spTree>
    <p:extLst>
      <p:ext uri="{BB962C8B-B14F-4D97-AF65-F5344CB8AC3E}">
        <p14:creationId xmlns:p14="http://schemas.microsoft.com/office/powerpoint/2010/main" val="1138197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200" dirty="0"/>
              <a:t>Dominant features of modern text </a:t>
            </a:r>
            <a:r>
              <a:rPr lang="en-US" sz="3200" dirty="0" smtClean="0"/>
              <a:t>linguistics</a:t>
            </a:r>
            <a:r>
              <a:rPr lang="ru-RU" sz="3200" dirty="0"/>
              <a:t/>
            </a:r>
            <a:br>
              <a:rPr lang="ru-RU" sz="3200" dirty="0"/>
            </a:br>
            <a:endParaRPr lang="ru-RU" sz="3200" dirty="0"/>
          </a:p>
        </p:txBody>
      </p:sp>
      <p:sp>
        <p:nvSpPr>
          <p:cNvPr id="3" name="Объект 2"/>
          <p:cNvSpPr>
            <a:spLocks noGrp="1"/>
          </p:cNvSpPr>
          <p:nvPr>
            <p:ph idx="1"/>
          </p:nvPr>
        </p:nvSpPr>
        <p:spPr/>
        <p:txBody>
          <a:bodyPr>
            <a:normAutofit fontScale="55000" lnSpcReduction="20000"/>
          </a:bodyPr>
          <a:lstStyle/>
          <a:p>
            <a:pPr lvl="0"/>
            <a:r>
              <a:rPr lang="en-US" dirty="0"/>
              <a:t>Integration with other scientific disciplines (psycholinguistics, sociolinguistics, </a:t>
            </a:r>
            <a:r>
              <a:rPr lang="en-US" dirty="0" err="1"/>
              <a:t>ethnolinguistics</a:t>
            </a:r>
            <a:r>
              <a:rPr lang="en-US" dirty="0"/>
              <a:t>, pragmatics).</a:t>
            </a:r>
            <a:endParaRPr lang="ru-RU" dirty="0"/>
          </a:p>
          <a:p>
            <a:pPr lvl="0"/>
            <a:r>
              <a:rPr lang="en-US" dirty="0"/>
              <a:t>Understanding of the text as </a:t>
            </a:r>
            <a:r>
              <a:rPr lang="en-GB" dirty="0"/>
              <a:t>a complex heterogeneous object, extensively investigated through the various perspectives – as a structural whole, composed of the interconnected and interrelated units (the structural-and-grammatical approach); as a semantic unit (the semantic approach); as a communicative occurrence aimed at conveying the author’s pragmatic intention (the communicative approach); as a sign or system of signs, making it a part of the global semiotic universe (the semiotic approach); as representation of mental models, which include knowledge, feelings, emotions, intentions of the participants of communication (cognitive approach).</a:t>
            </a:r>
            <a:endParaRPr lang="ru-RU" dirty="0"/>
          </a:p>
          <a:p>
            <a:pPr lvl="0"/>
            <a:r>
              <a:rPr lang="en-US" dirty="0"/>
              <a:t>Investigation of the text in linguistic-and-cultural paradigm.</a:t>
            </a:r>
            <a:endParaRPr lang="ru-RU" dirty="0"/>
          </a:p>
          <a:p>
            <a:pPr lvl="0"/>
            <a:r>
              <a:rPr lang="en-US" dirty="0"/>
              <a:t>Analysis of </a:t>
            </a:r>
            <a:r>
              <a:rPr lang="en-US" dirty="0" err="1"/>
              <a:t>intertextuality</a:t>
            </a:r>
            <a:r>
              <a:rPr lang="en-US" dirty="0"/>
              <a:t> and </a:t>
            </a:r>
            <a:r>
              <a:rPr lang="en-US" dirty="0" err="1"/>
              <a:t>intermediality</a:t>
            </a:r>
            <a:r>
              <a:rPr lang="en-US" dirty="0"/>
              <a:t>.</a:t>
            </a:r>
            <a:endParaRPr lang="ru-RU" dirty="0"/>
          </a:p>
          <a:p>
            <a:pPr lvl="0"/>
            <a:r>
              <a:rPr lang="en-US" dirty="0"/>
              <a:t>Analysis of communicatively asymmetrical model of the text aimed at increasing effectiveness of interaction of the author and his readers.</a:t>
            </a:r>
            <a:endParaRPr lang="ru-RU" dirty="0"/>
          </a:p>
          <a:p>
            <a:r>
              <a:rPr lang="en-US" dirty="0"/>
              <a:t>Distinguishing between text and discourse. </a:t>
            </a:r>
            <a:endParaRPr lang="ru-RU" dirty="0"/>
          </a:p>
        </p:txBody>
      </p:sp>
    </p:spTree>
    <p:extLst>
      <p:ext uri="{BB962C8B-B14F-4D97-AF65-F5344CB8AC3E}">
        <p14:creationId xmlns:p14="http://schemas.microsoft.com/office/powerpoint/2010/main" val="1247359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GB" dirty="0"/>
              <a:t>Absence of one overall definition of the notion of the text </a:t>
            </a:r>
            <a:endParaRPr lang="ru-RU" dirty="0"/>
          </a:p>
        </p:txBody>
      </p:sp>
      <p:sp>
        <p:nvSpPr>
          <p:cNvPr id="3" name="Объект 2"/>
          <p:cNvSpPr>
            <a:spLocks noGrp="1"/>
          </p:cNvSpPr>
          <p:nvPr>
            <p:ph idx="1"/>
          </p:nvPr>
        </p:nvSpPr>
        <p:spPr/>
        <p:txBody>
          <a:bodyPr/>
          <a:lstStyle/>
          <a:p>
            <a:pPr lvl="0"/>
            <a:r>
              <a:rPr lang="en-GB" dirty="0"/>
              <a:t>structural differences (oral – written; from one word to unlimited number of language units);</a:t>
            </a:r>
            <a:endParaRPr lang="ru-RU" dirty="0"/>
          </a:p>
          <a:p>
            <a:pPr lvl="0"/>
            <a:r>
              <a:rPr lang="en-GB" dirty="0"/>
              <a:t>functional types (</a:t>
            </a:r>
            <a:r>
              <a:rPr lang="en-US" dirty="0"/>
              <a:t>narrative, descriptive, argumentative, instructive and comparison/contrast (also called expositive);  </a:t>
            </a:r>
            <a:endParaRPr lang="ru-RU" dirty="0"/>
          </a:p>
          <a:p>
            <a:pPr lvl="0"/>
            <a:r>
              <a:rPr lang="en-GB" dirty="0"/>
              <a:t>stylistic peculiarities (fictional, scientific, </a:t>
            </a:r>
            <a:r>
              <a:rPr lang="en-GB" dirty="0" err="1"/>
              <a:t>publicistic</a:t>
            </a:r>
            <a:r>
              <a:rPr lang="en-GB" dirty="0"/>
              <a:t>, advertising, official documents);</a:t>
            </a:r>
            <a:endParaRPr lang="ru-RU" dirty="0"/>
          </a:p>
          <a:p>
            <a:pPr lvl="0"/>
            <a:r>
              <a:rPr lang="en-GB" dirty="0"/>
              <a:t>different approaches to its study. </a:t>
            </a:r>
            <a:endParaRPr lang="ru-RU" dirty="0"/>
          </a:p>
          <a:p>
            <a:endParaRPr lang="ru-RU" dirty="0"/>
          </a:p>
        </p:txBody>
      </p:sp>
    </p:spTree>
    <p:extLst>
      <p:ext uri="{BB962C8B-B14F-4D97-AF65-F5344CB8AC3E}">
        <p14:creationId xmlns:p14="http://schemas.microsoft.com/office/powerpoint/2010/main" val="396416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a:t>D</a:t>
            </a:r>
            <a:r>
              <a:rPr lang="en-GB" dirty="0" smtClean="0"/>
              <a:t>efinitions </a:t>
            </a:r>
            <a:r>
              <a:rPr lang="en-GB" dirty="0"/>
              <a:t>of the </a:t>
            </a:r>
            <a:r>
              <a:rPr lang="en-GB" dirty="0" smtClean="0"/>
              <a:t>text</a:t>
            </a:r>
            <a:endParaRPr lang="ru-RU" dirty="0"/>
          </a:p>
        </p:txBody>
      </p:sp>
      <p:sp>
        <p:nvSpPr>
          <p:cNvPr id="3" name="Объект 2"/>
          <p:cNvSpPr>
            <a:spLocks noGrp="1"/>
          </p:cNvSpPr>
          <p:nvPr>
            <p:ph idx="1"/>
          </p:nvPr>
        </p:nvSpPr>
        <p:spPr/>
        <p:txBody>
          <a:bodyPr>
            <a:normAutofit fontScale="77500" lnSpcReduction="20000"/>
          </a:bodyPr>
          <a:lstStyle/>
          <a:p>
            <a:r>
              <a:rPr lang="en-GB" b="1" dirty="0"/>
              <a:t>According to the social-and-historic approach</a:t>
            </a:r>
            <a:r>
              <a:rPr lang="en-GB" dirty="0"/>
              <a:t> text is a cultural phenomenon and a written product that manifests the result of intellectual and spiritual practices. </a:t>
            </a:r>
            <a:endParaRPr lang="ru-RU" dirty="0"/>
          </a:p>
          <a:p>
            <a:r>
              <a:rPr lang="en-GB" b="1" dirty="0" smtClean="0"/>
              <a:t>From </a:t>
            </a:r>
            <a:r>
              <a:rPr lang="en-GB" b="1" dirty="0"/>
              <a:t>the point of view of the social-and-psychological approach</a:t>
            </a:r>
            <a:r>
              <a:rPr lang="en-GB" dirty="0"/>
              <a:t> text is a means of influence on the consciousness and behaviour of a personality. </a:t>
            </a:r>
            <a:endParaRPr lang="ru-RU" dirty="0"/>
          </a:p>
          <a:p>
            <a:r>
              <a:rPr lang="en-GB" b="1" dirty="0" smtClean="0"/>
              <a:t>With </a:t>
            </a:r>
            <a:r>
              <a:rPr lang="en-GB" b="1" dirty="0"/>
              <a:t>respect to the linguistic approach</a:t>
            </a:r>
            <a:r>
              <a:rPr lang="en-GB" dirty="0"/>
              <a:t> text is defined as a meaningful combination of language units of different levels. </a:t>
            </a:r>
            <a:endParaRPr lang="ru-RU" dirty="0"/>
          </a:p>
          <a:p>
            <a:r>
              <a:rPr lang="en-GB" b="1" dirty="0" smtClean="0"/>
              <a:t>From </a:t>
            </a:r>
            <a:r>
              <a:rPr lang="en-GB" b="1" dirty="0"/>
              <a:t>the standpoint of the communicative approach</a:t>
            </a:r>
            <a:r>
              <a:rPr lang="en-GB" dirty="0"/>
              <a:t> text is characterized as a speech act. </a:t>
            </a:r>
            <a:endParaRPr lang="ru-RU" dirty="0"/>
          </a:p>
          <a:p>
            <a:r>
              <a:rPr lang="en-GB" b="1" dirty="0" smtClean="0"/>
              <a:t>In </a:t>
            </a:r>
            <a:r>
              <a:rPr lang="en-GB" b="1" dirty="0"/>
              <a:t>terms of the cognitive approach</a:t>
            </a:r>
            <a:r>
              <a:rPr lang="en-GB" dirty="0"/>
              <a:t> text is a result and way of cognition.</a:t>
            </a:r>
            <a:endParaRPr lang="ru-RU" dirty="0"/>
          </a:p>
          <a:p>
            <a:endParaRPr lang="ru-RU" dirty="0"/>
          </a:p>
        </p:txBody>
      </p:sp>
    </p:spTree>
    <p:extLst>
      <p:ext uri="{BB962C8B-B14F-4D97-AF65-F5344CB8AC3E}">
        <p14:creationId xmlns:p14="http://schemas.microsoft.com/office/powerpoint/2010/main" val="3969679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Other </a:t>
            </a:r>
            <a:r>
              <a:rPr lang="en-GB" dirty="0" smtClean="0"/>
              <a:t>definitions </a:t>
            </a:r>
            <a:r>
              <a:rPr lang="en-GB" dirty="0"/>
              <a:t>of the </a:t>
            </a:r>
            <a:r>
              <a:rPr lang="en-GB" dirty="0" smtClean="0"/>
              <a:t>text</a:t>
            </a:r>
            <a:r>
              <a:rPr lang="ru-RU" dirty="0"/>
              <a:t/>
            </a:r>
            <a:br>
              <a:rPr lang="ru-RU" dirty="0"/>
            </a:br>
            <a:endParaRPr lang="ru-RU" dirty="0"/>
          </a:p>
        </p:txBody>
      </p:sp>
      <p:sp>
        <p:nvSpPr>
          <p:cNvPr id="3" name="Объект 2"/>
          <p:cNvSpPr>
            <a:spLocks noGrp="1"/>
          </p:cNvSpPr>
          <p:nvPr>
            <p:ph idx="1"/>
          </p:nvPr>
        </p:nvSpPr>
        <p:spPr/>
        <p:txBody>
          <a:bodyPr>
            <a:normAutofit fontScale="92500" lnSpcReduction="20000"/>
          </a:bodyPr>
          <a:lstStyle/>
          <a:p>
            <a:r>
              <a:rPr lang="en-GB" dirty="0"/>
              <a:t>“A text is a coherent sequence of sentences, characterised by completion and grammatical correctness.”</a:t>
            </a:r>
            <a:endParaRPr lang="ru-RU" dirty="0"/>
          </a:p>
          <a:p>
            <a:r>
              <a:rPr lang="en-GB" dirty="0"/>
              <a:t>“Text is a certain invariant model according to which similar texts are constructed.”</a:t>
            </a:r>
            <a:endParaRPr lang="ru-RU" dirty="0"/>
          </a:p>
          <a:p>
            <a:r>
              <a:rPr lang="en-GB" dirty="0"/>
              <a:t>“A text is a set of expressions actually used in the process of communication to make some knowledge explicit.”</a:t>
            </a:r>
            <a:endParaRPr lang="ru-RU" dirty="0"/>
          </a:p>
          <a:p>
            <a:r>
              <a:rPr lang="en-GB" dirty="0"/>
              <a:t>“A text is a unit of language in use, a spoken or written product of speech, of whatever length, that does form a unified whole.”</a:t>
            </a:r>
            <a:endParaRPr lang="ru-RU" dirty="0"/>
          </a:p>
          <a:p>
            <a:endParaRPr lang="ru-RU" dirty="0"/>
          </a:p>
        </p:txBody>
      </p:sp>
    </p:spTree>
    <p:extLst>
      <p:ext uri="{BB962C8B-B14F-4D97-AF65-F5344CB8AC3E}">
        <p14:creationId xmlns:p14="http://schemas.microsoft.com/office/powerpoint/2010/main" val="3549049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L</a:t>
            </a:r>
            <a:r>
              <a:rPr lang="en-US" dirty="0" smtClean="0"/>
              <a:t>ength </a:t>
            </a:r>
            <a:r>
              <a:rPr lang="en-US" dirty="0"/>
              <a:t>of the text </a:t>
            </a:r>
            <a:endParaRPr lang="ru-RU" dirty="0"/>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1628800"/>
            <a:ext cx="1819275" cy="2514600"/>
          </a:xfr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7704" y="1700808"/>
            <a:ext cx="2143125" cy="2232248"/>
          </a:xfrm>
          <a:prstGeom prst="rect">
            <a:avLst/>
          </a:prstGeom>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50829" y="1283407"/>
            <a:ext cx="2971800" cy="1533525"/>
          </a:xfrm>
          <a:prstGeom prst="rect">
            <a:avLst/>
          </a:prstGeom>
        </p:spPr>
      </p:pic>
      <p:pic>
        <p:nvPicPr>
          <p:cNvPr id="7" name="Рисунок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23928" y="2816932"/>
            <a:ext cx="2143125" cy="2143125"/>
          </a:xfrm>
          <a:prstGeom prst="rect">
            <a:avLst/>
          </a:prstGeom>
        </p:spPr>
      </p:pic>
      <p:pic>
        <p:nvPicPr>
          <p:cNvPr id="8" name="Рисунок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40152" y="5007836"/>
            <a:ext cx="3028950" cy="1514475"/>
          </a:xfrm>
          <a:prstGeom prst="rect">
            <a:avLst/>
          </a:prstGeom>
        </p:spPr>
      </p:pic>
      <p:pic>
        <p:nvPicPr>
          <p:cNvPr id="9" name="Рисунок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221139" y="2932868"/>
            <a:ext cx="2466975" cy="1857375"/>
          </a:xfrm>
          <a:prstGeom prst="rect">
            <a:avLst/>
          </a:prstGeom>
        </p:spPr>
      </p:pic>
      <p:pic>
        <p:nvPicPr>
          <p:cNvPr id="10" name="Рисунок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131840" y="4744282"/>
            <a:ext cx="2619375" cy="1743075"/>
          </a:xfrm>
          <a:prstGeom prst="rect">
            <a:avLst/>
          </a:prstGeom>
        </p:spPr>
      </p:pic>
      <p:pic>
        <p:nvPicPr>
          <p:cNvPr id="11" name="Рисунок 1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51520" y="4293096"/>
            <a:ext cx="2466975" cy="1847850"/>
          </a:xfrm>
          <a:prstGeom prst="rect">
            <a:avLst/>
          </a:prstGeom>
        </p:spPr>
      </p:pic>
    </p:spTree>
    <p:extLst>
      <p:ext uri="{BB962C8B-B14F-4D97-AF65-F5344CB8AC3E}">
        <p14:creationId xmlns:p14="http://schemas.microsoft.com/office/powerpoint/2010/main" val="995417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Ivan </a:t>
            </a:r>
            <a:r>
              <a:rPr lang="en-US" dirty="0" err="1" smtClean="0"/>
              <a:t>Shishkin</a:t>
            </a:r>
            <a:r>
              <a:rPr lang="en-US" dirty="0" smtClean="0"/>
              <a:t>. </a:t>
            </a:r>
            <a:r>
              <a:rPr lang="en-US" i="1" dirty="0" smtClean="0"/>
              <a:t>Morning in a Pine Forest</a:t>
            </a:r>
            <a:endParaRPr lang="ru-RU" i="1" dirty="0"/>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231806" y="1600200"/>
            <a:ext cx="6680388" cy="4525963"/>
          </a:xfrm>
        </p:spPr>
      </p:pic>
    </p:spTree>
    <p:extLst>
      <p:ext uri="{BB962C8B-B14F-4D97-AF65-F5344CB8AC3E}">
        <p14:creationId xmlns:p14="http://schemas.microsoft.com/office/powerpoint/2010/main" val="2347379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D</a:t>
            </a:r>
            <a:r>
              <a:rPr lang="en-US" dirty="0" smtClean="0"/>
              <a:t>efinition </a:t>
            </a:r>
            <a:r>
              <a:rPr lang="en-US" dirty="0"/>
              <a:t>of the 'text' </a:t>
            </a:r>
            <a:r>
              <a:rPr lang="en-US" dirty="0" smtClean="0"/>
              <a:t>by Prof. </a:t>
            </a:r>
            <a:r>
              <a:rPr lang="en-US" b="1" dirty="0" err="1" smtClean="0"/>
              <a:t>Galperin</a:t>
            </a:r>
            <a:endParaRPr lang="ru-RU" b="1" dirty="0"/>
          </a:p>
        </p:txBody>
      </p:sp>
      <p:sp>
        <p:nvSpPr>
          <p:cNvPr id="3" name="Объект 2"/>
          <p:cNvSpPr>
            <a:spLocks noGrp="1"/>
          </p:cNvSpPr>
          <p:nvPr>
            <p:ph idx="1"/>
          </p:nvPr>
        </p:nvSpPr>
        <p:spPr/>
        <p:txBody>
          <a:bodyPr/>
          <a:lstStyle/>
          <a:p>
            <a:pPr algn="just"/>
            <a:r>
              <a:rPr lang="en-US" dirty="0"/>
              <a:t>'Text is a piece of speech production represented in a written form that correlates to some literary norms; it is characterized by completeness, wholeness and coherence and consists of specific text units joined by various logical, lexical, grammatical and stylistic means under one title; it has a definite communicative aim as a carefully thought-out-impact on the reader'.</a:t>
            </a:r>
            <a:endParaRPr lang="ru-RU" dirty="0"/>
          </a:p>
          <a:p>
            <a:endParaRPr lang="ru-RU" dirty="0"/>
          </a:p>
        </p:txBody>
      </p:sp>
    </p:spTree>
    <p:extLst>
      <p:ext uri="{BB962C8B-B14F-4D97-AF65-F5344CB8AC3E}">
        <p14:creationId xmlns:p14="http://schemas.microsoft.com/office/powerpoint/2010/main" val="2756320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600" dirty="0" smtClean="0"/>
              <a:t>Problems to be discussed</a:t>
            </a:r>
            <a:endParaRPr lang="ru-RU" sz="3600" dirty="0"/>
          </a:p>
        </p:txBody>
      </p:sp>
      <p:sp>
        <p:nvSpPr>
          <p:cNvPr id="3" name="Объект 2"/>
          <p:cNvSpPr>
            <a:spLocks noGrp="1"/>
          </p:cNvSpPr>
          <p:nvPr>
            <p:ph idx="1"/>
          </p:nvPr>
        </p:nvSpPr>
        <p:spPr/>
        <p:txBody>
          <a:bodyPr/>
          <a:lstStyle/>
          <a:p>
            <a:pPr lvl="0"/>
            <a:r>
              <a:rPr lang="en-US" dirty="0"/>
              <a:t>Historical background of text linguistics.</a:t>
            </a:r>
            <a:endParaRPr lang="ru-RU" dirty="0"/>
          </a:p>
          <a:p>
            <a:pPr lvl="0"/>
            <a:r>
              <a:rPr lang="en-US" dirty="0"/>
              <a:t>Stages of development.</a:t>
            </a:r>
            <a:endParaRPr lang="ru-RU" dirty="0"/>
          </a:p>
          <a:p>
            <a:pPr lvl="0"/>
            <a:r>
              <a:rPr lang="en-US" dirty="0"/>
              <a:t>Dominant features.</a:t>
            </a:r>
            <a:endParaRPr lang="ru-RU" dirty="0"/>
          </a:p>
          <a:p>
            <a:pPr lvl="0"/>
            <a:r>
              <a:rPr lang="en-US" dirty="0"/>
              <a:t>Text as an object of text linguistics.</a:t>
            </a:r>
            <a:endParaRPr lang="ru-RU" dirty="0"/>
          </a:p>
          <a:p>
            <a:endParaRPr lang="ru-RU" dirty="0"/>
          </a:p>
        </p:txBody>
      </p:sp>
    </p:spTree>
    <p:extLst>
      <p:ext uri="{BB962C8B-B14F-4D97-AF65-F5344CB8AC3E}">
        <p14:creationId xmlns:p14="http://schemas.microsoft.com/office/powerpoint/2010/main" val="21917540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t>C</a:t>
            </a:r>
            <a:r>
              <a:rPr lang="en-US" dirty="0" smtClean="0"/>
              <a:t>orrelation </a:t>
            </a:r>
            <a:r>
              <a:rPr lang="en-US" dirty="0"/>
              <a:t>of text and </a:t>
            </a:r>
            <a:r>
              <a:rPr lang="en-US" dirty="0" smtClean="0"/>
              <a:t>discourse (by N. </a:t>
            </a:r>
            <a:r>
              <a:rPr lang="en-US" dirty="0" err="1" smtClean="0"/>
              <a:t>Fairclough</a:t>
            </a:r>
            <a:r>
              <a:rPr lang="en-US" dirty="0" smtClean="0"/>
              <a:t>)</a:t>
            </a:r>
            <a:endParaRPr lang="ru-RU" dirty="0"/>
          </a:p>
        </p:txBody>
      </p:sp>
      <p:sp>
        <p:nvSpPr>
          <p:cNvPr id="3" name="Объект 2"/>
          <p:cNvSpPr>
            <a:spLocks noGrp="1"/>
          </p:cNvSpPr>
          <p:nvPr>
            <p:ph idx="1"/>
          </p:nvPr>
        </p:nvSpPr>
        <p:spPr/>
        <p:txBody>
          <a:bodyPr>
            <a:normAutofit fontScale="77500" lnSpcReduction="20000"/>
          </a:bodyPr>
          <a:lstStyle/>
          <a:p>
            <a:pPr marL="0" indent="0" algn="ctr">
              <a:buNone/>
            </a:pPr>
            <a:endParaRPr lang="en-US" dirty="0" smtClean="0"/>
          </a:p>
          <a:p>
            <a:pPr marL="0" indent="0" algn="ctr">
              <a:buNone/>
            </a:pPr>
            <a:r>
              <a:rPr lang="en-US" dirty="0" smtClean="0"/>
              <a:t>Social </a:t>
            </a:r>
            <a:r>
              <a:rPr lang="en-US" dirty="0"/>
              <a:t>conditions of production</a:t>
            </a:r>
            <a:endParaRPr lang="ru-RU" dirty="0"/>
          </a:p>
          <a:p>
            <a:pPr marL="0" indent="0" algn="ctr">
              <a:buNone/>
            </a:pPr>
            <a:r>
              <a:rPr lang="en-US" dirty="0"/>
              <a:t> </a:t>
            </a:r>
            <a:endParaRPr lang="ru-RU" dirty="0"/>
          </a:p>
          <a:p>
            <a:pPr marL="0" indent="0" algn="ctr">
              <a:buNone/>
            </a:pPr>
            <a:r>
              <a:rPr lang="en-US" dirty="0"/>
              <a:t>Process of production</a:t>
            </a:r>
            <a:endParaRPr lang="ru-RU" dirty="0"/>
          </a:p>
          <a:p>
            <a:pPr marL="0" indent="0" algn="ctr">
              <a:buNone/>
            </a:pPr>
            <a:r>
              <a:rPr lang="en-US" dirty="0"/>
              <a:t> </a:t>
            </a:r>
            <a:endParaRPr lang="ru-RU" dirty="0"/>
          </a:p>
          <a:p>
            <a:pPr marL="0" indent="0" algn="ctr">
              <a:buNone/>
            </a:pPr>
            <a:r>
              <a:rPr lang="en-US" dirty="0"/>
              <a:t>Text</a:t>
            </a:r>
            <a:endParaRPr lang="ru-RU" dirty="0"/>
          </a:p>
          <a:p>
            <a:pPr marL="0" indent="0" algn="ctr">
              <a:buNone/>
            </a:pPr>
            <a:r>
              <a:rPr lang="en-US" dirty="0"/>
              <a:t> </a:t>
            </a:r>
            <a:endParaRPr lang="ru-RU" dirty="0"/>
          </a:p>
          <a:p>
            <a:pPr marL="0" indent="0" algn="ctr">
              <a:buNone/>
            </a:pPr>
            <a:r>
              <a:rPr lang="en-US" dirty="0"/>
              <a:t>Process of interpretation</a:t>
            </a:r>
            <a:endParaRPr lang="ru-RU" dirty="0"/>
          </a:p>
          <a:p>
            <a:pPr marL="0" indent="0" algn="ctr">
              <a:buNone/>
            </a:pPr>
            <a:r>
              <a:rPr lang="en-US" dirty="0"/>
              <a:t> </a:t>
            </a:r>
          </a:p>
          <a:p>
            <a:pPr marL="0" indent="0" algn="ctr">
              <a:buNone/>
            </a:pPr>
            <a:r>
              <a:rPr lang="ru-RU" dirty="0"/>
              <a:t/>
            </a:r>
            <a:br>
              <a:rPr lang="ru-RU" dirty="0"/>
            </a:br>
            <a:r>
              <a:rPr lang="en-US" dirty="0"/>
              <a:t>Social conditions of interpretation</a:t>
            </a:r>
            <a:endParaRPr lang="ru-RU" dirty="0"/>
          </a:p>
          <a:p>
            <a:pPr marL="0" indent="0">
              <a:buNone/>
            </a:pPr>
            <a:r>
              <a:rPr lang="en-US" dirty="0"/>
              <a:t> </a:t>
            </a:r>
            <a:endParaRPr lang="ru-RU" dirty="0"/>
          </a:p>
          <a:p>
            <a:endParaRPr lang="ru-RU" dirty="0"/>
          </a:p>
        </p:txBody>
      </p:sp>
      <p:sp>
        <p:nvSpPr>
          <p:cNvPr id="5" name="Стрелка вниз 4"/>
          <p:cNvSpPr/>
          <p:nvPr/>
        </p:nvSpPr>
        <p:spPr>
          <a:xfrm>
            <a:off x="4426731" y="3175499"/>
            <a:ext cx="359410" cy="2514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sp>
        <p:nvSpPr>
          <p:cNvPr id="6" name="Стрелка вниз 5"/>
          <p:cNvSpPr/>
          <p:nvPr/>
        </p:nvSpPr>
        <p:spPr>
          <a:xfrm>
            <a:off x="4426731" y="3968492"/>
            <a:ext cx="359410" cy="2514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sp>
        <p:nvSpPr>
          <p:cNvPr id="10" name="Стрелка вниз 9"/>
          <p:cNvSpPr/>
          <p:nvPr/>
        </p:nvSpPr>
        <p:spPr>
          <a:xfrm>
            <a:off x="4419199" y="2338978"/>
            <a:ext cx="359410" cy="2781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sp>
        <p:nvSpPr>
          <p:cNvPr id="11" name="Стрелка вниз 10"/>
          <p:cNvSpPr/>
          <p:nvPr/>
        </p:nvSpPr>
        <p:spPr>
          <a:xfrm>
            <a:off x="4419199" y="4879327"/>
            <a:ext cx="359410" cy="2781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pic>
        <p:nvPicPr>
          <p:cNvPr id="15" name="Рисунок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304" y="2338978"/>
            <a:ext cx="2596511" cy="2059460"/>
          </a:xfrm>
          <a:prstGeom prst="rect">
            <a:avLst/>
          </a:prstGeom>
        </p:spPr>
      </p:pic>
    </p:spTree>
    <p:extLst>
      <p:ext uri="{BB962C8B-B14F-4D97-AF65-F5344CB8AC3E}">
        <p14:creationId xmlns:p14="http://schemas.microsoft.com/office/powerpoint/2010/main" val="28432039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M</a:t>
            </a:r>
            <a:r>
              <a:rPr lang="en-US" dirty="0" smtClean="0"/>
              <a:t>ultilevel structure of the text</a:t>
            </a:r>
            <a:endParaRPr lang="ru-RU" dirty="0"/>
          </a:p>
        </p:txBody>
      </p:sp>
      <p:sp>
        <p:nvSpPr>
          <p:cNvPr id="3" name="Объект 2"/>
          <p:cNvSpPr>
            <a:spLocks noGrp="1"/>
          </p:cNvSpPr>
          <p:nvPr>
            <p:ph idx="1"/>
          </p:nvPr>
        </p:nvSpPr>
        <p:spPr/>
        <p:txBody>
          <a:bodyPr>
            <a:normAutofit fontScale="85000" lnSpcReduction="20000"/>
          </a:bodyPr>
          <a:lstStyle/>
          <a:p>
            <a:pPr lvl="0"/>
            <a:r>
              <a:rPr lang="en-US" b="1" dirty="0" err="1"/>
              <a:t>microtextual</a:t>
            </a:r>
            <a:r>
              <a:rPr lang="en-US" dirty="0"/>
              <a:t> level – explicit text structure (something that is stated directly) which includes verbal and </a:t>
            </a:r>
            <a:r>
              <a:rPr lang="en-US" dirty="0" err="1"/>
              <a:t>paraverbal</a:t>
            </a:r>
            <a:r>
              <a:rPr lang="en-US" dirty="0"/>
              <a:t> means (font, italics, drawings, tables, diagrams);</a:t>
            </a:r>
            <a:endParaRPr lang="ru-RU" dirty="0"/>
          </a:p>
          <a:p>
            <a:pPr lvl="0"/>
            <a:r>
              <a:rPr lang="en-US" b="1" dirty="0"/>
              <a:t>textual</a:t>
            </a:r>
            <a:r>
              <a:rPr lang="en-US" dirty="0"/>
              <a:t> level – implicit text structure (something that is not stated directly but implied) which includes author’s intentions and evaluations, connotations, associations, subtext, contextual meanings, interpretation strategies);</a:t>
            </a:r>
            <a:endParaRPr lang="ru-RU" dirty="0"/>
          </a:p>
          <a:p>
            <a:pPr lvl="0"/>
            <a:r>
              <a:rPr lang="en-US" b="1" dirty="0" err="1"/>
              <a:t>macrotextual</a:t>
            </a:r>
            <a:r>
              <a:rPr lang="en-US" dirty="0"/>
              <a:t> level – inclusion of the text into the global text continuum with the help of allusions, references, citations, proper names.</a:t>
            </a:r>
            <a:endParaRPr lang="ru-RU" dirty="0"/>
          </a:p>
          <a:p>
            <a:endParaRPr lang="ru-RU" dirty="0"/>
          </a:p>
        </p:txBody>
      </p:sp>
    </p:spTree>
    <p:extLst>
      <p:ext uri="{BB962C8B-B14F-4D97-AF65-F5344CB8AC3E}">
        <p14:creationId xmlns:p14="http://schemas.microsoft.com/office/powerpoint/2010/main" val="17391078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Structurality</a:t>
            </a:r>
            <a:r>
              <a:rPr lang="en-US" dirty="0"/>
              <a:t> of the text </a:t>
            </a:r>
            <a:endParaRPr lang="ru-RU" dirty="0"/>
          </a:p>
        </p:txBody>
      </p:sp>
      <p:sp>
        <p:nvSpPr>
          <p:cNvPr id="3" name="Объект 2"/>
          <p:cNvSpPr>
            <a:spLocks noGrp="1"/>
          </p:cNvSpPr>
          <p:nvPr>
            <p:ph idx="1"/>
          </p:nvPr>
        </p:nvSpPr>
        <p:spPr/>
        <p:txBody>
          <a:bodyPr>
            <a:normAutofit fontScale="85000" lnSpcReduction="20000"/>
          </a:bodyPr>
          <a:lstStyle/>
          <a:p>
            <a:r>
              <a:rPr lang="en-US" dirty="0"/>
              <a:t>Paradigmatic relations connect formal and semantic components which are common for groups of texts. They include peculiarities of composition, functional style, text concept, manner of writing.</a:t>
            </a:r>
            <a:endParaRPr lang="ru-RU" dirty="0"/>
          </a:p>
          <a:p>
            <a:r>
              <a:rPr lang="en-US" dirty="0"/>
              <a:t>Syntagmatic relations have dual nature. On the one hand we have linear combination of sentences (so called text syntax), on the other hand we have linear combination of texts written by one author (collection of stories, cycle of poems, trilogy of novels) and linear combination of texts connected with the same topic (scientific texts, newspaper articles).</a:t>
            </a:r>
            <a:endParaRPr lang="ru-RU" dirty="0"/>
          </a:p>
          <a:p>
            <a:r>
              <a:rPr lang="en-US" dirty="0"/>
              <a:t>Variant relations connect texts of one </a:t>
            </a:r>
            <a:r>
              <a:rPr lang="en-US" dirty="0" err="1"/>
              <a:t>texteme</a:t>
            </a:r>
            <a:r>
              <a:rPr lang="en-US" dirty="0"/>
              <a:t>. </a:t>
            </a:r>
            <a:endParaRPr lang="ru-RU" dirty="0"/>
          </a:p>
          <a:p>
            <a:endParaRPr lang="ru-RU" dirty="0"/>
          </a:p>
        </p:txBody>
      </p:sp>
    </p:spTree>
    <p:extLst>
      <p:ext uri="{BB962C8B-B14F-4D97-AF65-F5344CB8AC3E}">
        <p14:creationId xmlns:p14="http://schemas.microsoft.com/office/powerpoint/2010/main" val="3694431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t>Texteme</a:t>
            </a:r>
            <a:endParaRPr lang="ru-RU" dirty="0"/>
          </a:p>
        </p:txBody>
      </p:sp>
      <p:sp>
        <p:nvSpPr>
          <p:cNvPr id="3" name="Объект 2"/>
          <p:cNvSpPr>
            <a:spLocks noGrp="1"/>
          </p:cNvSpPr>
          <p:nvPr>
            <p:ph idx="1"/>
          </p:nvPr>
        </p:nvSpPr>
        <p:spPr/>
        <p:txBody>
          <a:bodyPr/>
          <a:lstStyle/>
          <a:p>
            <a:pPr algn="just"/>
            <a:r>
              <a:rPr lang="en-US" dirty="0" err="1"/>
              <a:t>Texteme</a:t>
            </a:r>
            <a:r>
              <a:rPr lang="en-US" dirty="0"/>
              <a:t> is invariant for groups of actual texts. It’s a pattern according to which they are build. It includes semantic, structural, social-and-cultural, interpretational peculiarities that characterize all its variants. Production and interpretation of actual texts is based on corresponding </a:t>
            </a:r>
            <a:r>
              <a:rPr lang="en-US" dirty="0" err="1"/>
              <a:t>textemes</a:t>
            </a:r>
            <a:r>
              <a:rPr lang="en-US" dirty="0"/>
              <a:t>. </a:t>
            </a:r>
            <a:endParaRPr lang="ru-RU" dirty="0"/>
          </a:p>
          <a:p>
            <a:endParaRPr lang="ru-RU" dirty="0"/>
          </a:p>
        </p:txBody>
      </p:sp>
    </p:spTree>
    <p:extLst>
      <p:ext uri="{BB962C8B-B14F-4D97-AF65-F5344CB8AC3E}">
        <p14:creationId xmlns:p14="http://schemas.microsoft.com/office/powerpoint/2010/main" val="591676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a:t>Eugene </a:t>
            </a:r>
            <a:r>
              <a:rPr lang="en-GB" dirty="0" err="1"/>
              <a:t>C</a:t>
            </a:r>
            <a:r>
              <a:rPr lang="en-GB" dirty="0" err="1" smtClean="0"/>
              <a:t>oseriu</a:t>
            </a:r>
            <a:endParaRPr lang="ru-RU" dirty="0"/>
          </a:p>
        </p:txBody>
      </p:sp>
      <p:sp>
        <p:nvSpPr>
          <p:cNvPr id="6" name="Объект 5"/>
          <p:cNvSpPr>
            <a:spLocks noGrp="1"/>
          </p:cNvSpPr>
          <p:nvPr>
            <p:ph idx="1"/>
          </p:nvPr>
        </p:nvSpPr>
        <p:spPr/>
        <p:txBody>
          <a:bodyPr/>
          <a:lstStyle/>
          <a:p>
            <a:pPr marL="0" indent="0">
              <a:buNone/>
            </a:pPr>
            <a:r>
              <a:rPr lang="en-GB" sz="2400" dirty="0"/>
              <a:t>Text linguistics as an independent scientific discipline was formed in the middle of the XX century. The term “text linguistics” was first used by a German scientist of Romanian descend </a:t>
            </a:r>
            <a:r>
              <a:rPr lang="en-GB" sz="2400" b="1" dirty="0"/>
              <a:t>Eugene</a:t>
            </a:r>
            <a:r>
              <a:rPr lang="en-GB" sz="2400" dirty="0"/>
              <a:t> </a:t>
            </a:r>
            <a:r>
              <a:rPr lang="en-GB" sz="2400" b="1" dirty="0" err="1"/>
              <a:t>C</a:t>
            </a:r>
            <a:r>
              <a:rPr lang="en-GB" sz="2400" b="1" dirty="0" err="1" smtClean="0"/>
              <a:t>oseriu</a:t>
            </a:r>
            <a:r>
              <a:rPr lang="en-GB" sz="2400" dirty="0"/>
              <a:t>. </a:t>
            </a:r>
            <a:endParaRPr lang="ru-RU" sz="2400" dirty="0"/>
          </a:p>
          <a:p>
            <a:pPr marL="0" indent="0">
              <a:buNone/>
            </a:pPr>
            <a:endParaRPr lang="ru-RU" dirty="0"/>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86337" y="3426856"/>
            <a:ext cx="1819275" cy="2514600"/>
          </a:xfrm>
          <a:prstGeom prst="rect">
            <a:avLst/>
          </a:prstGeom>
        </p:spPr>
      </p:pic>
      <p:pic>
        <p:nvPicPr>
          <p:cNvPr id="7" name="Рисунок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95936" y="3429000"/>
            <a:ext cx="1781175" cy="2562225"/>
          </a:xfrm>
          <a:prstGeom prst="rect">
            <a:avLst/>
          </a:prstGeom>
        </p:spPr>
      </p:pic>
    </p:spTree>
    <p:extLst>
      <p:ext uri="{BB962C8B-B14F-4D97-AF65-F5344CB8AC3E}">
        <p14:creationId xmlns:p14="http://schemas.microsoft.com/office/powerpoint/2010/main" val="1657052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Emil </a:t>
            </a:r>
            <a:r>
              <a:rPr lang="en-US" dirty="0" err="1" smtClean="0"/>
              <a:t>Benvenist</a:t>
            </a:r>
            <a:endParaRPr lang="ru-RU" dirty="0"/>
          </a:p>
        </p:txBody>
      </p:sp>
      <p:sp>
        <p:nvSpPr>
          <p:cNvPr id="3" name="Объект 2"/>
          <p:cNvSpPr>
            <a:spLocks noGrp="1"/>
          </p:cNvSpPr>
          <p:nvPr>
            <p:ph idx="1"/>
          </p:nvPr>
        </p:nvSpPr>
        <p:spPr/>
        <p:txBody>
          <a:bodyPr>
            <a:normAutofit/>
          </a:bodyPr>
          <a:lstStyle/>
          <a:p>
            <a:pPr marL="0" indent="0" algn="just">
              <a:buNone/>
            </a:pPr>
            <a:r>
              <a:rPr lang="en-US" sz="2400" dirty="0" smtClean="0"/>
              <a:t>     It </a:t>
            </a:r>
            <a:r>
              <a:rPr lang="en-US" sz="2400" dirty="0"/>
              <a:t>is generally considered that development of text linguistics goes back to the </a:t>
            </a:r>
            <a:r>
              <a:rPr lang="en-US" sz="2400" b="1" dirty="0"/>
              <a:t>theory of language levels </a:t>
            </a:r>
            <a:r>
              <a:rPr lang="en-US" sz="2400" dirty="0"/>
              <a:t>introduced by a French scientist </a:t>
            </a:r>
            <a:r>
              <a:rPr lang="en-US" sz="2400" b="1" dirty="0"/>
              <a:t>Emil </a:t>
            </a:r>
            <a:r>
              <a:rPr lang="en-US" sz="2400" b="1" dirty="0" err="1"/>
              <a:t>Benvenist</a:t>
            </a:r>
            <a:r>
              <a:rPr lang="en-US" sz="2400" dirty="0"/>
              <a:t>. He added level of the text to the traditional model of language structure. He proved that text is not just phenomenon of speech, it is one of language units along with </a:t>
            </a:r>
            <a:r>
              <a:rPr lang="en-GB" sz="2400" dirty="0"/>
              <a:t>phonemes, morphemes, words, sentences, super-phrasal unities.</a:t>
            </a:r>
            <a:endParaRPr lang="ru-RU" sz="2400" dirty="0"/>
          </a:p>
          <a:p>
            <a:pPr marL="0" indent="0">
              <a:buNone/>
            </a:pP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16216" y="4005064"/>
            <a:ext cx="1771650" cy="2581275"/>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5816" y="4365104"/>
            <a:ext cx="2143125" cy="2143125"/>
          </a:xfrm>
          <a:prstGeom prst="rect">
            <a:avLst/>
          </a:prstGeom>
        </p:spPr>
      </p:pic>
    </p:spTree>
    <p:extLst>
      <p:ext uri="{BB962C8B-B14F-4D97-AF65-F5344CB8AC3E}">
        <p14:creationId xmlns:p14="http://schemas.microsoft.com/office/powerpoint/2010/main" val="2542963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L</a:t>
            </a:r>
            <a:r>
              <a:rPr lang="en-US" dirty="0" smtClean="0"/>
              <a:t>anguage </a:t>
            </a:r>
            <a:r>
              <a:rPr lang="en-US" dirty="0"/>
              <a:t>levels </a:t>
            </a:r>
            <a:endParaRPr lang="ru-RU" dirty="0"/>
          </a:p>
        </p:txBody>
      </p:sp>
      <p:sp>
        <p:nvSpPr>
          <p:cNvPr id="3" name="Объект 2"/>
          <p:cNvSpPr>
            <a:spLocks noGrp="1"/>
          </p:cNvSpPr>
          <p:nvPr>
            <p:ph idx="1"/>
          </p:nvPr>
        </p:nvSpPr>
        <p:spPr/>
        <p:txBody>
          <a:bodyPr>
            <a:normAutofit/>
          </a:bodyPr>
          <a:lstStyle/>
          <a:p>
            <a:pPr marL="0" indent="0" algn="ctr">
              <a:buNone/>
            </a:pPr>
            <a:r>
              <a:rPr lang="en-US" sz="2400" dirty="0" smtClean="0"/>
              <a:t>Textual</a:t>
            </a:r>
          </a:p>
          <a:p>
            <a:pPr marL="0" indent="0" algn="ctr">
              <a:buNone/>
            </a:pPr>
            <a:endParaRPr lang="en-US" sz="2000" dirty="0" smtClean="0"/>
          </a:p>
          <a:p>
            <a:pPr marL="0" indent="0" algn="ctr">
              <a:buNone/>
            </a:pPr>
            <a:r>
              <a:rPr lang="en-US" sz="2400" dirty="0" smtClean="0"/>
              <a:t>Level of super-phrasal unities</a:t>
            </a:r>
          </a:p>
          <a:p>
            <a:pPr marL="0" indent="0" algn="ctr">
              <a:buNone/>
            </a:pPr>
            <a:endParaRPr lang="en-US" sz="2000" dirty="0" smtClean="0"/>
          </a:p>
          <a:p>
            <a:pPr marL="0" indent="0" algn="ctr">
              <a:buNone/>
            </a:pPr>
            <a:r>
              <a:rPr lang="en-US" sz="2400" dirty="0" smtClean="0"/>
              <a:t>Syntactical</a:t>
            </a:r>
          </a:p>
          <a:p>
            <a:pPr marL="0" indent="0" algn="ctr">
              <a:buNone/>
            </a:pPr>
            <a:endParaRPr lang="en-US" sz="2000" dirty="0" smtClean="0"/>
          </a:p>
          <a:p>
            <a:pPr marL="0" indent="0" algn="ctr">
              <a:buNone/>
            </a:pPr>
            <a:r>
              <a:rPr lang="en-US" sz="2400" dirty="0" smtClean="0"/>
              <a:t>Lexical</a:t>
            </a:r>
          </a:p>
          <a:p>
            <a:pPr marL="0" indent="0" algn="ctr">
              <a:buNone/>
            </a:pPr>
            <a:endParaRPr lang="en-US" sz="2000" dirty="0" smtClean="0"/>
          </a:p>
          <a:p>
            <a:pPr marL="0" indent="0" algn="ctr">
              <a:buNone/>
            </a:pPr>
            <a:r>
              <a:rPr lang="en-US" sz="2400" dirty="0" smtClean="0"/>
              <a:t>Morphological</a:t>
            </a:r>
          </a:p>
          <a:p>
            <a:pPr marL="0" indent="0" algn="ctr">
              <a:buNone/>
            </a:pPr>
            <a:endParaRPr lang="en-US" sz="2000" dirty="0" smtClean="0"/>
          </a:p>
          <a:p>
            <a:pPr marL="0" indent="0" algn="ctr">
              <a:buNone/>
            </a:pPr>
            <a:r>
              <a:rPr lang="en-US" sz="2400" dirty="0" smtClean="0"/>
              <a:t>Phonological</a:t>
            </a:r>
          </a:p>
          <a:p>
            <a:pPr marL="0" indent="0" algn="ctr">
              <a:buNone/>
            </a:pPr>
            <a:endParaRPr lang="ru-RU" sz="2400" dirty="0"/>
          </a:p>
        </p:txBody>
      </p:sp>
      <p:sp>
        <p:nvSpPr>
          <p:cNvPr id="4" name="Стрелка вниз 3"/>
          <p:cNvSpPr/>
          <p:nvPr/>
        </p:nvSpPr>
        <p:spPr>
          <a:xfrm>
            <a:off x="4355976" y="2060848"/>
            <a:ext cx="4846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Стрелка вниз 4"/>
          <p:cNvSpPr/>
          <p:nvPr/>
        </p:nvSpPr>
        <p:spPr>
          <a:xfrm>
            <a:off x="4355976" y="2841552"/>
            <a:ext cx="484632" cy="4434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трелка вниз 5"/>
          <p:cNvSpPr/>
          <p:nvPr/>
        </p:nvSpPr>
        <p:spPr>
          <a:xfrm>
            <a:off x="4355976" y="3645024"/>
            <a:ext cx="484632" cy="449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a:off x="4370683" y="4484890"/>
            <a:ext cx="48463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низ 7"/>
          <p:cNvSpPr/>
          <p:nvPr/>
        </p:nvSpPr>
        <p:spPr>
          <a:xfrm>
            <a:off x="4370683" y="5211098"/>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361736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Scientist who worked in the field of text linguistics</a:t>
            </a:r>
            <a:endParaRPr lang="ru-RU" dirty="0"/>
          </a:p>
        </p:txBody>
      </p:sp>
      <p:sp>
        <p:nvSpPr>
          <p:cNvPr id="3" name="Объект 2"/>
          <p:cNvSpPr>
            <a:spLocks noGrp="1"/>
          </p:cNvSpPr>
          <p:nvPr>
            <p:ph idx="1"/>
          </p:nvPr>
        </p:nvSpPr>
        <p:spPr/>
        <p:txBody>
          <a:bodyPr>
            <a:normAutofit/>
          </a:bodyPr>
          <a:lstStyle/>
          <a:p>
            <a:pPr marL="0" indent="0" algn="just">
              <a:buNone/>
            </a:pPr>
            <a:r>
              <a:rPr lang="en-US" sz="2400" dirty="0" smtClean="0"/>
              <a:t>Text </a:t>
            </a:r>
            <a:r>
              <a:rPr lang="en-US" sz="2400" dirty="0"/>
              <a:t>linguistics started its development in </a:t>
            </a:r>
            <a:r>
              <a:rPr lang="en-US" sz="2400" dirty="0" smtClean="0"/>
              <a:t>Germany and Austria. </a:t>
            </a:r>
            <a:r>
              <a:rPr lang="en-US" sz="2400" dirty="0"/>
              <a:t>It is connected with scientific activity of such researchers as </a:t>
            </a:r>
            <a:r>
              <a:rPr lang="en-GB" sz="2400" b="1" dirty="0" smtClean="0"/>
              <a:t>E</a:t>
            </a:r>
            <a:r>
              <a:rPr lang="en-GB" sz="2400" b="1" dirty="0"/>
              <a:t>. </a:t>
            </a:r>
            <a:r>
              <a:rPr lang="en-GB" sz="2400" b="1" dirty="0" err="1"/>
              <a:t>C</a:t>
            </a:r>
            <a:r>
              <a:rPr lang="en-GB" sz="2400" b="1" dirty="0" err="1" smtClean="0"/>
              <a:t>oseriu</a:t>
            </a:r>
            <a:r>
              <a:rPr lang="en-GB" sz="2400" b="1" dirty="0" smtClean="0"/>
              <a:t> </a:t>
            </a:r>
            <a:r>
              <a:rPr lang="en-GB" sz="2400" b="1" dirty="0"/>
              <a:t>W. Dressler, R. </a:t>
            </a:r>
            <a:r>
              <a:rPr lang="en-GB" sz="2400" b="1" dirty="0" err="1"/>
              <a:t>Harweg</a:t>
            </a:r>
            <a:r>
              <a:rPr lang="en-GB" sz="2400" b="1" dirty="0"/>
              <a:t>.</a:t>
            </a:r>
            <a:r>
              <a:rPr lang="en-GB" sz="2400" dirty="0"/>
              <a:t> But, of course, text studies were successfully conducted by other philological schools (in Prague, Geneva, London). Contribution of Russian and Ukrainian scientists into its development is also great. We should mention such names as </a:t>
            </a:r>
            <a:r>
              <a:rPr lang="en-GB" sz="2400" b="1" dirty="0"/>
              <a:t>I. R. </a:t>
            </a:r>
            <a:r>
              <a:rPr lang="en-GB" sz="2400" b="1" dirty="0" err="1"/>
              <a:t>Galperin</a:t>
            </a:r>
            <a:r>
              <a:rPr lang="en-GB" sz="2400" b="1" dirty="0"/>
              <a:t>, O. I. </a:t>
            </a:r>
            <a:r>
              <a:rPr lang="en-GB" sz="2400" b="1" dirty="0" err="1"/>
              <a:t>Moskalskaya</a:t>
            </a:r>
            <a:r>
              <a:rPr lang="en-GB" sz="2400" b="1" dirty="0"/>
              <a:t>, V. A. </a:t>
            </a:r>
            <a:r>
              <a:rPr lang="en-GB" sz="2400" b="1" dirty="0" err="1"/>
              <a:t>Kukharenko</a:t>
            </a:r>
            <a:r>
              <a:rPr lang="en-GB" sz="2400" b="1" dirty="0"/>
              <a:t>, </a:t>
            </a:r>
            <a:r>
              <a:rPr lang="en-GB" sz="2400" b="1" dirty="0" smtClean="0"/>
              <a:t>O. O. </a:t>
            </a:r>
            <a:r>
              <a:rPr lang="en-GB" sz="2400" b="1" dirty="0" err="1" smtClean="0"/>
              <a:t>Selivanova</a:t>
            </a:r>
            <a:r>
              <a:rPr lang="en-GB" b="1" dirty="0" smtClean="0"/>
              <a:t>. </a:t>
            </a:r>
            <a:endParaRPr lang="ru-RU" b="1" dirty="0"/>
          </a:p>
        </p:txBody>
      </p:sp>
    </p:spTree>
    <p:extLst>
      <p:ext uri="{BB962C8B-B14F-4D97-AF65-F5344CB8AC3E}">
        <p14:creationId xmlns:p14="http://schemas.microsoft.com/office/powerpoint/2010/main" val="3474676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Scientific works related to the topic</a:t>
            </a:r>
            <a:r>
              <a:rPr lang="ru-RU" dirty="0"/>
              <a:t/>
            </a:r>
            <a:br>
              <a:rPr lang="ru-RU" dirty="0"/>
            </a:br>
            <a:endParaRPr lang="ru-RU" dirty="0"/>
          </a:p>
        </p:txBody>
      </p:sp>
      <p:sp>
        <p:nvSpPr>
          <p:cNvPr id="3" name="Объект 2"/>
          <p:cNvSpPr>
            <a:spLocks noGrp="1"/>
          </p:cNvSpPr>
          <p:nvPr>
            <p:ph idx="1"/>
          </p:nvPr>
        </p:nvSpPr>
        <p:spPr/>
        <p:txBody>
          <a:bodyPr>
            <a:normAutofit fontScale="55000" lnSpcReduction="20000"/>
          </a:bodyPr>
          <a:lstStyle/>
          <a:p>
            <a:pPr lvl="0"/>
            <a:r>
              <a:rPr lang="en-US" dirty="0" err="1"/>
              <a:t>Beaugrande</a:t>
            </a:r>
            <a:r>
              <a:rPr lang="en-US" dirty="0"/>
              <a:t> R., Dressler W. Introduction to Text Linguistics. London and New York : Longman. 1981. 267 p.</a:t>
            </a:r>
            <a:endParaRPr lang="ru-RU" dirty="0"/>
          </a:p>
          <a:p>
            <a:pPr lvl="0"/>
            <a:r>
              <a:rPr lang="ru-RU" dirty="0"/>
              <a:t>Гальперин И. Р. Текст как объект лингвистического исследования. М. : Наука, 1981. 138 с.</a:t>
            </a:r>
          </a:p>
          <a:p>
            <a:pPr lvl="0"/>
            <a:r>
              <a:rPr lang="ru-RU" dirty="0" err="1"/>
              <a:t>Москальская</a:t>
            </a:r>
            <a:r>
              <a:rPr lang="ru-RU" dirty="0"/>
              <a:t> О. И. Грамматика текста. М. : Высшая школа, 1981. 183 с.  </a:t>
            </a:r>
          </a:p>
          <a:p>
            <a:pPr lvl="0"/>
            <a:r>
              <a:rPr lang="ru-RU" dirty="0"/>
              <a:t>Тураева З. Я. Лингвистика текста. М. : Просвещение, 1986. 127 с.</a:t>
            </a:r>
          </a:p>
          <a:p>
            <a:pPr lvl="0"/>
            <a:r>
              <a:rPr lang="ru-RU" dirty="0"/>
              <a:t>Кухаренко В. А. Интерпретация текста. М. : Просвещение, 1988. 192 с.</a:t>
            </a:r>
          </a:p>
          <a:p>
            <a:pPr lvl="0"/>
            <a:r>
              <a:rPr lang="ru-RU" dirty="0"/>
              <a:t>Воробьева О. П. Текстовые категории и фактор адресата. К. : </a:t>
            </a:r>
            <a:r>
              <a:rPr lang="ru-RU" dirty="0" err="1"/>
              <a:t>Вища</a:t>
            </a:r>
            <a:r>
              <a:rPr lang="ru-RU" dirty="0"/>
              <a:t> школа, 1993. 200 с.</a:t>
            </a:r>
          </a:p>
          <a:p>
            <a:pPr lvl="0"/>
            <a:r>
              <a:rPr lang="ru-RU" dirty="0"/>
              <a:t>Селиванова Е. А. Основы лингвистической теории текста и коммуникации. К. : </a:t>
            </a:r>
            <a:r>
              <a:rPr lang="ru-RU" dirty="0" err="1"/>
              <a:t>Фитосоциоцентр</a:t>
            </a:r>
            <a:r>
              <a:rPr lang="ru-RU" dirty="0"/>
              <a:t>, 2002. 335 с.</a:t>
            </a:r>
          </a:p>
          <a:p>
            <a:pPr lvl="0"/>
            <a:r>
              <a:rPr lang="ru-RU" dirty="0"/>
              <a:t>Филиппов К. А. Лингвистика текста : Курс лекций. СПб. : Изд-во Санкт-Петербургского ун-та, 2003. 336 с.</a:t>
            </a:r>
          </a:p>
          <a:p>
            <a:pPr lvl="0"/>
            <a:r>
              <a:rPr lang="ru-RU" dirty="0"/>
              <a:t>Чернявская В. Е. Лингвистика текста : </a:t>
            </a:r>
            <a:r>
              <a:rPr lang="ru-RU" dirty="0" err="1"/>
              <a:t>Поликодовость</a:t>
            </a:r>
            <a:r>
              <a:rPr lang="ru-RU" dirty="0"/>
              <a:t>, </a:t>
            </a:r>
            <a:r>
              <a:rPr lang="ru-RU" dirty="0" err="1"/>
              <a:t>интертекстуальность</a:t>
            </a:r>
            <a:r>
              <a:rPr lang="ru-RU" dirty="0"/>
              <a:t>, </a:t>
            </a:r>
            <a:r>
              <a:rPr lang="ru-RU" dirty="0" err="1"/>
              <a:t>интердискурсивность</a:t>
            </a:r>
            <a:r>
              <a:rPr lang="ru-RU" dirty="0"/>
              <a:t>. М. : </a:t>
            </a:r>
            <a:r>
              <a:rPr lang="ru-RU" dirty="0" err="1"/>
              <a:t>Либроком</a:t>
            </a:r>
            <a:r>
              <a:rPr lang="ru-RU" dirty="0"/>
              <a:t>, 2009. 248 с.</a:t>
            </a:r>
          </a:p>
          <a:p>
            <a:pPr lvl="0"/>
            <a:r>
              <a:rPr lang="ru-RU" dirty="0"/>
              <a:t> </a:t>
            </a:r>
            <a:r>
              <a:rPr lang="uk-UA" dirty="0" err="1"/>
              <a:t>Єщенко</a:t>
            </a:r>
            <a:r>
              <a:rPr lang="uk-UA" dirty="0"/>
              <a:t> Т. А. Лінгвістичний аналіз тексту. К. : ВЦ «Академія», 2009. 264 с.</a:t>
            </a:r>
            <a:endParaRPr lang="ru-RU" dirty="0"/>
          </a:p>
          <a:p>
            <a:endParaRPr lang="ru-RU" dirty="0"/>
          </a:p>
        </p:txBody>
      </p:sp>
    </p:spTree>
    <p:extLst>
      <p:ext uri="{BB962C8B-B14F-4D97-AF65-F5344CB8AC3E}">
        <p14:creationId xmlns:p14="http://schemas.microsoft.com/office/powerpoint/2010/main" val="1479668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1143000"/>
          </a:xfrm>
        </p:spPr>
        <p:txBody>
          <a:bodyPr>
            <a:normAutofit fontScale="90000"/>
          </a:bodyPr>
          <a:lstStyle/>
          <a:p>
            <a:r>
              <a:rPr lang="en-US" i="1" dirty="0" smtClean="0"/>
              <a:t> </a:t>
            </a:r>
            <a:r>
              <a:rPr lang="en-US" i="1" dirty="0"/>
              <a:t>Structural and grammatical </a:t>
            </a:r>
            <a:r>
              <a:rPr lang="en-US" i="1" dirty="0" smtClean="0"/>
              <a:t>approach</a:t>
            </a:r>
            <a:r>
              <a:rPr lang="ru-RU" dirty="0"/>
              <a:t/>
            </a:r>
            <a:br>
              <a:rPr lang="ru-RU" dirty="0"/>
            </a:br>
            <a:endParaRPr lang="ru-RU" dirty="0"/>
          </a:p>
        </p:txBody>
      </p:sp>
      <p:sp>
        <p:nvSpPr>
          <p:cNvPr id="3" name="Объект 2"/>
          <p:cNvSpPr>
            <a:spLocks noGrp="1"/>
          </p:cNvSpPr>
          <p:nvPr>
            <p:ph idx="1"/>
          </p:nvPr>
        </p:nvSpPr>
        <p:spPr/>
        <p:txBody>
          <a:bodyPr>
            <a:normAutofit fontScale="70000" lnSpcReduction="20000"/>
          </a:bodyPr>
          <a:lstStyle/>
          <a:p>
            <a:pPr algn="just" fontAlgn="base"/>
            <a:r>
              <a:rPr lang="en-US" dirty="0"/>
              <a:t>That period was characterized by extension of traditional grammar towards an entire text. A text was viewed as a unit larger than a </a:t>
            </a:r>
            <a:r>
              <a:rPr lang="en-US" dirty="0" smtClean="0"/>
              <a:t>sentence</a:t>
            </a:r>
            <a:r>
              <a:rPr lang="en-US" dirty="0"/>
              <a:t> (clause), in fact as a combination of a number of sentences (clauses) or a number of elements of structure, each made of one or more sentences (clauses). </a:t>
            </a:r>
            <a:endParaRPr lang="ru-RU" dirty="0"/>
          </a:p>
          <a:p>
            <a:pPr algn="just" fontAlgn="base"/>
            <a:r>
              <a:rPr lang="en-US" dirty="0"/>
              <a:t>According to structural theory and approach to text analysis texts are analyzed in terms of some elements of structure or a number of sentences (clauses) that can then be broken down into smaller units, </a:t>
            </a:r>
            <a:r>
              <a:rPr lang="en-US" b="1" dirty="0"/>
              <a:t>a top-down analysis</a:t>
            </a:r>
            <a:r>
              <a:rPr lang="en-US" dirty="0"/>
              <a:t>, or in terms of smaller units such as morphemes and words that can be put together to build the larger unit of text, </a:t>
            </a:r>
            <a:r>
              <a:rPr lang="en-US" b="1" dirty="0"/>
              <a:t>a bottom-up analysis</a:t>
            </a:r>
            <a:r>
              <a:rPr lang="en-US" dirty="0"/>
              <a:t>.</a:t>
            </a:r>
            <a:endParaRPr lang="ru-RU" dirty="0"/>
          </a:p>
          <a:p>
            <a:pPr algn="just" fontAlgn="base"/>
            <a:r>
              <a:rPr lang="en-US" dirty="0"/>
              <a:t>Text linguistics in this case, was developed as "</a:t>
            </a:r>
            <a:r>
              <a:rPr lang="en-US" b="1" dirty="0"/>
              <a:t>grammar of text</a:t>
            </a:r>
            <a:r>
              <a:rPr lang="en-US" dirty="0"/>
              <a:t>", "</a:t>
            </a:r>
            <a:r>
              <a:rPr lang="en-US" b="1" dirty="0"/>
              <a:t>text syntax</a:t>
            </a:r>
            <a:r>
              <a:rPr lang="en-US" dirty="0"/>
              <a:t>", "</a:t>
            </a:r>
            <a:r>
              <a:rPr lang="en-US" b="1" dirty="0" err="1"/>
              <a:t>macrosyntax</a:t>
            </a:r>
            <a:r>
              <a:rPr lang="en-US" dirty="0"/>
              <a:t>".</a:t>
            </a:r>
            <a:endParaRPr lang="ru-RU" dirty="0"/>
          </a:p>
          <a:p>
            <a:endParaRPr lang="ru-RU" dirty="0"/>
          </a:p>
        </p:txBody>
      </p:sp>
    </p:spTree>
    <p:extLst>
      <p:ext uri="{BB962C8B-B14F-4D97-AF65-F5344CB8AC3E}">
        <p14:creationId xmlns:p14="http://schemas.microsoft.com/office/powerpoint/2010/main" val="1016537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i="1" dirty="0"/>
              <a:t>Semantic approach </a:t>
            </a:r>
            <a:endParaRPr lang="ru-RU" dirty="0"/>
          </a:p>
        </p:txBody>
      </p:sp>
      <p:sp>
        <p:nvSpPr>
          <p:cNvPr id="3" name="Объект 2"/>
          <p:cNvSpPr>
            <a:spLocks noGrp="1"/>
          </p:cNvSpPr>
          <p:nvPr>
            <p:ph idx="1"/>
          </p:nvPr>
        </p:nvSpPr>
        <p:spPr/>
        <p:txBody>
          <a:bodyPr>
            <a:normAutofit fontScale="92500" lnSpcReduction="20000"/>
          </a:bodyPr>
          <a:lstStyle/>
          <a:p>
            <a:pPr algn="just"/>
            <a:r>
              <a:rPr lang="en-US" dirty="0"/>
              <a:t>At that period a text was viewed not as a linear sequence of language units but as a heterogeneous, multilevel system that has complex compositional structure, semantic and structural components, explicit and implicit information. A text is made up of sentences, but there exist separate principles of text-construction, beyond the rules for making sentences. At that time </a:t>
            </a:r>
            <a:r>
              <a:rPr lang="en-US" dirty="0" err="1"/>
              <a:t>lingvostylistic</a:t>
            </a:r>
            <a:r>
              <a:rPr lang="en-US" dirty="0"/>
              <a:t> analysis and other methods of text interpretation were developed.</a:t>
            </a:r>
            <a:endParaRPr lang="ru-RU" dirty="0"/>
          </a:p>
          <a:p>
            <a:endParaRPr lang="ru-RU" dirty="0"/>
          </a:p>
        </p:txBody>
      </p:sp>
    </p:spTree>
    <p:extLst>
      <p:ext uri="{BB962C8B-B14F-4D97-AF65-F5344CB8AC3E}">
        <p14:creationId xmlns:p14="http://schemas.microsoft.com/office/powerpoint/2010/main" val="227113245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TotalTime>
  <Words>1724</Words>
  <Application>Microsoft Office PowerPoint</Application>
  <PresentationFormat>Экран (4:3)</PresentationFormat>
  <Paragraphs>107</Paragraphs>
  <Slides>23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 Office</vt:lpstr>
      <vt:lpstr>TEXT LINGUISTICS</vt:lpstr>
      <vt:lpstr>Problems to be discussed</vt:lpstr>
      <vt:lpstr>Eugene Coseriu</vt:lpstr>
      <vt:lpstr>Emil Benvenist</vt:lpstr>
      <vt:lpstr>Language levels </vt:lpstr>
      <vt:lpstr>Scientist who worked in the field of text linguistics</vt:lpstr>
      <vt:lpstr>Scientific works related to the topic </vt:lpstr>
      <vt:lpstr> Structural and grammatical approach </vt:lpstr>
      <vt:lpstr>Semantic approach </vt:lpstr>
      <vt:lpstr>Communicative-pragmatic approach </vt:lpstr>
      <vt:lpstr>Semiotic approach </vt:lpstr>
      <vt:lpstr>Cognitive approach.</vt:lpstr>
      <vt:lpstr>Dominant features of modern text linguistics </vt:lpstr>
      <vt:lpstr>Absence of one overall definition of the notion of the text </vt:lpstr>
      <vt:lpstr>Definitions of the text</vt:lpstr>
      <vt:lpstr>Other definitions of the text </vt:lpstr>
      <vt:lpstr>Length of the text </vt:lpstr>
      <vt:lpstr>Ivan Shishkin. Morning in a Pine Forest</vt:lpstr>
      <vt:lpstr>Definition of the 'text' by Prof. Galperin</vt:lpstr>
      <vt:lpstr>Correlation of text and discourse (by N. Fairclough)</vt:lpstr>
      <vt:lpstr>Multilevel structure of the text</vt:lpstr>
      <vt:lpstr>Structurality of the text </vt:lpstr>
      <vt:lpstr>Texteme</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 LINGUISTICS</dc:title>
  <dc:creator>Admin</dc:creator>
  <cp:lastModifiedBy>Admin</cp:lastModifiedBy>
  <cp:revision>13</cp:revision>
  <dcterms:created xsi:type="dcterms:W3CDTF">2019-10-27T18:10:27Z</dcterms:created>
  <dcterms:modified xsi:type="dcterms:W3CDTF">2020-08-31T15:25:19Z</dcterms:modified>
</cp:coreProperties>
</file>