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9"/>
  </p:notesMasterIdLst>
  <p:sldIdLst>
    <p:sldId id="258" r:id="rId2"/>
    <p:sldId id="259" r:id="rId3"/>
    <p:sldId id="295" r:id="rId4"/>
    <p:sldId id="296" r:id="rId5"/>
    <p:sldId id="297" r:id="rId6"/>
    <p:sldId id="298" r:id="rId7"/>
    <p:sldId id="294" r:id="rId8"/>
    <p:sldId id="262" r:id="rId9"/>
    <p:sldId id="293" r:id="rId10"/>
    <p:sldId id="263" r:id="rId11"/>
    <p:sldId id="264" r:id="rId12"/>
    <p:sldId id="265" r:id="rId13"/>
    <p:sldId id="266" r:id="rId14"/>
    <p:sldId id="267" r:id="rId15"/>
    <p:sldId id="261"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1" r:id="rId29"/>
    <p:sldId id="282" r:id="rId30"/>
    <p:sldId id="283" r:id="rId31"/>
    <p:sldId id="284" r:id="rId32"/>
    <p:sldId id="285" r:id="rId33"/>
    <p:sldId id="286" r:id="rId34"/>
    <p:sldId id="287" r:id="rId35"/>
    <p:sldId id="288" r:id="rId36"/>
    <p:sldId id="289" r:id="rId37"/>
    <p:sldId id="290"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67" autoAdjust="0"/>
    <p:restoredTop sz="94598" autoAdjust="0"/>
  </p:normalViewPr>
  <p:slideViewPr>
    <p:cSldViewPr>
      <p:cViewPr>
        <p:scale>
          <a:sx n="100" d="100"/>
          <a:sy n="100" d="100"/>
        </p:scale>
        <p:origin x="-414"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04.09.2023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04.09.2023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04.09.2023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04.09.2023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04.09.2023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04.09.2023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04.09.2023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04.09.2023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04.09.2023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04.09.2023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04.09.2023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04.09.2023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04.09.2023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6.png"/><Relationship Id="rId4" Type="http://schemas.openxmlformats.org/officeDocument/2006/relationships/image" Target="../media/image5.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4.wmf"/><Relationship Id="rId5" Type="http://schemas.openxmlformats.org/officeDocument/2006/relationships/oleObject" Target="../embeddings/oleObject4.bin"/><Relationship Id="rId4" Type="http://schemas.openxmlformats.org/officeDocument/2006/relationships/image" Target="../media/image13.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5.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6.w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en-US" sz="4400" dirty="0">
                <a:solidFill>
                  <a:schemeClr val="bg1"/>
                </a:solidFill>
                <a:latin typeface="Arial" panose="020B0604020202020204" pitchFamily="34" charset="0"/>
                <a:cs typeface="Arial" panose="020B0604020202020204" pitchFamily="34" charset="0"/>
              </a:rPr>
              <a:t>C</a:t>
            </a:r>
            <a:r>
              <a:rPr lang="uk-UA" sz="4400" dirty="0">
                <a:solidFill>
                  <a:schemeClr val="bg1"/>
                </a:solidFill>
                <a:latin typeface="Arial" panose="020B0604020202020204" pitchFamily="34" charset="0"/>
                <a:cs typeface="Arial" panose="020B0604020202020204" pitchFamily="34" charset="0"/>
              </a:rPr>
              <a:t>ИСТЕМНИЙ </a:t>
            </a:r>
            <a:r>
              <a:rPr lang="uk-UA" sz="4400" dirty="0" smtClean="0">
                <a:solidFill>
                  <a:schemeClr val="bg1"/>
                </a:solidFill>
                <a:latin typeface="Arial" panose="020B0604020202020204" pitchFamily="34" charset="0"/>
                <a:cs typeface="Arial" panose="020B0604020202020204" pitchFamily="34" charset="0"/>
              </a:rPr>
              <a:t>АНАЛІЗ</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6"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9"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1" name="Rectangle 6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3" name="Rectangle 7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5" name="Rectangle 7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7" name="Rectangle 7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9" name="Rectangle 8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1" name="Rectangle 81"/>
          <p:cNvSpPr>
            <a:spLocks noChangeArrowheads="1"/>
          </p:cNvSpPr>
          <p:nvPr/>
        </p:nvSpPr>
        <p:spPr bwMode="auto">
          <a:xfrm>
            <a:off x="0" y="238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2" name="Rectangle 85"/>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4" name="Rectangle 86"/>
          <p:cNvSpPr>
            <a:spLocks noChangeArrowheads="1"/>
          </p:cNvSpPr>
          <p:nvPr/>
        </p:nvSpPr>
        <p:spPr bwMode="auto">
          <a:xfrm>
            <a:off x="152400" y="390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5" name="Rectangle 8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7" name="Rectangle 9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9" name="Rectangle 9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1" name="Rectangle 9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3" name="Rectangle 1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5" name="Rectangle 10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7" name="Rectangle 1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9" name="Rectangle 1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4"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8"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0"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2"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8"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0"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2"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4" name="Rectangle 2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6" name="Rectangle 6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8" name="Rectangle 6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0"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2" name="Rectangle 6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4" name="Rectangle 6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6" name="Rectangle 7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8" name="Rectangle 7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2" name="Rectangle 1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6" name="Rectangle 1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60" name="Rectangle 1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66" name="Rectangle 12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70" name="Rectangle 13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2" name="Rectangle 14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9" name="Rectangle 14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3" name="Rectangle 14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9" name="Rectangle 1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3" name="Rectangle 15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39" name="Rectangle 17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43" name="Rectangle 17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54" name="Rectangle 17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63" name="Rectangle 19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74" name="Rectangle 23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78" name="Rectangle 24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81" name="Rectangle 24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83" name="Rectangle 24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85" name="Rectangle 26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87" name="Rectangle 26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89" name="Rectangle 27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91" name="Rectangle 28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93" name="Rectangle 28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95" name="Rectangle 28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97" name="Rectangle 28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99" name="Rectangle 29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01" name="Rectangle 30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03" name="Rectangle 30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05" name="Rectangle 3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07" name="Rectangle 3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09" name="Rectangle 3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11" name="Rectangle 3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13" name="Rectangle 3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15" name="Rectangle 3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18" name="Rectangle 35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20" name="Rectangle 35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23" name="Rectangle 36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25" name="Rectangle 36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27" name="Rectangle 36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29" name="Rectangle 37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31" name="Rectangle 39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33" name="Rectangle 39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1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1" name="Rectangle 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5"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1"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7"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8"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2"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0"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4" name="Rectangle 2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8"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2" name="Rectangle 3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6" name="Rectangle 3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0" name="Rectangle 3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4" name="Rectangle 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8" name="Rectangle 4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2" name="Rectangle 4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6" name="Rectangle 4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9" name="Rectangle 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УЗАГАЛЬНЕНІ КООРДИНАТИИ</a:t>
            </a:r>
            <a:endParaRPr lang="ru-RU" b="0" dirty="0"/>
          </a:p>
        </p:txBody>
      </p:sp>
      <p:sp>
        <p:nvSpPr>
          <p:cNvPr id="3" name="Объект 2"/>
          <p:cNvSpPr>
            <a:spLocks noGrp="1"/>
          </p:cNvSpPr>
          <p:nvPr>
            <p:ph idx="1"/>
          </p:nvPr>
        </p:nvSpPr>
        <p:spPr/>
        <p:txBody>
          <a:bodyPr/>
          <a:lstStyle/>
          <a:p>
            <a:r>
              <a:rPr lang="uk-UA" dirty="0" smtClean="0">
                <a:solidFill>
                  <a:schemeClr val="bg1"/>
                </a:solidFill>
                <a:latin typeface="Arial" pitchFamily="34" charset="0"/>
                <a:cs typeface="Arial" pitchFamily="34" charset="0"/>
              </a:rPr>
              <a:t>Кількість ступенів свободи </a:t>
            </a:r>
            <a:r>
              <a:rPr lang="uk-UA" dirty="0">
                <a:solidFill>
                  <a:schemeClr val="bg1"/>
                </a:solidFill>
                <a:latin typeface="Arial" pitchFamily="34" charset="0"/>
                <a:cs typeface="Arial" pitchFamily="34" charset="0"/>
              </a:rPr>
              <a:t>є дуже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суттєвою </a:t>
            </a:r>
            <a:r>
              <a:rPr lang="uk-UA" dirty="0">
                <a:solidFill>
                  <a:schemeClr val="bg1"/>
                </a:solidFill>
                <a:latin typeface="Arial" pitchFamily="34" charset="0"/>
                <a:cs typeface="Arial" pitchFamily="34" charset="0"/>
              </a:rPr>
              <a:t>характеристикою системи,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яка </a:t>
            </a:r>
            <a:r>
              <a:rPr lang="uk-UA" dirty="0">
                <a:solidFill>
                  <a:schemeClr val="bg1"/>
                </a:solidFill>
                <a:latin typeface="Arial" pitchFamily="34" charset="0"/>
                <a:cs typeface="Arial" pitchFamily="34" charset="0"/>
              </a:rPr>
              <a:t>оцінює її реальну складність.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Однак </a:t>
            </a:r>
            <a:r>
              <a:rPr lang="uk-UA" dirty="0">
                <a:solidFill>
                  <a:schemeClr val="bg1"/>
                </a:solidFill>
                <a:latin typeface="Arial" pitchFamily="34" charset="0"/>
                <a:cs typeface="Arial" pitchFamily="34" charset="0"/>
              </a:rPr>
              <a:t>це поняття вторинне. </a:t>
            </a:r>
            <a:endParaRPr lang="uk-UA" dirty="0" smtClean="0">
              <a:solidFill>
                <a:schemeClr val="bg1"/>
              </a:solidFill>
              <a:latin typeface="Arial" pitchFamily="34" charset="0"/>
              <a:cs typeface="Arial" pitchFamily="34" charset="0"/>
            </a:endParaRPr>
          </a:p>
          <a:p>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Первинним </a:t>
            </a:r>
            <a:r>
              <a:rPr lang="uk-UA" dirty="0">
                <a:solidFill>
                  <a:schemeClr val="bg1"/>
                </a:solidFill>
                <a:latin typeface="Arial" pitchFamily="34" charset="0"/>
                <a:cs typeface="Arial" pitchFamily="34" charset="0"/>
              </a:rPr>
              <a:t>та ключовим для </a:t>
            </a:r>
            <a:r>
              <a:rPr lang="uk-UA" dirty="0" smtClean="0">
                <a:solidFill>
                  <a:schemeClr val="bg1"/>
                </a:solidFill>
                <a:latin typeface="Arial" pitchFamily="34" charset="0"/>
                <a:cs typeface="Arial" pitchFamily="34" charset="0"/>
              </a:rPr>
              <a:t>аналітичної </a:t>
            </a:r>
            <a:r>
              <a:rPr lang="uk-UA" dirty="0">
                <a:solidFill>
                  <a:schemeClr val="bg1"/>
                </a:solidFill>
                <a:latin typeface="Arial" pitchFamily="34" charset="0"/>
                <a:cs typeface="Arial" pitchFamily="34" charset="0"/>
              </a:rPr>
              <a:t>механіки є поняття узагальнених координат. Пояснимо це спочатку на прикладах.</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1556792"/>
            <a:ext cx="2402582"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6608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УЗАГАЛЬНЕНІ КООРДИНАТИ</a:t>
            </a:r>
            <a:endParaRPr lang="ru-RU" dirty="0"/>
          </a:p>
        </p:txBody>
      </p:sp>
      <p:sp>
        <p:nvSpPr>
          <p:cNvPr id="3" name="Объект 2"/>
          <p:cNvSpPr>
            <a:spLocks noGrp="1"/>
          </p:cNvSpPr>
          <p:nvPr>
            <p:ph idx="1"/>
          </p:nvPr>
        </p:nvSpPr>
        <p:spPr/>
        <p:txBody>
          <a:bodyPr/>
          <a:lstStyle/>
          <a:p>
            <a:r>
              <a:rPr lang="uk-UA" sz="2000" dirty="0">
                <a:solidFill>
                  <a:schemeClr val="bg1"/>
                </a:solidFill>
                <a:latin typeface="Arial" pitchFamily="34" charset="0"/>
                <a:cs typeface="Arial" pitchFamily="34" charset="0"/>
              </a:rPr>
              <a:t>Положення вільної матеріальної точки М </a:t>
            </a:r>
            <a:endParaRPr lang="uk-UA" sz="2000" dirty="0" smtClean="0">
              <a:solidFill>
                <a:schemeClr val="bg1"/>
              </a:solidFill>
              <a:latin typeface="Arial" pitchFamily="34" charset="0"/>
              <a:cs typeface="Arial" pitchFamily="34" charset="0"/>
            </a:endParaRPr>
          </a:p>
          <a:p>
            <a:r>
              <a:rPr lang="uk-UA" sz="2000" dirty="0" smtClean="0">
                <a:solidFill>
                  <a:schemeClr val="bg1"/>
                </a:solidFill>
                <a:latin typeface="Arial" pitchFamily="34" charset="0"/>
                <a:cs typeface="Arial" pitchFamily="34" charset="0"/>
              </a:rPr>
              <a:t>на </a:t>
            </a:r>
            <a:r>
              <a:rPr lang="uk-UA" sz="2000" dirty="0">
                <a:solidFill>
                  <a:schemeClr val="bg1"/>
                </a:solidFill>
                <a:latin typeface="Arial" pitchFamily="34" charset="0"/>
                <a:cs typeface="Arial" pitchFamily="34" charset="0"/>
              </a:rPr>
              <a:t>площині можна задати двома </a:t>
            </a:r>
            <a:r>
              <a:rPr lang="uk-UA" sz="2000" dirty="0" smtClean="0">
                <a:solidFill>
                  <a:schemeClr val="bg1"/>
                </a:solidFill>
                <a:latin typeface="Arial" pitchFamily="34" charset="0"/>
                <a:cs typeface="Arial" pitchFamily="34" charset="0"/>
              </a:rPr>
              <a:t>декарто-</a:t>
            </a:r>
          </a:p>
          <a:p>
            <a:r>
              <a:rPr lang="uk-UA" sz="2000" dirty="0" smtClean="0">
                <a:solidFill>
                  <a:schemeClr val="bg1"/>
                </a:solidFill>
                <a:latin typeface="Arial" pitchFamily="34" charset="0"/>
                <a:cs typeface="Arial" pitchFamily="34" charset="0"/>
              </a:rPr>
              <a:t>вими </a:t>
            </a:r>
            <a:r>
              <a:rPr lang="uk-UA" sz="2000" dirty="0">
                <a:solidFill>
                  <a:schemeClr val="bg1"/>
                </a:solidFill>
                <a:latin typeface="Arial" pitchFamily="34" charset="0"/>
                <a:cs typeface="Arial" pitchFamily="34" charset="0"/>
              </a:rPr>
              <a:t>координатами х</a:t>
            </a:r>
            <a:r>
              <a:rPr lang="uk-UA" sz="2000" baseline="-25000" dirty="0">
                <a:solidFill>
                  <a:schemeClr val="bg1"/>
                </a:solidFill>
                <a:latin typeface="Arial" pitchFamily="34" charset="0"/>
                <a:cs typeface="Arial" pitchFamily="34" charset="0"/>
              </a:rPr>
              <a:t>М</a:t>
            </a:r>
            <a:r>
              <a:rPr lang="uk-UA" sz="2000" dirty="0">
                <a:solidFill>
                  <a:schemeClr val="bg1"/>
                </a:solidFill>
                <a:latin typeface="Arial" pitchFamily="34" charset="0"/>
                <a:cs typeface="Arial" pitchFamily="34" charset="0"/>
              </a:rPr>
              <a:t>, у</a:t>
            </a:r>
            <a:r>
              <a:rPr lang="uk-UA" sz="2000" baseline="-25000" dirty="0">
                <a:solidFill>
                  <a:schemeClr val="bg1"/>
                </a:solidFill>
                <a:latin typeface="Arial" pitchFamily="34" charset="0"/>
                <a:cs typeface="Arial" pitchFamily="34" charset="0"/>
              </a:rPr>
              <a:t>М</a:t>
            </a:r>
            <a:r>
              <a:rPr lang="uk-UA" sz="2000" dirty="0">
                <a:solidFill>
                  <a:schemeClr val="bg1"/>
                </a:solidFill>
                <a:latin typeface="Arial" pitchFamily="34" charset="0"/>
                <a:cs typeface="Arial" pitchFamily="34" charset="0"/>
              </a:rPr>
              <a:t> (рис. 1.1.1). </a:t>
            </a:r>
            <a:endParaRPr lang="uk-UA" sz="2000" dirty="0" smtClean="0">
              <a:solidFill>
                <a:schemeClr val="bg1"/>
              </a:solidFill>
              <a:latin typeface="Arial" pitchFamily="34" charset="0"/>
              <a:cs typeface="Arial" pitchFamily="34" charset="0"/>
            </a:endParaRPr>
          </a:p>
          <a:p>
            <a:r>
              <a:rPr lang="uk-UA" sz="2000" dirty="0" smtClean="0">
                <a:solidFill>
                  <a:schemeClr val="bg1"/>
                </a:solidFill>
                <a:latin typeface="Arial" pitchFamily="34" charset="0"/>
                <a:cs typeface="Arial" pitchFamily="34" charset="0"/>
              </a:rPr>
              <a:t>Одначе </a:t>
            </a:r>
            <a:r>
              <a:rPr lang="uk-UA" sz="2000" dirty="0">
                <a:solidFill>
                  <a:schemeClr val="bg1"/>
                </a:solidFill>
                <a:latin typeface="Arial" pitchFamily="34" charset="0"/>
                <a:cs typeface="Arial" pitchFamily="34" charset="0"/>
              </a:rPr>
              <a:t>те ж можна зробити і за допомогою </a:t>
            </a:r>
            <a:endParaRPr lang="uk-UA" sz="2000" dirty="0" smtClean="0">
              <a:solidFill>
                <a:schemeClr val="bg1"/>
              </a:solidFill>
              <a:latin typeface="Arial" pitchFamily="34" charset="0"/>
              <a:cs typeface="Arial" pitchFamily="34" charset="0"/>
            </a:endParaRPr>
          </a:p>
          <a:p>
            <a:r>
              <a:rPr lang="uk-UA" sz="2000" dirty="0" smtClean="0">
                <a:solidFill>
                  <a:schemeClr val="bg1"/>
                </a:solidFill>
                <a:latin typeface="Arial" pitchFamily="34" charset="0"/>
                <a:cs typeface="Arial" pitchFamily="34" charset="0"/>
              </a:rPr>
              <a:t>двох </a:t>
            </a:r>
            <a:r>
              <a:rPr lang="uk-UA" sz="2000" dirty="0">
                <a:solidFill>
                  <a:schemeClr val="bg1"/>
                </a:solidFill>
                <a:latin typeface="Arial" pitchFamily="34" charset="0"/>
                <a:cs typeface="Arial" pitchFamily="34" charset="0"/>
              </a:rPr>
              <a:t>полярних координат </a:t>
            </a:r>
            <a:r>
              <a:rPr lang="en-US" sz="2000" dirty="0">
                <a:solidFill>
                  <a:schemeClr val="bg1"/>
                </a:solidFill>
                <a:latin typeface="Arial" pitchFamily="34" charset="0"/>
                <a:cs typeface="Arial" pitchFamily="34" charset="0"/>
              </a:rPr>
              <a:t>r</a:t>
            </a:r>
            <a:r>
              <a:rPr lang="ru-RU" sz="2000" dirty="0">
                <a:solidFill>
                  <a:schemeClr val="bg1"/>
                </a:solidFill>
                <a:latin typeface="Arial" pitchFamily="34" charset="0"/>
                <a:cs typeface="Arial" pitchFamily="34" charset="0"/>
              </a:rPr>
              <a:t>, </a:t>
            </a:r>
            <a:r>
              <a:rPr lang="en-US" sz="2000" dirty="0">
                <a:solidFill>
                  <a:schemeClr val="bg1"/>
                </a:solidFill>
                <a:latin typeface="Arial" pitchFamily="34" charset="0"/>
                <a:cs typeface="Arial" pitchFamily="34" charset="0"/>
                <a:sym typeface="Symbol"/>
              </a:rPr>
              <a:t></a:t>
            </a:r>
            <a:r>
              <a:rPr lang="uk-UA" sz="2000" dirty="0" smtClean="0">
                <a:solidFill>
                  <a:schemeClr val="bg1"/>
                </a:solidFill>
                <a:latin typeface="Arial" pitchFamily="34" charset="0"/>
                <a:cs typeface="Arial" pitchFamily="34" charset="0"/>
              </a:rPr>
              <a:t>.</a:t>
            </a:r>
          </a:p>
          <a:p>
            <a:r>
              <a:rPr lang="uk-UA" sz="2000" dirty="0">
                <a:solidFill>
                  <a:schemeClr val="bg1"/>
                </a:solidFill>
                <a:latin typeface="Arial" pitchFamily="34" charset="0"/>
                <a:cs typeface="Arial" pitchFamily="34" charset="0"/>
              </a:rPr>
              <a:t>Полярні координати є частковим випадком </a:t>
            </a:r>
            <a:endParaRPr lang="uk-UA" sz="2000" dirty="0" smtClean="0">
              <a:solidFill>
                <a:schemeClr val="bg1"/>
              </a:solidFill>
              <a:latin typeface="Arial" pitchFamily="34" charset="0"/>
              <a:cs typeface="Arial" pitchFamily="34" charset="0"/>
            </a:endParaRPr>
          </a:p>
          <a:p>
            <a:r>
              <a:rPr lang="uk-UA" sz="2000" dirty="0" smtClean="0">
                <a:solidFill>
                  <a:schemeClr val="bg1"/>
                </a:solidFill>
                <a:latin typeface="Arial" pitchFamily="34" charset="0"/>
                <a:cs typeface="Arial" pitchFamily="34" charset="0"/>
              </a:rPr>
              <a:t>так </a:t>
            </a:r>
            <a:r>
              <a:rPr lang="uk-UA" sz="2000" dirty="0">
                <a:solidFill>
                  <a:schemeClr val="bg1"/>
                </a:solidFill>
                <a:latin typeface="Arial" pitchFamily="34" charset="0"/>
                <a:cs typeface="Arial" pitchFamily="34" charset="0"/>
              </a:rPr>
              <a:t>званих криволінійних </a:t>
            </a:r>
            <a:r>
              <a:rPr lang="uk-UA" sz="2000" dirty="0" smtClean="0">
                <a:solidFill>
                  <a:schemeClr val="bg1"/>
                </a:solidFill>
                <a:latin typeface="Arial" pitchFamily="34" charset="0"/>
                <a:cs typeface="Arial" pitchFamily="34" charset="0"/>
              </a:rPr>
              <a:t>координат</a:t>
            </a:r>
          </a:p>
          <a:p>
            <a:r>
              <a:rPr lang="uk-UA" sz="2000" dirty="0" smtClean="0">
                <a:solidFill>
                  <a:schemeClr val="bg1"/>
                </a:solidFill>
                <a:latin typeface="Arial" pitchFamily="34" charset="0"/>
                <a:cs typeface="Arial" pitchFamily="34" charset="0"/>
              </a:rPr>
              <a:t>(</a:t>
            </a:r>
            <a:r>
              <a:rPr lang="uk-UA" sz="2000" dirty="0">
                <a:solidFill>
                  <a:schemeClr val="bg1"/>
                </a:solidFill>
                <a:latin typeface="Arial" pitchFamily="34" charset="0"/>
                <a:cs typeface="Arial" pitchFamily="34" charset="0"/>
              </a:rPr>
              <a:t>рис. 1.1.2). </a:t>
            </a:r>
            <a:endParaRPr lang="uk-UA" sz="2000" dirty="0" smtClean="0">
              <a:solidFill>
                <a:schemeClr val="bg1"/>
              </a:solidFill>
              <a:latin typeface="Arial" pitchFamily="34" charset="0"/>
              <a:cs typeface="Arial" pitchFamily="34" charset="0"/>
            </a:endParaRPr>
          </a:p>
          <a:p>
            <a:r>
              <a:rPr lang="uk-UA" sz="2000" dirty="0" smtClean="0">
                <a:solidFill>
                  <a:schemeClr val="bg1"/>
                </a:solidFill>
                <a:latin typeface="Arial" pitchFamily="34" charset="0"/>
                <a:cs typeface="Arial" pitchFamily="34" charset="0"/>
              </a:rPr>
              <a:t>Є </a:t>
            </a:r>
            <a:r>
              <a:rPr lang="uk-UA" sz="2000" dirty="0">
                <a:solidFill>
                  <a:schemeClr val="bg1"/>
                </a:solidFill>
                <a:latin typeface="Arial" pitchFamily="34" charset="0"/>
                <a:cs typeface="Arial" pitchFamily="34" charset="0"/>
              </a:rPr>
              <a:t>безліч способів для того, щоб задати положення точки на площині за допомогою криволінійних координат. Об’єднує усі ці випадки те, що кількість координат дорівнює двом.</a:t>
            </a:r>
            <a:endParaRPr lang="ru-RU" sz="2000" dirty="0">
              <a:solidFill>
                <a:schemeClr val="bg1"/>
              </a:solidFill>
              <a:latin typeface="Arial" pitchFamily="34" charset="0"/>
              <a:cs typeface="Arial" pitchFamily="34" charset="0"/>
            </a:endParaRPr>
          </a:p>
          <a:p>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04706" y="1628800"/>
            <a:ext cx="2514600" cy="280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4827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УЗАГАЛЬНЕНІ </a:t>
            </a:r>
            <a:r>
              <a:rPr lang="uk-UA" b="0" dirty="0" smtClean="0">
                <a:solidFill>
                  <a:schemeClr val="bg1"/>
                </a:solidFill>
                <a:latin typeface="Arial" pitchFamily="34" charset="0"/>
                <a:cs typeface="Arial" pitchFamily="34" charset="0"/>
              </a:rPr>
              <a:t>КООРДИНАТИ</a:t>
            </a:r>
            <a:endParaRPr lang="ru-RU" dirty="0"/>
          </a:p>
        </p:txBody>
      </p:sp>
      <p:sp>
        <p:nvSpPr>
          <p:cNvPr id="3" name="Объект 2"/>
          <p:cNvSpPr>
            <a:spLocks noGrp="1"/>
          </p:cNvSpPr>
          <p:nvPr>
            <p:ph idx="1"/>
          </p:nvPr>
        </p:nvSpPr>
        <p:spPr/>
        <p:txBody>
          <a:bodyPr/>
          <a:lstStyle/>
          <a:p>
            <a:r>
              <a:rPr lang="uk-UA" sz="2000" dirty="0">
                <a:solidFill>
                  <a:schemeClr val="bg1"/>
                </a:solidFill>
                <a:latin typeface="Arial" pitchFamily="34" charset="0"/>
                <a:cs typeface="Arial" pitchFamily="34" charset="0"/>
              </a:rPr>
              <a:t>Математичний маятник (рис. 1.1.3) є </a:t>
            </a:r>
            <a:endParaRPr lang="uk-UA" sz="2000" dirty="0" smtClean="0">
              <a:solidFill>
                <a:schemeClr val="bg1"/>
              </a:solidFill>
              <a:latin typeface="Arial" pitchFamily="34" charset="0"/>
              <a:cs typeface="Arial" pitchFamily="34" charset="0"/>
            </a:endParaRPr>
          </a:p>
          <a:p>
            <a:r>
              <a:rPr lang="uk-UA" sz="2000" dirty="0" smtClean="0">
                <a:solidFill>
                  <a:schemeClr val="bg1"/>
                </a:solidFill>
                <a:latin typeface="Arial" pitchFamily="34" charset="0"/>
                <a:cs typeface="Arial" pitchFamily="34" charset="0"/>
              </a:rPr>
              <a:t>частковим </a:t>
            </a:r>
            <a:r>
              <a:rPr lang="uk-UA" sz="2000" dirty="0">
                <a:solidFill>
                  <a:schemeClr val="bg1"/>
                </a:solidFill>
                <a:latin typeface="Arial" pitchFamily="34" charset="0"/>
                <a:cs typeface="Arial" pitchFamily="34" charset="0"/>
              </a:rPr>
              <a:t>випадком точки, що </a:t>
            </a:r>
            <a:r>
              <a:rPr lang="uk-UA" sz="2000" dirty="0" smtClean="0">
                <a:solidFill>
                  <a:schemeClr val="bg1"/>
                </a:solidFill>
                <a:latin typeface="Arial" pitchFamily="34" charset="0"/>
                <a:cs typeface="Arial" pitchFamily="34" charset="0"/>
              </a:rPr>
              <a:t>рухається </a:t>
            </a:r>
          </a:p>
          <a:p>
            <a:r>
              <a:rPr lang="uk-UA" sz="2000" dirty="0" smtClean="0">
                <a:solidFill>
                  <a:schemeClr val="bg1"/>
                </a:solidFill>
                <a:latin typeface="Arial" pitchFamily="34" charset="0"/>
                <a:cs typeface="Arial" pitchFamily="34" charset="0"/>
              </a:rPr>
              <a:t>по </a:t>
            </a:r>
            <a:r>
              <a:rPr lang="uk-UA" sz="2000" dirty="0">
                <a:solidFill>
                  <a:schemeClr val="bg1"/>
                </a:solidFill>
                <a:latin typeface="Arial" pitchFamily="34" charset="0"/>
                <a:cs typeface="Arial" pitchFamily="34" charset="0"/>
              </a:rPr>
              <a:t>площині по заздалегідь заданій </a:t>
            </a:r>
            <a:endParaRPr lang="uk-UA" sz="2000" dirty="0" smtClean="0">
              <a:solidFill>
                <a:schemeClr val="bg1"/>
              </a:solidFill>
              <a:latin typeface="Arial" pitchFamily="34" charset="0"/>
              <a:cs typeface="Arial" pitchFamily="34" charset="0"/>
            </a:endParaRPr>
          </a:p>
          <a:p>
            <a:r>
              <a:rPr lang="uk-UA" sz="2000" dirty="0" smtClean="0">
                <a:solidFill>
                  <a:schemeClr val="bg1"/>
                </a:solidFill>
                <a:latin typeface="Arial" pitchFamily="34" charset="0"/>
                <a:cs typeface="Arial" pitchFamily="34" charset="0"/>
              </a:rPr>
              <a:t>траєкторії </a:t>
            </a:r>
            <a:r>
              <a:rPr lang="uk-UA" sz="2000" dirty="0">
                <a:solidFill>
                  <a:schemeClr val="bg1"/>
                </a:solidFill>
                <a:latin typeface="Arial" pitchFamily="34" charset="0"/>
                <a:cs typeface="Arial" pitchFamily="34" charset="0"/>
              </a:rPr>
              <a:t>(у даному випадку коло </a:t>
            </a:r>
            <a:r>
              <a:rPr lang="uk-UA" sz="2000" dirty="0" smtClean="0">
                <a:solidFill>
                  <a:schemeClr val="bg1"/>
                </a:solidFill>
                <a:latin typeface="Arial" pitchFamily="34" charset="0"/>
                <a:cs typeface="Arial" pitchFamily="34" charset="0"/>
              </a:rPr>
              <a:t>радіу-</a:t>
            </a:r>
          </a:p>
          <a:p>
            <a:r>
              <a:rPr lang="uk-UA" sz="2000" dirty="0" smtClean="0">
                <a:solidFill>
                  <a:schemeClr val="bg1"/>
                </a:solidFill>
                <a:latin typeface="Arial" pitchFamily="34" charset="0"/>
                <a:cs typeface="Arial" pitchFamily="34" charset="0"/>
              </a:rPr>
              <a:t>су </a:t>
            </a:r>
            <a:r>
              <a:rPr lang="en-US" sz="2000" i="1" dirty="0">
                <a:solidFill>
                  <a:schemeClr val="bg1"/>
                </a:solidFill>
                <a:latin typeface="Arial" pitchFamily="34" charset="0"/>
                <a:cs typeface="Arial" pitchFamily="34" charset="0"/>
              </a:rPr>
              <a:t>l</a:t>
            </a:r>
            <a:r>
              <a:rPr lang="uk-UA" sz="2000" dirty="0">
                <a:solidFill>
                  <a:schemeClr val="bg1"/>
                </a:solidFill>
                <a:latin typeface="Arial" pitchFamily="34" charset="0"/>
                <a:cs typeface="Arial" pitchFamily="34" charset="0"/>
              </a:rPr>
              <a:t>). У цьому випадку задати положення </a:t>
            </a:r>
            <a:endParaRPr lang="uk-UA" sz="2000" dirty="0" smtClean="0">
              <a:solidFill>
                <a:schemeClr val="bg1"/>
              </a:solidFill>
              <a:latin typeface="Arial" pitchFamily="34" charset="0"/>
              <a:cs typeface="Arial" pitchFamily="34" charset="0"/>
            </a:endParaRPr>
          </a:p>
          <a:p>
            <a:r>
              <a:rPr lang="uk-UA" sz="2000" dirty="0" smtClean="0">
                <a:solidFill>
                  <a:schemeClr val="bg1"/>
                </a:solidFill>
                <a:latin typeface="Arial" pitchFamily="34" charset="0"/>
                <a:cs typeface="Arial" pitchFamily="34" charset="0"/>
              </a:rPr>
              <a:t>точки </a:t>
            </a:r>
            <a:r>
              <a:rPr lang="uk-UA" sz="2000" dirty="0">
                <a:solidFill>
                  <a:schemeClr val="bg1"/>
                </a:solidFill>
                <a:latin typeface="Arial" pitchFamily="34" charset="0"/>
                <a:cs typeface="Arial" pitchFamily="34" charset="0"/>
              </a:rPr>
              <a:t>можна однією координатою. </a:t>
            </a:r>
            <a:r>
              <a:rPr lang="uk-UA" sz="2000" dirty="0" smtClean="0">
                <a:solidFill>
                  <a:schemeClr val="bg1"/>
                </a:solidFill>
                <a:latin typeface="Arial" pitchFamily="34" charset="0"/>
                <a:cs typeface="Arial" pitchFamily="34" charset="0"/>
              </a:rPr>
              <a:t>Це </a:t>
            </a:r>
            <a:r>
              <a:rPr lang="uk-UA" sz="2000" dirty="0">
                <a:solidFill>
                  <a:schemeClr val="bg1"/>
                </a:solidFill>
                <a:latin typeface="Arial" pitchFamily="34" charset="0"/>
                <a:cs typeface="Arial" pitchFamily="34" charset="0"/>
              </a:rPr>
              <a:t>може </a:t>
            </a:r>
            <a:endParaRPr lang="uk-UA" sz="2000" dirty="0" smtClean="0">
              <a:solidFill>
                <a:schemeClr val="bg1"/>
              </a:solidFill>
              <a:latin typeface="Arial" pitchFamily="34" charset="0"/>
              <a:cs typeface="Arial" pitchFamily="34" charset="0"/>
            </a:endParaRPr>
          </a:p>
          <a:p>
            <a:r>
              <a:rPr lang="uk-UA" sz="2000" dirty="0" smtClean="0">
                <a:solidFill>
                  <a:schemeClr val="bg1"/>
                </a:solidFill>
                <a:latin typeface="Arial" pitchFamily="34" charset="0"/>
                <a:cs typeface="Arial" pitchFamily="34" charset="0"/>
              </a:rPr>
              <a:t>бути</a:t>
            </a:r>
            <a:r>
              <a:rPr lang="uk-UA" sz="2000" dirty="0">
                <a:solidFill>
                  <a:schemeClr val="bg1"/>
                </a:solidFill>
                <a:latin typeface="Arial" pitchFamily="34" charset="0"/>
                <a:cs typeface="Arial" pitchFamily="34" charset="0"/>
              </a:rPr>
              <a:t>, наприклад, кут відхилення </a:t>
            </a:r>
            <a:r>
              <a:rPr lang="uk-UA" sz="2000" dirty="0">
                <a:solidFill>
                  <a:schemeClr val="bg1"/>
                </a:solidFill>
                <a:latin typeface="Arial" pitchFamily="34" charset="0"/>
                <a:cs typeface="Arial" pitchFamily="34" charset="0"/>
                <a:sym typeface="Symbol"/>
              </a:rPr>
              <a:t></a:t>
            </a:r>
            <a:r>
              <a:rPr lang="uk-UA" sz="2000" dirty="0">
                <a:solidFill>
                  <a:schemeClr val="bg1"/>
                </a:solidFill>
                <a:latin typeface="Arial" pitchFamily="34" charset="0"/>
                <a:cs typeface="Arial" pitchFamily="34" charset="0"/>
              </a:rPr>
              <a:t> </a:t>
            </a:r>
            <a:r>
              <a:rPr lang="uk-UA" sz="2000" dirty="0" smtClean="0">
                <a:solidFill>
                  <a:schemeClr val="bg1"/>
                </a:solidFill>
                <a:latin typeface="Arial" pitchFamily="34" charset="0"/>
                <a:cs typeface="Arial" pitchFamily="34" charset="0"/>
              </a:rPr>
              <a:t>маят-</a:t>
            </a:r>
          </a:p>
          <a:p>
            <a:r>
              <a:rPr lang="uk-UA" sz="2000" dirty="0" smtClean="0">
                <a:solidFill>
                  <a:schemeClr val="bg1"/>
                </a:solidFill>
                <a:latin typeface="Arial" pitchFamily="34" charset="0"/>
                <a:cs typeface="Arial" pitchFamily="34" charset="0"/>
              </a:rPr>
              <a:t>ника  від </a:t>
            </a:r>
            <a:r>
              <a:rPr lang="uk-UA" sz="2000" dirty="0">
                <a:solidFill>
                  <a:schemeClr val="bg1"/>
                </a:solidFill>
                <a:latin typeface="Arial" pitchFamily="34" charset="0"/>
                <a:cs typeface="Arial" pitchFamily="34" charset="0"/>
              </a:rPr>
              <a:t>вертикалі або відстань </a:t>
            </a:r>
            <a:r>
              <a:rPr lang="en-US" sz="2000" dirty="0">
                <a:solidFill>
                  <a:schemeClr val="bg1"/>
                </a:solidFill>
                <a:latin typeface="Arial" pitchFamily="34" charset="0"/>
                <a:cs typeface="Arial" pitchFamily="34" charset="0"/>
              </a:rPr>
              <a:t>s</a:t>
            </a:r>
            <a:r>
              <a:rPr lang="uk-UA" sz="2000" dirty="0">
                <a:solidFill>
                  <a:schemeClr val="bg1"/>
                </a:solidFill>
                <a:latin typeface="Arial" pitchFamily="34" charset="0"/>
                <a:cs typeface="Arial" pitchFamily="34" charset="0"/>
              </a:rPr>
              <a:t> точки </a:t>
            </a:r>
            <a:r>
              <a:rPr lang="uk-UA" sz="2000" dirty="0" smtClean="0">
                <a:solidFill>
                  <a:schemeClr val="bg1"/>
                </a:solidFill>
                <a:latin typeface="Arial" pitchFamily="34" charset="0"/>
                <a:cs typeface="Arial" pitchFamily="34" charset="0"/>
              </a:rPr>
              <a:t>М</a:t>
            </a:r>
          </a:p>
          <a:p>
            <a:r>
              <a:rPr lang="uk-UA" sz="2000" dirty="0" smtClean="0">
                <a:solidFill>
                  <a:schemeClr val="bg1"/>
                </a:solidFill>
                <a:latin typeface="Arial" pitchFamily="34" charset="0"/>
                <a:cs typeface="Arial" pitchFamily="34" charset="0"/>
              </a:rPr>
              <a:t>від початку </a:t>
            </a:r>
            <a:r>
              <a:rPr lang="uk-UA" sz="2000" dirty="0">
                <a:solidFill>
                  <a:schemeClr val="bg1"/>
                </a:solidFill>
                <a:latin typeface="Arial" pitchFamily="34" charset="0"/>
                <a:cs typeface="Arial" pitchFamily="34" charset="0"/>
              </a:rPr>
              <a:t>відліку на траєкторії (відстань </a:t>
            </a:r>
            <a:r>
              <a:rPr lang="en-US" sz="2000" dirty="0">
                <a:solidFill>
                  <a:schemeClr val="bg1"/>
                </a:solidFill>
                <a:latin typeface="Arial" pitchFamily="34" charset="0"/>
                <a:cs typeface="Arial" pitchFamily="34" charset="0"/>
              </a:rPr>
              <a:t>s</a:t>
            </a:r>
            <a:r>
              <a:rPr lang="uk-UA" sz="2000" dirty="0">
                <a:solidFill>
                  <a:schemeClr val="bg1"/>
                </a:solidFill>
                <a:latin typeface="Arial" pitchFamily="34" charset="0"/>
                <a:cs typeface="Arial" pitchFamily="34" charset="0"/>
              </a:rPr>
              <a:t> виміряється вздовж траєкторії). Таким чином, наявність </a:t>
            </a:r>
            <a:r>
              <a:rPr lang="uk-UA" sz="2000" dirty="0" smtClean="0">
                <a:solidFill>
                  <a:schemeClr val="bg1"/>
                </a:solidFill>
                <a:latin typeface="Arial" pitchFamily="34" charset="0"/>
                <a:cs typeface="Arial" pitchFamily="34" charset="0"/>
              </a:rPr>
              <a:t>одного зв'язку </a:t>
            </a:r>
            <a:r>
              <a:rPr lang="uk-UA" sz="2000" dirty="0">
                <a:solidFill>
                  <a:schemeClr val="bg1"/>
                </a:solidFill>
                <a:latin typeface="Arial" pitchFamily="34" charset="0"/>
                <a:cs typeface="Arial" pitchFamily="34" charset="0"/>
              </a:rPr>
              <a:t>(ниті) зменшило кількість координат із двох до однієї.</a:t>
            </a:r>
            <a:endParaRPr lang="ru-RU" sz="2000" dirty="0">
              <a:solidFill>
                <a:schemeClr val="bg1"/>
              </a:solidFill>
              <a:latin typeface="Arial" pitchFamily="34" charset="0"/>
              <a:cs typeface="Arial" pitchFamily="34" charset="0"/>
            </a:endParaRPr>
          </a:p>
          <a:p>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1556792"/>
            <a:ext cx="2651373"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9963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УЗАГАЛЬНЕНІ КООРДИНАТИ</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Для того, щоб задати положення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одночасно </a:t>
            </a:r>
            <a:r>
              <a:rPr lang="uk-UA" sz="2200" dirty="0">
                <a:solidFill>
                  <a:schemeClr val="bg1"/>
                </a:solidFill>
                <a:latin typeface="Arial" pitchFamily="34" charset="0"/>
                <a:cs typeface="Arial" pitchFamily="34" charset="0"/>
              </a:rPr>
              <a:t>двох матеріальних точок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М</a:t>
            </a:r>
            <a:r>
              <a:rPr lang="uk-UA" sz="2200" baseline="-25000" dirty="0" smtClean="0">
                <a:solidFill>
                  <a:schemeClr val="bg1"/>
                </a:solidFill>
                <a:latin typeface="Arial" pitchFamily="34" charset="0"/>
                <a:cs typeface="Arial" pitchFamily="34" charset="0"/>
              </a:rPr>
              <a:t>1</a:t>
            </a:r>
            <a:r>
              <a:rPr lang="uk-UA" sz="2200" dirty="0">
                <a:solidFill>
                  <a:schemeClr val="bg1"/>
                </a:solidFill>
                <a:latin typeface="Arial" pitchFamily="34" charset="0"/>
                <a:cs typeface="Arial" pitchFamily="34" charset="0"/>
              </a:rPr>
              <a:t>, М</a:t>
            </a:r>
            <a:r>
              <a:rPr lang="uk-UA" sz="2200" baseline="-25000" dirty="0">
                <a:solidFill>
                  <a:schemeClr val="bg1"/>
                </a:solidFill>
                <a:latin typeface="Arial" pitchFamily="34" charset="0"/>
                <a:cs typeface="Arial" pitchFamily="34" charset="0"/>
              </a:rPr>
              <a:t>2</a:t>
            </a:r>
            <a:r>
              <a:rPr lang="uk-UA" sz="2200" dirty="0">
                <a:solidFill>
                  <a:schemeClr val="bg1"/>
                </a:solidFill>
                <a:latin typeface="Arial" pitchFamily="34" charset="0"/>
                <a:cs typeface="Arial" pitchFamily="34" charset="0"/>
              </a:rPr>
              <a:t> на площині потрібні чотири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координати </a:t>
            </a:r>
            <a:r>
              <a:rPr lang="uk-UA" sz="2200" dirty="0">
                <a:solidFill>
                  <a:schemeClr val="bg1"/>
                </a:solidFill>
                <a:latin typeface="Arial" pitchFamily="34" charset="0"/>
                <a:cs typeface="Arial" pitchFamily="34" charset="0"/>
              </a:rPr>
              <a:t>х</a:t>
            </a:r>
            <a:r>
              <a:rPr lang="uk-UA" sz="2200" baseline="-25000" dirty="0">
                <a:solidFill>
                  <a:schemeClr val="bg1"/>
                </a:solidFill>
                <a:latin typeface="Arial" pitchFamily="34" charset="0"/>
                <a:cs typeface="Arial" pitchFamily="34" charset="0"/>
              </a:rPr>
              <a:t>1</a:t>
            </a:r>
            <a:r>
              <a:rPr lang="uk-UA" sz="2200" dirty="0">
                <a:solidFill>
                  <a:schemeClr val="bg1"/>
                </a:solidFill>
                <a:latin typeface="Arial" pitchFamily="34" charset="0"/>
                <a:cs typeface="Arial" pitchFamily="34" charset="0"/>
              </a:rPr>
              <a:t>, у</a:t>
            </a:r>
            <a:r>
              <a:rPr lang="uk-UA" sz="2200" baseline="-25000" dirty="0">
                <a:solidFill>
                  <a:schemeClr val="bg1"/>
                </a:solidFill>
                <a:latin typeface="Arial" pitchFamily="34" charset="0"/>
                <a:cs typeface="Arial" pitchFamily="34" charset="0"/>
              </a:rPr>
              <a:t>1</a:t>
            </a:r>
            <a:r>
              <a:rPr lang="uk-UA" sz="2200" dirty="0">
                <a:solidFill>
                  <a:schemeClr val="bg1"/>
                </a:solidFill>
                <a:latin typeface="Arial" pitchFamily="34" charset="0"/>
                <a:cs typeface="Arial" pitchFamily="34" charset="0"/>
              </a:rPr>
              <a:t>, х</a:t>
            </a:r>
            <a:r>
              <a:rPr lang="uk-UA" sz="2200" baseline="-25000" dirty="0">
                <a:solidFill>
                  <a:schemeClr val="bg1"/>
                </a:solidFill>
                <a:latin typeface="Arial" pitchFamily="34" charset="0"/>
                <a:cs typeface="Arial" pitchFamily="34" charset="0"/>
              </a:rPr>
              <a:t>2</a:t>
            </a:r>
            <a:r>
              <a:rPr lang="uk-UA" sz="2200" dirty="0">
                <a:solidFill>
                  <a:schemeClr val="bg1"/>
                </a:solidFill>
                <a:latin typeface="Arial" pitchFamily="34" charset="0"/>
                <a:cs typeface="Arial" pitchFamily="34" charset="0"/>
              </a:rPr>
              <a:t>, у</a:t>
            </a:r>
            <a:r>
              <a:rPr lang="uk-UA" sz="2200" baseline="-25000" dirty="0">
                <a:solidFill>
                  <a:schemeClr val="bg1"/>
                </a:solidFill>
                <a:latin typeface="Arial" pitchFamily="34" charset="0"/>
                <a:cs typeface="Arial" pitchFamily="34" charset="0"/>
              </a:rPr>
              <a:t>2</a:t>
            </a:r>
            <a:r>
              <a:rPr lang="uk-UA" sz="2200" dirty="0">
                <a:solidFill>
                  <a:schemeClr val="bg1"/>
                </a:solidFill>
                <a:latin typeface="Arial" pitchFamily="34" charset="0"/>
                <a:cs typeface="Arial" pitchFamily="34" charset="0"/>
              </a:rPr>
              <a:t> (рис. 1.1.4).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Однак </a:t>
            </a:r>
            <a:r>
              <a:rPr lang="uk-UA" sz="2200" dirty="0">
                <a:solidFill>
                  <a:schemeClr val="bg1"/>
                </a:solidFill>
                <a:latin typeface="Arial" pitchFamily="34" charset="0"/>
                <a:cs typeface="Arial" pitchFamily="34" charset="0"/>
              </a:rPr>
              <a:t>якщо точки з’єднані стержнем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фіксованої </a:t>
            </a:r>
            <a:r>
              <a:rPr lang="uk-UA" sz="2200" dirty="0">
                <a:solidFill>
                  <a:schemeClr val="bg1"/>
                </a:solidFill>
                <a:latin typeface="Arial" pitchFamily="34" charset="0"/>
                <a:cs typeface="Arial" pitchFamily="34" charset="0"/>
              </a:rPr>
              <a:t>довжини </a:t>
            </a:r>
            <a:r>
              <a:rPr lang="en-US" sz="2200" i="1" dirty="0">
                <a:solidFill>
                  <a:schemeClr val="bg1"/>
                </a:solidFill>
                <a:latin typeface="Arial" pitchFamily="34" charset="0"/>
                <a:cs typeface="Arial" pitchFamily="34" charset="0"/>
              </a:rPr>
              <a:t>l</a:t>
            </a:r>
            <a:r>
              <a:rPr lang="uk-UA" sz="2200" dirty="0">
                <a:solidFill>
                  <a:schemeClr val="bg1"/>
                </a:solidFill>
                <a:latin typeface="Arial" pitchFamily="34" charset="0"/>
                <a:cs typeface="Arial" pitchFamily="34" charset="0"/>
              </a:rPr>
              <a:t>, то координати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точок </a:t>
            </a:r>
            <a:r>
              <a:rPr lang="uk-UA" sz="2200" dirty="0">
                <a:solidFill>
                  <a:schemeClr val="bg1"/>
                </a:solidFill>
                <a:latin typeface="Arial" pitchFamily="34" charset="0"/>
                <a:cs typeface="Arial" pitchFamily="34" charset="0"/>
              </a:rPr>
              <a:t>задовольняють </a:t>
            </a:r>
            <a:r>
              <a:rPr lang="uk-UA" sz="2200" dirty="0" smtClean="0">
                <a:solidFill>
                  <a:schemeClr val="bg1"/>
                </a:solidFill>
                <a:latin typeface="Arial" pitchFamily="34" charset="0"/>
                <a:cs typeface="Arial" pitchFamily="34" charset="0"/>
              </a:rPr>
              <a:t>співвідношенню:</a:t>
            </a:r>
          </a:p>
          <a:p>
            <a:endParaRPr lang="uk-UA"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Отже, незалежними є тільки три координати (наприклад, х</a:t>
            </a:r>
            <a:r>
              <a:rPr lang="uk-UA" sz="2200" baseline="-25000" dirty="0">
                <a:solidFill>
                  <a:schemeClr val="bg1"/>
                </a:solidFill>
                <a:latin typeface="Arial" pitchFamily="34" charset="0"/>
                <a:cs typeface="Arial" pitchFamily="34" charset="0"/>
              </a:rPr>
              <a:t>1</a:t>
            </a:r>
            <a:r>
              <a:rPr lang="uk-UA" sz="2200" dirty="0">
                <a:solidFill>
                  <a:schemeClr val="bg1"/>
                </a:solidFill>
                <a:latin typeface="Arial" pitchFamily="34" charset="0"/>
                <a:cs typeface="Arial" pitchFamily="34" charset="0"/>
              </a:rPr>
              <a:t>, у</a:t>
            </a:r>
            <a:r>
              <a:rPr lang="uk-UA" sz="2200" baseline="-25000" dirty="0">
                <a:solidFill>
                  <a:schemeClr val="bg1"/>
                </a:solidFill>
                <a:latin typeface="Arial" pitchFamily="34" charset="0"/>
                <a:cs typeface="Arial" pitchFamily="34" charset="0"/>
              </a:rPr>
              <a:t>1</a:t>
            </a:r>
            <a:r>
              <a:rPr lang="uk-UA" sz="2200" dirty="0">
                <a:solidFill>
                  <a:schemeClr val="bg1"/>
                </a:solidFill>
                <a:latin typeface="Arial" pitchFamily="34" charset="0"/>
                <a:cs typeface="Arial" pitchFamily="34" charset="0"/>
              </a:rPr>
              <a:t>, х</a:t>
            </a:r>
            <a:r>
              <a:rPr lang="uk-UA" sz="2200" baseline="-25000" dirty="0">
                <a:solidFill>
                  <a:schemeClr val="bg1"/>
                </a:solidFill>
                <a:latin typeface="Arial" pitchFamily="34" charset="0"/>
                <a:cs typeface="Arial" pitchFamily="34" charset="0"/>
              </a:rPr>
              <a:t>2</a:t>
            </a:r>
            <a:r>
              <a:rPr lang="uk-UA" sz="2200" dirty="0">
                <a:solidFill>
                  <a:schemeClr val="bg1"/>
                </a:solidFill>
                <a:latin typeface="Arial" pitchFamily="34" charset="0"/>
                <a:cs typeface="Arial" pitchFamily="34" charset="0"/>
              </a:rPr>
              <a:t>). Четверту (у</a:t>
            </a:r>
            <a:r>
              <a:rPr lang="uk-UA" sz="2200" baseline="-25000" dirty="0">
                <a:solidFill>
                  <a:schemeClr val="bg1"/>
                </a:solidFill>
                <a:latin typeface="Arial" pitchFamily="34" charset="0"/>
                <a:cs typeface="Arial" pitchFamily="34" charset="0"/>
              </a:rPr>
              <a:t>2</a:t>
            </a:r>
            <a:r>
              <a:rPr lang="uk-UA" sz="2200" dirty="0">
                <a:solidFill>
                  <a:schemeClr val="bg1"/>
                </a:solidFill>
                <a:latin typeface="Arial" pitchFamily="34" charset="0"/>
                <a:cs typeface="Arial" pitchFamily="34" charset="0"/>
              </a:rPr>
              <a:t>) можна знайти з рівняння (1.1.1).</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785246"/>
              </p:ext>
            </p:extLst>
          </p:nvPr>
        </p:nvGraphicFramePr>
        <p:xfrm>
          <a:off x="2123728" y="4437112"/>
          <a:ext cx="3600400" cy="454025"/>
        </p:xfrm>
        <a:graphic>
          <a:graphicData uri="http://schemas.openxmlformats.org/presentationml/2006/ole">
            <mc:AlternateContent xmlns:mc="http://schemas.openxmlformats.org/markup-compatibility/2006">
              <mc:Choice xmlns:v="urn:schemas-microsoft-com:vml" Requires="v">
                <p:oleObj spid="_x0000_s5180" name="Формула" r:id="rId3" imgW="2222280" imgH="241200" progId="Equation.3">
                  <p:embed/>
                </p:oleObj>
              </mc:Choice>
              <mc:Fallback>
                <p:oleObj name="Формула" r:id="rId3" imgW="2222280" imgH="241200" progId="Equation.3">
                  <p:embed/>
                  <p:pic>
                    <p:nvPicPr>
                      <p:cNvPr id="0" name="Объект 20"/>
                      <p:cNvPicPr>
                        <a:picLocks noChangeAspect="1" noChangeArrowheads="1"/>
                      </p:cNvPicPr>
                      <p:nvPr/>
                    </p:nvPicPr>
                    <p:blipFill>
                      <a:blip r:embed="rId4"/>
                      <a:srcRect/>
                      <a:stretch>
                        <a:fillRect/>
                      </a:stretch>
                    </p:blipFill>
                    <p:spPr bwMode="auto">
                      <a:xfrm>
                        <a:off x="2123728" y="4437112"/>
                        <a:ext cx="3600400" cy="454025"/>
                      </a:xfrm>
                      <a:prstGeom prst="rect">
                        <a:avLst/>
                      </a:prstGeom>
                      <a:noFill/>
                      <a:ln>
                        <a:noFill/>
                      </a:ln>
                    </p:spPr>
                  </p:pic>
                </p:oleObj>
              </mc:Fallback>
            </mc:AlternateContent>
          </a:graphicData>
        </a:graphic>
      </p:graphicFrame>
      <p:pic>
        <p:nvPicPr>
          <p:cNvPr id="5123"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0152" y="1772816"/>
            <a:ext cx="2638425" cy="273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6589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УЗАГАЛЬНЕНІ КООРДИНАТИ</a:t>
            </a:r>
            <a:endParaRPr lang="ru-RU" dirty="0"/>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Таким чином, для того, щоб задати положення даної системи необхідні три координати. І тут, як і вище, вибір координат не є однозначним.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Наприклад</a:t>
            </a:r>
            <a:r>
              <a:rPr lang="uk-UA" dirty="0">
                <a:solidFill>
                  <a:schemeClr val="bg1"/>
                </a:solidFill>
                <a:latin typeface="Arial" pitchFamily="34" charset="0"/>
                <a:cs typeface="Arial" pitchFamily="34" charset="0"/>
              </a:rPr>
              <a:t>, дуже зручно задавати положення відрізка М</a:t>
            </a:r>
            <a:r>
              <a:rPr lang="uk-UA" baseline="-25000" dirty="0">
                <a:solidFill>
                  <a:schemeClr val="bg1"/>
                </a:solidFill>
                <a:latin typeface="Arial" pitchFamily="34" charset="0"/>
                <a:cs typeface="Arial" pitchFamily="34" charset="0"/>
              </a:rPr>
              <a:t>1</a:t>
            </a:r>
            <a:r>
              <a:rPr lang="uk-UA" dirty="0">
                <a:solidFill>
                  <a:schemeClr val="bg1"/>
                </a:solidFill>
                <a:latin typeface="Arial" pitchFamily="34" charset="0"/>
                <a:cs typeface="Arial" pitchFamily="34" charset="0"/>
              </a:rPr>
              <a:t>, М</a:t>
            </a:r>
            <a:r>
              <a:rPr lang="uk-UA" baseline="-25000" dirty="0">
                <a:solidFill>
                  <a:schemeClr val="bg1"/>
                </a:solidFill>
                <a:latin typeface="Arial" pitchFamily="34" charset="0"/>
                <a:cs typeface="Arial" pitchFamily="34" charset="0"/>
              </a:rPr>
              <a:t>2</a:t>
            </a:r>
            <a:r>
              <a:rPr lang="uk-UA" dirty="0">
                <a:solidFill>
                  <a:schemeClr val="bg1"/>
                </a:solidFill>
                <a:latin typeface="Arial" pitchFamily="34" charset="0"/>
                <a:cs typeface="Arial" pitchFamily="34" charset="0"/>
              </a:rPr>
              <a:t> двома координатами одного з його кінців (х</a:t>
            </a:r>
            <a:r>
              <a:rPr lang="uk-UA" baseline="-25000" dirty="0">
                <a:solidFill>
                  <a:schemeClr val="bg1"/>
                </a:solidFill>
                <a:latin typeface="Arial" pitchFamily="34" charset="0"/>
                <a:cs typeface="Arial" pitchFamily="34" charset="0"/>
              </a:rPr>
              <a:t>1</a:t>
            </a:r>
            <a:r>
              <a:rPr lang="uk-UA" dirty="0">
                <a:solidFill>
                  <a:schemeClr val="bg1"/>
                </a:solidFill>
                <a:latin typeface="Arial" pitchFamily="34" charset="0"/>
                <a:cs typeface="Arial" pitchFamily="34" charset="0"/>
              </a:rPr>
              <a:t>, у</a:t>
            </a:r>
            <a:r>
              <a:rPr lang="uk-UA" baseline="-25000" dirty="0">
                <a:solidFill>
                  <a:schemeClr val="bg1"/>
                </a:solidFill>
                <a:latin typeface="Arial" pitchFamily="34" charset="0"/>
                <a:cs typeface="Arial" pitchFamily="34" charset="0"/>
              </a:rPr>
              <a:t>1</a:t>
            </a:r>
            <a:r>
              <a:rPr lang="uk-UA" dirty="0">
                <a:solidFill>
                  <a:schemeClr val="bg1"/>
                </a:solidFill>
                <a:latin typeface="Arial" pitchFamily="34" charset="0"/>
                <a:cs typeface="Arial" pitchFamily="34" charset="0"/>
              </a:rPr>
              <a:t>) та кутом нахилу </a:t>
            </a:r>
            <a:r>
              <a:rPr lang="uk-UA" dirty="0">
                <a:solidFill>
                  <a:schemeClr val="bg1"/>
                </a:solidFill>
                <a:latin typeface="Arial" pitchFamily="34" charset="0"/>
                <a:cs typeface="Arial" pitchFamily="34" charset="0"/>
                <a:sym typeface="Symbol"/>
              </a:rPr>
              <a:t></a:t>
            </a:r>
            <a:r>
              <a:rPr lang="uk-UA" dirty="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spTree>
    <p:extLst>
      <p:ext uri="{BB962C8B-B14F-4D97-AF65-F5344CB8AC3E}">
        <p14:creationId xmlns:p14="http://schemas.microsoft.com/office/powerpoint/2010/main" val="3141042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УЗАГАЛЬНЕНІ КООРДИНАТИ</a:t>
            </a:r>
            <a:endParaRPr lang="ru-RU" dirty="0"/>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Прикладом системи з двома </a:t>
            </a:r>
            <a:r>
              <a:rPr lang="uk-UA" dirty="0" smtClean="0">
                <a:solidFill>
                  <a:schemeClr val="bg1"/>
                </a:solidFill>
                <a:latin typeface="Arial" pitchFamily="34" charset="0"/>
                <a:cs typeface="Arial" pitchFamily="34" charset="0"/>
              </a:rPr>
              <a:t>степенями</a:t>
            </a:r>
          </a:p>
          <a:p>
            <a:r>
              <a:rPr lang="uk-UA" dirty="0" smtClean="0">
                <a:solidFill>
                  <a:schemeClr val="bg1"/>
                </a:solidFill>
                <a:latin typeface="Arial" pitchFamily="34" charset="0"/>
                <a:cs typeface="Arial" pitchFamily="34" charset="0"/>
              </a:rPr>
              <a:t>свободи </a:t>
            </a:r>
            <a:r>
              <a:rPr lang="uk-UA" dirty="0">
                <a:solidFill>
                  <a:schemeClr val="bg1"/>
                </a:solidFill>
                <a:latin typeface="Arial" pitchFamily="34" charset="0"/>
                <a:cs typeface="Arial" pitchFamily="34" charset="0"/>
              </a:rPr>
              <a:t>є подвійний </a:t>
            </a:r>
            <a:r>
              <a:rPr lang="uk-UA" dirty="0" smtClean="0">
                <a:solidFill>
                  <a:schemeClr val="bg1"/>
                </a:solidFill>
                <a:latin typeface="Arial" pitchFamily="34" charset="0"/>
                <a:cs typeface="Arial" pitchFamily="34" charset="0"/>
              </a:rPr>
              <a:t>маятник (</a:t>
            </a:r>
            <a:r>
              <a:rPr lang="uk-UA" dirty="0">
                <a:solidFill>
                  <a:schemeClr val="bg1"/>
                </a:solidFill>
                <a:latin typeface="Arial" pitchFamily="34" charset="0"/>
                <a:cs typeface="Arial" pitchFamily="34" charset="0"/>
              </a:rPr>
              <a:t>рис. 1.1.5</a:t>
            </a:r>
            <a:r>
              <a:rPr lang="uk-UA" dirty="0" smtClean="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rPr>
              <a:t>І тут вибір координат </a:t>
            </a:r>
            <a:r>
              <a:rPr lang="uk-UA" dirty="0" smtClean="0">
                <a:solidFill>
                  <a:schemeClr val="bg1"/>
                </a:solidFill>
                <a:latin typeface="Arial" pitchFamily="34" charset="0"/>
                <a:cs typeface="Arial" pitchFamily="34" charset="0"/>
              </a:rPr>
              <a:t>не </a:t>
            </a:r>
            <a:r>
              <a:rPr lang="uk-UA" dirty="0">
                <a:solidFill>
                  <a:schemeClr val="bg1"/>
                </a:solidFill>
                <a:latin typeface="Arial" pitchFamily="34" charset="0"/>
                <a:cs typeface="Arial" pitchFamily="34" charset="0"/>
              </a:rPr>
              <a:t>є однозначним. Крім двох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кутів, вказаних </a:t>
            </a:r>
            <a:r>
              <a:rPr lang="uk-UA" dirty="0">
                <a:solidFill>
                  <a:schemeClr val="bg1"/>
                </a:solidFill>
                <a:latin typeface="Arial" pitchFamily="34" charset="0"/>
                <a:cs typeface="Arial" pitchFamily="34" charset="0"/>
              </a:rPr>
              <a:t>на рис. 1.1.5, </a:t>
            </a:r>
            <a:r>
              <a:rPr lang="uk-UA" dirty="0" smtClean="0">
                <a:solidFill>
                  <a:schemeClr val="bg1"/>
                </a:solidFill>
                <a:latin typeface="Arial" pitchFamily="34" charset="0"/>
                <a:cs typeface="Arial" pitchFamily="34" charset="0"/>
              </a:rPr>
              <a:t>можливо </a:t>
            </a:r>
          </a:p>
          <a:p>
            <a:r>
              <a:rPr lang="uk-UA" dirty="0" smtClean="0">
                <a:solidFill>
                  <a:schemeClr val="bg1"/>
                </a:solidFill>
                <a:latin typeface="Arial" pitchFamily="34" charset="0"/>
                <a:cs typeface="Arial" pitchFamily="34" charset="0"/>
              </a:rPr>
              <a:t>використання інших </a:t>
            </a:r>
            <a:r>
              <a:rPr lang="uk-UA" dirty="0">
                <a:solidFill>
                  <a:schemeClr val="bg1"/>
                </a:solidFill>
                <a:latin typeface="Arial" pitchFamily="34" charset="0"/>
                <a:cs typeface="Arial" pitchFamily="34" charset="0"/>
              </a:rPr>
              <a:t>кутів (рис. 1.1.6</a:t>
            </a:r>
            <a:r>
              <a:rPr lang="uk-UA" dirty="0" smtClean="0">
                <a:solidFill>
                  <a:schemeClr val="bg1"/>
                </a:solidFill>
                <a:latin typeface="Arial" pitchFamily="34" charset="0"/>
                <a:cs typeface="Arial" pitchFamily="34" charset="0"/>
              </a:rPr>
              <a:t>);</a:t>
            </a:r>
          </a:p>
          <a:p>
            <a:r>
              <a:rPr lang="uk-UA" dirty="0" smtClean="0">
                <a:solidFill>
                  <a:schemeClr val="bg1"/>
                </a:solidFill>
                <a:latin typeface="Arial" pitchFamily="34" charset="0"/>
                <a:cs typeface="Arial" pitchFamily="34" charset="0"/>
              </a:rPr>
              <a:t>є </a:t>
            </a:r>
            <a:r>
              <a:rPr lang="uk-UA" dirty="0">
                <a:solidFill>
                  <a:schemeClr val="bg1"/>
                </a:solidFill>
                <a:latin typeface="Arial" pitchFamily="34" charset="0"/>
                <a:cs typeface="Arial" pitchFamily="34" charset="0"/>
              </a:rPr>
              <a:t>і безліч інших варіантів.</a:t>
            </a:r>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1660451"/>
            <a:ext cx="1971675" cy="212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9281" y="3985617"/>
            <a:ext cx="1933575"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43273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УЗАГАЛЬНЕНІ </a:t>
            </a:r>
            <a:r>
              <a:rPr lang="uk-UA" b="0" dirty="0" smtClean="0">
                <a:solidFill>
                  <a:schemeClr val="bg1"/>
                </a:solidFill>
                <a:latin typeface="Arial" pitchFamily="34" charset="0"/>
                <a:cs typeface="Arial" pitchFamily="34" charset="0"/>
              </a:rPr>
              <a:t>КООРДИНАТИ</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Розглянемо довільну плоску фігуру,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що </a:t>
            </a:r>
            <a:r>
              <a:rPr lang="uk-UA" sz="2200" dirty="0">
                <a:solidFill>
                  <a:schemeClr val="bg1"/>
                </a:solidFill>
                <a:latin typeface="Arial" pitchFamily="34" charset="0"/>
                <a:cs typeface="Arial" pitchFamily="34" charset="0"/>
              </a:rPr>
              <a:t>вільно переміщується по площині.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Наприклад</a:t>
            </a:r>
            <a:r>
              <a:rPr lang="uk-UA" sz="2200" dirty="0">
                <a:solidFill>
                  <a:schemeClr val="bg1"/>
                </a:solidFill>
                <a:latin typeface="Arial" pitchFamily="34" charset="0"/>
                <a:cs typeface="Arial" pitchFamily="34" charset="0"/>
              </a:rPr>
              <a:t>, це може бути хокейна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шайба</a:t>
            </a:r>
            <a:r>
              <a:rPr lang="uk-UA" sz="2200" dirty="0">
                <a:solidFill>
                  <a:schemeClr val="bg1"/>
                </a:solidFill>
                <a:latin typeface="Arial" pitchFamily="34" charset="0"/>
                <a:cs typeface="Arial" pitchFamily="34" charset="0"/>
              </a:rPr>
              <a:t>, що </a:t>
            </a:r>
            <a:r>
              <a:rPr lang="uk-UA" sz="2200" dirty="0" smtClean="0">
                <a:solidFill>
                  <a:schemeClr val="bg1"/>
                </a:solidFill>
                <a:latin typeface="Arial" pitchFamily="34" charset="0"/>
                <a:cs typeface="Arial" pitchFamily="34" charset="0"/>
              </a:rPr>
              <a:t>ковзає </a:t>
            </a:r>
            <a:r>
              <a:rPr lang="uk-UA" sz="2200" dirty="0">
                <a:solidFill>
                  <a:schemeClr val="bg1"/>
                </a:solidFill>
                <a:latin typeface="Arial" pitchFamily="34" charset="0"/>
                <a:cs typeface="Arial" pitchFamily="34" charset="0"/>
              </a:rPr>
              <a:t>по льоду (рис. 1.1.7</a:t>
            </a:r>
            <a:r>
              <a:rPr lang="uk-UA" sz="2200" dirty="0" smtClean="0">
                <a:solidFill>
                  <a:schemeClr val="bg1"/>
                </a:solidFill>
                <a:latin typeface="Arial" pitchFamily="34" charset="0"/>
                <a:cs typeface="Arial" pitchFamily="34" charset="0"/>
              </a:rPr>
              <a:t>).</a:t>
            </a:r>
          </a:p>
          <a:p>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Поєднаємо з цією фігурою деякий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відрізок </a:t>
            </a:r>
            <a:r>
              <a:rPr lang="uk-UA" sz="2200" dirty="0">
                <a:solidFill>
                  <a:schemeClr val="bg1"/>
                </a:solidFill>
                <a:latin typeface="Arial" pitchFamily="34" charset="0"/>
                <a:cs typeface="Arial" pitchFamily="34" charset="0"/>
              </a:rPr>
              <a:t>АВ. Тоді, також як у випадку,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зображеному </a:t>
            </a:r>
            <a:r>
              <a:rPr lang="uk-UA" sz="2200" dirty="0">
                <a:solidFill>
                  <a:schemeClr val="bg1"/>
                </a:solidFill>
                <a:latin typeface="Arial" pitchFamily="34" charset="0"/>
                <a:cs typeface="Arial" pitchFamily="34" charset="0"/>
              </a:rPr>
              <a:t>на рис. 1.1.4, бачимо,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що </a:t>
            </a:r>
            <a:r>
              <a:rPr lang="uk-UA" sz="2200" dirty="0">
                <a:solidFill>
                  <a:schemeClr val="bg1"/>
                </a:solidFill>
                <a:latin typeface="Arial" pitchFamily="34" charset="0"/>
                <a:cs typeface="Arial" pitchFamily="34" charset="0"/>
              </a:rPr>
              <a:t>положення фігури однозначно </a:t>
            </a:r>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задається </a:t>
            </a:r>
            <a:r>
              <a:rPr lang="uk-UA" sz="2200" dirty="0">
                <a:solidFill>
                  <a:schemeClr val="bg1"/>
                </a:solidFill>
                <a:latin typeface="Arial" pitchFamily="34" charset="0"/>
                <a:cs typeface="Arial" pitchFamily="34" charset="0"/>
              </a:rPr>
              <a:t>трьома координатами х</a:t>
            </a:r>
            <a:r>
              <a:rPr lang="uk-UA" sz="2200" baseline="-25000" dirty="0">
                <a:solidFill>
                  <a:schemeClr val="bg1"/>
                </a:solidFill>
                <a:latin typeface="Arial" pitchFamily="34" charset="0"/>
                <a:cs typeface="Arial" pitchFamily="34" charset="0"/>
              </a:rPr>
              <a:t>А</a:t>
            </a:r>
            <a:r>
              <a:rPr lang="uk-UA" sz="2200" dirty="0">
                <a:solidFill>
                  <a:schemeClr val="bg1"/>
                </a:solidFill>
                <a:latin typeface="Arial" pitchFamily="34" charset="0"/>
                <a:cs typeface="Arial" pitchFamily="34" charset="0"/>
              </a:rPr>
              <a:t>, у</a:t>
            </a:r>
            <a:r>
              <a:rPr lang="uk-UA" sz="2200" baseline="-25000" dirty="0">
                <a:solidFill>
                  <a:schemeClr val="bg1"/>
                </a:solidFill>
                <a:latin typeface="Arial" pitchFamily="34" charset="0"/>
                <a:cs typeface="Arial" pitchFamily="34" charset="0"/>
              </a:rPr>
              <a:t>А</a:t>
            </a:r>
            <a:r>
              <a:rPr lang="uk-UA" sz="2200" dirty="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 </a:t>
            </a:r>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6601" y="1844824"/>
            <a:ext cx="2562225" cy="293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6527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УЗАГАЛЬНЕНІ </a:t>
            </a:r>
            <a:r>
              <a:rPr lang="uk-UA" b="0" dirty="0" smtClean="0">
                <a:solidFill>
                  <a:schemeClr val="bg1"/>
                </a:solidFill>
                <a:latin typeface="Arial" pitchFamily="34" charset="0"/>
                <a:cs typeface="Arial" pitchFamily="34" charset="0"/>
              </a:rPr>
              <a:t>КООРДИНАТИ</a:t>
            </a:r>
            <a:endParaRPr lang="ru-RU" dirty="0"/>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Однак, якщо маємо </a:t>
            </a:r>
            <a:r>
              <a:rPr lang="uk-UA" dirty="0" smtClean="0">
                <a:solidFill>
                  <a:schemeClr val="bg1"/>
                </a:solidFill>
                <a:latin typeface="Arial" pitchFamily="34" charset="0"/>
                <a:cs typeface="Arial" pitchFamily="34" charset="0"/>
              </a:rPr>
              <a:t>один зв'язок, </a:t>
            </a:r>
          </a:p>
          <a:p>
            <a:r>
              <a:rPr lang="uk-UA" dirty="0" smtClean="0">
                <a:solidFill>
                  <a:schemeClr val="bg1"/>
                </a:solidFill>
                <a:latin typeface="Arial" pitchFamily="34" charset="0"/>
                <a:cs typeface="Arial" pitchFamily="34" charset="0"/>
              </a:rPr>
              <a:t>наприклад</a:t>
            </a:r>
            <a:r>
              <a:rPr lang="uk-UA" dirty="0">
                <a:solidFill>
                  <a:schemeClr val="bg1"/>
                </a:solidFill>
                <a:latin typeface="Arial" pitchFamily="34" charset="0"/>
                <a:cs typeface="Arial" pitchFamily="34" charset="0"/>
              </a:rPr>
              <a:t>, дорогу, по якій </a:t>
            </a:r>
            <a:r>
              <a:rPr lang="uk-UA" dirty="0" smtClean="0">
                <a:solidFill>
                  <a:schemeClr val="bg1"/>
                </a:solidFill>
                <a:latin typeface="Arial" pitchFamily="34" charset="0"/>
                <a:cs typeface="Arial" pitchFamily="34" charset="0"/>
              </a:rPr>
              <a:t>з ковзан-</a:t>
            </a:r>
          </a:p>
          <a:p>
            <a:r>
              <a:rPr lang="uk-UA" dirty="0" smtClean="0">
                <a:solidFill>
                  <a:schemeClr val="bg1"/>
                </a:solidFill>
                <a:latin typeface="Arial" pitchFamily="34" charset="0"/>
                <a:cs typeface="Arial" pitchFamily="34" charset="0"/>
              </a:rPr>
              <a:t>ням </a:t>
            </a:r>
            <a:r>
              <a:rPr lang="uk-UA" dirty="0">
                <a:solidFill>
                  <a:schemeClr val="bg1"/>
                </a:solidFill>
                <a:latin typeface="Arial" pitchFamily="34" charset="0"/>
                <a:cs typeface="Arial" pitchFamily="34" charset="0"/>
              </a:rPr>
              <a:t>рухається колесо (рис. 1.1.8.),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то </a:t>
            </a:r>
            <a:r>
              <a:rPr lang="uk-UA" dirty="0">
                <a:solidFill>
                  <a:schemeClr val="bg1"/>
                </a:solidFill>
                <a:latin typeface="Arial" pitchFamily="34" charset="0"/>
                <a:cs typeface="Arial" pitchFamily="34" charset="0"/>
              </a:rPr>
              <a:t>незалежними є тільки дві </a:t>
            </a:r>
            <a:r>
              <a:rPr lang="uk-UA" dirty="0" smtClean="0">
                <a:solidFill>
                  <a:schemeClr val="bg1"/>
                </a:solidFill>
                <a:latin typeface="Arial" pitchFamily="34" charset="0"/>
                <a:cs typeface="Arial" pitchFamily="34" charset="0"/>
              </a:rPr>
              <a:t>коорди-</a:t>
            </a:r>
          </a:p>
          <a:p>
            <a:r>
              <a:rPr lang="uk-UA" dirty="0" smtClean="0">
                <a:solidFill>
                  <a:schemeClr val="bg1"/>
                </a:solidFill>
                <a:latin typeface="Arial" pitchFamily="34" charset="0"/>
                <a:cs typeface="Arial" pitchFamily="34" charset="0"/>
              </a:rPr>
              <a:t>нати </a:t>
            </a:r>
            <a:r>
              <a:rPr lang="uk-UA" dirty="0">
                <a:solidFill>
                  <a:schemeClr val="bg1"/>
                </a:solidFill>
                <a:latin typeface="Arial" pitchFamily="34" charset="0"/>
                <a:cs typeface="Arial" pitchFamily="34" charset="0"/>
              </a:rPr>
              <a:t>х</a:t>
            </a:r>
            <a:r>
              <a:rPr lang="uk-UA" baseline="-25000" dirty="0">
                <a:solidFill>
                  <a:schemeClr val="bg1"/>
                </a:solidFill>
                <a:latin typeface="Arial" pitchFamily="34" charset="0"/>
                <a:cs typeface="Arial" pitchFamily="34" charset="0"/>
              </a:rPr>
              <a:t>А</a:t>
            </a:r>
            <a:r>
              <a:rPr lang="uk-UA" dirty="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sym typeface="Symbol"/>
              </a:rPr>
              <a:t></a:t>
            </a:r>
            <a:r>
              <a:rPr lang="uk-UA" dirty="0">
                <a:solidFill>
                  <a:schemeClr val="bg1"/>
                </a:solidFill>
                <a:latin typeface="Arial" pitchFamily="34" charset="0"/>
                <a:cs typeface="Arial" pitchFamily="34" charset="0"/>
              </a:rPr>
              <a:t> (координата у</a:t>
            </a:r>
            <a:r>
              <a:rPr lang="uk-UA" baseline="-25000" dirty="0">
                <a:solidFill>
                  <a:schemeClr val="bg1"/>
                </a:solidFill>
                <a:latin typeface="Arial" pitchFamily="34" charset="0"/>
                <a:cs typeface="Arial" pitchFamily="34" charset="0"/>
              </a:rPr>
              <a:t>А</a:t>
            </a:r>
            <a:r>
              <a:rPr lang="uk-UA" dirty="0">
                <a:solidFill>
                  <a:schemeClr val="bg1"/>
                </a:solidFill>
                <a:latin typeface="Arial" pitchFamily="34" charset="0"/>
                <a:cs typeface="Arial" pitchFamily="34" charset="0"/>
              </a:rPr>
              <a:t> у цьому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випадку </a:t>
            </a:r>
            <a:r>
              <a:rPr lang="uk-UA" dirty="0">
                <a:solidFill>
                  <a:schemeClr val="bg1"/>
                </a:solidFill>
                <a:latin typeface="Arial" pitchFamily="34" charset="0"/>
                <a:cs typeface="Arial" pitchFamily="34" charset="0"/>
              </a:rPr>
              <a:t>залишається постійною і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дорівнює </a:t>
            </a:r>
            <a:r>
              <a:rPr lang="uk-UA" dirty="0">
                <a:solidFill>
                  <a:schemeClr val="bg1"/>
                </a:solidFill>
                <a:latin typeface="Arial" pitchFamily="34" charset="0"/>
                <a:cs typeface="Arial" pitchFamily="34" charset="0"/>
              </a:rPr>
              <a:t>радіусу колеса).</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1628800"/>
            <a:ext cx="2962275" cy="244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8707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УЗАГАЛЬНЕНІ КООРДИНАТИ</a:t>
            </a:r>
            <a:endParaRPr lang="ru-RU" dirty="0"/>
          </a:p>
        </p:txBody>
      </p:sp>
      <p:sp>
        <p:nvSpPr>
          <p:cNvPr id="3" name="Объект 2"/>
          <p:cNvSpPr>
            <a:spLocks noGrp="1"/>
          </p:cNvSpPr>
          <p:nvPr>
            <p:ph idx="1"/>
          </p:nvPr>
        </p:nvSpPr>
        <p:spPr/>
        <p:txBody>
          <a:bodyPr>
            <a:normAutofit fontScale="92500"/>
          </a:bodyPr>
          <a:lstStyle/>
          <a:p>
            <a:r>
              <a:rPr lang="uk-UA" dirty="0">
                <a:solidFill>
                  <a:schemeClr val="bg1"/>
                </a:solidFill>
                <a:latin typeface="Arial" pitchFamily="34" charset="0"/>
                <a:cs typeface="Arial" pitchFamily="34" charset="0"/>
              </a:rPr>
              <a:t>У випадку, якщо колесо котиться без буксування, величини х</a:t>
            </a:r>
            <a:r>
              <a:rPr lang="uk-UA" baseline="-25000" dirty="0">
                <a:solidFill>
                  <a:schemeClr val="bg1"/>
                </a:solidFill>
                <a:latin typeface="Arial" pitchFamily="34" charset="0"/>
                <a:cs typeface="Arial" pitchFamily="34" charset="0"/>
              </a:rPr>
              <a:t>А</a:t>
            </a:r>
            <a:r>
              <a:rPr lang="uk-UA" dirty="0">
                <a:solidFill>
                  <a:schemeClr val="bg1"/>
                </a:solidFill>
                <a:latin typeface="Arial" pitchFamily="34" charset="0"/>
                <a:cs typeface="Arial" pitchFamily="34" charset="0"/>
              </a:rPr>
              <a:t> та </a:t>
            </a:r>
            <a:r>
              <a:rPr lang="uk-UA" dirty="0">
                <a:solidFill>
                  <a:schemeClr val="bg1"/>
                </a:solidFill>
                <a:latin typeface="Arial" pitchFamily="34" charset="0"/>
                <a:cs typeface="Arial" pitchFamily="34" charset="0"/>
                <a:sym typeface="Symbol"/>
              </a:rPr>
              <a:t></a:t>
            </a:r>
            <a:r>
              <a:rPr lang="uk-UA" dirty="0">
                <a:solidFill>
                  <a:schemeClr val="bg1"/>
                </a:solidFill>
                <a:latin typeface="Arial" pitchFamily="34" charset="0"/>
                <a:cs typeface="Arial" pitchFamily="34" charset="0"/>
              </a:rPr>
              <a:t> пов’язані співвідношенням</a:t>
            </a:r>
            <a:r>
              <a:rPr lang="uk-UA" dirty="0" smtClean="0">
                <a:solidFill>
                  <a:schemeClr val="bg1"/>
                </a:solidFill>
                <a:latin typeface="Arial" pitchFamily="34" charset="0"/>
                <a:cs typeface="Arial" pitchFamily="34" charset="0"/>
              </a:rPr>
              <a:t>:  </a:t>
            </a:r>
            <a:r>
              <a:rPr lang="en-US" dirty="0" smtClean="0">
                <a:solidFill>
                  <a:schemeClr val="bg1"/>
                </a:solidFill>
                <a:latin typeface="Arial" pitchFamily="34" charset="0"/>
                <a:cs typeface="Arial" pitchFamily="34" charset="0"/>
              </a:rPr>
              <a:t>x</a:t>
            </a:r>
            <a:r>
              <a:rPr lang="en-US" baseline="-25000" dirty="0" smtClean="0">
                <a:solidFill>
                  <a:schemeClr val="bg1"/>
                </a:solidFill>
                <a:latin typeface="Arial" pitchFamily="34" charset="0"/>
                <a:cs typeface="Arial" pitchFamily="34" charset="0"/>
              </a:rPr>
              <a:t>A</a:t>
            </a:r>
            <a:r>
              <a:rPr lang="ru-RU" dirty="0">
                <a:solidFill>
                  <a:schemeClr val="bg1"/>
                </a:solidFill>
                <a:latin typeface="Arial" pitchFamily="34" charset="0"/>
                <a:cs typeface="Arial" pitchFamily="34" charset="0"/>
              </a:rPr>
              <a:t>=</a:t>
            </a:r>
            <a:r>
              <a:rPr lang="en-US" dirty="0">
                <a:solidFill>
                  <a:schemeClr val="bg1"/>
                </a:solidFill>
                <a:latin typeface="Arial" pitchFamily="34" charset="0"/>
                <a:cs typeface="Arial" pitchFamily="34" charset="0"/>
              </a:rPr>
              <a:t>R</a:t>
            </a:r>
            <a:r>
              <a:rPr lang="en-US" dirty="0" smtClean="0">
                <a:solidFill>
                  <a:schemeClr val="bg1"/>
                </a:solidFill>
                <a:latin typeface="Arial" pitchFamily="34" charset="0"/>
                <a:cs typeface="Arial" pitchFamily="34" charset="0"/>
                <a:sym typeface="Symbol"/>
              </a:rPr>
              <a:t></a:t>
            </a:r>
            <a:r>
              <a:rPr lang="ru-RU" dirty="0" smtClean="0">
                <a:solidFill>
                  <a:schemeClr val="bg1"/>
                </a:solidFill>
                <a:latin typeface="Arial" pitchFamily="34" charset="0"/>
                <a:cs typeface="Arial" pitchFamily="34" charset="0"/>
                <a:sym typeface="Symbol"/>
              </a:rPr>
              <a:t>.</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Отже, незалежною залишається тільки одна координата (x</a:t>
            </a:r>
            <a:r>
              <a:rPr lang="uk-UA" baseline="-25000" dirty="0">
                <a:solidFill>
                  <a:schemeClr val="bg1"/>
                </a:solidFill>
                <a:latin typeface="Arial" pitchFamily="34" charset="0"/>
                <a:cs typeface="Arial" pitchFamily="34" charset="0"/>
              </a:rPr>
              <a:t>A</a:t>
            </a:r>
            <a:r>
              <a:rPr lang="uk-UA" dirty="0">
                <a:solidFill>
                  <a:schemeClr val="bg1"/>
                </a:solidFill>
                <a:latin typeface="Arial" pitchFamily="34" charset="0"/>
                <a:cs typeface="Arial" pitchFamily="34" charset="0"/>
              </a:rPr>
              <a:t> або </a:t>
            </a:r>
            <a:r>
              <a:rPr lang="uk-UA" dirty="0">
                <a:solidFill>
                  <a:schemeClr val="bg1"/>
                </a:solidFill>
                <a:latin typeface="Arial" pitchFamily="34" charset="0"/>
                <a:cs typeface="Arial" pitchFamily="34" charset="0"/>
                <a:sym typeface="Symbol"/>
              </a:rPr>
              <a:t></a:t>
            </a:r>
            <a:r>
              <a:rPr lang="uk-UA" dirty="0">
                <a:solidFill>
                  <a:schemeClr val="bg1"/>
                </a:solidFill>
                <a:latin typeface="Arial" pitchFamily="34" charset="0"/>
                <a:cs typeface="Arial" pitchFamily="34" charset="0"/>
              </a:rPr>
              <a:t> на вибір</a:t>
            </a:r>
            <a:r>
              <a:rPr lang="uk-UA" dirty="0" smtClean="0">
                <a:solidFill>
                  <a:schemeClr val="bg1"/>
                </a:solidFill>
                <a:latin typeface="Arial" pitchFamily="34" charset="0"/>
                <a:cs typeface="Arial" pitchFamily="34" charset="0"/>
              </a:rPr>
              <a:t>).</a:t>
            </a:r>
          </a:p>
          <a:p>
            <a:r>
              <a:rPr lang="uk-UA" dirty="0">
                <a:solidFill>
                  <a:schemeClr val="bg1"/>
                </a:solidFill>
                <a:latin typeface="Arial" pitchFamily="34" charset="0"/>
                <a:cs typeface="Arial" pitchFamily="34" charset="0"/>
              </a:rPr>
              <a:t>Подібні приклади можна розглядати і далі, однак уже розглянутих досить для того, щоб зробити узагальнення.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Ми </a:t>
            </a:r>
            <a:r>
              <a:rPr lang="uk-UA" dirty="0">
                <a:solidFill>
                  <a:schemeClr val="bg1"/>
                </a:solidFill>
                <a:latin typeface="Arial" pitchFamily="34" charset="0"/>
                <a:cs typeface="Arial" pitchFamily="34" charset="0"/>
              </a:rPr>
              <a:t>бачимо, що </a:t>
            </a:r>
            <a:r>
              <a:rPr lang="uk-UA" b="1" i="1" dirty="0">
                <a:solidFill>
                  <a:schemeClr val="bg1"/>
                </a:solidFill>
                <a:latin typeface="Arial" pitchFamily="34" charset="0"/>
                <a:cs typeface="Arial" pitchFamily="34" charset="0"/>
              </a:rPr>
              <a:t>положення матеріальної системи у просторі можна задавати різними параметрами різної розмірності, але у будь якому випадку ці параметри враховують наявність </a:t>
            </a:r>
            <a:r>
              <a:rPr lang="uk-UA" b="1" i="1" dirty="0" smtClean="0">
                <a:solidFill>
                  <a:schemeClr val="bg1"/>
                </a:solidFill>
                <a:latin typeface="Arial" pitchFamily="34" charset="0"/>
                <a:cs typeface="Arial" pitchFamily="34" charset="0"/>
              </a:rPr>
              <a:t>зв'язків, </a:t>
            </a:r>
            <a:r>
              <a:rPr lang="uk-UA" b="1" i="1" dirty="0">
                <a:solidFill>
                  <a:schemeClr val="bg1"/>
                </a:solidFill>
                <a:latin typeface="Arial" pitchFamily="34" charset="0"/>
                <a:cs typeface="Arial" pitchFamily="34" charset="0"/>
              </a:rPr>
              <a:t>котрі є у даній системі, і їх кількість мінімально необхідна для розв’язання поставленої задачі. </a:t>
            </a:r>
            <a:endParaRPr lang="ru-RU" b="1" i="1" dirty="0">
              <a:solidFill>
                <a:schemeClr val="bg1"/>
              </a:solidFill>
              <a:latin typeface="Arial" pitchFamily="34" charset="0"/>
              <a:cs typeface="Arial" pitchFamily="34" charset="0"/>
            </a:endParaRPr>
          </a:p>
          <a:p>
            <a:endParaRPr lang="ru-RU" b="1" i="1" dirty="0"/>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spTree>
    <p:extLst>
      <p:ext uri="{BB962C8B-B14F-4D97-AF65-F5344CB8AC3E}">
        <p14:creationId xmlns:p14="http://schemas.microsoft.com/office/powerpoint/2010/main" val="133042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УЗАГАЛЬНЕНІ КООРДИНАТИ</a:t>
            </a:r>
            <a:endParaRPr lang="ru-RU" dirty="0"/>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Підсумовуючи, можемо зробити </a:t>
            </a:r>
            <a:r>
              <a:rPr lang="uk-UA" dirty="0" smtClean="0">
                <a:solidFill>
                  <a:schemeClr val="bg1"/>
                </a:solidFill>
                <a:latin typeface="Arial" pitchFamily="34" charset="0"/>
                <a:cs typeface="Arial" pitchFamily="34" charset="0"/>
              </a:rPr>
              <a:t>наступне</a:t>
            </a:r>
          </a:p>
          <a:p>
            <a:r>
              <a:rPr lang="uk-UA" b="1" i="1" dirty="0">
                <a:solidFill>
                  <a:schemeClr val="bg1"/>
                </a:solidFill>
                <a:latin typeface="Arial" pitchFamily="34" charset="0"/>
                <a:cs typeface="Arial" pitchFamily="34" charset="0"/>
              </a:rPr>
              <a:t>Визначення 1.</a:t>
            </a:r>
            <a:r>
              <a:rPr lang="uk-UA" dirty="0">
                <a:solidFill>
                  <a:schemeClr val="bg1"/>
                </a:solidFill>
                <a:latin typeface="Arial" pitchFamily="34" charset="0"/>
                <a:cs typeface="Arial" pitchFamily="34" charset="0"/>
              </a:rPr>
              <a:t> Узагальненими координатами даної матеріальної системи є будь які параметри будь якої розмірності, що задовольняють двом вимогам:</a:t>
            </a:r>
            <a:endParaRPr lang="ru-RU" dirty="0">
              <a:solidFill>
                <a:schemeClr val="bg1"/>
              </a:solidFill>
              <a:latin typeface="Arial" pitchFamily="34" charset="0"/>
              <a:cs typeface="Arial" pitchFamily="34" charset="0"/>
            </a:endParaRPr>
          </a:p>
          <a:p>
            <a:pPr lvl="0"/>
            <a:r>
              <a:rPr lang="uk-UA" dirty="0" smtClean="0">
                <a:solidFill>
                  <a:schemeClr val="bg1"/>
                </a:solidFill>
                <a:latin typeface="Arial" pitchFamily="34" charset="0"/>
                <a:cs typeface="Arial" pitchFamily="34" charset="0"/>
              </a:rPr>
              <a:t>1) вони </a:t>
            </a:r>
            <a:r>
              <a:rPr lang="uk-UA" dirty="0">
                <a:solidFill>
                  <a:schemeClr val="bg1"/>
                </a:solidFill>
                <a:latin typeface="Arial" pitchFamily="34" charset="0"/>
                <a:cs typeface="Arial" pitchFamily="34" charset="0"/>
              </a:rPr>
              <a:t>однозначно задають положення системи у просторі;</a:t>
            </a:r>
            <a:endParaRPr lang="ru-RU" dirty="0">
              <a:solidFill>
                <a:schemeClr val="bg1"/>
              </a:solidFill>
              <a:latin typeface="Arial" pitchFamily="34" charset="0"/>
              <a:cs typeface="Arial" pitchFamily="34" charset="0"/>
            </a:endParaRPr>
          </a:p>
          <a:p>
            <a:pPr lvl="0"/>
            <a:r>
              <a:rPr lang="uk-UA" dirty="0" smtClean="0">
                <a:solidFill>
                  <a:schemeClr val="bg1"/>
                </a:solidFill>
                <a:latin typeface="Arial" pitchFamily="34" charset="0"/>
                <a:cs typeface="Arial" pitchFamily="34" charset="0"/>
              </a:rPr>
              <a:t>2) вони </a:t>
            </a:r>
            <a:r>
              <a:rPr lang="uk-UA" dirty="0">
                <a:solidFill>
                  <a:schemeClr val="bg1"/>
                </a:solidFill>
                <a:latin typeface="Arial" pitchFamily="34" charset="0"/>
                <a:cs typeface="Arial" pitchFamily="34" charset="0"/>
              </a:rPr>
              <a:t>незалежні між собою.</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Природним наслідком цього визначення є</a:t>
            </a:r>
            <a:endParaRPr lang="ru-RU" dirty="0">
              <a:solidFill>
                <a:schemeClr val="bg1"/>
              </a:solidFill>
              <a:latin typeface="Arial" pitchFamily="34" charset="0"/>
              <a:cs typeface="Arial" pitchFamily="34" charset="0"/>
            </a:endParaRPr>
          </a:p>
          <a:p>
            <a:r>
              <a:rPr lang="uk-UA" b="1" i="1" dirty="0">
                <a:solidFill>
                  <a:schemeClr val="bg1"/>
                </a:solidFill>
                <a:latin typeface="Arial" pitchFamily="34" charset="0"/>
                <a:cs typeface="Arial" pitchFamily="34" charset="0"/>
              </a:rPr>
              <a:t>Визначення 2.</a:t>
            </a:r>
            <a:r>
              <a:rPr lang="uk-UA" i="1" dirty="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rPr>
              <a:t>Кількістю степенів </a:t>
            </a:r>
            <a:r>
              <a:rPr lang="uk-UA" dirty="0" smtClean="0">
                <a:solidFill>
                  <a:schemeClr val="bg1"/>
                </a:solidFill>
                <a:latin typeface="Arial" pitchFamily="34" charset="0"/>
                <a:cs typeface="Arial" pitchFamily="34" charset="0"/>
              </a:rPr>
              <a:t>свободи </a:t>
            </a:r>
            <a:r>
              <a:rPr lang="uk-UA" dirty="0">
                <a:solidFill>
                  <a:schemeClr val="bg1"/>
                </a:solidFill>
                <a:latin typeface="Arial" pitchFamily="34" charset="0"/>
                <a:cs typeface="Arial" pitchFamily="34" charset="0"/>
              </a:rPr>
              <a:t>матеріальної системи </a:t>
            </a:r>
            <a:r>
              <a:rPr lang="uk-UA" dirty="0" smtClean="0">
                <a:solidFill>
                  <a:schemeClr val="bg1"/>
                </a:solidFill>
                <a:latin typeface="Arial" pitchFamily="34" charset="0"/>
                <a:cs typeface="Arial" pitchFamily="34" charset="0"/>
              </a:rPr>
              <a:t>називається </a:t>
            </a:r>
            <a:r>
              <a:rPr lang="uk-UA" dirty="0">
                <a:solidFill>
                  <a:schemeClr val="bg1"/>
                </a:solidFill>
                <a:latin typeface="Arial" pitchFamily="34" charset="0"/>
                <a:cs typeface="Arial" pitchFamily="34" charset="0"/>
              </a:rPr>
              <a:t>кількість її узагальнених координат.</a:t>
            </a:r>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spTree>
    <p:extLst>
      <p:ext uri="{BB962C8B-B14F-4D97-AF65-F5344CB8AC3E}">
        <p14:creationId xmlns:p14="http://schemas.microsoft.com/office/powerpoint/2010/main" val="1392189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1</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itchFamily="34" charset="0"/>
                <a:cs typeface="Arial" pitchFamily="34" charset="0"/>
              </a:rPr>
              <a:t>Ступені </a:t>
            </a:r>
            <a:r>
              <a:rPr lang="uk-UA" dirty="0">
                <a:solidFill>
                  <a:schemeClr val="bg1"/>
                </a:solidFill>
                <a:latin typeface="Arial" pitchFamily="34" charset="0"/>
                <a:cs typeface="Arial" pitchFamily="34" charset="0"/>
              </a:rPr>
              <a:t>свободи</a:t>
            </a:r>
          </a:p>
          <a:p>
            <a:r>
              <a:rPr lang="uk-UA" dirty="0" smtClean="0">
                <a:solidFill>
                  <a:schemeClr val="bg1"/>
                </a:solidFill>
                <a:latin typeface="Arial" pitchFamily="34" charset="0"/>
                <a:cs typeface="Arial" pitchFamily="34" charset="0"/>
              </a:rPr>
              <a:t>Узагальнені координати</a:t>
            </a:r>
            <a:endParaRPr lang="en-US"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Принцип </a:t>
            </a:r>
            <a:r>
              <a:rPr lang="uk-UA" dirty="0">
                <a:solidFill>
                  <a:schemeClr val="bg1"/>
                </a:solidFill>
                <a:latin typeface="Arial" pitchFamily="34" charset="0"/>
                <a:cs typeface="Arial" pitchFamily="34" charset="0"/>
              </a:rPr>
              <a:t>можливих переміщень</a:t>
            </a:r>
            <a:r>
              <a:rPr lang="ru-RU" dirty="0">
                <a:solidFill>
                  <a:schemeClr val="bg1"/>
                </a:solidFill>
                <a:latin typeface="Arial" pitchFamily="34" charset="0"/>
                <a:cs typeface="Arial" pitchFamily="34" charset="0"/>
              </a:rPr>
              <a:t/>
            </a:r>
            <a:br>
              <a:rPr lang="ru-RU" dirty="0">
                <a:solidFill>
                  <a:schemeClr val="bg1"/>
                </a:solidFill>
                <a:latin typeface="Arial" pitchFamily="34" charset="0"/>
                <a:cs typeface="Arial" pitchFamily="34" charset="0"/>
              </a:rPr>
            </a:b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УЗАГАЛЬНЕНІ КООРДИНАТИ</a:t>
            </a:r>
            <a:endParaRPr lang="ru-RU" dirty="0"/>
          </a:p>
        </p:txBody>
      </p:sp>
      <p:sp>
        <p:nvSpPr>
          <p:cNvPr id="3" name="Объект 2"/>
          <p:cNvSpPr>
            <a:spLocks noGrp="1"/>
          </p:cNvSpPr>
          <p:nvPr>
            <p:ph idx="1"/>
          </p:nvPr>
        </p:nvSpPr>
        <p:spPr/>
        <p:txBody>
          <a:bodyPr>
            <a:normAutofit lnSpcReduction="10000"/>
          </a:bodyPr>
          <a:lstStyle/>
          <a:p>
            <a:r>
              <a:rPr lang="uk-UA" b="1" i="1" dirty="0" smtClean="0">
                <a:solidFill>
                  <a:schemeClr val="bg1"/>
                </a:solidFill>
                <a:latin typeface="Arial" pitchFamily="34" charset="0"/>
                <a:cs typeface="Arial" pitchFamily="34" charset="0"/>
              </a:rPr>
              <a:t>Як </a:t>
            </a:r>
            <a:r>
              <a:rPr lang="uk-UA" b="1" i="1" dirty="0">
                <a:solidFill>
                  <a:schemeClr val="bg1"/>
                </a:solidFill>
                <a:latin typeface="Arial" pitchFamily="34" charset="0"/>
                <a:cs typeface="Arial" pitchFamily="34" charset="0"/>
              </a:rPr>
              <a:t>у </a:t>
            </a:r>
            <a:r>
              <a:rPr lang="uk-UA" dirty="0">
                <a:solidFill>
                  <a:schemeClr val="bg1"/>
                </a:solidFill>
                <a:latin typeface="Arial" pitchFamily="34" charset="0"/>
                <a:cs typeface="Arial" pitchFamily="34" charset="0"/>
              </a:rPr>
              <a:t>випадку лопати, так і у випадку космічного корабля для того, щоб задати положення цих об’єктів у просторі потрібні шість узагальнених координат. Це можуть бути, наприклад, три декартови координати центру мас та три кутових координати, що задають орієнтацію тіла у просторі (наприклад, курс, крен та тангаж</a:t>
            </a:r>
            <a:r>
              <a:rPr lang="uk-UA" dirty="0" smtClean="0">
                <a:solidFill>
                  <a:schemeClr val="bg1"/>
                </a:solidFill>
                <a:latin typeface="Arial" pitchFamily="34" charset="0"/>
                <a:cs typeface="Arial" pitchFamily="34" charset="0"/>
              </a:rPr>
              <a:t>).</a:t>
            </a:r>
          </a:p>
          <a:p>
            <a:r>
              <a:rPr lang="uk-UA" dirty="0">
                <a:solidFill>
                  <a:schemeClr val="bg1"/>
                </a:solidFill>
                <a:latin typeface="Arial" pitchFamily="34" charset="0"/>
                <a:cs typeface="Arial" pitchFamily="34" charset="0"/>
              </a:rPr>
              <a:t>Кількість </a:t>
            </a:r>
            <a:r>
              <a:rPr lang="uk-UA" dirty="0" smtClean="0">
                <a:solidFill>
                  <a:schemeClr val="bg1"/>
                </a:solidFill>
                <a:latin typeface="Arial" pitchFamily="34" charset="0"/>
                <a:cs typeface="Arial" pitchFamily="34" charset="0"/>
              </a:rPr>
              <a:t>ступенів </a:t>
            </a:r>
            <a:r>
              <a:rPr lang="uk-UA" dirty="0" smtClean="0">
                <a:solidFill>
                  <a:schemeClr val="bg1"/>
                </a:solidFill>
                <a:latin typeface="Arial" pitchFamily="34" charset="0"/>
                <a:cs typeface="Arial" pitchFamily="34" charset="0"/>
              </a:rPr>
              <a:t>свободи </a:t>
            </a:r>
            <a:r>
              <a:rPr lang="uk-UA" dirty="0">
                <a:solidFill>
                  <a:schemeClr val="bg1"/>
                </a:solidFill>
                <a:latin typeface="Arial" pitchFamily="34" charset="0"/>
                <a:cs typeface="Arial" pitchFamily="34" charset="0"/>
              </a:rPr>
              <a:t>є найважливішою характеристикою будь якої системи. </a:t>
            </a:r>
            <a:r>
              <a:rPr lang="uk-UA" b="1" i="1" dirty="0">
                <a:solidFill>
                  <a:schemeClr val="bg1"/>
                </a:solidFill>
                <a:latin typeface="Arial" pitchFamily="34" charset="0"/>
                <a:cs typeface="Arial" pitchFamily="34" charset="0"/>
              </a:rPr>
              <a:t>Система може бути зовні дуже простою, але мати багато степенів </a:t>
            </a:r>
            <a:r>
              <a:rPr lang="uk-UA" b="1" i="1" dirty="0" smtClean="0">
                <a:solidFill>
                  <a:schemeClr val="bg1"/>
                </a:solidFill>
                <a:latin typeface="Arial" pitchFamily="34" charset="0"/>
                <a:cs typeface="Arial" pitchFamily="34" charset="0"/>
              </a:rPr>
              <a:t>свободи </a:t>
            </a:r>
            <a:r>
              <a:rPr lang="uk-UA" b="1" i="1" dirty="0">
                <a:solidFill>
                  <a:schemeClr val="bg1"/>
                </a:solidFill>
                <a:latin typeface="Arial" pitchFamily="34" charset="0"/>
                <a:cs typeface="Arial" pitchFamily="34" charset="0"/>
              </a:rPr>
              <a:t>(лопата), що приводить до труднощів у її </a:t>
            </a:r>
            <a:r>
              <a:rPr lang="uk-UA" b="1" i="1" dirty="0" smtClean="0">
                <a:solidFill>
                  <a:schemeClr val="bg1"/>
                </a:solidFill>
                <a:latin typeface="Arial" pitchFamily="34" charset="0"/>
                <a:cs typeface="Arial" pitchFamily="34" charset="0"/>
              </a:rPr>
              <a:t>управлінні.</a:t>
            </a:r>
            <a:endParaRPr lang="ru-RU" b="1" i="1"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14636429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УЗАГАЛЬНЕНІ КООРДИНАТИ</a:t>
            </a:r>
            <a:endParaRPr lang="ru-RU" dirty="0"/>
          </a:p>
        </p:txBody>
      </p:sp>
      <p:sp>
        <p:nvSpPr>
          <p:cNvPr id="3" name="Объект 2"/>
          <p:cNvSpPr>
            <a:spLocks noGrp="1"/>
          </p:cNvSpPr>
          <p:nvPr>
            <p:ph idx="1"/>
          </p:nvPr>
        </p:nvSpPr>
        <p:spPr/>
        <p:txBody>
          <a:bodyPr>
            <a:normAutofit/>
          </a:bodyPr>
          <a:lstStyle/>
          <a:p>
            <a:r>
              <a:rPr lang="uk-UA" b="1" i="1" dirty="0" smtClean="0">
                <a:solidFill>
                  <a:schemeClr val="bg1"/>
                </a:solidFill>
                <a:latin typeface="Arial" pitchFamily="34" charset="0"/>
                <a:cs typeface="Arial" pitchFamily="34" charset="0"/>
              </a:rPr>
              <a:t>Система </a:t>
            </a:r>
            <a:r>
              <a:rPr lang="uk-UA" b="1" i="1" dirty="0">
                <a:solidFill>
                  <a:schemeClr val="bg1"/>
                </a:solidFill>
                <a:latin typeface="Arial" pitchFamily="34" charset="0"/>
                <a:cs typeface="Arial" pitchFamily="34" charset="0"/>
              </a:rPr>
              <a:t>може бути зовні дуже складною, але мати мало степенів </a:t>
            </a:r>
            <a:r>
              <a:rPr lang="uk-UA" b="1" i="1" dirty="0" smtClean="0">
                <a:solidFill>
                  <a:schemeClr val="bg1"/>
                </a:solidFill>
                <a:latin typeface="Arial" pitchFamily="34" charset="0"/>
                <a:cs typeface="Arial" pitchFamily="34" charset="0"/>
              </a:rPr>
              <a:t>свободи, </a:t>
            </a:r>
            <a:r>
              <a:rPr lang="uk-UA" b="1" i="1" dirty="0">
                <a:solidFill>
                  <a:schemeClr val="bg1"/>
                </a:solidFill>
                <a:latin typeface="Arial" pitchFamily="34" charset="0"/>
                <a:cs typeface="Arial" pitchFamily="34" charset="0"/>
              </a:rPr>
              <a:t>що різко полегшує її </a:t>
            </a:r>
            <a:r>
              <a:rPr lang="uk-UA" b="1" i="1" dirty="0" smtClean="0">
                <a:solidFill>
                  <a:schemeClr val="bg1"/>
                </a:solidFill>
                <a:latin typeface="Arial" pitchFamily="34" charset="0"/>
                <a:cs typeface="Arial" pitchFamily="34" charset="0"/>
              </a:rPr>
              <a:t>управління. </a:t>
            </a:r>
            <a:r>
              <a:rPr lang="uk-UA" dirty="0">
                <a:solidFill>
                  <a:schemeClr val="bg1"/>
                </a:solidFill>
                <a:latin typeface="Arial" pitchFamily="34" charset="0"/>
                <a:cs typeface="Arial" pitchFamily="34" charset="0"/>
              </a:rPr>
              <a:t>Наприклад, верстати з чисельним програмним </a:t>
            </a:r>
            <a:r>
              <a:rPr lang="uk-UA" dirty="0" smtClean="0">
                <a:solidFill>
                  <a:schemeClr val="bg1"/>
                </a:solidFill>
                <a:latin typeface="Arial" pitchFamily="34" charset="0"/>
                <a:cs typeface="Arial" pitchFamily="34" charset="0"/>
              </a:rPr>
              <a:t>управлінням </a:t>
            </a:r>
            <a:r>
              <a:rPr lang="uk-UA" dirty="0">
                <a:solidFill>
                  <a:schemeClr val="bg1"/>
                </a:solidFill>
                <a:latin typeface="Arial" pitchFamily="34" charset="0"/>
                <a:cs typeface="Arial" pitchFamily="34" charset="0"/>
              </a:rPr>
              <a:t>є дуже досконалими й складними пристроями, але керують ними, найчастіше, робітники невисокої кваліфікації, оскільки режим роботи верстата заданий однозначно. Від робітника фактично потребується тільки вмикання та вимикання верстата</a:t>
            </a:r>
            <a:r>
              <a:rPr lang="uk-UA" dirty="0" smtClean="0">
                <a:solidFill>
                  <a:schemeClr val="bg1"/>
                </a:solidFill>
                <a:latin typeface="Arial" pitchFamily="34" charset="0"/>
                <a:cs typeface="Arial" pitchFamily="34" charset="0"/>
              </a:rPr>
              <a:t>.</a:t>
            </a:r>
          </a:p>
          <a:p>
            <a:r>
              <a:rPr lang="uk-UA" dirty="0">
                <a:solidFill>
                  <a:schemeClr val="bg1"/>
                </a:solidFill>
                <a:latin typeface="Arial" pitchFamily="34" charset="0"/>
                <a:cs typeface="Arial" pitchFamily="34" charset="0"/>
              </a:rPr>
              <a:t>Із цим пов’язане й важливе питання моделювання складних систем. </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4154443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УЗАГАЛЬНЕНІ КООРДИНАТИ</a:t>
            </a:r>
            <a:endParaRPr lang="ru-RU" dirty="0">
              <a:latin typeface="Arial" pitchFamily="34" charset="0"/>
              <a:cs typeface="Arial" pitchFamily="34" charset="0"/>
            </a:endParaRPr>
          </a:p>
        </p:txBody>
      </p:sp>
      <p:sp>
        <p:nvSpPr>
          <p:cNvPr id="3" name="Объект 2"/>
          <p:cNvSpPr>
            <a:spLocks noGrp="1"/>
          </p:cNvSpPr>
          <p:nvPr>
            <p:ph idx="1"/>
          </p:nvPr>
        </p:nvSpPr>
        <p:spPr/>
        <p:txBody>
          <a:bodyPr>
            <a:normAutofit/>
          </a:bodyPr>
          <a:lstStyle/>
          <a:p>
            <a:r>
              <a:rPr lang="uk-UA" dirty="0">
                <a:solidFill>
                  <a:schemeClr val="bg1"/>
                </a:solidFill>
              </a:rPr>
              <a:t>У </a:t>
            </a:r>
            <a:r>
              <a:rPr lang="uk-UA" dirty="0">
                <a:solidFill>
                  <a:schemeClr val="bg1"/>
                </a:solidFill>
                <a:latin typeface="Arial" pitchFamily="34" charset="0"/>
                <a:cs typeface="Arial" pitchFamily="34" charset="0"/>
              </a:rPr>
              <a:t>сучасній</a:t>
            </a:r>
            <a:r>
              <a:rPr lang="uk-UA" dirty="0">
                <a:solidFill>
                  <a:schemeClr val="bg1"/>
                </a:solidFill>
              </a:rPr>
              <a:t> </a:t>
            </a:r>
            <a:r>
              <a:rPr lang="uk-UA" dirty="0" smtClean="0">
                <a:solidFill>
                  <a:schemeClr val="bg1"/>
                </a:solidFill>
              </a:rPr>
              <a:t>практики управління</a:t>
            </a:r>
            <a:r>
              <a:rPr lang="uk-UA" dirty="0" smtClean="0">
                <a:solidFill>
                  <a:srgbClr val="FF0000"/>
                </a:solidFill>
              </a:rPr>
              <a:t> </a:t>
            </a:r>
            <a:r>
              <a:rPr lang="uk-UA" dirty="0">
                <a:solidFill>
                  <a:schemeClr val="bg1"/>
                </a:solidFill>
              </a:rPr>
              <a:t>переважають тенденції врахування якомога більшої кількості факторів, що впливають на роботу даної системи (наприклад, фірми). </a:t>
            </a:r>
            <a:endParaRPr lang="ru-RU" dirty="0">
              <a:solidFill>
                <a:schemeClr val="bg1"/>
              </a:solidFill>
            </a:endParaRPr>
          </a:p>
          <a:p>
            <a:r>
              <a:rPr lang="uk-UA" dirty="0" smtClean="0">
                <a:solidFill>
                  <a:schemeClr val="bg1"/>
                </a:solidFill>
              </a:rPr>
              <a:t>Одначе </a:t>
            </a:r>
            <a:r>
              <a:rPr lang="uk-UA" dirty="0">
                <a:solidFill>
                  <a:schemeClr val="bg1"/>
                </a:solidFill>
              </a:rPr>
              <a:t>насправді людина може у один момент часу охопити й врахувати лише невелику кількість параметрів (значно меншу десяти).</a:t>
            </a:r>
            <a:endParaRPr lang="ru-RU" dirty="0">
              <a:solidFill>
                <a:schemeClr val="bg1"/>
              </a:solidFill>
            </a:endParaRPr>
          </a:p>
          <a:p>
            <a:r>
              <a:rPr lang="uk-UA" dirty="0" smtClean="0">
                <a:solidFill>
                  <a:schemeClr val="bg1"/>
                </a:solidFill>
              </a:rPr>
              <a:t>Спроби </a:t>
            </a:r>
            <a:r>
              <a:rPr lang="uk-UA" dirty="0">
                <a:solidFill>
                  <a:schemeClr val="bg1"/>
                </a:solidFill>
              </a:rPr>
              <a:t>врахування більшої кількості параметрів за допомогою сучасних інформаційних технологій, що орієнтовані на комп’ютери, є лише небезпечною ілюзією, яка приводить до перевтоми осіб керівної праці (менеджерів) і зниженню якості керівництва.</a:t>
            </a:r>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spTree>
    <p:extLst>
      <p:ext uri="{BB962C8B-B14F-4D97-AF65-F5344CB8AC3E}">
        <p14:creationId xmlns:p14="http://schemas.microsoft.com/office/powerpoint/2010/main" val="6957125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Висока кваліфікація при моделюванні систем виявляється саме в умінні створювати максимально прості моделі (із малою кількістю </a:t>
            </a:r>
            <a:r>
              <a:rPr lang="uk-UA" dirty="0" smtClean="0">
                <a:solidFill>
                  <a:schemeClr val="bg1"/>
                </a:solidFill>
                <a:latin typeface="Arial" pitchFamily="34" charset="0"/>
                <a:cs typeface="Arial" pitchFamily="34" charset="0"/>
              </a:rPr>
              <a:t>ступенів свободи) </a:t>
            </a:r>
            <a:r>
              <a:rPr lang="uk-UA" dirty="0">
                <a:solidFill>
                  <a:schemeClr val="bg1"/>
                </a:solidFill>
                <a:latin typeface="Arial" pitchFamily="34" charset="0"/>
                <a:cs typeface="Arial" pitchFamily="34" charset="0"/>
              </a:rPr>
              <a:t>для конкретних ситуацій. Розуміється, </a:t>
            </a:r>
            <a:r>
              <a:rPr lang="uk-UA" dirty="0" smtClean="0">
                <a:solidFill>
                  <a:schemeClr val="bg1"/>
                </a:solidFill>
                <a:latin typeface="Arial" pitchFamily="34" charset="0"/>
                <a:cs typeface="Arial" pitchFamily="34" charset="0"/>
              </a:rPr>
              <a:t>така праця</a:t>
            </a:r>
            <a:r>
              <a:rPr lang="uk-UA" dirty="0" smtClean="0">
                <a:solidFill>
                  <a:srgbClr val="FF0000"/>
                </a:solidFill>
                <a:latin typeface="Arial" pitchFamily="34" charset="0"/>
                <a:cs typeface="Arial" pitchFamily="34" charset="0"/>
              </a:rPr>
              <a:t> </a:t>
            </a:r>
            <a:r>
              <a:rPr lang="uk-UA" dirty="0">
                <a:solidFill>
                  <a:schemeClr val="bg1"/>
                </a:solidFill>
                <a:latin typeface="Arial" pitchFamily="34" charset="0"/>
                <a:cs typeface="Arial" pitchFamily="34" charset="0"/>
              </a:rPr>
              <a:t>є </a:t>
            </a:r>
            <a:r>
              <a:rPr lang="uk-UA" dirty="0" smtClean="0">
                <a:solidFill>
                  <a:schemeClr val="bg1"/>
                </a:solidFill>
                <a:latin typeface="Arial" pitchFamily="34" charset="0"/>
                <a:cs typeface="Arial" pitchFamily="34" charset="0"/>
              </a:rPr>
              <a:t>творчою, </a:t>
            </a:r>
            <a:r>
              <a:rPr lang="uk-UA" dirty="0">
                <a:solidFill>
                  <a:schemeClr val="bg1"/>
                </a:solidFill>
                <a:latin typeface="Arial" pitchFamily="34" charset="0"/>
                <a:cs typeface="Arial" pitchFamily="34" charset="0"/>
              </a:rPr>
              <a:t>тому що замість ілюзії механічного використання універсальної </a:t>
            </a:r>
            <a:r>
              <a:rPr lang="uk-UA" b="1" i="1" dirty="0">
                <a:solidFill>
                  <a:schemeClr val="bg1"/>
                </a:solidFill>
                <a:latin typeface="Arial" pitchFamily="34" charset="0"/>
                <a:cs typeface="Arial" pitchFamily="34" charset="0"/>
              </a:rPr>
              <a:t>надскладної</a:t>
            </a:r>
            <a:r>
              <a:rPr lang="uk-UA" dirty="0">
                <a:solidFill>
                  <a:schemeClr val="bg1"/>
                </a:solidFill>
                <a:latin typeface="Arial" pitchFamily="34" charset="0"/>
                <a:cs typeface="Arial" pitchFamily="34" charset="0"/>
              </a:rPr>
              <a:t> моделі, яка начебто охоплює усі ситуації, треба безперервно створювати усе нові </a:t>
            </a:r>
            <a:r>
              <a:rPr lang="uk-UA" b="1" i="1" dirty="0">
                <a:solidFill>
                  <a:schemeClr val="bg1"/>
                </a:solidFill>
                <a:latin typeface="Arial" pitchFamily="34" charset="0"/>
                <a:cs typeface="Arial" pitchFamily="34" charset="0"/>
              </a:rPr>
              <a:t>прості</a:t>
            </a:r>
            <a:r>
              <a:rPr lang="uk-UA" dirty="0">
                <a:solidFill>
                  <a:schemeClr val="bg1"/>
                </a:solidFill>
                <a:latin typeface="Arial" pitchFamily="34" charset="0"/>
                <a:cs typeface="Arial" pitchFamily="34" charset="0"/>
              </a:rPr>
              <a:t> моделі, які відповідають задачам, що виникають. Але тільки цей шлях дає реальні результати.</a:t>
            </a:r>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spTree>
    <p:extLst>
      <p:ext uri="{BB962C8B-B14F-4D97-AF65-F5344CB8AC3E}">
        <p14:creationId xmlns:p14="http://schemas.microsoft.com/office/powerpoint/2010/main" val="1069932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Принцип </a:t>
            </a:r>
            <a:r>
              <a:rPr lang="uk-UA" b="0" dirty="0">
                <a:solidFill>
                  <a:schemeClr val="bg1"/>
                </a:solidFill>
                <a:latin typeface="Arial" pitchFamily="34" charset="0"/>
                <a:cs typeface="Arial" pitchFamily="34" charset="0"/>
              </a:rPr>
              <a:t>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У звичайній механіці головними об’єктами дослідження є матеріальна точка та абсолютно тверде тіло.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Для </a:t>
            </a:r>
            <a:r>
              <a:rPr lang="uk-UA" dirty="0">
                <a:solidFill>
                  <a:schemeClr val="bg1"/>
                </a:solidFill>
                <a:latin typeface="Arial" pitchFamily="34" charset="0"/>
                <a:cs typeface="Arial" pitchFamily="34" charset="0"/>
              </a:rPr>
              <a:t>опису руху матеріальної точки застосовують другий закон Ньютона; рух твердого тіла описується за допомогою інтегральних наслідків другого закону Ньютона – теорем про зміну кількості руху та кінетичного моменту матеріальної системи.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У </a:t>
            </a:r>
            <a:r>
              <a:rPr lang="uk-UA" dirty="0">
                <a:solidFill>
                  <a:schemeClr val="bg1"/>
                </a:solidFill>
                <a:latin typeface="Arial" pitchFamily="34" charset="0"/>
                <a:cs typeface="Arial" pitchFamily="34" charset="0"/>
              </a:rPr>
              <a:t>статиці застосовуються очевидні наслідки цих законів і теорем у вигляді рівнянь статики</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9048121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fontScale="92500"/>
          </a:bodyPr>
          <a:lstStyle/>
          <a:p>
            <a:r>
              <a:rPr lang="uk-UA" dirty="0">
                <a:solidFill>
                  <a:schemeClr val="bg1"/>
                </a:solidFill>
                <a:latin typeface="Arial" pitchFamily="34" charset="0"/>
                <a:cs typeface="Arial" pitchFamily="34" charset="0"/>
              </a:rPr>
              <a:t>Однак у випадках більш складних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матеріальних </a:t>
            </a:r>
            <a:r>
              <a:rPr lang="uk-UA" dirty="0">
                <a:solidFill>
                  <a:schemeClr val="bg1"/>
                </a:solidFill>
                <a:latin typeface="Arial" pitchFamily="34" charset="0"/>
                <a:cs typeface="Arial" pitchFamily="34" charset="0"/>
              </a:rPr>
              <a:t>систем, що </a:t>
            </a:r>
            <a:r>
              <a:rPr lang="uk-UA" dirty="0" smtClean="0">
                <a:solidFill>
                  <a:schemeClr val="bg1"/>
                </a:solidFill>
                <a:latin typeface="Arial" pitchFamily="34" charset="0"/>
                <a:cs typeface="Arial" pitchFamily="34" charset="0"/>
              </a:rPr>
              <a:t>складаються </a:t>
            </a:r>
          </a:p>
          <a:p>
            <a:r>
              <a:rPr lang="uk-UA" dirty="0" smtClean="0">
                <a:solidFill>
                  <a:schemeClr val="bg1"/>
                </a:solidFill>
                <a:latin typeface="Arial" pitchFamily="34" charset="0"/>
                <a:cs typeface="Arial" pitchFamily="34" charset="0"/>
              </a:rPr>
              <a:t>з </a:t>
            </a:r>
            <a:r>
              <a:rPr lang="uk-UA" dirty="0">
                <a:solidFill>
                  <a:schemeClr val="bg1"/>
                </a:solidFill>
                <a:latin typeface="Arial" pitchFamily="34" charset="0"/>
                <a:cs typeface="Arial" pitchFamily="34" charset="0"/>
              </a:rPr>
              <a:t>кількох матеріальних </a:t>
            </a:r>
            <a:r>
              <a:rPr lang="uk-UA" dirty="0" smtClean="0">
                <a:solidFill>
                  <a:schemeClr val="bg1"/>
                </a:solidFill>
                <a:latin typeface="Arial" pitchFamily="34" charset="0"/>
                <a:cs typeface="Arial" pitchFamily="34" charset="0"/>
              </a:rPr>
              <a:t>точок та </a:t>
            </a:r>
            <a:r>
              <a:rPr lang="uk-UA" dirty="0">
                <a:solidFill>
                  <a:schemeClr val="bg1"/>
                </a:solidFill>
                <a:latin typeface="Arial" pitchFamily="34" charset="0"/>
                <a:cs typeface="Arial" pitchFamily="34" charset="0"/>
              </a:rPr>
              <a:t>тіл,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застосування </a:t>
            </a:r>
            <a:r>
              <a:rPr lang="uk-UA" dirty="0">
                <a:solidFill>
                  <a:schemeClr val="bg1"/>
                </a:solidFill>
                <a:latin typeface="Arial" pitchFamily="34" charset="0"/>
                <a:cs typeface="Arial" pitchFamily="34" charset="0"/>
              </a:rPr>
              <a:t>подібного підходу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приводить </a:t>
            </a:r>
            <a:r>
              <a:rPr lang="uk-UA" dirty="0">
                <a:solidFill>
                  <a:schemeClr val="bg1"/>
                </a:solidFill>
                <a:latin typeface="Arial" pitchFamily="34" charset="0"/>
                <a:cs typeface="Arial" pitchFamily="34" charset="0"/>
              </a:rPr>
              <a:t>до невиправданих </a:t>
            </a:r>
            <a:r>
              <a:rPr lang="uk-UA" dirty="0" smtClean="0">
                <a:solidFill>
                  <a:schemeClr val="bg1"/>
                </a:solidFill>
                <a:latin typeface="Arial" pitchFamily="34" charset="0"/>
                <a:cs typeface="Arial" pitchFamily="34" charset="0"/>
              </a:rPr>
              <a:t>складно-</a:t>
            </a:r>
          </a:p>
          <a:p>
            <a:r>
              <a:rPr lang="uk-UA" dirty="0" smtClean="0">
                <a:solidFill>
                  <a:schemeClr val="bg1"/>
                </a:solidFill>
                <a:latin typeface="Arial" pitchFamily="34" charset="0"/>
                <a:cs typeface="Arial" pitchFamily="34" charset="0"/>
              </a:rPr>
              <a:t>щів. Розглянемо</a:t>
            </a:r>
            <a:r>
              <a:rPr lang="uk-UA" dirty="0">
                <a:solidFill>
                  <a:schemeClr val="bg1"/>
                </a:solidFill>
                <a:latin typeface="Arial" pitchFamily="34" charset="0"/>
                <a:cs typeface="Arial" pitchFamily="34" charset="0"/>
              </a:rPr>
              <a:t>, наприклад, </a:t>
            </a:r>
            <a:r>
              <a:rPr lang="uk-UA" dirty="0" smtClean="0">
                <a:solidFill>
                  <a:schemeClr val="bg1"/>
                </a:solidFill>
                <a:latin typeface="Arial" pitchFamily="34" charset="0"/>
                <a:cs typeface="Arial" pitchFamily="34" charset="0"/>
              </a:rPr>
              <a:t>стержньову </a:t>
            </a:r>
          </a:p>
          <a:p>
            <a:r>
              <a:rPr lang="uk-UA" dirty="0" smtClean="0">
                <a:solidFill>
                  <a:schemeClr val="bg1"/>
                </a:solidFill>
                <a:latin typeface="Arial" pitchFamily="34" charset="0"/>
                <a:cs typeface="Arial" pitchFamily="34" charset="0"/>
              </a:rPr>
              <a:t>систему</a:t>
            </a:r>
            <a:r>
              <a:rPr lang="uk-UA" dirty="0">
                <a:solidFill>
                  <a:schemeClr val="bg1"/>
                </a:solidFill>
                <a:latin typeface="Arial" pitchFamily="34" charset="0"/>
                <a:cs typeface="Arial" pitchFamily="34" charset="0"/>
              </a:rPr>
              <a:t>, що зображена на рис. </a:t>
            </a:r>
            <a:r>
              <a:rPr lang="uk-UA" dirty="0" smtClean="0">
                <a:solidFill>
                  <a:schemeClr val="bg1"/>
                </a:solidFill>
                <a:latin typeface="Arial" pitchFamily="34" charset="0"/>
                <a:cs typeface="Arial" pitchFamily="34" charset="0"/>
              </a:rPr>
              <a:t>1.2.1</a:t>
            </a:r>
          </a:p>
          <a:p>
            <a:r>
              <a:rPr lang="uk-UA" dirty="0" smtClean="0">
                <a:solidFill>
                  <a:schemeClr val="bg1"/>
                </a:solidFill>
                <a:latin typeface="Arial" pitchFamily="34" charset="0"/>
                <a:cs typeface="Arial" pitchFamily="34" charset="0"/>
              </a:rPr>
              <a:t>і </a:t>
            </a:r>
            <a:r>
              <a:rPr lang="uk-UA" dirty="0">
                <a:solidFill>
                  <a:schemeClr val="bg1"/>
                </a:solidFill>
                <a:latin typeface="Arial" pitchFamily="34" charset="0"/>
                <a:cs typeface="Arial" pitchFamily="34" charset="0"/>
              </a:rPr>
              <a:t>складається із шості шарнірно </a:t>
            </a:r>
            <a:r>
              <a:rPr lang="uk-UA" dirty="0" smtClean="0">
                <a:solidFill>
                  <a:schemeClr val="bg1"/>
                </a:solidFill>
                <a:latin typeface="Arial" pitchFamily="34" charset="0"/>
                <a:cs typeface="Arial" pitchFamily="34" charset="0"/>
              </a:rPr>
              <a:t>з’єднаних </a:t>
            </a:r>
          </a:p>
          <a:p>
            <a:r>
              <a:rPr lang="uk-UA" dirty="0" smtClean="0">
                <a:solidFill>
                  <a:schemeClr val="bg1"/>
                </a:solidFill>
                <a:latin typeface="Arial" pitchFamily="34" charset="0"/>
                <a:cs typeface="Arial" pitchFamily="34" charset="0"/>
              </a:rPr>
              <a:t>стержнів </a:t>
            </a:r>
            <a:r>
              <a:rPr lang="uk-UA" dirty="0">
                <a:solidFill>
                  <a:schemeClr val="bg1"/>
                </a:solidFill>
                <a:latin typeface="Arial" pitchFamily="34" charset="0"/>
                <a:cs typeface="Arial" pitchFamily="34" charset="0"/>
              </a:rPr>
              <a:t>(пантограф). У точках А і В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прикладені </a:t>
            </a:r>
            <a:r>
              <a:rPr lang="uk-UA" dirty="0">
                <a:solidFill>
                  <a:schemeClr val="bg1"/>
                </a:solidFill>
                <a:latin typeface="Arial" pitchFamily="34" charset="0"/>
                <a:cs typeface="Arial" pitchFamily="34" charset="0"/>
              </a:rPr>
              <a:t>сили </a:t>
            </a:r>
            <a:r>
              <a:rPr lang="ru-RU" dirty="0">
                <a:solidFill>
                  <a:schemeClr val="bg1"/>
                </a:solidFill>
                <a:latin typeface="Arial" pitchFamily="34" charset="0"/>
                <a:cs typeface="Arial" pitchFamily="34" charset="0"/>
              </a:rPr>
              <a:t>P </a:t>
            </a:r>
            <a:r>
              <a:rPr lang="uk-UA" dirty="0">
                <a:solidFill>
                  <a:schemeClr val="bg1"/>
                </a:solidFill>
                <a:latin typeface="Arial" pitchFamily="34" charset="0"/>
                <a:cs typeface="Arial" pitchFamily="34" charset="0"/>
              </a:rPr>
              <a:t>і </a:t>
            </a:r>
            <a:r>
              <a:rPr lang="en-US" dirty="0">
                <a:solidFill>
                  <a:schemeClr val="bg1"/>
                </a:solidFill>
                <a:latin typeface="Arial" pitchFamily="34" charset="0"/>
                <a:cs typeface="Arial" pitchFamily="34" charset="0"/>
              </a:rPr>
              <a:t>Q</a:t>
            </a:r>
            <a:r>
              <a:rPr lang="uk-UA" dirty="0">
                <a:solidFill>
                  <a:schemeClr val="bg1"/>
                </a:solidFill>
                <a:latin typeface="Arial" pitchFamily="34" charset="0"/>
                <a:cs typeface="Arial" pitchFamily="34" charset="0"/>
              </a:rPr>
              <a:t>, під дією яких система знаходиться у рівновазі. Треба знайти співвідношення між цими силами.</a:t>
            </a:r>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216" y="1484784"/>
            <a:ext cx="1781175"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0571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При використанні звичайних рівнянь рівноваги довелось би складати такі рівняння для кожного стержня, що входить у склад системи. Оскільки таких стержнів шість і на кожний доводиться по три рівняння рівноваги, то усього отримуємо вісімнадцять рівнянь. Крім сил </a:t>
            </a:r>
            <a:r>
              <a:rPr lang="en-US" sz="2200" dirty="0">
                <a:solidFill>
                  <a:schemeClr val="bg1"/>
                </a:solidFill>
                <a:latin typeface="Arial" pitchFamily="34" charset="0"/>
                <a:cs typeface="Arial" pitchFamily="34" charset="0"/>
              </a:rPr>
              <a:t>P</a:t>
            </a:r>
            <a:r>
              <a:rPr lang="uk-UA" sz="2200" dirty="0">
                <a:solidFill>
                  <a:schemeClr val="bg1"/>
                </a:solidFill>
                <a:latin typeface="Arial" pitchFamily="34" charset="0"/>
                <a:cs typeface="Arial" pitchFamily="34" charset="0"/>
              </a:rPr>
              <a:t> і </a:t>
            </a:r>
            <a:r>
              <a:rPr lang="en-US" sz="2200" dirty="0">
                <a:solidFill>
                  <a:schemeClr val="bg1"/>
                </a:solidFill>
                <a:latin typeface="Arial" pitchFamily="34" charset="0"/>
                <a:cs typeface="Arial" pitchFamily="34" charset="0"/>
              </a:rPr>
              <a:t>Q</a:t>
            </a:r>
            <a:r>
              <a:rPr lang="uk-UA" sz="2200" dirty="0">
                <a:solidFill>
                  <a:schemeClr val="bg1"/>
                </a:solidFill>
                <a:latin typeface="Arial" pitchFamily="34" charset="0"/>
                <a:cs typeface="Arial" pitchFamily="34" charset="0"/>
              </a:rPr>
              <a:t> у ці рівняння входять зусилля взаємодії стержнів з опорою та </a:t>
            </a:r>
            <a:r>
              <a:rPr lang="uk-UA" sz="2200" dirty="0" smtClean="0">
                <a:solidFill>
                  <a:schemeClr val="bg1"/>
                </a:solidFill>
                <a:latin typeface="Arial" pitchFamily="34" charset="0"/>
                <a:cs typeface="Arial" pitchFamily="34" charset="0"/>
              </a:rPr>
              <a:t>між </a:t>
            </a:r>
            <a:r>
              <a:rPr lang="uk-UA" sz="2200" dirty="0">
                <a:solidFill>
                  <a:schemeClr val="bg1"/>
                </a:solidFill>
                <a:latin typeface="Arial" pitchFamily="34" charset="0"/>
                <a:cs typeface="Arial" pitchFamily="34" charset="0"/>
              </a:rPr>
              <a:t>собою, знаходження яких не потрібне по умовах задачі.</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Уже цей простий приклад показує, що застосування звичайних рівнянь рівноваги не є ефективним для складених конструкцій. Між тим сама по собі розглянута задача нескладна і легко розв’язується при застосуванні іншого підходу.</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spTree>
    <p:extLst>
      <p:ext uri="{BB962C8B-B14F-4D97-AF65-F5344CB8AC3E}">
        <p14:creationId xmlns:p14="http://schemas.microsoft.com/office/powerpoint/2010/main" val="27946271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Перед тим як закінчити розв’язання даної задачі, розглянемо, які ще загальні методи застосовуються в механіці для рішення задач. З глибокої давнини відомо, наприклад, правило важеля. Спорідненим до цього правила є золоте правило механіки. Розглянемо їх більш детально.</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spTree>
    <p:extLst>
      <p:ext uri="{BB962C8B-B14F-4D97-AF65-F5344CB8AC3E}">
        <p14:creationId xmlns:p14="http://schemas.microsoft.com/office/powerpoint/2010/main" val="2492344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На рис. 1.2.2 зображена гойдалка. Відомо, що величини сил, які прикладені до неї, зворотно пропорційні відповідним плечам. Однак величини плеч визначають переміщення кінців гойдалки – чим більше плече, тим більше переміщення. </a:t>
            </a:r>
            <a:endParaRPr lang="uk-UA" dirty="0" smtClean="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3590" y="3861048"/>
            <a:ext cx="4429125"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26121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Якщо обчислити роботи сил, то виявиться, що модулі таких сил однакові, а знаки протилежні. Отже сумарна робота двох сил дорівнює нулю.</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Цей результат можна розповсюдити на системи </a:t>
            </a:r>
            <a:r>
              <a:rPr lang="uk-UA" dirty="0" smtClean="0">
                <a:solidFill>
                  <a:schemeClr val="bg1"/>
                </a:solidFill>
                <a:latin typeface="Arial" pitchFamily="34" charset="0"/>
                <a:cs typeface="Arial" pitchFamily="34" charset="0"/>
              </a:rPr>
              <a:t>будь-якого ступені </a:t>
            </a:r>
            <a:r>
              <a:rPr lang="uk-UA" dirty="0">
                <a:solidFill>
                  <a:schemeClr val="bg1"/>
                </a:solidFill>
                <a:latin typeface="Arial" pitchFamily="34" charset="0"/>
                <a:cs typeface="Arial" pitchFamily="34" charset="0"/>
              </a:rPr>
              <a:t>складності. Однак перед тим, як сформулювати скінчені висновки, відзначимо наступне</a:t>
            </a:r>
            <a:r>
              <a:rPr lang="uk-UA" dirty="0" smtClean="0">
                <a:solidFill>
                  <a:schemeClr val="bg1"/>
                </a:solidFill>
                <a:latin typeface="Arial" pitchFamily="34" charset="0"/>
                <a:cs typeface="Arial" pitchFamily="34" charset="0"/>
              </a:rPr>
              <a:t>.</a:t>
            </a:r>
          </a:p>
          <a:p>
            <a:r>
              <a:rPr lang="uk-UA" dirty="0" smtClean="0">
                <a:solidFill>
                  <a:schemeClr val="bg1"/>
                </a:solidFill>
                <a:latin typeface="Arial" pitchFamily="34" charset="0"/>
                <a:cs typeface="Arial" pitchFamily="34" charset="0"/>
              </a:rPr>
              <a:t>Принцип </a:t>
            </a:r>
            <a:r>
              <a:rPr lang="uk-UA" dirty="0">
                <a:solidFill>
                  <a:schemeClr val="bg1"/>
                </a:solidFill>
                <a:latin typeface="Arial" pitchFamily="34" charset="0"/>
                <a:cs typeface="Arial" pitchFamily="34" charset="0"/>
              </a:rPr>
              <a:t>можливих переміщень, який буде викладений нижче, можна розглядати як наслідок звичайних рівнянь рівноваги. </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856127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rPr>
              <a:t>Вступ</a:t>
            </a:r>
            <a:endParaRPr lang="ru-RU" b="0" dirty="0">
              <a:solidFill>
                <a:schemeClr val="bg1"/>
              </a:solidFill>
            </a:endParaRPr>
          </a:p>
        </p:txBody>
      </p:sp>
      <p:sp>
        <p:nvSpPr>
          <p:cNvPr id="3" name="Объект 2"/>
          <p:cNvSpPr>
            <a:spLocks noGrp="1"/>
          </p:cNvSpPr>
          <p:nvPr>
            <p:ph idx="1"/>
          </p:nvPr>
        </p:nvSpPr>
        <p:spPr/>
        <p:txBody>
          <a:bodyPr>
            <a:normAutofit lnSpcReduction="10000"/>
          </a:bodyPr>
          <a:lstStyle/>
          <a:p>
            <a:r>
              <a:rPr lang="ru-RU" dirty="0">
                <a:solidFill>
                  <a:schemeClr val="bg1"/>
                </a:solidFill>
              </a:rPr>
              <a:t>Курс системного аналізу присвячений розгляду функціонування складних систем. </a:t>
            </a:r>
            <a:endParaRPr lang="ru-RU" dirty="0" smtClean="0">
              <a:solidFill>
                <a:schemeClr val="bg1"/>
              </a:solidFill>
            </a:endParaRPr>
          </a:p>
          <a:p>
            <a:r>
              <a:rPr lang="uk-UA" dirty="0">
                <a:solidFill>
                  <a:schemeClr val="bg1"/>
                </a:solidFill>
              </a:rPr>
              <a:t>Незважаючи на усі досягнення науки, </a:t>
            </a:r>
            <a:r>
              <a:rPr lang="uk-UA" dirty="0" smtClean="0">
                <a:solidFill>
                  <a:schemeClr val="bg1"/>
                </a:solidFill>
              </a:rPr>
              <a:t>наше </a:t>
            </a:r>
            <a:r>
              <a:rPr lang="uk-UA" dirty="0">
                <a:solidFill>
                  <a:schemeClr val="bg1"/>
                </a:solidFill>
              </a:rPr>
              <a:t>мислення є, насамперед, механістичним. Інакше кажучи, будь-яка система розглядається як така, що складається з якихось окремих частин. Вважається, що вивчення цих частин дозволяє скласти уяву про систему у цілому.</a:t>
            </a:r>
            <a:endParaRPr lang="ru-RU" dirty="0">
              <a:solidFill>
                <a:schemeClr val="bg1"/>
              </a:solidFill>
            </a:endParaRPr>
          </a:p>
          <a:p>
            <a:r>
              <a:rPr lang="uk-UA" dirty="0" smtClean="0">
                <a:solidFill>
                  <a:schemeClr val="bg1"/>
                </a:solidFill>
              </a:rPr>
              <a:t>У </a:t>
            </a:r>
            <a:r>
              <a:rPr lang="uk-UA" dirty="0">
                <a:solidFill>
                  <a:schemeClr val="bg1"/>
                </a:solidFill>
              </a:rPr>
              <a:t>наш час розглядають такі три основні методи системного аналізу.</a:t>
            </a:r>
            <a:endParaRPr lang="ru-RU" dirty="0">
              <a:solidFill>
                <a:schemeClr val="bg1"/>
              </a:solidFill>
            </a:endParaRPr>
          </a:p>
          <a:p>
            <a:r>
              <a:rPr lang="uk-UA" dirty="0">
                <a:solidFill>
                  <a:schemeClr val="bg1"/>
                </a:solidFill>
              </a:rPr>
              <a:t>Перший – </a:t>
            </a:r>
            <a:r>
              <a:rPr lang="uk-UA" b="1" i="1" dirty="0">
                <a:solidFill>
                  <a:schemeClr val="bg1"/>
                </a:solidFill>
              </a:rPr>
              <a:t>вербальний</a:t>
            </a:r>
            <a:r>
              <a:rPr lang="uk-UA" dirty="0">
                <a:solidFill>
                  <a:schemeClr val="bg1"/>
                </a:solidFill>
              </a:rPr>
              <a:t>. Виявилось, що для досить складних систем у умовах браку інформації словесний опис системи може бути найбільш достовірним і повним. </a:t>
            </a:r>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2033030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itchFamily="34" charset="0"/>
                <a:cs typeface="Arial" pitchFamily="34" charset="0"/>
              </a:rPr>
              <a:t>Однак можливий і інший погляд на цей принцип як на зовсім самостійний закон природи. Причому закон більш загальний, ніж рівняння рівноваги. Це пов’язано з тим, що принцип можливих переміщень, як і інші принципи аналітичної механіки, із початку </a:t>
            </a:r>
            <a:r>
              <a:rPr lang="uk-UA" b="1" dirty="0">
                <a:solidFill>
                  <a:schemeClr val="bg1"/>
                </a:solidFill>
                <a:latin typeface="Arial" pitchFamily="34" charset="0"/>
                <a:cs typeface="Arial" pitchFamily="34" charset="0"/>
              </a:rPr>
              <a:t>формулюється для систем будь якої </a:t>
            </a:r>
            <a:r>
              <a:rPr lang="uk-UA" b="1" dirty="0" smtClean="0">
                <a:solidFill>
                  <a:schemeClr val="bg1"/>
                </a:solidFill>
                <a:latin typeface="Arial" pitchFamily="34" charset="0"/>
                <a:cs typeface="Arial" pitchFamily="34" charset="0"/>
              </a:rPr>
              <a:t>ступеня </a:t>
            </a:r>
            <a:r>
              <a:rPr lang="uk-UA" b="1" dirty="0">
                <a:solidFill>
                  <a:schemeClr val="bg1"/>
                </a:solidFill>
                <a:latin typeface="Arial" pitchFamily="34" charset="0"/>
                <a:cs typeface="Arial" pitchFamily="34" charset="0"/>
              </a:rPr>
              <a:t>складності</a:t>
            </a:r>
            <a:r>
              <a:rPr lang="uk-UA" dirty="0">
                <a:solidFill>
                  <a:schemeClr val="bg1"/>
                </a:solidFill>
                <a:latin typeface="Arial" pitchFamily="34" charset="0"/>
                <a:cs typeface="Arial" pitchFamily="34" charset="0"/>
              </a:rPr>
              <a:t>, а не для окремих матеріальних точок або твердих тіл. </a:t>
            </a:r>
            <a:r>
              <a:rPr lang="uk-UA" dirty="0" smtClean="0">
                <a:solidFill>
                  <a:schemeClr val="bg1"/>
                </a:solidFill>
                <a:latin typeface="Arial" pitchFamily="34" charset="0"/>
                <a:cs typeface="Arial" pitchFamily="34" charset="0"/>
              </a:rPr>
              <a:t>Тому </a:t>
            </a:r>
            <a:r>
              <a:rPr lang="uk-UA" dirty="0">
                <a:solidFill>
                  <a:schemeClr val="bg1"/>
                </a:solidFill>
                <a:latin typeface="Arial" pitchFamily="34" charset="0"/>
                <a:cs typeface="Arial" pitchFamily="34" charset="0"/>
              </a:rPr>
              <a:t>можна вважати, що аналітична механіка є безпосередньою попередницею сучасного системного аналізу, оскільки саме в ній уперше почали вивчати закони функціонування складних систем.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38217860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lnSpcReduction="10000"/>
          </a:bodyPr>
          <a:lstStyle/>
          <a:p>
            <a:r>
              <a:rPr lang="uk-UA" sz="2200" dirty="0">
                <a:solidFill>
                  <a:schemeClr val="bg1"/>
                </a:solidFill>
                <a:latin typeface="Arial" pitchFamily="34" charset="0"/>
                <a:cs typeface="Arial" pitchFamily="34" charset="0"/>
              </a:rPr>
              <a:t>Методи аналітичної механіки тому й іменуються не законами, а принципами, що в них розглядаються не якісь часткові ситуації, а найбільш загальні випадки функціонування складних механічних систем.</a:t>
            </a:r>
            <a:endParaRPr lang="ru-RU" sz="2200" dirty="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Розглянемо </a:t>
            </a:r>
            <a:r>
              <a:rPr lang="uk-UA" sz="2200" dirty="0">
                <a:solidFill>
                  <a:schemeClr val="bg1"/>
                </a:solidFill>
                <a:latin typeface="Arial" pitchFamily="34" charset="0"/>
                <a:cs typeface="Arial" pitchFamily="34" charset="0"/>
              </a:rPr>
              <a:t>головні особливості принципу можливих переміщень. </a:t>
            </a:r>
            <a:endParaRPr lang="uk-UA" sz="2200" dirty="0" smtClean="0">
              <a:solidFill>
                <a:schemeClr val="bg1"/>
              </a:solidFill>
              <a:latin typeface="Arial" pitchFamily="34" charset="0"/>
              <a:cs typeface="Arial" pitchFamily="34" charset="0"/>
            </a:endParaRPr>
          </a:p>
          <a:p>
            <a:r>
              <a:rPr lang="uk-UA" sz="2200" b="1" i="1" dirty="0" smtClean="0">
                <a:solidFill>
                  <a:schemeClr val="bg1"/>
                </a:solidFill>
                <a:latin typeface="Arial" pitchFamily="34" charset="0"/>
                <a:cs typeface="Arial" pitchFamily="34" charset="0"/>
              </a:rPr>
              <a:t>По-перше</a:t>
            </a:r>
            <a:r>
              <a:rPr lang="uk-UA" sz="2200" dirty="0">
                <a:solidFill>
                  <a:schemeClr val="bg1"/>
                </a:solidFill>
                <a:latin typeface="Arial" pitchFamily="34" charset="0"/>
                <a:cs typeface="Arial" pitchFamily="34" charset="0"/>
              </a:rPr>
              <a:t>, система розглядається як єдине ціле без розчленування її на частини. </a:t>
            </a:r>
            <a:endParaRPr lang="uk-UA" sz="2200" dirty="0" smtClean="0">
              <a:solidFill>
                <a:schemeClr val="bg1"/>
              </a:solidFill>
              <a:latin typeface="Arial" pitchFamily="34" charset="0"/>
              <a:cs typeface="Arial" pitchFamily="34" charset="0"/>
            </a:endParaRPr>
          </a:p>
          <a:p>
            <a:r>
              <a:rPr lang="uk-UA" sz="2200" b="1" i="1" dirty="0" smtClean="0">
                <a:solidFill>
                  <a:schemeClr val="bg1"/>
                </a:solidFill>
                <a:latin typeface="Arial" pitchFamily="34" charset="0"/>
                <a:cs typeface="Arial" pitchFamily="34" charset="0"/>
              </a:rPr>
              <a:t>По-друге</a:t>
            </a:r>
            <a:r>
              <a:rPr lang="uk-UA" sz="2200" dirty="0">
                <a:solidFill>
                  <a:schemeClr val="bg1"/>
                </a:solidFill>
                <a:latin typeface="Arial" pitchFamily="34" charset="0"/>
                <a:cs typeface="Arial" pitchFamily="34" charset="0"/>
              </a:rPr>
              <a:t>, для вивчення питання про рівновагу системи, тобто про її перебування у стані рівноваги, пропонується трохи перемістити систему з метою визначення її реакції на таке переміщення. У зв’язку з цим дамо наступні визначення:</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spTree>
    <p:extLst>
      <p:ext uri="{BB962C8B-B14F-4D97-AF65-F5344CB8AC3E}">
        <p14:creationId xmlns:p14="http://schemas.microsoft.com/office/powerpoint/2010/main" val="40680280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fontScale="92500"/>
          </a:bodyPr>
          <a:lstStyle/>
          <a:p>
            <a:r>
              <a:rPr lang="uk-UA" b="1" i="1" dirty="0">
                <a:solidFill>
                  <a:schemeClr val="bg1"/>
                </a:solidFill>
                <a:latin typeface="Arial" pitchFamily="34" charset="0"/>
                <a:cs typeface="Arial" pitchFamily="34" charset="0"/>
              </a:rPr>
              <a:t>Визначення 1.</a:t>
            </a:r>
            <a:r>
              <a:rPr lang="uk-UA" i="1" dirty="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rPr>
              <a:t>Можливим переміщенням </a:t>
            </a:r>
            <a:r>
              <a:rPr lang="uk-UA" dirty="0" smtClean="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rPr>
              <a:t>довільної точки матеріальної системи є її нескінченно мале переміщення, яке не порушує зв’язків, що є у системі.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Позначення    , </a:t>
            </a:r>
            <a:r>
              <a:rPr lang="uk-UA" dirty="0">
                <a:solidFill>
                  <a:schemeClr val="bg1"/>
                </a:solidFill>
                <a:latin typeface="Arial" pitchFamily="34" charset="0"/>
                <a:cs typeface="Arial" pitchFamily="34" charset="0"/>
              </a:rPr>
              <a:t>з одного боку, схоже на символ </a:t>
            </a:r>
            <a:r>
              <a:rPr lang="uk-UA" dirty="0" smtClean="0">
                <a:solidFill>
                  <a:schemeClr val="bg1"/>
                </a:solidFill>
                <a:latin typeface="Arial" pitchFamily="34" charset="0"/>
                <a:cs typeface="Arial" pitchFamily="34" charset="0"/>
              </a:rPr>
              <a:t>   , </a:t>
            </a:r>
            <a:r>
              <a:rPr lang="uk-UA" dirty="0">
                <a:solidFill>
                  <a:schemeClr val="bg1"/>
                </a:solidFill>
                <a:latin typeface="Arial" pitchFamily="34" charset="0"/>
                <a:cs typeface="Arial" pitchFamily="34" charset="0"/>
              </a:rPr>
              <a:t>що нагадує про нескінчену малість переміщення; з іншого боку, слід пам’ятати, що насправді точки матеріальної системи не мають ніяких переміщень, оскільки система знаходиться у рівновазі. Можливе переміщення є начебто якимось </a:t>
            </a:r>
            <a:r>
              <a:rPr lang="uk-UA" b="1" i="1" dirty="0">
                <a:solidFill>
                  <a:schemeClr val="bg1"/>
                </a:solidFill>
                <a:latin typeface="Arial" pitchFamily="34" charset="0"/>
                <a:cs typeface="Arial" pitchFamily="34" charset="0"/>
              </a:rPr>
              <a:t>експериментом</a:t>
            </a:r>
            <a:r>
              <a:rPr lang="uk-UA" dirty="0">
                <a:solidFill>
                  <a:schemeClr val="bg1"/>
                </a:solidFill>
                <a:latin typeface="Arial" pitchFamily="34" charset="0"/>
                <a:cs typeface="Arial" pitchFamily="34" charset="0"/>
              </a:rPr>
              <a:t> над системою, що вивчається.</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Оскільки різні точки матеріальної системи взаємопов’язані, то переміщення будь-якої з них викликає переміщення й інших точок. У зв’язку з цим сформулюємо наступне</a:t>
            </a:r>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graphicFrame>
        <p:nvGraphicFramePr>
          <p:cNvPr id="6" name="Объект 5"/>
          <p:cNvGraphicFramePr>
            <a:graphicFrameLocks noChangeAspect="1"/>
          </p:cNvGraphicFramePr>
          <p:nvPr>
            <p:extLst>
              <p:ext uri="{D42A27DB-BD31-4B8C-83A1-F6EECF244321}">
                <p14:modId xmlns:p14="http://schemas.microsoft.com/office/powerpoint/2010/main" val="1583769951"/>
              </p:ext>
            </p:extLst>
          </p:nvPr>
        </p:nvGraphicFramePr>
        <p:xfrm>
          <a:off x="2411760" y="2733998"/>
          <a:ext cx="288925" cy="334962"/>
        </p:xfrm>
        <a:graphic>
          <a:graphicData uri="http://schemas.openxmlformats.org/presentationml/2006/ole">
            <mc:AlternateContent xmlns:mc="http://schemas.openxmlformats.org/markup-compatibility/2006">
              <mc:Choice xmlns:v="urn:schemas-microsoft-com:vml" Requires="v">
                <p:oleObj spid="_x0000_s11421" name="Формула" r:id="rId3" imgW="203112" imgH="190417" progId="Equation.3">
                  <p:embed/>
                </p:oleObj>
              </mc:Choice>
              <mc:Fallback>
                <p:oleObj name="Формула" r:id="rId3" imgW="203112" imgH="190417" progId="Equation.3">
                  <p:embed/>
                  <p:pic>
                    <p:nvPicPr>
                      <p:cNvPr id="0" name="Объект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760" y="2733998"/>
                        <a:ext cx="288925"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4088435494"/>
              </p:ext>
            </p:extLst>
          </p:nvPr>
        </p:nvGraphicFramePr>
        <p:xfrm>
          <a:off x="6876256" y="2781623"/>
          <a:ext cx="287337" cy="287337"/>
        </p:xfrm>
        <a:graphic>
          <a:graphicData uri="http://schemas.openxmlformats.org/presentationml/2006/ole">
            <mc:AlternateContent xmlns:mc="http://schemas.openxmlformats.org/markup-compatibility/2006">
              <mc:Choice xmlns:v="urn:schemas-microsoft-com:vml" Requires="v">
                <p:oleObj spid="_x0000_s11422" name="Формула" r:id="rId5" imgW="203112" imgH="190417" progId="Equation.3">
                  <p:embed/>
                </p:oleObj>
              </mc:Choice>
              <mc:Fallback>
                <p:oleObj name="Формула" r:id="rId5" imgW="203112" imgH="190417" progId="Equation.3">
                  <p:embed/>
                  <p:pic>
                    <p:nvPicPr>
                      <p:cNvPr id="0" name="Объект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76256" y="2781623"/>
                        <a:ext cx="287337"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432730916"/>
              </p:ext>
            </p:extLst>
          </p:nvPr>
        </p:nvGraphicFramePr>
        <p:xfrm>
          <a:off x="6300192" y="1653877"/>
          <a:ext cx="288925" cy="334963"/>
        </p:xfrm>
        <a:graphic>
          <a:graphicData uri="http://schemas.openxmlformats.org/presentationml/2006/ole">
            <mc:AlternateContent xmlns:mc="http://schemas.openxmlformats.org/markup-compatibility/2006">
              <mc:Choice xmlns:v="urn:schemas-microsoft-com:vml" Requires="v">
                <p:oleObj spid="_x0000_s11423" name="Формула" r:id="rId7" imgW="203112" imgH="190417" progId="Equation.3">
                  <p:embed/>
                </p:oleObj>
              </mc:Choice>
              <mc:Fallback>
                <p:oleObj name="Формула" r:id="rId7" imgW="203112" imgH="190417"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0192" y="1653877"/>
                        <a:ext cx="288925"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896136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r>
              <a:rPr lang="uk-UA" b="1" i="1" dirty="0">
                <a:solidFill>
                  <a:schemeClr val="bg1"/>
                </a:solidFill>
                <a:latin typeface="Arial" pitchFamily="34" charset="0"/>
                <a:cs typeface="Arial" pitchFamily="34" charset="0"/>
              </a:rPr>
              <a:t>Визначення 2</a:t>
            </a:r>
            <a:r>
              <a:rPr lang="uk-UA" b="1" dirty="0">
                <a:solidFill>
                  <a:schemeClr val="bg1"/>
                </a:solidFill>
                <a:latin typeface="Arial" pitchFamily="34" charset="0"/>
                <a:cs typeface="Arial" pitchFamily="34" charset="0"/>
              </a:rPr>
              <a:t>.</a:t>
            </a:r>
            <a:r>
              <a:rPr lang="uk-UA" dirty="0">
                <a:solidFill>
                  <a:schemeClr val="bg1"/>
                </a:solidFill>
                <a:latin typeface="Arial" pitchFamily="34" charset="0"/>
                <a:cs typeface="Arial" pitchFamily="34" charset="0"/>
              </a:rPr>
              <a:t> Можливим переміщенням системи є сукупність можливих переміщень усіх точок системи.</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Якщо на точки системи діють сили, то вони можуть виконувати роботу на можливих переміщеннях точок. У зв’язку з цим сформулюємо</a:t>
            </a:r>
            <a:endParaRPr lang="ru-RU" dirty="0">
              <a:solidFill>
                <a:schemeClr val="bg1"/>
              </a:solidFill>
              <a:latin typeface="Arial" pitchFamily="34" charset="0"/>
              <a:cs typeface="Arial" pitchFamily="34" charset="0"/>
            </a:endParaRPr>
          </a:p>
          <a:p>
            <a:r>
              <a:rPr lang="uk-UA" b="1" i="1" dirty="0">
                <a:solidFill>
                  <a:schemeClr val="bg1"/>
                </a:solidFill>
                <a:latin typeface="Arial" pitchFamily="34" charset="0"/>
                <a:cs typeface="Arial" pitchFamily="34" charset="0"/>
              </a:rPr>
              <a:t>Визначення 3.</a:t>
            </a:r>
            <a:r>
              <a:rPr lang="uk-UA" dirty="0">
                <a:solidFill>
                  <a:schemeClr val="bg1"/>
                </a:solidFill>
                <a:latin typeface="Arial" pitchFamily="34" charset="0"/>
                <a:cs typeface="Arial" pitchFamily="34" charset="0"/>
              </a:rPr>
              <a:t> Можливою роботою </a:t>
            </a:r>
            <a:r>
              <a:rPr lang="uk-UA" dirty="0">
                <a:solidFill>
                  <a:schemeClr val="bg1"/>
                </a:solidFill>
                <a:latin typeface="Arial" pitchFamily="34" charset="0"/>
                <a:cs typeface="Arial" pitchFamily="34" charset="0"/>
                <a:sym typeface="Symbol"/>
              </a:rPr>
              <a:t></a:t>
            </a:r>
            <a:r>
              <a:rPr lang="uk-UA" dirty="0">
                <a:solidFill>
                  <a:schemeClr val="bg1"/>
                </a:solidFill>
                <a:latin typeface="Arial" pitchFamily="34" charset="0"/>
                <a:cs typeface="Arial" pitchFamily="34" charset="0"/>
              </a:rPr>
              <a:t>А сили , яка діє на точку матеріальної системи, є робота цієї сили на можливому переміщенні точки :</a:t>
            </a:r>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041309641"/>
              </p:ext>
            </p:extLst>
          </p:nvPr>
        </p:nvGraphicFramePr>
        <p:xfrm>
          <a:off x="2444750" y="5002213"/>
          <a:ext cx="2311400" cy="385762"/>
        </p:xfrm>
        <a:graphic>
          <a:graphicData uri="http://schemas.openxmlformats.org/presentationml/2006/ole">
            <mc:AlternateContent xmlns:mc="http://schemas.openxmlformats.org/markup-compatibility/2006">
              <mc:Choice xmlns:v="urn:schemas-microsoft-com:vml" Requires="v">
                <p:oleObj spid="_x0000_s13361" name="Формула" r:id="rId3" imgW="1511280" imgH="228600" progId="Equation.3">
                  <p:embed/>
                </p:oleObj>
              </mc:Choice>
              <mc:Fallback>
                <p:oleObj name="Формула" r:id="rId3" imgW="1511280" imgH="228600" progId="Equation.3">
                  <p:embed/>
                  <p:pic>
                    <p:nvPicPr>
                      <p:cNvPr id="0" name="Объект 26"/>
                      <p:cNvPicPr>
                        <a:picLocks noChangeAspect="1" noChangeArrowheads="1"/>
                      </p:cNvPicPr>
                      <p:nvPr/>
                    </p:nvPicPr>
                    <p:blipFill>
                      <a:blip r:embed="rId4"/>
                      <a:srcRect/>
                      <a:stretch>
                        <a:fillRect/>
                      </a:stretch>
                    </p:blipFill>
                    <p:spPr bwMode="auto">
                      <a:xfrm>
                        <a:off x="2444750" y="5002213"/>
                        <a:ext cx="2311400" cy="38576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5069304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itchFamily="34" charset="0"/>
                <a:cs typeface="Arial" pitchFamily="34" charset="0"/>
              </a:rPr>
              <a:t>Тепер можна остаточно сформулювати принцип можливих переміщень. </a:t>
            </a:r>
            <a:r>
              <a:rPr lang="uk-UA" b="1" i="1" dirty="0">
                <a:solidFill>
                  <a:schemeClr val="bg1"/>
                </a:solidFill>
                <a:latin typeface="Arial" pitchFamily="34" charset="0"/>
                <a:cs typeface="Arial" pitchFamily="34" charset="0"/>
              </a:rPr>
              <a:t>Для будь-якої матеріальної системи, що знаходиться в стані рівноваги, сумарна можлива робота сил, які діють на точки системи, дорівнює нулю при довільному переміщенні системи</a:t>
            </a:r>
            <a:r>
              <a:rPr lang="uk-UA" b="1" i="1" dirty="0" smtClean="0">
                <a:solidFill>
                  <a:schemeClr val="bg1"/>
                </a:solidFill>
                <a:latin typeface="Arial" pitchFamily="34" charset="0"/>
                <a:cs typeface="Arial" pitchFamily="34" charset="0"/>
              </a:rPr>
              <a:t>:</a:t>
            </a:r>
          </a:p>
          <a:p>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	</a:t>
            </a:r>
            <a:r>
              <a:rPr lang="uk-UA" dirty="0" smtClean="0">
                <a:solidFill>
                  <a:schemeClr val="bg1"/>
                </a:solidFill>
                <a:latin typeface="Arial" pitchFamily="34" charset="0"/>
                <a:cs typeface="Arial" pitchFamily="34" charset="0"/>
              </a:rPr>
              <a:t>                                                                                                                                    Тут </a:t>
            </a:r>
            <a:r>
              <a:rPr lang="uk-UA" dirty="0">
                <a:solidFill>
                  <a:schemeClr val="bg1"/>
                </a:solidFill>
                <a:latin typeface="Arial" pitchFamily="34" charset="0"/>
                <a:cs typeface="Arial" pitchFamily="34" charset="0"/>
              </a:rPr>
              <a:t>додавання </a:t>
            </a:r>
            <a:r>
              <a:rPr lang="uk-UA" dirty="0" smtClean="0">
                <a:solidFill>
                  <a:schemeClr val="bg1"/>
                </a:solidFill>
                <a:latin typeface="Arial" pitchFamily="34" charset="0"/>
                <a:cs typeface="Arial" pitchFamily="34" charset="0"/>
              </a:rPr>
              <a:t>ведеться </a:t>
            </a:r>
            <a:r>
              <a:rPr lang="uk-UA" dirty="0">
                <a:solidFill>
                  <a:schemeClr val="bg1"/>
                </a:solidFill>
                <a:latin typeface="Arial" pitchFamily="34" charset="0"/>
                <a:cs typeface="Arial" pitchFamily="34" charset="0"/>
              </a:rPr>
              <a:t>по усіх точках системи, у яких прикладені сили.</a:t>
            </a:r>
            <a:endParaRPr lang="ru-RU" dirty="0">
              <a:solidFill>
                <a:schemeClr val="bg1"/>
              </a:solidFill>
              <a:latin typeface="Arial" pitchFamily="34" charset="0"/>
              <a:cs typeface="Arial" pitchFamily="34" charset="0"/>
            </a:endParaRPr>
          </a:p>
          <a:p>
            <a:endParaRPr lang="uk-UA" dirty="0" smtClean="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106718005"/>
              </p:ext>
            </p:extLst>
          </p:nvPr>
        </p:nvGraphicFramePr>
        <p:xfrm>
          <a:off x="2627784" y="3789040"/>
          <a:ext cx="3168352" cy="792088"/>
        </p:xfrm>
        <a:graphic>
          <a:graphicData uri="http://schemas.openxmlformats.org/presentationml/2006/ole">
            <mc:AlternateContent xmlns:mc="http://schemas.openxmlformats.org/markup-compatibility/2006">
              <mc:Choice xmlns:v="urn:schemas-microsoft-com:vml" Requires="v">
                <p:oleObj spid="_x0000_s14386" name="Формула" r:id="rId3" imgW="1828800" imgH="431640" progId="Equation.3">
                  <p:embed/>
                </p:oleObj>
              </mc:Choice>
              <mc:Fallback>
                <p:oleObj name="Формула" r:id="rId3" imgW="1828800" imgH="431640" progId="Equation.3">
                  <p:embed/>
                  <p:pic>
                    <p:nvPicPr>
                      <p:cNvPr id="0" name="Объект 36"/>
                      <p:cNvPicPr>
                        <a:picLocks noChangeAspect="1" noChangeArrowheads="1"/>
                      </p:cNvPicPr>
                      <p:nvPr/>
                    </p:nvPicPr>
                    <p:blipFill>
                      <a:blip r:embed="rId4"/>
                      <a:srcRect/>
                      <a:stretch>
                        <a:fillRect/>
                      </a:stretch>
                    </p:blipFill>
                    <p:spPr bwMode="auto">
                      <a:xfrm>
                        <a:off x="2627784" y="3789040"/>
                        <a:ext cx="3168352" cy="79208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25802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Слово </a:t>
            </a:r>
            <a:r>
              <a:rPr lang="uk-UA" i="1" dirty="0">
                <a:solidFill>
                  <a:schemeClr val="bg1"/>
                </a:solidFill>
                <a:latin typeface="Arial" pitchFamily="34" charset="0"/>
                <a:cs typeface="Arial" pitchFamily="34" charset="0"/>
              </a:rPr>
              <a:t>будь-якої</a:t>
            </a:r>
            <a:r>
              <a:rPr lang="uk-UA" dirty="0">
                <a:solidFill>
                  <a:schemeClr val="bg1"/>
                </a:solidFill>
                <a:latin typeface="Arial" pitchFamily="34" charset="0"/>
                <a:cs typeface="Arial" pitchFamily="34" charset="0"/>
              </a:rPr>
              <a:t>, що застосовано у формулюванні, слід розуміти з деякими застереженнями. Справа у тому, що важливу роль у практичному застосуванні принципу можливих переміщень відіграє можливість виключити з розглядання сили взаємодії між складовими матеріальної системи.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Найчастіше </a:t>
            </a:r>
            <a:r>
              <a:rPr lang="uk-UA" dirty="0">
                <a:solidFill>
                  <a:schemeClr val="bg1"/>
                </a:solidFill>
                <a:latin typeface="Arial" pitchFamily="34" charset="0"/>
                <a:cs typeface="Arial" pitchFamily="34" charset="0"/>
              </a:rPr>
              <a:t>це можливо, оскільки сумарна робота таких сил дорівнює нулю. У тих випадках, коли це не так, наприклад, для сил тертя або пружних сил, їх треба включити у перелік сил, які враховуються в рівнянні (1.2.2).</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spTree>
    <p:extLst>
      <p:ext uri="{BB962C8B-B14F-4D97-AF65-F5344CB8AC3E}">
        <p14:creationId xmlns:p14="http://schemas.microsoft.com/office/powerpoint/2010/main" val="14527445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itchFamily="34" charset="0"/>
                <a:cs typeface="Arial" pitchFamily="34" charset="0"/>
              </a:rPr>
              <a:t>Ще </a:t>
            </a:r>
            <a:r>
              <a:rPr lang="uk-UA" dirty="0">
                <a:solidFill>
                  <a:schemeClr val="bg1"/>
                </a:solidFill>
                <a:latin typeface="Arial" pitchFamily="34" charset="0"/>
                <a:cs typeface="Arial" pitchFamily="34" charset="0"/>
              </a:rPr>
              <a:t>раз підкреслимо, що сформульований принцип розглядається як деякий самостійний закон природи, який не потребує виведення з будь-яких інших законів.</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Повернемось до задачі про рівновагу пантографу. Будемо припускати, що тертя у шарнірах відсутнє. Це забезпечує найбільші можливості для застосування принципу можливих переміщень. У цьому випадку роботу виконують тільки сили </a:t>
            </a:r>
            <a:r>
              <a:rPr lang="en-US" dirty="0">
                <a:solidFill>
                  <a:schemeClr val="bg1"/>
                </a:solidFill>
                <a:latin typeface="Arial" pitchFamily="34" charset="0"/>
                <a:cs typeface="Arial" pitchFamily="34" charset="0"/>
              </a:rPr>
              <a:t>P </a:t>
            </a:r>
            <a:r>
              <a:rPr lang="uk-UA" dirty="0">
                <a:solidFill>
                  <a:schemeClr val="bg1"/>
                </a:solidFill>
                <a:latin typeface="Arial" pitchFamily="34" charset="0"/>
                <a:cs typeface="Arial" pitchFamily="34" charset="0"/>
              </a:rPr>
              <a:t>та </a:t>
            </a:r>
            <a:r>
              <a:rPr lang="en-US" dirty="0">
                <a:solidFill>
                  <a:schemeClr val="bg1"/>
                </a:solidFill>
                <a:latin typeface="Arial" pitchFamily="34" charset="0"/>
                <a:cs typeface="Arial" pitchFamily="34" charset="0"/>
              </a:rPr>
              <a:t>Q</a:t>
            </a:r>
            <a:r>
              <a:rPr lang="uk-UA" dirty="0">
                <a:solidFill>
                  <a:schemeClr val="bg1"/>
                </a:solidFill>
                <a:latin typeface="Arial" pitchFamily="34" charset="0"/>
                <a:cs typeface="Arial" pitchFamily="34" charset="0"/>
              </a:rPr>
              <a:t>. Їх сумарна можлива робота, у відповідності до (1.2.2), дорівнює нулю</a:t>
            </a:r>
            <a:r>
              <a:rPr lang="uk-UA" dirty="0" smtClean="0">
                <a:solidFill>
                  <a:schemeClr val="bg1"/>
                </a:solidFill>
                <a:latin typeface="Arial" pitchFamily="34" charset="0"/>
                <a:cs typeface="Arial" pitchFamily="34" charset="0"/>
              </a:rPr>
              <a:t>:</a:t>
            </a:r>
          </a:p>
          <a:p>
            <a:pPr algn="ctr"/>
            <a:r>
              <a:rPr lang="uk-UA" dirty="0">
                <a:solidFill>
                  <a:schemeClr val="bg1"/>
                </a:solidFill>
                <a:latin typeface="Arial" pitchFamily="34" charset="0"/>
                <a:cs typeface="Arial" pitchFamily="34" charset="0"/>
                <a:sym typeface="Symbol"/>
              </a:rPr>
              <a:t></a:t>
            </a:r>
            <a:r>
              <a:rPr lang="en-US" dirty="0">
                <a:solidFill>
                  <a:schemeClr val="bg1"/>
                </a:solidFill>
                <a:latin typeface="Arial" pitchFamily="34" charset="0"/>
                <a:cs typeface="Arial" pitchFamily="34" charset="0"/>
              </a:rPr>
              <a:t>A</a:t>
            </a:r>
            <a:r>
              <a:rPr lang="ru-RU" dirty="0">
                <a:solidFill>
                  <a:schemeClr val="bg1"/>
                </a:solidFill>
                <a:latin typeface="Arial" pitchFamily="34" charset="0"/>
                <a:cs typeface="Arial" pitchFamily="34" charset="0"/>
              </a:rPr>
              <a:t>=</a:t>
            </a:r>
            <a:r>
              <a:rPr lang="en-US" dirty="0">
                <a:solidFill>
                  <a:schemeClr val="bg1"/>
                </a:solidFill>
                <a:latin typeface="Arial" pitchFamily="34" charset="0"/>
                <a:cs typeface="Arial" pitchFamily="34" charset="0"/>
              </a:rPr>
              <a:t>P</a:t>
            </a:r>
            <a:r>
              <a:rPr lang="en-US" dirty="0">
                <a:solidFill>
                  <a:schemeClr val="bg1"/>
                </a:solidFill>
                <a:latin typeface="Arial" pitchFamily="34" charset="0"/>
                <a:cs typeface="Arial" pitchFamily="34" charset="0"/>
                <a:sym typeface="Symbol"/>
              </a:rPr>
              <a:t></a:t>
            </a:r>
            <a:r>
              <a:rPr lang="en-US" baseline="-25000" dirty="0">
                <a:solidFill>
                  <a:schemeClr val="bg1"/>
                </a:solidFill>
                <a:latin typeface="Arial" pitchFamily="34" charset="0"/>
                <a:cs typeface="Arial" pitchFamily="34" charset="0"/>
              </a:rPr>
              <a:t>A</a:t>
            </a:r>
            <a:r>
              <a:rPr lang="ru-RU" dirty="0">
                <a:solidFill>
                  <a:schemeClr val="bg1"/>
                </a:solidFill>
                <a:latin typeface="Arial" pitchFamily="34" charset="0"/>
                <a:cs typeface="Arial" pitchFamily="34" charset="0"/>
              </a:rPr>
              <a:t>–</a:t>
            </a:r>
            <a:r>
              <a:rPr lang="en-US" dirty="0">
                <a:solidFill>
                  <a:schemeClr val="bg1"/>
                </a:solidFill>
                <a:latin typeface="Arial" pitchFamily="34" charset="0"/>
                <a:cs typeface="Arial" pitchFamily="34" charset="0"/>
              </a:rPr>
              <a:t>Q</a:t>
            </a:r>
            <a:r>
              <a:rPr lang="en-US" dirty="0">
                <a:solidFill>
                  <a:schemeClr val="bg1"/>
                </a:solidFill>
                <a:latin typeface="Arial" pitchFamily="34" charset="0"/>
                <a:cs typeface="Arial" pitchFamily="34" charset="0"/>
                <a:sym typeface="Symbol"/>
              </a:rPr>
              <a:t></a:t>
            </a:r>
            <a:r>
              <a:rPr lang="en-US" baseline="-25000" dirty="0">
                <a:solidFill>
                  <a:schemeClr val="bg1"/>
                </a:solidFill>
                <a:latin typeface="Arial" pitchFamily="34" charset="0"/>
                <a:cs typeface="Arial" pitchFamily="34" charset="0"/>
              </a:rPr>
              <a:t>B</a:t>
            </a:r>
            <a:r>
              <a:rPr lang="ru-RU" dirty="0">
                <a:solidFill>
                  <a:schemeClr val="bg1"/>
                </a:solidFill>
                <a:latin typeface="Arial" pitchFamily="34" charset="0"/>
                <a:cs typeface="Arial" pitchFamily="34" charset="0"/>
              </a:rPr>
              <a:t>=0</a:t>
            </a:r>
            <a:r>
              <a:rPr lang="uk-UA" dirty="0">
                <a:solidFill>
                  <a:schemeClr val="bg1"/>
                </a:solidFill>
                <a:latin typeface="Arial" pitchFamily="34" charset="0"/>
                <a:cs typeface="Arial" pitchFamily="34" charset="0"/>
              </a:rPr>
              <a:t>	(1.2.3)</a:t>
            </a:r>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spTree>
    <p:extLst>
      <p:ext uri="{BB962C8B-B14F-4D97-AF65-F5344CB8AC3E}">
        <p14:creationId xmlns:p14="http://schemas.microsoft.com/office/powerpoint/2010/main" val="3757980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Принцип можливих переміщень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fontScale="92500" lnSpcReduction="20000"/>
          </a:bodyPr>
          <a:lstStyle/>
          <a:p>
            <a:r>
              <a:rPr lang="uk-UA" dirty="0">
                <a:solidFill>
                  <a:schemeClr val="bg1"/>
                </a:solidFill>
                <a:latin typeface="Arial" pitchFamily="34" charset="0"/>
                <a:cs typeface="Arial" pitchFamily="34" charset="0"/>
              </a:rPr>
              <a:t>Переміщення точки В викликано розтяганням нижчого ланцюга пантографу. Переміщення точки А викликається одночасними однаковими розтяганнями обох </a:t>
            </a:r>
            <a:r>
              <a:rPr lang="uk-UA" b="1" dirty="0" smtClean="0">
                <a:solidFill>
                  <a:schemeClr val="bg1"/>
                </a:solidFill>
                <a:latin typeface="Arial" pitchFamily="34" charset="0"/>
                <a:cs typeface="Arial" pitchFamily="34" charset="0"/>
              </a:rPr>
              <a:t>ланок.</a:t>
            </a:r>
            <a:r>
              <a:rPr lang="uk-UA" dirty="0" smtClean="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rPr>
              <a:t>У зв’язку з цим буде:</a:t>
            </a:r>
            <a:endParaRPr lang="ru-RU" dirty="0">
              <a:solidFill>
                <a:schemeClr val="bg1"/>
              </a:solidFill>
              <a:latin typeface="Arial" pitchFamily="34" charset="0"/>
              <a:cs typeface="Arial" pitchFamily="34" charset="0"/>
            </a:endParaRPr>
          </a:p>
          <a:p>
            <a:pPr algn="ctr"/>
            <a:r>
              <a:rPr lang="en-US" dirty="0">
                <a:solidFill>
                  <a:schemeClr val="bg1"/>
                </a:solidFill>
                <a:latin typeface="Arial" pitchFamily="34" charset="0"/>
                <a:cs typeface="Arial" pitchFamily="34" charset="0"/>
                <a:sym typeface="Symbol"/>
              </a:rPr>
              <a:t></a:t>
            </a:r>
            <a:r>
              <a:rPr lang="en-US" baseline="-25000" dirty="0">
                <a:solidFill>
                  <a:schemeClr val="bg1"/>
                </a:solidFill>
                <a:latin typeface="Arial" pitchFamily="34" charset="0"/>
                <a:cs typeface="Arial" pitchFamily="34" charset="0"/>
              </a:rPr>
              <a:t>A</a:t>
            </a:r>
            <a:r>
              <a:rPr lang="uk-UA" dirty="0">
                <a:solidFill>
                  <a:schemeClr val="bg1"/>
                </a:solidFill>
                <a:latin typeface="Arial" pitchFamily="34" charset="0"/>
                <a:cs typeface="Arial" pitchFamily="34" charset="0"/>
              </a:rPr>
              <a:t>=2</a:t>
            </a:r>
            <a:r>
              <a:rPr lang="en-US" dirty="0">
                <a:solidFill>
                  <a:schemeClr val="bg1"/>
                </a:solidFill>
                <a:latin typeface="Arial" pitchFamily="34" charset="0"/>
                <a:cs typeface="Arial" pitchFamily="34" charset="0"/>
                <a:sym typeface="Symbol"/>
              </a:rPr>
              <a:t></a:t>
            </a:r>
            <a:r>
              <a:rPr lang="en-US" baseline="-25000" dirty="0">
                <a:solidFill>
                  <a:schemeClr val="bg1"/>
                </a:solidFill>
                <a:latin typeface="Arial" pitchFamily="34" charset="0"/>
                <a:cs typeface="Arial" pitchFamily="34" charset="0"/>
              </a:rPr>
              <a:t>B</a:t>
            </a:r>
            <a:r>
              <a:rPr lang="uk-UA" dirty="0">
                <a:solidFill>
                  <a:schemeClr val="bg1"/>
                </a:solidFill>
                <a:latin typeface="Arial" pitchFamily="34" charset="0"/>
                <a:cs typeface="Arial" pitchFamily="34" charset="0"/>
              </a:rPr>
              <a:t>	(1.2.4)</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Із врахуванням цього з (1.2.3) отримуємо:</a:t>
            </a:r>
            <a:endParaRPr lang="ru-RU" dirty="0">
              <a:solidFill>
                <a:schemeClr val="bg1"/>
              </a:solidFill>
              <a:latin typeface="Arial" pitchFamily="34" charset="0"/>
              <a:cs typeface="Arial" pitchFamily="34" charset="0"/>
            </a:endParaRPr>
          </a:p>
          <a:p>
            <a:pPr algn="ctr"/>
            <a:r>
              <a:rPr lang="uk-UA" dirty="0">
                <a:solidFill>
                  <a:schemeClr val="bg1"/>
                </a:solidFill>
                <a:latin typeface="Arial" pitchFamily="34" charset="0"/>
                <a:cs typeface="Arial" pitchFamily="34" charset="0"/>
              </a:rPr>
              <a:t>2</a:t>
            </a:r>
            <a:r>
              <a:rPr lang="en-US" dirty="0">
                <a:solidFill>
                  <a:schemeClr val="bg1"/>
                </a:solidFill>
                <a:latin typeface="Arial" pitchFamily="34" charset="0"/>
                <a:cs typeface="Arial" pitchFamily="34" charset="0"/>
              </a:rPr>
              <a:t>P</a:t>
            </a:r>
            <a:r>
              <a:rPr lang="en-US" dirty="0">
                <a:solidFill>
                  <a:schemeClr val="bg1"/>
                </a:solidFill>
                <a:latin typeface="Arial" pitchFamily="34" charset="0"/>
                <a:cs typeface="Arial" pitchFamily="34" charset="0"/>
                <a:sym typeface="Symbol"/>
              </a:rPr>
              <a:t></a:t>
            </a:r>
            <a:r>
              <a:rPr lang="en-US" baseline="-25000" dirty="0">
                <a:solidFill>
                  <a:schemeClr val="bg1"/>
                </a:solidFill>
                <a:latin typeface="Arial" pitchFamily="34" charset="0"/>
                <a:cs typeface="Arial" pitchFamily="34" charset="0"/>
              </a:rPr>
              <a:t>B</a:t>
            </a:r>
            <a:r>
              <a:rPr lang="ru-RU" dirty="0">
                <a:solidFill>
                  <a:schemeClr val="bg1"/>
                </a:solidFill>
                <a:latin typeface="Arial" pitchFamily="34" charset="0"/>
                <a:cs typeface="Arial" pitchFamily="34" charset="0"/>
              </a:rPr>
              <a:t>–</a:t>
            </a:r>
            <a:r>
              <a:rPr lang="en-US" dirty="0">
                <a:solidFill>
                  <a:schemeClr val="bg1"/>
                </a:solidFill>
                <a:latin typeface="Arial" pitchFamily="34" charset="0"/>
                <a:cs typeface="Arial" pitchFamily="34" charset="0"/>
              </a:rPr>
              <a:t>Q</a:t>
            </a:r>
            <a:r>
              <a:rPr lang="en-US" dirty="0">
                <a:solidFill>
                  <a:schemeClr val="bg1"/>
                </a:solidFill>
                <a:latin typeface="Arial" pitchFamily="34" charset="0"/>
                <a:cs typeface="Arial" pitchFamily="34" charset="0"/>
                <a:sym typeface="Symbol"/>
              </a:rPr>
              <a:t></a:t>
            </a:r>
            <a:r>
              <a:rPr lang="en-US" baseline="-25000" dirty="0">
                <a:solidFill>
                  <a:schemeClr val="bg1"/>
                </a:solidFill>
                <a:latin typeface="Arial" pitchFamily="34" charset="0"/>
                <a:cs typeface="Arial" pitchFamily="34" charset="0"/>
              </a:rPr>
              <a:t>B</a:t>
            </a:r>
            <a:r>
              <a:rPr lang="ru-RU" dirty="0">
                <a:solidFill>
                  <a:schemeClr val="bg1"/>
                </a:solidFill>
                <a:latin typeface="Arial" pitchFamily="34" charset="0"/>
                <a:cs typeface="Arial" pitchFamily="34" charset="0"/>
              </a:rPr>
              <a:t>=(2</a:t>
            </a:r>
            <a:r>
              <a:rPr lang="en-US" dirty="0">
                <a:solidFill>
                  <a:schemeClr val="bg1"/>
                </a:solidFill>
                <a:latin typeface="Arial" pitchFamily="34" charset="0"/>
                <a:cs typeface="Arial" pitchFamily="34" charset="0"/>
              </a:rPr>
              <a:t>P</a:t>
            </a:r>
            <a:r>
              <a:rPr lang="ru-RU" dirty="0">
                <a:solidFill>
                  <a:schemeClr val="bg1"/>
                </a:solidFill>
                <a:latin typeface="Arial" pitchFamily="34" charset="0"/>
                <a:cs typeface="Arial" pitchFamily="34" charset="0"/>
              </a:rPr>
              <a:t>–</a:t>
            </a:r>
            <a:r>
              <a:rPr lang="en-US" dirty="0">
                <a:solidFill>
                  <a:schemeClr val="bg1"/>
                </a:solidFill>
                <a:latin typeface="Arial" pitchFamily="34" charset="0"/>
                <a:cs typeface="Arial" pitchFamily="34" charset="0"/>
              </a:rPr>
              <a:t>Q</a:t>
            </a:r>
            <a:r>
              <a:rPr lang="ru-RU" dirty="0">
                <a:solidFill>
                  <a:schemeClr val="bg1"/>
                </a:solidFill>
                <a:latin typeface="Arial" pitchFamily="34" charset="0"/>
                <a:cs typeface="Arial" pitchFamily="34" charset="0"/>
              </a:rPr>
              <a:t>)</a:t>
            </a:r>
            <a:r>
              <a:rPr lang="en-US" dirty="0">
                <a:solidFill>
                  <a:schemeClr val="bg1"/>
                </a:solidFill>
                <a:latin typeface="Arial" pitchFamily="34" charset="0"/>
                <a:cs typeface="Arial" pitchFamily="34" charset="0"/>
                <a:sym typeface="Symbol"/>
              </a:rPr>
              <a:t></a:t>
            </a:r>
            <a:r>
              <a:rPr lang="en-US" baseline="-25000" dirty="0">
                <a:solidFill>
                  <a:schemeClr val="bg1"/>
                </a:solidFill>
                <a:latin typeface="Arial" pitchFamily="34" charset="0"/>
                <a:cs typeface="Arial" pitchFamily="34" charset="0"/>
              </a:rPr>
              <a:t>B</a:t>
            </a:r>
            <a:r>
              <a:rPr lang="ru-RU" dirty="0">
                <a:solidFill>
                  <a:schemeClr val="bg1"/>
                </a:solidFill>
                <a:latin typeface="Arial" pitchFamily="34" charset="0"/>
                <a:cs typeface="Arial" pitchFamily="34" charset="0"/>
              </a:rPr>
              <a:t>=0	(1.2.5)</a:t>
            </a:r>
          </a:p>
          <a:p>
            <a:r>
              <a:rPr lang="uk-UA" dirty="0">
                <a:solidFill>
                  <a:schemeClr val="bg1"/>
                </a:solidFill>
                <a:latin typeface="Arial" pitchFamily="34" charset="0"/>
                <a:cs typeface="Arial" pitchFamily="34" charset="0"/>
              </a:rPr>
              <a:t>Оскільки переміщення </a:t>
            </a:r>
            <a:r>
              <a:rPr lang="en-US" dirty="0">
                <a:solidFill>
                  <a:schemeClr val="bg1"/>
                </a:solidFill>
                <a:latin typeface="Arial" pitchFamily="34" charset="0"/>
                <a:cs typeface="Arial" pitchFamily="34" charset="0"/>
                <a:sym typeface="Symbol"/>
              </a:rPr>
              <a:t></a:t>
            </a:r>
            <a:r>
              <a:rPr lang="en-US" baseline="-25000" dirty="0">
                <a:solidFill>
                  <a:schemeClr val="bg1"/>
                </a:solidFill>
                <a:latin typeface="Arial" pitchFamily="34" charset="0"/>
                <a:cs typeface="Arial" pitchFamily="34" charset="0"/>
              </a:rPr>
              <a:t>B</a:t>
            </a:r>
            <a:r>
              <a:rPr lang="uk-UA" dirty="0">
                <a:solidFill>
                  <a:schemeClr val="bg1"/>
                </a:solidFill>
                <a:latin typeface="Arial" pitchFamily="34" charset="0"/>
                <a:cs typeface="Arial" pitchFamily="34" charset="0"/>
              </a:rPr>
              <a:t> не дорівнює нулю, то справедлива рівність:</a:t>
            </a:r>
            <a:endParaRPr lang="ru-RU" dirty="0">
              <a:solidFill>
                <a:schemeClr val="bg1"/>
              </a:solidFill>
              <a:latin typeface="Arial" pitchFamily="34" charset="0"/>
              <a:cs typeface="Arial" pitchFamily="34" charset="0"/>
            </a:endParaRPr>
          </a:p>
          <a:p>
            <a:pPr algn="ctr"/>
            <a:r>
              <a:rPr lang="ru-RU" dirty="0">
                <a:solidFill>
                  <a:schemeClr val="bg1"/>
                </a:solidFill>
                <a:latin typeface="Arial" pitchFamily="34" charset="0"/>
                <a:cs typeface="Arial" pitchFamily="34" charset="0"/>
              </a:rPr>
              <a:t>2</a:t>
            </a:r>
            <a:r>
              <a:rPr lang="en-US" dirty="0">
                <a:solidFill>
                  <a:schemeClr val="bg1"/>
                </a:solidFill>
                <a:latin typeface="Arial" pitchFamily="34" charset="0"/>
                <a:cs typeface="Arial" pitchFamily="34" charset="0"/>
              </a:rPr>
              <a:t>P</a:t>
            </a:r>
            <a:r>
              <a:rPr lang="ru-RU" dirty="0">
                <a:solidFill>
                  <a:schemeClr val="bg1"/>
                </a:solidFill>
                <a:latin typeface="Arial" pitchFamily="34" charset="0"/>
                <a:cs typeface="Arial" pitchFamily="34" charset="0"/>
              </a:rPr>
              <a:t>–</a:t>
            </a:r>
            <a:r>
              <a:rPr lang="en-US" dirty="0">
                <a:solidFill>
                  <a:schemeClr val="bg1"/>
                </a:solidFill>
                <a:latin typeface="Arial" pitchFamily="34" charset="0"/>
                <a:cs typeface="Arial" pitchFamily="34" charset="0"/>
              </a:rPr>
              <a:t>Q</a:t>
            </a:r>
            <a:r>
              <a:rPr lang="ru-RU" dirty="0">
                <a:solidFill>
                  <a:schemeClr val="bg1"/>
                </a:solidFill>
                <a:latin typeface="Arial" pitchFamily="34" charset="0"/>
                <a:cs typeface="Arial" pitchFamily="34" charset="0"/>
              </a:rPr>
              <a:t>=0	(1.2.6)</a:t>
            </a:r>
          </a:p>
          <a:p>
            <a:pPr algn="ctr"/>
            <a:r>
              <a:rPr lang="uk-UA" dirty="0">
                <a:solidFill>
                  <a:schemeClr val="bg1"/>
                </a:solidFill>
                <a:latin typeface="Arial" pitchFamily="34" charset="0"/>
                <a:cs typeface="Arial" pitchFamily="34" charset="0"/>
              </a:rPr>
              <a:t>Таким чином, замість вісімнадцяти рівнянь, які вимагалось скласти при звичайному підході, тут отримано тільки одне рівняння (1.2.6), яке дає відповідь на поставлене питання: </a:t>
            </a:r>
            <a:r>
              <a:rPr lang="en-US" dirty="0">
                <a:solidFill>
                  <a:schemeClr val="bg1"/>
                </a:solidFill>
                <a:latin typeface="Arial" pitchFamily="34" charset="0"/>
                <a:cs typeface="Arial" pitchFamily="34" charset="0"/>
              </a:rPr>
              <a:t>Q</a:t>
            </a:r>
            <a:r>
              <a:rPr lang="ru-RU" dirty="0">
                <a:solidFill>
                  <a:schemeClr val="bg1"/>
                </a:solidFill>
                <a:latin typeface="Arial" pitchFamily="34" charset="0"/>
                <a:cs typeface="Arial" pitchFamily="34" charset="0"/>
              </a:rPr>
              <a:t>=2</a:t>
            </a:r>
            <a:r>
              <a:rPr lang="en-US" dirty="0">
                <a:solidFill>
                  <a:schemeClr val="bg1"/>
                </a:solidFill>
                <a:latin typeface="Arial" pitchFamily="34" charset="0"/>
                <a:cs typeface="Arial" pitchFamily="34" charset="0"/>
              </a:rPr>
              <a:t>P</a:t>
            </a:r>
            <a:r>
              <a:rPr lang="uk-UA" dirty="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spTree>
    <p:extLst>
      <p:ext uri="{BB962C8B-B14F-4D97-AF65-F5344CB8AC3E}">
        <p14:creationId xmlns:p14="http://schemas.microsoft.com/office/powerpoint/2010/main" val="2293078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Вступ</a:t>
            </a:r>
            <a:endParaRPr lang="ru-RU" dirty="0"/>
          </a:p>
        </p:txBody>
      </p:sp>
      <p:sp>
        <p:nvSpPr>
          <p:cNvPr id="3" name="Объект 2"/>
          <p:cNvSpPr>
            <a:spLocks noGrp="1"/>
          </p:cNvSpPr>
          <p:nvPr>
            <p:ph idx="1"/>
          </p:nvPr>
        </p:nvSpPr>
        <p:spPr/>
        <p:txBody>
          <a:bodyPr/>
          <a:lstStyle/>
          <a:p>
            <a:r>
              <a:rPr lang="uk-UA" dirty="0" smtClean="0">
                <a:solidFill>
                  <a:schemeClr val="bg1"/>
                </a:solidFill>
              </a:rPr>
              <a:t>Другий метод – </a:t>
            </a:r>
            <a:r>
              <a:rPr lang="uk-UA" b="1" i="1" dirty="0" smtClean="0">
                <a:solidFill>
                  <a:schemeClr val="bg1"/>
                </a:solidFill>
              </a:rPr>
              <a:t>графічний</a:t>
            </a:r>
            <a:r>
              <a:rPr lang="uk-UA" dirty="0" smtClean="0">
                <a:solidFill>
                  <a:schemeClr val="bg1"/>
                </a:solidFill>
              </a:rPr>
              <a:t>. Цей метод був добре відомим і до появлення системного аналізу і досить успішно використовується для підвищення наочності опису складних систем.</a:t>
            </a:r>
            <a:endParaRPr lang="ru-RU" dirty="0" smtClean="0">
              <a:solidFill>
                <a:schemeClr val="bg1"/>
              </a:solidFill>
            </a:endParaRPr>
          </a:p>
          <a:p>
            <a:r>
              <a:rPr lang="uk-UA" dirty="0" smtClean="0">
                <a:solidFill>
                  <a:schemeClr val="bg1"/>
                </a:solidFill>
              </a:rPr>
              <a:t>Третій </a:t>
            </a:r>
            <a:r>
              <a:rPr lang="uk-UA" dirty="0">
                <a:solidFill>
                  <a:schemeClr val="bg1"/>
                </a:solidFill>
              </a:rPr>
              <a:t>і найбільш сучасний метод – </a:t>
            </a:r>
            <a:r>
              <a:rPr lang="uk-UA" b="1" dirty="0">
                <a:solidFill>
                  <a:schemeClr val="bg1"/>
                </a:solidFill>
              </a:rPr>
              <a:t>математичний. </a:t>
            </a:r>
            <a:r>
              <a:rPr lang="uk-UA" dirty="0">
                <a:solidFill>
                  <a:schemeClr val="bg1"/>
                </a:solidFill>
              </a:rPr>
              <a:t>Хоча математика і є типовим витвором аналітичного способу мислення, однак вона досить успішно застосовується і для синтезу.</a:t>
            </a:r>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1182207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Вступ</a:t>
            </a:r>
            <a:endParaRPr lang="ru-RU" dirty="0"/>
          </a:p>
        </p:txBody>
      </p:sp>
      <p:sp>
        <p:nvSpPr>
          <p:cNvPr id="3" name="Объект 2"/>
          <p:cNvSpPr>
            <a:spLocks noGrp="1"/>
          </p:cNvSpPr>
          <p:nvPr>
            <p:ph idx="1"/>
          </p:nvPr>
        </p:nvSpPr>
        <p:spPr/>
        <p:txBody>
          <a:bodyPr>
            <a:normAutofit fontScale="92500"/>
          </a:bodyPr>
          <a:lstStyle/>
          <a:p>
            <a:r>
              <a:rPr lang="uk-UA" dirty="0" smtClean="0">
                <a:solidFill>
                  <a:schemeClr val="bg1"/>
                </a:solidFill>
              </a:rPr>
              <a:t>Щонайменше </a:t>
            </a:r>
            <a:r>
              <a:rPr lang="uk-UA" dirty="0">
                <a:solidFill>
                  <a:schemeClr val="bg1"/>
                </a:solidFill>
              </a:rPr>
              <a:t>з кінця дев'ятнадцятого </a:t>
            </a:r>
            <a:r>
              <a:rPr lang="uk-UA" dirty="0" smtClean="0">
                <a:solidFill>
                  <a:schemeClr val="bg1"/>
                </a:solidFill>
              </a:rPr>
              <a:t>віку </a:t>
            </a:r>
            <a:r>
              <a:rPr lang="uk-UA" dirty="0">
                <a:solidFill>
                  <a:schemeClr val="bg1"/>
                </a:solidFill>
              </a:rPr>
              <a:t>з</a:t>
            </a:r>
            <a:r>
              <a:rPr lang="uk-UA" dirty="0">
                <a:solidFill>
                  <a:schemeClr val="bg1"/>
                </a:solidFill>
                <a:sym typeface="Symbol"/>
              </a:rPr>
              <a:t></a:t>
            </a:r>
            <a:r>
              <a:rPr lang="uk-UA" dirty="0">
                <a:solidFill>
                  <a:schemeClr val="bg1"/>
                </a:solidFill>
              </a:rPr>
              <a:t>явились математичні моделі для опису різних явищ, далеких від традиційного застосування математики. Це, насамперед, моделі для висвітлення екологічних та економічних явищ. Виявилось, що досить нескладні рівняння допомагають адекватно описувати різні цікаві явища немеханічної природи і робити, на </a:t>
            </a:r>
            <a:r>
              <a:rPr lang="uk-UA" dirty="0" smtClean="0">
                <a:solidFill>
                  <a:schemeClr val="bg1"/>
                </a:solidFill>
              </a:rPr>
              <a:t>ґрунті </a:t>
            </a:r>
            <a:r>
              <a:rPr lang="uk-UA" dirty="0">
                <a:solidFill>
                  <a:schemeClr val="bg1"/>
                </a:solidFill>
              </a:rPr>
              <a:t>розв'язання цих рівнянь, якійсь корисні прогнози.</a:t>
            </a:r>
            <a:endParaRPr lang="ru-RU" dirty="0">
              <a:solidFill>
                <a:schemeClr val="bg1"/>
              </a:solidFill>
            </a:endParaRPr>
          </a:p>
          <a:p>
            <a:r>
              <a:rPr lang="uk-UA" dirty="0">
                <a:solidFill>
                  <a:schemeClr val="bg1"/>
                </a:solidFill>
              </a:rPr>
              <a:t>У даному курсі будуть розглядатись саме математичні методи системного аналізу. Це пов'язано, крім іншого, і з тим, що курс розрахований на сучасного студента, що досить вільно володіє як традиційними математичними, так і сучасними комп'ютерними засобами розв'язання складних задач</a:t>
            </a:r>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spTree>
    <p:extLst>
      <p:ext uri="{BB962C8B-B14F-4D97-AF65-F5344CB8AC3E}">
        <p14:creationId xmlns:p14="http://schemas.microsoft.com/office/powerpoint/2010/main" val="973710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СТУПЕНІ СВОБОДИ</a:t>
            </a:r>
            <a:br>
              <a:rPr lang="uk-UA"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r>
              <a:rPr lang="uk-UA" dirty="0">
                <a:solidFill>
                  <a:schemeClr val="bg1"/>
                </a:solidFill>
              </a:rPr>
              <a:t>Числом ступенів свободи твердого тіла називається число незалежних параметрів, які однозначно визначають положення тіла у просторі щодо системи відліку, що розглядається. </a:t>
            </a:r>
            <a:endParaRPr lang="en-US" dirty="0" smtClean="0">
              <a:solidFill>
                <a:schemeClr val="bg1"/>
              </a:solidFill>
            </a:endParaRPr>
          </a:p>
          <a:p>
            <a:r>
              <a:rPr lang="uk-UA" dirty="0" smtClean="0">
                <a:solidFill>
                  <a:schemeClr val="bg1"/>
                </a:solidFill>
              </a:rPr>
              <a:t>Абсолютно </a:t>
            </a:r>
            <a:r>
              <a:rPr lang="uk-UA" dirty="0">
                <a:solidFill>
                  <a:schemeClr val="bg1"/>
                </a:solidFill>
              </a:rPr>
              <a:t>тверде тіло має шість ступенів свободи, так як для повного опису положення такого тіла достатньо задати три координати центру мас і три кути, що описують орієнтацію тіла (ці величини відомі в побуті як «нахил, підйом, поворот», в авіації їх називають «крен» , тангаж, нишпорення»).</a:t>
            </a:r>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spTree>
    <p:extLst>
      <p:ext uri="{BB962C8B-B14F-4D97-AF65-F5344CB8AC3E}">
        <p14:creationId xmlns:p14="http://schemas.microsoft.com/office/powerpoint/2010/main" val="406985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СТУПЕНІ СВОБОДИ</a:t>
            </a:r>
            <a:br>
              <a:rPr lang="uk-UA" b="0" dirty="0" smtClean="0">
                <a:solidFill>
                  <a:schemeClr val="bg1"/>
                </a:solidFill>
                <a:latin typeface="Arial" pitchFamily="34" charset="0"/>
                <a:cs typeface="Arial" pitchFamily="34" charset="0"/>
              </a:rPr>
            </a:br>
            <a:endParaRPr lang="ru-RU" b="0" dirty="0"/>
          </a:p>
        </p:txBody>
      </p:sp>
      <p:sp>
        <p:nvSpPr>
          <p:cNvPr id="3" name="Объект 2"/>
          <p:cNvSpPr>
            <a:spLocks noGrp="1"/>
          </p:cNvSpPr>
          <p:nvPr>
            <p:ph idx="1"/>
          </p:nvPr>
        </p:nvSpPr>
        <p:spPr/>
        <p:txBody>
          <a:bodyPr>
            <a:normAutofit fontScale="92500"/>
          </a:bodyPr>
          <a:lstStyle/>
          <a:p>
            <a:r>
              <a:rPr lang="uk-UA" dirty="0">
                <a:solidFill>
                  <a:schemeClr val="bg1"/>
                </a:solidFill>
                <a:latin typeface="Arial" pitchFamily="34" charset="0"/>
                <a:cs typeface="Arial" pitchFamily="34" charset="0"/>
              </a:rPr>
              <a:t>Одна точка в просторі має три ступеня свободи</a:t>
            </a:r>
          </a:p>
          <a:p>
            <a:r>
              <a:rPr lang="uk-UA" dirty="0">
                <a:solidFill>
                  <a:schemeClr val="bg1"/>
                </a:solidFill>
                <a:latin typeface="Arial" pitchFamily="34" charset="0"/>
                <a:cs typeface="Arial" pitchFamily="34" charset="0"/>
              </a:rPr>
              <a:t>Розглянемо три матеріальні точки у просторі, що не лежать на одній прямій, з'єднані трьома жорсткими </a:t>
            </a:r>
            <a:r>
              <a:rPr lang="uk-UA" dirty="0" smtClean="0">
                <a:solidFill>
                  <a:schemeClr val="bg1"/>
                </a:solidFill>
                <a:latin typeface="Arial" pitchFamily="34" charset="0"/>
                <a:cs typeface="Arial" pitchFamily="34" charset="0"/>
              </a:rPr>
              <a:t>стержнями</a:t>
            </a:r>
            <a:r>
              <a:rPr lang="uk-UA" dirty="0">
                <a:solidFill>
                  <a:schemeClr val="bg1"/>
                </a:solidFill>
                <a:latin typeface="Arial" pitchFamily="34" charset="0"/>
                <a:cs typeface="Arial" pitchFamily="34" charset="0"/>
              </a:rPr>
              <a:t>. Число ступенів свободи </a:t>
            </a:r>
            <a:r>
              <a:rPr lang="uk-UA" dirty="0" smtClean="0">
                <a:solidFill>
                  <a:schemeClr val="bg1"/>
                </a:solidFill>
                <a:latin typeface="Arial" pitchFamily="34" charset="0"/>
                <a:cs typeface="Arial" pitchFamily="34" charset="0"/>
              </a:rPr>
              <a:t>(ЧСС) цих </a:t>
            </a:r>
            <a:r>
              <a:rPr lang="uk-UA" dirty="0">
                <a:solidFill>
                  <a:schemeClr val="bg1"/>
                </a:solidFill>
                <a:latin typeface="Arial" pitchFamily="34" charset="0"/>
                <a:cs typeface="Arial" pitchFamily="34" charset="0"/>
              </a:rPr>
              <a:t>точок дорівнює </a:t>
            </a:r>
            <a:endParaRPr lang="uk-UA" dirty="0" smtClean="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 </a:t>
            </a:r>
            <a:r>
              <a:rPr lang="uk-UA" dirty="0" smtClean="0">
                <a:solidFill>
                  <a:schemeClr val="bg1"/>
                </a:solidFill>
                <a:latin typeface="Arial" pitchFamily="34" charset="0"/>
                <a:cs typeface="Arial" pitchFamily="34" charset="0"/>
              </a:rPr>
              <a:t>               ЧСС= 3+3+3-3=6. </a:t>
            </a:r>
          </a:p>
          <a:p>
            <a:r>
              <a:rPr lang="uk-UA" dirty="0" smtClean="0">
                <a:solidFill>
                  <a:schemeClr val="bg1"/>
                </a:solidFill>
                <a:latin typeface="Arial" pitchFamily="34" charset="0"/>
                <a:cs typeface="Arial" pitchFamily="34" charset="0"/>
              </a:rPr>
              <a:t>Справді</a:t>
            </a:r>
            <a:r>
              <a:rPr lang="uk-UA" dirty="0">
                <a:solidFill>
                  <a:schemeClr val="bg1"/>
                </a:solidFill>
                <a:latin typeface="Arial" pitchFamily="34" charset="0"/>
                <a:cs typeface="Arial" pitchFamily="34" charset="0"/>
              </a:rPr>
              <a:t>, положення </a:t>
            </a:r>
            <a:r>
              <a:rPr lang="uk-UA" b="1" i="1" dirty="0">
                <a:solidFill>
                  <a:schemeClr val="bg1"/>
                </a:solidFill>
                <a:latin typeface="Arial" pitchFamily="34" charset="0"/>
                <a:cs typeface="Arial" pitchFamily="34" charset="0"/>
              </a:rPr>
              <a:t>тіла</a:t>
            </a:r>
            <a:r>
              <a:rPr lang="uk-UA" dirty="0">
                <a:solidFill>
                  <a:schemeClr val="bg1"/>
                </a:solidFill>
                <a:latin typeface="Arial" pitchFamily="34" charset="0"/>
                <a:cs typeface="Arial" pitchFamily="34" charset="0"/>
              </a:rPr>
              <a:t> у просторі щодо будь-якої системи відліку, визначається завданням трьох його точок, які </a:t>
            </a:r>
            <a:r>
              <a:rPr lang="uk-UA" dirty="0" smtClean="0">
                <a:solidFill>
                  <a:schemeClr val="bg1"/>
                </a:solidFill>
                <a:latin typeface="Arial" pitchFamily="34" charset="0"/>
                <a:cs typeface="Arial" pitchFamily="34" charset="0"/>
              </a:rPr>
              <a:t>не лежать на одній прямій</a:t>
            </a:r>
            <a:r>
              <a:rPr lang="uk-UA" dirty="0">
                <a:solidFill>
                  <a:schemeClr val="bg1"/>
                </a:solidFill>
                <a:latin typeface="Arial" pitchFamily="34" charset="0"/>
                <a:cs typeface="Arial" pitchFamily="34" charset="0"/>
              </a:rPr>
              <a:t>, і відстані між точками в твердому тілі залишаються незмінними за будь-яких його рухах. </a:t>
            </a:r>
            <a:r>
              <a:rPr lang="uk-UA" dirty="0" smtClean="0">
                <a:solidFill>
                  <a:schemeClr val="bg1"/>
                </a:solidFill>
                <a:latin typeface="Arial" pitchFamily="34" charset="0"/>
                <a:cs typeface="Arial" pitchFamily="34" charset="0"/>
              </a:rPr>
              <a:t>Таким чином, </a:t>
            </a:r>
            <a:r>
              <a:rPr lang="uk-UA" dirty="0">
                <a:solidFill>
                  <a:schemeClr val="bg1"/>
                </a:solidFill>
                <a:latin typeface="Arial" pitchFamily="34" charset="0"/>
                <a:cs typeface="Arial" pitchFamily="34" charset="0"/>
              </a:rPr>
              <a:t>число ступенів свободи </a:t>
            </a:r>
            <a:r>
              <a:rPr lang="uk-UA" dirty="0" smtClean="0">
                <a:solidFill>
                  <a:schemeClr val="bg1"/>
                </a:solidFill>
                <a:latin typeface="Arial" pitchFamily="34" charset="0"/>
                <a:cs typeface="Arial" pitchFamily="34" charset="0"/>
              </a:rPr>
              <a:t>вільного твердого тіла має </a:t>
            </a:r>
            <a:r>
              <a:rPr lang="uk-UA" dirty="0">
                <a:solidFill>
                  <a:schemeClr val="bg1"/>
                </a:solidFill>
                <a:latin typeface="Arial" pitchFamily="34" charset="0"/>
                <a:cs typeface="Arial" pitchFamily="34" charset="0"/>
              </a:rPr>
              <a:t>дорівнювати шести.</a:t>
            </a:r>
            <a:endParaRPr lang="ru-RU" dirty="0">
              <a:solidFill>
                <a:schemeClr val="bg1"/>
              </a:solidFill>
              <a:latin typeface="Arial" pitchFamily="34" charset="0"/>
              <a:cs typeface="Arial" pitchFamily="34" charset="0"/>
            </a:endParaRPr>
          </a:p>
          <a:p>
            <a:endParaRPr lang="uk-UA" dirty="0"/>
          </a:p>
          <a:p>
            <a:endParaRPr lang="uk-UA"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217255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СТУПЕНІ СВОБОДИ</a:t>
            </a:r>
            <a:br>
              <a:rPr lang="uk-UA"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Розглянемо дві матеріальні точки у просторі, з'єднані жорстким стрижнем довжини l. Положення кожної точки визначається трьома параметрами, але на них  накладено </a:t>
            </a:r>
            <a:r>
              <a:rPr lang="uk-UA" sz="2200" dirty="0" smtClean="0">
                <a:solidFill>
                  <a:schemeClr val="bg1"/>
                </a:solidFill>
                <a:latin typeface="Arial" pitchFamily="34" charset="0"/>
                <a:cs typeface="Arial" pitchFamily="34" charset="0"/>
              </a:rPr>
              <a:t>зв'язок  </a:t>
            </a:r>
          </a:p>
          <a:p>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З цього рівняння будь-яка одна координата може бути виражена через решту п'яти координат (п'ять незалежних параметрів). Тому ці дві точки мають </a:t>
            </a:r>
            <a:endParaRPr lang="uk-UA" sz="2200" dirty="0" smtClean="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ЧСС= 2*3-1=5</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170305316"/>
              </p:ext>
            </p:extLst>
          </p:nvPr>
        </p:nvGraphicFramePr>
        <p:xfrm>
          <a:off x="1639888" y="2902967"/>
          <a:ext cx="4711700" cy="454025"/>
        </p:xfrm>
        <a:graphic>
          <a:graphicData uri="http://schemas.openxmlformats.org/presentationml/2006/ole">
            <mc:AlternateContent xmlns:mc="http://schemas.openxmlformats.org/markup-compatibility/2006">
              <mc:Choice xmlns:v="urn:schemas-microsoft-com:vml" Requires="v">
                <p:oleObj spid="_x0000_s15385" name="Формула" r:id="rId3" imgW="2908080" imgH="241200" progId="Equation.3">
                  <p:embed/>
                </p:oleObj>
              </mc:Choice>
              <mc:Fallback>
                <p:oleObj name="Формула" r:id="rId3" imgW="2908080" imgH="241200" progId="Equation.3">
                  <p:embed/>
                  <p:pic>
                    <p:nvPicPr>
                      <p:cNvPr id="0" name="Объект 4"/>
                      <p:cNvPicPr>
                        <a:picLocks noChangeAspect="1" noChangeArrowheads="1"/>
                      </p:cNvPicPr>
                      <p:nvPr/>
                    </p:nvPicPr>
                    <p:blipFill>
                      <a:blip r:embed="rId4"/>
                      <a:srcRect/>
                      <a:stretch>
                        <a:fillRect/>
                      </a:stretch>
                    </p:blipFill>
                    <p:spPr bwMode="auto">
                      <a:xfrm>
                        <a:off x="1639888" y="2902967"/>
                        <a:ext cx="47117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4502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СТУПЕНІ СВОБОДИ</a:t>
            </a:r>
            <a:br>
              <a:rPr lang="uk-UA"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uk-UA" sz="2200" dirty="0" smtClean="0">
                <a:solidFill>
                  <a:schemeClr val="bg1"/>
                </a:solidFill>
                <a:latin typeface="Arial" pitchFamily="34" charset="0"/>
                <a:cs typeface="Arial" pitchFamily="34" charset="0"/>
              </a:rPr>
              <a:t>Точка, яка рухається по поверхні ЧСС=3-1=2  </a:t>
            </a:r>
          </a:p>
          <a:p>
            <a:r>
              <a:rPr lang="uk-UA" sz="2200" dirty="0" smtClean="0">
                <a:solidFill>
                  <a:schemeClr val="bg1"/>
                </a:solidFill>
                <a:latin typeface="Arial" pitchFamily="34" charset="0"/>
                <a:cs typeface="Arial" pitchFamily="34" charset="0"/>
              </a:rPr>
              <a:t>Система з двох точок, звязаних стержнем, яка рухається по площині </a:t>
            </a:r>
          </a:p>
          <a:p>
            <a:r>
              <a:rPr lang="uk-UA" sz="2200" b="1" dirty="0" smtClean="0">
                <a:solidFill>
                  <a:schemeClr val="bg1"/>
                </a:solidFill>
                <a:latin typeface="Arial" pitchFamily="34" charset="0"/>
                <a:cs typeface="Arial" pitchFamily="34" charset="0"/>
              </a:rPr>
              <a:t>ЧСС=2+2-</a:t>
            </a:r>
            <a:r>
              <a:rPr lang="en-US" sz="2200" b="1" dirty="0" smtClean="0">
                <a:solidFill>
                  <a:schemeClr val="bg1"/>
                </a:solidFill>
                <a:latin typeface="Arial" pitchFamily="34" charset="0"/>
                <a:cs typeface="Arial" pitchFamily="34" charset="0"/>
              </a:rPr>
              <a:t>1</a:t>
            </a:r>
            <a:r>
              <a:rPr lang="uk-UA" sz="2200" b="1" dirty="0" smtClean="0">
                <a:solidFill>
                  <a:schemeClr val="bg1"/>
                </a:solidFill>
                <a:latin typeface="Arial" pitchFamily="34" charset="0"/>
                <a:cs typeface="Arial" pitchFamily="34" charset="0"/>
              </a:rPr>
              <a:t>=3</a:t>
            </a:r>
          </a:p>
          <a:p>
            <a:r>
              <a:rPr lang="uk-UA" sz="2200" dirty="0" smtClean="0">
                <a:solidFill>
                  <a:schemeClr val="bg1"/>
                </a:solidFill>
                <a:latin typeface="Arial" pitchFamily="34" charset="0"/>
                <a:cs typeface="Arial" pitchFamily="34" charset="0"/>
              </a:rPr>
              <a:t>(Відстань між цими точками є незмінними).</a:t>
            </a:r>
          </a:p>
          <a:p>
            <a:endParaRPr lang="uk-UA" sz="2200" dirty="0" smtClean="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Система з двох </a:t>
            </a:r>
            <a:r>
              <a:rPr lang="uk-UA" sz="2200" dirty="0" smtClean="0">
                <a:solidFill>
                  <a:schemeClr val="bg1"/>
                </a:solidFill>
                <a:latin typeface="Arial" pitchFamily="34" charset="0"/>
                <a:cs typeface="Arial" pitchFamily="34" charset="0"/>
              </a:rPr>
              <a:t>стержнів , з'єднаних шарніром, </a:t>
            </a:r>
            <a:r>
              <a:rPr lang="uk-UA" sz="2200" dirty="0">
                <a:solidFill>
                  <a:schemeClr val="bg1"/>
                </a:solidFill>
                <a:latin typeface="Arial" pitchFamily="34" charset="0"/>
                <a:cs typeface="Arial" pitchFamily="34" charset="0"/>
              </a:rPr>
              <a:t>яка рухається по площині </a:t>
            </a:r>
            <a:endParaRPr lang="uk-UA" sz="2200" dirty="0" smtClean="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b="1" dirty="0" smtClean="0">
                <a:solidFill>
                  <a:schemeClr val="bg1"/>
                </a:solidFill>
                <a:latin typeface="Arial" pitchFamily="34" charset="0"/>
                <a:cs typeface="Arial" pitchFamily="34" charset="0"/>
              </a:rPr>
              <a:t>ЧСС=2+2+2-1-1=4</a:t>
            </a:r>
            <a:endParaRPr lang="uk-UA" sz="2200" b="1" dirty="0">
              <a:solidFill>
                <a:schemeClr val="bg1"/>
              </a:solidFill>
              <a:latin typeface="Arial" pitchFamily="34" charset="0"/>
              <a:cs typeface="Arial" pitchFamily="34" charset="0"/>
            </a:endParaRPr>
          </a:p>
          <a:p>
            <a:r>
              <a:rPr lang="uk-UA" sz="2200" b="1" dirty="0" smtClean="0">
                <a:solidFill>
                  <a:schemeClr val="bg1"/>
                </a:solidFill>
                <a:latin typeface="Arial" pitchFamily="34" charset="0"/>
                <a:cs typeface="Arial" pitchFamily="34" charset="0"/>
              </a:rPr>
              <a:t> </a:t>
            </a:r>
            <a:endParaRPr lang="ru-RU" sz="2200" b="1"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spTree>
    <p:extLst>
      <p:ext uri="{BB962C8B-B14F-4D97-AF65-F5344CB8AC3E}">
        <p14:creationId xmlns:p14="http://schemas.microsoft.com/office/powerpoint/2010/main" val="1498124210"/>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3465</TotalTime>
  <Words>2554</Words>
  <Application>Microsoft Office PowerPoint</Application>
  <PresentationFormat>Экран (4:3)</PresentationFormat>
  <Paragraphs>223</Paragraphs>
  <Slides>37</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37</vt:i4>
      </vt:variant>
    </vt:vector>
  </HeadingPairs>
  <TitlesOfParts>
    <vt:vector size="39" baseType="lpstr">
      <vt:lpstr>Паркет</vt:lpstr>
      <vt:lpstr>Формула</vt:lpstr>
      <vt:lpstr>CИСТЕМНИЙ АНАЛІЗ</vt:lpstr>
      <vt:lpstr>ЛЕКЦІЯ 1</vt:lpstr>
      <vt:lpstr>Вступ</vt:lpstr>
      <vt:lpstr>Вступ</vt:lpstr>
      <vt:lpstr>Вступ</vt:lpstr>
      <vt:lpstr>СТУПЕНІ СВОБОДИ </vt:lpstr>
      <vt:lpstr>СТУПЕНІ СВОБОДИ </vt:lpstr>
      <vt:lpstr>СТУПЕНІ СВОБОДИ </vt:lpstr>
      <vt:lpstr>СТУПЕНІ СВОБОДИ </vt:lpstr>
      <vt:lpstr>УЗАГАЛЬНЕНІ КООРДИНАТИИ</vt:lpstr>
      <vt:lpstr>УЗАГАЛЬНЕНІ КООРДИНАТИ</vt:lpstr>
      <vt:lpstr>УЗАГАЛЬНЕНІ КООРДИНАТИ</vt:lpstr>
      <vt:lpstr>УЗАГАЛЬНЕНІ КООРДИНАТИ</vt:lpstr>
      <vt:lpstr>УЗАГАЛЬНЕНІ КООРДИНАТИ</vt:lpstr>
      <vt:lpstr>УЗАГАЛЬНЕНІ КООРДИНАТИ</vt:lpstr>
      <vt:lpstr>УЗАГАЛЬНЕНІ КООРДИНАТИ</vt:lpstr>
      <vt:lpstr>УЗАГАЛЬНЕНІ КООРДИНАТИ</vt:lpstr>
      <vt:lpstr>УЗАГАЛЬНЕНІ КООРДИНАТИ</vt:lpstr>
      <vt:lpstr>УЗАГАЛЬНЕНІ КООРДИНАТИ</vt:lpstr>
      <vt:lpstr>УЗАГАЛЬНЕНІ КООРДИНАТИ</vt:lpstr>
      <vt:lpstr>УЗАГАЛЬНЕНІ КООРДИНАТИ</vt:lpstr>
      <vt:lpstr>УЗАГАЛЬНЕНІ КООРДИНАТИ</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lpstr>Принцип можливих переміщень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 </dc:title>
  <dc:creator>Валерий И. Заяц</dc:creator>
  <cp:lastModifiedBy>user</cp:lastModifiedBy>
  <cp:revision>295</cp:revision>
  <dcterms:created xsi:type="dcterms:W3CDTF">2018-09-10T07:12:08Z</dcterms:created>
  <dcterms:modified xsi:type="dcterms:W3CDTF">2023-09-04T12:53:36Z</dcterms:modified>
</cp:coreProperties>
</file>