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9" r:id="rId11"/>
    <p:sldId id="277" r:id="rId12"/>
    <p:sldId id="275" r:id="rId13"/>
    <p:sldId id="278" r:id="rId14"/>
    <p:sldId id="269" r:id="rId15"/>
    <p:sldId id="271" r:id="rId16"/>
    <p:sldId id="273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86" r:id="rId25"/>
    <p:sldId id="289" r:id="rId26"/>
    <p:sldId id="287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09" autoAdjust="0"/>
  </p:normalViewPr>
  <p:slideViewPr>
    <p:cSldViewPr>
      <p:cViewPr varScale="1">
        <p:scale>
          <a:sx n="60" d="100"/>
          <a:sy n="60" d="100"/>
        </p:scale>
        <p:origin x="-7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резовы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" y="0"/>
            <a:ext cx="91342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ЯЗЫК И КУЛЬТУРА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ЛИНГВОСТРАНОВЕДЕНИЕ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Общественная природа языка реализуется в функциях языка: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ctr"/>
            <a:r>
              <a:rPr lang="ru-RU" b="1" i="1" dirty="0" smtClean="0"/>
              <a:t>Коммуникативная </a:t>
            </a:r>
            <a:r>
              <a:rPr lang="ru-RU" dirty="0" smtClean="0"/>
              <a:t>функция языка –</a:t>
            </a:r>
          </a:p>
          <a:p>
            <a:pPr lvl="0" algn="ctr">
              <a:buNone/>
            </a:pPr>
            <a:r>
              <a:rPr lang="ru-RU" dirty="0" smtClean="0"/>
              <a:t>язык является средством передачи информации от человека к человеку, от одного участника коммуникации к другому.</a:t>
            </a:r>
            <a:endParaRPr lang="ru-RU" dirty="0"/>
          </a:p>
        </p:txBody>
      </p:sp>
      <p:pic>
        <p:nvPicPr>
          <p:cNvPr id="5" name="Содержимое 4" descr="разговаривающие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059238" cy="302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59936" cy="5029200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 smtClean="0"/>
              <a:t>Кумулятивная </a:t>
            </a:r>
            <a:r>
              <a:rPr lang="ru-RU" dirty="0" smtClean="0"/>
              <a:t>функция языка (накопительная) – язык сохраняет информацию о действительности. Язык осуществляет связь между поколениями, хранит человеческие знания и опыт.</a:t>
            </a:r>
          </a:p>
          <a:p>
            <a:pPr algn="just"/>
            <a:r>
              <a:rPr lang="uk-UA" i="1" dirty="0" smtClean="0"/>
              <a:t>Готовь сани летом, а телегу зимой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илл са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059238" cy="261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еле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74295"/>
            <a:ext cx="3638550" cy="224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59936" cy="5029200"/>
          </a:xfrm>
        </p:spPr>
        <p:txBody>
          <a:bodyPr/>
          <a:lstStyle/>
          <a:p>
            <a:pPr lvl="0" algn="ctr"/>
            <a:r>
              <a:rPr lang="ru-RU" sz="2800" b="1" i="1" dirty="0" smtClean="0"/>
              <a:t>Директивная</a:t>
            </a:r>
            <a:r>
              <a:rPr lang="ru-RU" sz="2800" dirty="0" smtClean="0"/>
              <a:t> функция языка – направляющая, формирующая личность.</a:t>
            </a:r>
          </a:p>
          <a:p>
            <a:pPr lvl="0" algn="ctr"/>
            <a:endParaRPr lang="ru-RU" dirty="0" smtClean="0"/>
          </a:p>
          <a:p>
            <a:pPr lvl="0" algn="just"/>
            <a:r>
              <a:rPr lang="ru-RU" i="1" dirty="0" smtClean="0"/>
              <a:t>За двумя зайцами погонишься – ни одного не поймаешь.</a:t>
            </a:r>
          </a:p>
          <a:p>
            <a:endParaRPr lang="ru-RU" dirty="0"/>
          </a:p>
        </p:txBody>
      </p:sp>
      <p:pic>
        <p:nvPicPr>
          <p:cNvPr id="5" name="Содержимое 4" descr="2 зайца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457200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 зайц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124200"/>
            <a:ext cx="2800000" cy="33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Именно эти три функции языка (коммуникативная, кумулятивная, директивная) дают возможность приобщить иностранца к новой культуре с помощью изучаемого языка.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Процесс изучения языка является процессом </a:t>
            </a:r>
            <a:r>
              <a:rPr lang="ru-RU" i="1" dirty="0" smtClean="0"/>
              <a:t>аккультурации</a:t>
            </a:r>
            <a:r>
              <a:rPr lang="ru-RU" dirty="0" smtClean="0"/>
              <a:t>.</a:t>
            </a:r>
          </a:p>
          <a:p>
            <a:pPr algn="just"/>
            <a:r>
              <a:rPr lang="ru-RU" b="1" i="1" dirty="0" smtClean="0"/>
              <a:t>Аккультурация</a:t>
            </a:r>
            <a:r>
              <a:rPr lang="ru-RU" dirty="0" smtClean="0"/>
              <a:t> – усвоение человеком, который вырос в одной национальной культуре, норм и ценностей другой национальной культуры.</a:t>
            </a:r>
          </a:p>
          <a:p>
            <a:pPr algn="just"/>
            <a:r>
              <a:rPr lang="ru-RU" dirty="0" smtClean="0"/>
              <a:t>Аккультурация – сообщение новых сведений, формирование новых умений и коррекция (исправление) неправильного понимания новой культуры.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2-й принцип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Формирование </a:t>
            </a:r>
            <a:r>
              <a:rPr lang="ru-RU" sz="2800" b="1" i="1" dirty="0" smtClean="0"/>
              <a:t>позитивного отношения </a:t>
            </a:r>
            <a:r>
              <a:rPr lang="ru-RU" sz="2800" dirty="0" smtClean="0"/>
              <a:t>к народу-носителю изучаемого языка.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Изучение языка нужно для </a:t>
            </a:r>
            <a:r>
              <a:rPr lang="ru-RU" sz="2800" b="1" i="1" dirty="0" smtClean="0"/>
              <a:t>сближения</a:t>
            </a:r>
            <a:r>
              <a:rPr lang="ru-RU" sz="2800" dirty="0" smtClean="0"/>
              <a:t> и лучшего понимания другого народа.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3-й принцип</a:t>
            </a:r>
            <a:endParaRPr lang="ru-RU" sz="5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друзья разных национальносте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962400"/>
            <a:ext cx="4419600" cy="263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Страноведческая информация должна </a:t>
            </a:r>
            <a:r>
              <a:rPr lang="ru-RU" b="1" i="1" dirty="0" smtClean="0"/>
              <a:t>извлекаться </a:t>
            </a:r>
            <a:r>
              <a:rPr lang="ru-RU" dirty="0" smtClean="0"/>
              <a:t>из процесса общения, из процесса обучения, из учебных текстов на изучаемом языке. </a:t>
            </a:r>
          </a:p>
          <a:p>
            <a:pPr algn="just"/>
            <a:r>
              <a:rPr lang="ru-RU" dirty="0" smtClean="0"/>
              <a:t>Лингвострановедческое обучение – обучение языку.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 4-й принцип</a:t>
            </a:r>
            <a:endParaRPr lang="ru-RU" sz="5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Лингвострановедение</a:t>
            </a:r>
            <a:r>
              <a:rPr lang="ru-RU" dirty="0" smtClean="0"/>
              <a:t> реализует в учебном процессе </a:t>
            </a:r>
            <a:r>
              <a:rPr lang="ru-RU" b="1" i="1" dirty="0" smtClean="0"/>
              <a:t>филологический</a:t>
            </a:r>
            <a:r>
              <a:rPr lang="ru-RU" dirty="0" smtClean="0"/>
              <a:t> способ познания действительности.</a:t>
            </a:r>
          </a:p>
          <a:p>
            <a:pPr algn="just"/>
            <a:r>
              <a:rPr lang="ru-RU" dirty="0" smtClean="0"/>
              <a:t>Филология – наука об отражении культуры и духовной жизни народа в языке и литературе.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5-й принцип</a:t>
            </a:r>
            <a:endParaRPr lang="ru-RU" sz="53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i="1" dirty="0" err="1" smtClean="0"/>
              <a:t>Лингвострановедение</a:t>
            </a:r>
            <a:r>
              <a:rPr lang="ru-RU" sz="3600" dirty="0" smtClean="0"/>
              <a:t> – наука и аспект (сторона) изучения языка, позволяющие ближе познакомиться с носителем языка (народом) и культурой народа и изучаемого языка.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плясовая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150" y="381000"/>
            <a:ext cx="52197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Предмет и задачи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лингвострановедения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Лекция 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стар кни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505200"/>
            <a:ext cx="4572000" cy="250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Что такое </a:t>
            </a:r>
            <a:r>
              <a:rPr lang="ru-RU" b="1" i="1" dirty="0" smtClean="0"/>
              <a:t>культура</a:t>
            </a:r>
            <a:r>
              <a:rPr lang="ru-RU" dirty="0" smtClean="0"/>
              <a:t>?</a:t>
            </a:r>
          </a:p>
          <a:p>
            <a:pPr algn="just"/>
            <a:r>
              <a:rPr lang="ru-RU" dirty="0" smtClean="0"/>
              <a:t>Культура – совокупность результатов </a:t>
            </a:r>
            <a:r>
              <a:rPr lang="ru-RU" i="1" dirty="0" smtClean="0"/>
              <a:t>любой </a:t>
            </a:r>
            <a:r>
              <a:rPr lang="ru-RU" dirty="0" smtClean="0"/>
              <a:t>социальной деятельности человека: и материальной, и духовной.</a:t>
            </a:r>
          </a:p>
          <a:p>
            <a:pPr algn="just"/>
            <a:r>
              <a:rPr lang="ru-RU" dirty="0" smtClean="0"/>
              <a:t>Все результаты деятельности человека (города, дома, машины, одежда, книги, песни, сказки, достижения науки) – это культура.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Необходимые сведения из истории культуры</a:t>
            </a: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algn="just"/>
            <a:r>
              <a:rPr lang="ru-RU" b="1" i="1" dirty="0" smtClean="0"/>
              <a:t>Культура</a:t>
            </a:r>
            <a:r>
              <a:rPr lang="ru-RU" dirty="0" smtClean="0"/>
              <a:t> как результат деятельности человека противопоставляется </a:t>
            </a:r>
            <a:r>
              <a:rPr lang="ru-RU" b="1" i="1" dirty="0" smtClean="0"/>
              <a:t>природе</a:t>
            </a:r>
            <a:r>
              <a:rPr lang="ru-RU" dirty="0" smtClean="0"/>
              <a:t>. </a:t>
            </a:r>
          </a:p>
          <a:p>
            <a:pPr algn="just"/>
            <a:r>
              <a:rPr lang="ru-RU" b="1" i="1" dirty="0" smtClean="0"/>
              <a:t>Природа</a:t>
            </a:r>
            <a:r>
              <a:rPr lang="ru-RU" dirty="0" smtClean="0"/>
              <a:t> – это совокупность внешних условий существования человека, таких, которые не зависят от человека (климат, погода, растительный мир, рельеф, моря, океаны, вся наша планета).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Таким образом, все, что существует вокруг нас – это </a:t>
            </a:r>
            <a:r>
              <a:rPr lang="ru-RU" b="1" i="1" dirty="0" smtClean="0"/>
              <a:t>природа и культура.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Культура может быть </a:t>
            </a:r>
            <a:r>
              <a:rPr lang="ru-RU" b="1" i="1" dirty="0" smtClean="0"/>
              <a:t>материальной</a:t>
            </a:r>
            <a:r>
              <a:rPr lang="ru-RU" dirty="0" smtClean="0"/>
              <a:t> – это совокупность вещественных результатов труда человека, предметы, которые созданы до нас, предшествующими поколениями, и которые создаются сейчас. </a:t>
            </a:r>
          </a:p>
          <a:p>
            <a:pPr algn="just"/>
            <a:r>
              <a:rPr lang="ru-RU" dirty="0" smtClean="0"/>
              <a:t>Дома, машины, одежда, памятники, все вещи – это предметы материальной культуры.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ыт тех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1790965" cy="2243380"/>
          </a:xfrm>
          <a:prstGeom prst="rect">
            <a:avLst/>
          </a:prstGeom>
        </p:spPr>
      </p:pic>
      <p:pic>
        <p:nvPicPr>
          <p:cNvPr id="3" name="Рисунок 2" descr="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3220920" cy="181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мпьют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514600"/>
            <a:ext cx="2513130" cy="189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ш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295400"/>
            <a:ext cx="2887680" cy="162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едм бы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2971800"/>
            <a:ext cx="2057084" cy="216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редметы бы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609600"/>
            <a:ext cx="272447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елефо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4572000"/>
            <a:ext cx="2327751" cy="16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елевизо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4958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algn="just"/>
            <a:r>
              <a:rPr lang="ru-RU" dirty="0" smtClean="0"/>
              <a:t>Культура может быть </a:t>
            </a:r>
            <a:r>
              <a:rPr lang="ru-RU" b="1" i="1" dirty="0" smtClean="0"/>
              <a:t>духовной</a:t>
            </a:r>
            <a:r>
              <a:rPr lang="ru-RU" dirty="0" smtClean="0"/>
              <a:t> – это духовное богатство общества – устное народное творчество, литература и искусство, представления человека о том, что  является прекрасным.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Духовная культура создавалась до нас, нашими предками, и создается сейчас.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ля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791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Каждое поколение вносит вклад в развитие культуры. </a:t>
            </a:r>
          </a:p>
          <a:p>
            <a:pPr algn="just"/>
            <a:r>
              <a:rPr lang="ru-RU" dirty="0" smtClean="0"/>
              <a:t>Культура очень важна для развития человеческой личности. И приобщение человека  к культуре происходит именно с помощью языка. </a:t>
            </a:r>
          </a:p>
          <a:p>
            <a:pPr algn="just"/>
            <a:r>
              <a:rPr lang="ru-RU" dirty="0" smtClean="0"/>
              <a:t>Большую роль в формировании культуры играет переход культуры от поколения к поколению. Механизм наследования, перехода культуры от поколения к поколению называется </a:t>
            </a:r>
            <a:r>
              <a:rPr lang="ru-RU" b="1" i="1" dirty="0" smtClean="0"/>
              <a:t>традицией.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Каждая человеческая общность, каждый коллектив людей имеет собственную систему ценностей. </a:t>
            </a:r>
          </a:p>
          <a:p>
            <a:pPr algn="just"/>
            <a:r>
              <a:rPr lang="ru-RU" sz="3200" dirty="0" smtClean="0"/>
              <a:t>Каждый народ имеет свою систему ценностей, свою культуру. </a:t>
            </a:r>
          </a:p>
          <a:p>
            <a:pPr algn="just"/>
            <a:r>
              <a:rPr lang="ru-RU" sz="3200" dirty="0" smtClean="0"/>
              <a:t>Культура русского, украинского, польского народов, культура наций – </a:t>
            </a:r>
            <a:r>
              <a:rPr lang="ru-RU" sz="3200" b="1" i="1" dirty="0" smtClean="0"/>
              <a:t>национальная культура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общение разных национальност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86984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Каждый человек является </a:t>
            </a:r>
            <a:r>
              <a:rPr lang="ru-RU" sz="3200" b="1" i="1" dirty="0" smtClean="0"/>
              <a:t>носителем </a:t>
            </a:r>
            <a:r>
              <a:rPr lang="ru-RU" sz="3200" dirty="0" smtClean="0"/>
              <a:t>родной</a:t>
            </a:r>
            <a:r>
              <a:rPr lang="ru-RU" sz="3200" b="1" i="1" dirty="0" smtClean="0"/>
              <a:t> </a:t>
            </a:r>
            <a:r>
              <a:rPr lang="ru-RU" sz="3200" dirty="0" smtClean="0"/>
              <a:t>национальной культуры и носителем своего родного языка.</a:t>
            </a:r>
          </a:p>
          <a:p>
            <a:pPr algn="just"/>
            <a:r>
              <a:rPr lang="ru-RU" sz="2800" dirty="0" smtClean="0"/>
              <a:t>Человек может быть носителем двух языков и культур – например, если вырос в семье, где родители являются представителями разных национальностей.</a:t>
            </a:r>
          </a:p>
          <a:p>
            <a:pPr algn="just"/>
            <a:r>
              <a:rPr lang="ru-RU" sz="2800" dirty="0" smtClean="0"/>
              <a:t>Таких людей называют </a:t>
            </a:r>
            <a:r>
              <a:rPr lang="ru-RU" sz="2800" b="1" i="1" dirty="0" smtClean="0"/>
              <a:t>билингвами</a:t>
            </a:r>
            <a:r>
              <a:rPr lang="ru-RU" sz="2800" dirty="0" smtClean="0"/>
              <a:t> и </a:t>
            </a:r>
            <a:r>
              <a:rPr lang="ru-RU" sz="2800" b="1" i="1" dirty="0" smtClean="0"/>
              <a:t>бикультуралами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Посмотрите внимательно на это слово «</a:t>
            </a:r>
            <a:r>
              <a:rPr lang="ru-RU" b="1" i="1" dirty="0" smtClean="0">
                <a:solidFill>
                  <a:srgbClr val="00B050"/>
                </a:solidFill>
              </a:rPr>
              <a:t>лингвострановедение</a:t>
            </a:r>
            <a:r>
              <a:rPr lang="ru-RU" dirty="0" smtClean="0"/>
              <a:t>». Части слова уже дают представление о том, чем занимается эта наука.</a:t>
            </a:r>
          </a:p>
          <a:p>
            <a:pPr algn="just"/>
            <a:r>
              <a:rPr lang="en-US" b="1" i="1" dirty="0" smtClean="0"/>
              <a:t>Lingua</a:t>
            </a:r>
            <a:r>
              <a:rPr lang="ru-RU" b="1" dirty="0" smtClean="0"/>
              <a:t> </a:t>
            </a:r>
            <a:r>
              <a:rPr lang="ru-RU" dirty="0" smtClean="0"/>
              <a:t>– из латинского языка – «язык».</a:t>
            </a:r>
          </a:p>
          <a:p>
            <a:pPr algn="just"/>
            <a:r>
              <a:rPr lang="ru-RU" b="1" i="1" dirty="0" smtClean="0">
                <a:cs typeface="Arabic Typesetting" pitchFamily="66" charset="-78"/>
              </a:rPr>
              <a:t>Ведать</a:t>
            </a:r>
            <a:r>
              <a:rPr lang="ru-RU" dirty="0" smtClean="0">
                <a:cs typeface="Arabic Typesetting" pitchFamily="66" charset="-78"/>
              </a:rPr>
              <a:t> </a:t>
            </a:r>
            <a:r>
              <a:rPr lang="ru-RU" dirty="0" smtClean="0"/>
              <a:t>– из древнерусского – «знать»</a:t>
            </a:r>
          </a:p>
          <a:p>
            <a:pPr algn="just">
              <a:buNone/>
            </a:pPr>
            <a:r>
              <a:rPr lang="ru-RU" sz="2400" i="1" dirty="0" smtClean="0"/>
              <a:t>    (природоведение, театроведение, металловедение)</a:t>
            </a:r>
          </a:p>
          <a:p>
            <a:pPr algn="just"/>
            <a:r>
              <a:rPr lang="ru-RU" dirty="0" smtClean="0"/>
              <a:t>Изучая язык, человек одновременно проникает в новую национальную культуру, получает огромное духовное богатство, которое хранит изучаемый язык.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 первых минут изучения иностранного языка происходит   процесс   </a:t>
            </a:r>
            <a:r>
              <a:rPr lang="ru-RU" b="1" i="1" dirty="0" smtClean="0"/>
              <a:t>аккультурации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Должен ли человек, изучающий иностранный язык, отказываться от своей национальной культуры? – Конечно, нет.</a:t>
            </a:r>
          </a:p>
          <a:p>
            <a:pPr algn="just"/>
            <a:r>
              <a:rPr lang="ru-RU" dirty="0" smtClean="0"/>
              <a:t> Изучение иностранного языка и иностранной культуры расширяет знания, представления о мире, помогает лучше понимать других людей.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происходит, когда общаются носители разных языков и культур?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Общение – коммуникация.</a:t>
            </a:r>
          </a:p>
          <a:p>
            <a:endParaRPr lang="ru-RU" dirty="0" smtClean="0"/>
          </a:p>
          <a:p>
            <a:pPr algn="ctr"/>
            <a:r>
              <a:rPr lang="ru-RU" sz="3200" dirty="0" smtClean="0"/>
              <a:t>Когда общаются носители разных культур, происходит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b="1" i="1" dirty="0" smtClean="0"/>
              <a:t>диалог культур </a:t>
            </a:r>
          </a:p>
          <a:p>
            <a:pPr algn="ctr">
              <a:buNone/>
            </a:pPr>
            <a:r>
              <a:rPr lang="ru-RU" sz="3200" dirty="0" smtClean="0"/>
              <a:t>или</a:t>
            </a:r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b="1" i="1" dirty="0" smtClean="0"/>
              <a:t>межкультурная коммуникация.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Мы говорили о </a:t>
            </a:r>
            <a:r>
              <a:rPr lang="ru-RU" b="1" i="1" dirty="0" smtClean="0"/>
              <a:t>предмете</a:t>
            </a:r>
            <a:r>
              <a:rPr lang="ru-RU" dirty="0" smtClean="0"/>
              <a:t> и </a:t>
            </a:r>
            <a:r>
              <a:rPr lang="ru-RU" b="1" i="1" dirty="0" smtClean="0"/>
              <a:t>задачах </a:t>
            </a:r>
            <a:r>
              <a:rPr lang="ru-RU" dirty="0" smtClean="0"/>
              <a:t>лингвострановедения.</a:t>
            </a:r>
          </a:p>
          <a:p>
            <a:pPr algn="ctr"/>
            <a:r>
              <a:rPr lang="ru-RU" b="1" i="1" dirty="0" smtClean="0"/>
              <a:t>Предмет</a:t>
            </a:r>
            <a:r>
              <a:rPr lang="ru-RU" dirty="0" smtClean="0"/>
              <a:t> лингвострановедения – выявление национально-культурной семантики единиц языка.</a:t>
            </a:r>
          </a:p>
          <a:p>
            <a:pPr algn="ctr"/>
            <a:r>
              <a:rPr lang="ru-RU" dirty="0" err="1" smtClean="0"/>
              <a:t>Лингвострановедение</a:t>
            </a:r>
            <a:r>
              <a:rPr lang="ru-RU" dirty="0" smtClean="0"/>
              <a:t> отличается от общего страноведения тем, что знакомство с культурой страны производится </a:t>
            </a:r>
            <a:r>
              <a:rPr lang="ru-RU" b="1" i="1" dirty="0" smtClean="0"/>
              <a:t>в процессе изучения языка, с помощью языка.</a:t>
            </a:r>
          </a:p>
          <a:p>
            <a:pPr algn="ctr"/>
            <a:r>
              <a:rPr lang="ru-RU" dirty="0" smtClean="0"/>
              <a:t>В процессе изучения языка реализуются его </a:t>
            </a:r>
            <a:r>
              <a:rPr lang="ru-RU" b="1" i="1" dirty="0" smtClean="0"/>
              <a:t>коммуникативная, кумулятивная, директивная </a:t>
            </a:r>
            <a:r>
              <a:rPr lang="ru-RU" dirty="0" smtClean="0"/>
              <a:t>функции и осуществляется </a:t>
            </a:r>
            <a:r>
              <a:rPr lang="ru-RU" b="1" i="1" dirty="0" smtClean="0"/>
              <a:t>аккультурация</a:t>
            </a:r>
            <a:r>
              <a:rPr lang="ru-RU" dirty="0" smtClean="0"/>
              <a:t> иностранца, т.е. приобщение его к новой культуре.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подведем итоги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за внимание!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r"/>
            <a:r>
              <a:rPr lang="ru-RU" sz="4400" dirty="0" smtClean="0">
                <a:solidFill>
                  <a:srgbClr val="FF0000"/>
                </a:solidFill>
              </a:rPr>
              <a:t>Л.И. </a:t>
            </a:r>
            <a:r>
              <a:rPr lang="ru-RU" sz="4400" dirty="0" err="1" smtClean="0">
                <a:solidFill>
                  <a:srgbClr val="FF0000"/>
                </a:solidFill>
              </a:rPr>
              <a:t>Дука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Каждый человек </a:t>
            </a:r>
            <a:r>
              <a:rPr lang="ru-RU" sz="3200" b="1" i="1" dirty="0" smtClean="0"/>
              <a:t>овладевает</a:t>
            </a:r>
            <a:r>
              <a:rPr lang="ru-RU" sz="3200" dirty="0" smtClean="0"/>
              <a:t> родной культурой с помощью родного языка.</a:t>
            </a:r>
          </a:p>
          <a:p>
            <a:pPr algn="just"/>
            <a:r>
              <a:rPr lang="ru-RU" sz="3200" dirty="0" smtClean="0"/>
              <a:t>Язык подсказывает человеку, как себя вести, что хорошо, что плохо, рассказывает о прошлом и настоящем его народа. Каждый человек является </a:t>
            </a:r>
            <a:r>
              <a:rPr lang="ru-RU" sz="3200" b="1" i="1" dirty="0" smtClean="0"/>
              <a:t>носителем</a:t>
            </a:r>
            <a:r>
              <a:rPr lang="ru-RU" sz="3200" dirty="0" smtClean="0"/>
              <a:t> языка и </a:t>
            </a:r>
            <a:r>
              <a:rPr lang="ru-RU" sz="3200" b="1" i="1" dirty="0" smtClean="0"/>
              <a:t>носителем</a:t>
            </a:r>
            <a:r>
              <a:rPr lang="ru-RU" sz="3200" dirty="0" smtClean="0"/>
              <a:t> определенной культуры.</a:t>
            </a:r>
          </a:p>
          <a:p>
            <a:pPr algn="just"/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00400"/>
          </a:xfrm>
        </p:spPr>
        <p:txBody>
          <a:bodyPr/>
          <a:lstStyle/>
          <a:p>
            <a:pPr algn="just"/>
            <a:r>
              <a:rPr lang="ru-RU" sz="3200" dirty="0" smtClean="0"/>
              <a:t>Когда человек изучает иностранный язык, этот язык сам «автоматически»  не отдает хранимую им культурную информацию. </a:t>
            </a:r>
          </a:p>
          <a:p>
            <a:pPr algn="just"/>
            <a:r>
              <a:rPr lang="ru-RU" sz="3200" dirty="0" smtClean="0"/>
              <a:t>Чтобы с помощью языка освоить культуру, нужны специальные усилия.</a:t>
            </a:r>
          </a:p>
          <a:p>
            <a:endParaRPr lang="ru-RU" dirty="0"/>
          </a:p>
        </p:txBody>
      </p:sp>
      <p:pic>
        <p:nvPicPr>
          <p:cNvPr id="4" name="Рисунок 3" descr="стопка кни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191000"/>
            <a:ext cx="3505200" cy="248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800000"/>
                </a:solidFill>
              </a:rPr>
              <a:t>В ы я в л е н и 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национально-культурной </a:t>
            </a:r>
            <a:r>
              <a:rPr lang="ru-RU" sz="4800" b="1" dirty="0" smtClean="0">
                <a:solidFill>
                  <a:srgbClr val="800000"/>
                </a:solidFill>
              </a:rPr>
              <a:t>семантики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единиц языка является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ПРЕДМЕТОМ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 лингвострановедения.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Лингвострановедение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связано с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общим страноведением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как системой знаний о стране.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 страноведение России можно изучать и не зная русского языка.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Можно по-английски или по-польски читать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об истории и культуре России.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кремль сузд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495800"/>
            <a:ext cx="4648199" cy="208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Основу 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лингвострановедения  как науки 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составляют</a:t>
            </a:r>
          </a:p>
          <a:p>
            <a:pPr algn="ctr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   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методологических    принципов.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Общественная природа </a:t>
            </a:r>
            <a:r>
              <a:rPr lang="ru-RU" dirty="0" smtClean="0"/>
              <a:t>языка дает возможность </a:t>
            </a:r>
            <a:r>
              <a:rPr lang="ru-RU" b="1" i="1" dirty="0" smtClean="0"/>
              <a:t>приобщить</a:t>
            </a:r>
            <a:r>
              <a:rPr lang="ru-RU" dirty="0" smtClean="0"/>
              <a:t> иностранца к новой действительности, культуре изучаемого языка.</a:t>
            </a:r>
          </a:p>
          <a:p>
            <a:pPr algn="just"/>
            <a:r>
              <a:rPr lang="ru-RU" dirty="0" smtClean="0"/>
              <a:t>Мир познается через язык, с помощью языка, язык передает от человека к человеку мысли, язык сохраняет знания общества, с помощью языка человек может освоить эти знания.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 1-й принцип</a:t>
            </a:r>
            <a:endParaRPr lang="ru-RU" sz="5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255</TotalTime>
  <Words>966</Words>
  <Application>Microsoft Office PowerPoint</Application>
  <PresentationFormat>Экран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ЛИНГВОСТРАНОВЕДЕНИЕ</vt:lpstr>
      <vt:lpstr>Лекция 1</vt:lpstr>
      <vt:lpstr>Слайд 3</vt:lpstr>
      <vt:lpstr>Слайд 4</vt:lpstr>
      <vt:lpstr>Слайд 5</vt:lpstr>
      <vt:lpstr>Слайд 6</vt:lpstr>
      <vt:lpstr>Слайд 7</vt:lpstr>
      <vt:lpstr>Слайд 8</vt:lpstr>
      <vt:lpstr>  1-й принцип</vt:lpstr>
      <vt:lpstr>       Общественная природа языка реализуется в функциях языка:</vt:lpstr>
      <vt:lpstr>Слайд 11</vt:lpstr>
      <vt:lpstr>Слайд 12</vt:lpstr>
      <vt:lpstr>Слайд 13</vt:lpstr>
      <vt:lpstr>        2-й принцип</vt:lpstr>
      <vt:lpstr>     3-й принцип</vt:lpstr>
      <vt:lpstr>    4-й принцип</vt:lpstr>
      <vt:lpstr>    5-й принцип</vt:lpstr>
      <vt:lpstr>Слайд 18</vt:lpstr>
      <vt:lpstr>Слайд 19</vt:lpstr>
      <vt:lpstr>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подведем итоги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ЛИНГВОСТРАНОВЕДЕНИЕ</dc:title>
  <dc:creator>Наталья</dc:creator>
  <cp:lastModifiedBy>user</cp:lastModifiedBy>
  <cp:revision>117</cp:revision>
  <dcterms:created xsi:type="dcterms:W3CDTF">2015-11-18T21:02:28Z</dcterms:created>
  <dcterms:modified xsi:type="dcterms:W3CDTF">2020-09-06T06:05:31Z</dcterms:modified>
</cp:coreProperties>
</file>