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4A8D9-0332-46D3-8E13-58E54252A72C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D73C-B23F-4BFD-AED6-C362AE17F1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1167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EDD73C-B23F-4BFD-AED6-C362AE17F144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5644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871F5-0BB9-17F8-6D5C-4CD28DDF9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3DC9AF-12B2-759C-DA56-2CDBBB82C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FE7C1E-8CBB-C926-CAD3-E50E76362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6E6428-695C-1C8F-FC6D-587EACABC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EE50F3-A817-07B2-0045-E447CF2C6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422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ABE4A1-B92F-0183-2042-957A1B5F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7703DA3-68BC-5F8E-5238-3A4BA973C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4028E7-46E6-768B-D681-C85A9E896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45DAC-3E40-9A82-0F2B-78497D98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5E4DD0-0DC5-C67E-5FEA-BB27BB77F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859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84E63E5-B73F-90D7-641D-22BE2D8166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6223B2C-0C86-AECF-2B8B-0E4E7BEAC7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A21585-FE93-4D9E-C43B-6A46226A8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47BB86-9208-9E25-7D38-79BD8F6E2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66F10E-701C-0E42-A5F6-2FF178D83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050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2C608-42DA-DD58-C952-8940536F5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251606-2446-EF2C-0B0A-D2FE29531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12710-0148-B7BF-28F9-0B8D7DCC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ADDDA1-C779-52CC-DB1A-9D1927EE5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F85B5E-C5A4-1046-F674-E485A8C7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565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D3592D-074A-F39F-60BB-F161B7C23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F202A7-1511-9D41-0DE3-ED1FDA787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08BD2D-1D4F-2B0E-9668-0B3627392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4DC547-67EA-7E5F-6A18-53F1033C6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215BE5-2073-C25B-0C94-21803049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715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F195F7-2F85-9EE3-D23D-A724A2659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32EBD0-AFD3-8C21-DD56-4AF7EFB00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0BE285-EFA8-8348-0C61-65D60E367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1957C4-8610-68D6-60DF-84CC60E1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F3EFCC-FB5D-FB2C-2699-75513B1C1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0D764E-CCBE-D5C3-87A4-5EF47E7C9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622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B06708-6396-A296-6341-551B67E58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A92460-DCC2-1A19-E814-A388CBFC1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EAD5EF-4E02-15FF-8882-590A2B484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589694-D74D-E5B2-9967-4921844DB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58919D3-23C7-4571-91C4-A95C5DEE11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AD97BD-D3A9-ADFF-AB09-8A6DC6980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7905E9F-879E-BB69-7528-C26094D7E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2D2B594-2FFB-5247-9C35-6886BEF9C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186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8BF9D-0FC8-6EDB-D0D3-FB000F4A7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41EAA3-35C9-B3EF-C6C6-32AFB9543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92818E-A134-08FF-8613-B2A051204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7C95FE-A571-F5EB-EF6D-8521709D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06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B0B75AA-FF93-B8E2-6D4F-9ED991D47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CCC77B-50EB-84F6-88E2-B4B02543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630608-93C9-695D-C84D-A9F0612F8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00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35C535-B4F1-4A0B-3B39-7B4CC571D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03BE40-F5B3-FDA1-B42C-0A95A86E8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F149CF-31B6-BEDA-15FF-6E0F9B66C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9FED24-853B-AC78-7991-DEE9974BC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37762E-B905-AE69-5EAE-A142ED00F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6511BC-4DBF-E405-5765-B2DAFCC22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410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6F8C2-EAC8-8568-2AEE-D505062C9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E2D118B-4F36-9162-5351-AE461D545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7BBB05-6DD6-46C2-4C1F-4413D8858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6ADBE0-9C9E-6F02-A331-BA24F90F6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E40159-4974-FF5B-C5FA-96F8B610F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380F1A-E8A0-952D-7990-93BEAF02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254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D132B-17B4-3F89-9FBF-7330AF6D6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F4099C-53E1-7156-BDC4-963274836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41CA72-52EA-AA90-7CA7-4695D3FF6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AB045-1C5E-4374-85BD-604BE84819DD}" type="datetimeFigureOut">
              <a:rPr lang="uk-UA" smtClean="0"/>
              <a:t>03.11.2025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FC22D4-2EDF-49EC-3C61-AE5385780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7435F7-57D4-35FF-07B1-593C50F0BE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42EA8-6D80-4882-B001-F9FB645352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422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DC70708-48D9-E98A-0913-B82D8CCA9189}"/>
              </a:ext>
            </a:extLst>
          </p:cNvPr>
          <p:cNvSpPr/>
          <p:nvPr/>
        </p:nvSpPr>
        <p:spPr>
          <a:xfrm>
            <a:off x="1665227" y="874041"/>
            <a:ext cx="83190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Біоетика</a:t>
            </a:r>
            <a:r>
              <a:rPr lang="ru-RU" sz="4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8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екологічна</a:t>
            </a:r>
            <a:r>
              <a:rPr lang="ru-RU" sz="4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свідомість</a:t>
            </a:r>
            <a:endParaRPr lang="ru-RU" sz="48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Биоэтика И Закон — стоковые фотографии и другие картинки Мораль - Мораль,  Здравоохранение и медицина, Зако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533" y="2443701"/>
            <a:ext cx="3872728" cy="387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41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025366-0D3C-D4EA-31AD-0F7EB41024BA}"/>
              </a:ext>
            </a:extLst>
          </p:cNvPr>
          <p:cNvSpPr txBox="1"/>
          <p:nvPr/>
        </p:nvSpPr>
        <p:spPr>
          <a:xfrm>
            <a:off x="212271" y="0"/>
            <a:ext cx="11767457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>
                <a:cs typeface="Times New Roman" panose="02020603050405020304" pitchFamily="18" charset="0"/>
              </a:rPr>
              <a:t>Метою</a:t>
            </a:r>
            <a:r>
              <a:rPr lang="uk-UA" sz="1600" dirty="0"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cs typeface="Times New Roman" panose="02020603050405020304" pitchFamily="18" charset="0"/>
              </a:rPr>
              <a:t>вивчення </a:t>
            </a:r>
            <a:r>
              <a:rPr lang="uk-UA" sz="1600" dirty="0">
                <a:cs typeface="Times New Roman" panose="02020603050405020304" pitchFamily="18" charset="0"/>
              </a:rPr>
              <a:t>дисципліни </a:t>
            </a:r>
            <a:r>
              <a:rPr lang="uk-UA" sz="1600" dirty="0"/>
              <a:t>є формування у студентів цілісного уявлення про морально-етичні засади взаємодії людини з живою природою, розвиток відповідального ставлення до життя у всіх його формах та усвідомлення необхідності екологічно збалансованої поведінки в професійній і повсякденній діяльності.</a:t>
            </a:r>
          </a:p>
          <a:p>
            <a:pPr algn="just"/>
            <a:endParaRPr lang="uk-UA" sz="2400" dirty="0"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cs typeface="Times New Roman" panose="02020603050405020304" pitchFamily="18" charset="0"/>
            </a:endParaRPr>
          </a:p>
          <a:p>
            <a:r>
              <a:rPr lang="uk-UA" sz="2400" b="1" dirty="0">
                <a:cs typeface="Times New Roman" panose="02020603050405020304" pitchFamily="18" charset="0"/>
              </a:rPr>
              <a:t>Завданнями </a:t>
            </a:r>
            <a:r>
              <a:rPr lang="uk-UA" dirty="0"/>
              <a:t>Вивчення дисципліни </a:t>
            </a:r>
            <a:r>
              <a:rPr lang="uk-UA" dirty="0" smtClean="0"/>
              <a:t>«</a:t>
            </a:r>
            <a:r>
              <a:rPr lang="uk-UA" dirty="0" err="1" smtClean="0"/>
              <a:t>Боетика</a:t>
            </a:r>
            <a:r>
              <a:rPr lang="uk-UA" dirty="0" smtClean="0"/>
              <a:t> та екологічна свідомість» </a:t>
            </a:r>
            <a:r>
              <a:rPr lang="uk-UA" dirty="0"/>
              <a:t>є:</a:t>
            </a:r>
          </a:p>
          <a:p>
            <a:pPr>
              <a:buFont typeface="+mj-lt"/>
              <a:buAutoNum type="arabicPeriod"/>
            </a:pPr>
            <a:r>
              <a:rPr lang="uk-UA" dirty="0"/>
              <a:t>Ознайомлення студентів із теоретичними основами біоетики, її принципами, категоріями та історичним розвитком.</a:t>
            </a:r>
          </a:p>
          <a:p>
            <a:pPr>
              <a:buFont typeface="+mj-lt"/>
              <a:buAutoNum type="arabicPeriod"/>
            </a:pPr>
            <a:r>
              <a:rPr lang="uk-UA" dirty="0"/>
              <a:t>Формування у майбутніх фахівців етичного світогляду щодо збереження </a:t>
            </a:r>
            <a:r>
              <a:rPr lang="uk-UA" dirty="0" err="1"/>
              <a:t>біорізноманіття</a:t>
            </a:r>
            <a:r>
              <a:rPr lang="uk-UA" dirty="0"/>
              <a:t>, захисту тварин, природи та людини.</a:t>
            </a:r>
          </a:p>
          <a:p>
            <a:pPr>
              <a:buFont typeface="+mj-lt"/>
              <a:buAutoNum type="arabicPeriod"/>
            </a:pPr>
            <a:r>
              <a:rPr lang="uk-UA" dirty="0"/>
              <a:t>Виховання екологічної свідомості, екологічної культури та почуття моральної відповідальності за стан довкілля.</a:t>
            </a:r>
          </a:p>
          <a:p>
            <a:pPr>
              <a:buFont typeface="+mj-lt"/>
              <a:buAutoNum type="arabicPeriod"/>
            </a:pPr>
            <a:r>
              <a:rPr lang="uk-UA" dirty="0"/>
              <a:t>Розвиток умінь аналізувати етичні дилеми, що виникають у біологічній, медичній, екологічній та аграрній практиці.</a:t>
            </a:r>
          </a:p>
          <a:p>
            <a:pPr>
              <a:buFont typeface="+mj-lt"/>
              <a:buAutoNum type="arabicPeriod"/>
            </a:pPr>
            <a:r>
              <a:rPr lang="uk-UA" dirty="0"/>
              <a:t>Формування навичок прийняття етично обґрунтованих рішень у професійній діяльності, спрямованій на збереження життя і гармонію з природою.</a:t>
            </a:r>
          </a:p>
          <a:p>
            <a:pPr>
              <a:buFont typeface="+mj-lt"/>
              <a:buAutoNum type="arabicPeriod"/>
            </a:pPr>
            <a:r>
              <a:rPr lang="uk-UA" dirty="0"/>
              <a:t>Ознайомлення з міжнародними та національними нормами, деклараціями і кодексами, що регламентують етичні аспекти наукової діяльності, охорони природи та поводження з живими організмами.</a:t>
            </a:r>
          </a:p>
          <a:p>
            <a:pPr>
              <a:buFont typeface="+mj-lt"/>
              <a:buAutoNum type="arabicPeriod"/>
            </a:pPr>
            <a:r>
              <a:rPr lang="uk-UA" dirty="0"/>
              <a:t>Розвиток критичного мислення, гуманістичних цінностей і розуміння єдності людини та навколишнього світу.</a:t>
            </a:r>
          </a:p>
          <a:p>
            <a:pPr algn="just"/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Биоэтика и научный прогресс: как далеко можно заходить в генетических  исследованиях? - ФармМедПро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75" y="945231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86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1E2BE9-4E6A-2712-78BC-C1943FCA2594}"/>
              </a:ext>
            </a:extLst>
          </p:cNvPr>
          <p:cNvSpPr txBox="1"/>
          <p:nvPr/>
        </p:nvSpPr>
        <p:spPr>
          <a:xfrm>
            <a:off x="280736" y="345051"/>
            <a:ext cx="118654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вивчення навчальної дисципліни студенти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 </a:t>
            </a:r>
          </a:p>
          <a:p>
            <a:pPr algn="just"/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кутник 13"/>
          <p:cNvSpPr/>
          <p:nvPr/>
        </p:nvSpPr>
        <p:spPr>
          <a:xfrm>
            <a:off x="364957" y="1071801"/>
            <a:ext cx="865872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основні </a:t>
            </a:r>
            <a:r>
              <a:rPr lang="uk-UA" sz="2400" dirty="0"/>
              <a:t>поняття, принципи та категорії біоетики;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морально-етичні </a:t>
            </a:r>
            <a:r>
              <a:rPr lang="uk-UA" sz="2400" dirty="0"/>
              <a:t>засади взаємодії людини з живими організмами і природним середовищем;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основні </a:t>
            </a:r>
            <a:r>
              <a:rPr lang="uk-UA" sz="2400" dirty="0"/>
              <a:t>концепції екологічної свідомості та екологічної культури;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етичні </a:t>
            </a:r>
            <a:r>
              <a:rPr lang="uk-UA" sz="2400" dirty="0"/>
              <a:t>аспекти використання біотехнологій, експериментів на тваринах і рослинах, а також охорони довкілля;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міжнародні </a:t>
            </a:r>
            <a:r>
              <a:rPr lang="uk-UA" sz="2400" dirty="0"/>
              <a:t>та національні документи, що регламентують </a:t>
            </a:r>
            <a:r>
              <a:rPr lang="uk-UA" sz="2400" dirty="0" err="1"/>
              <a:t>біоетичні</a:t>
            </a:r>
            <a:r>
              <a:rPr lang="uk-UA" sz="2400" dirty="0"/>
              <a:t> та екологічні стандарти;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сучасні </a:t>
            </a:r>
            <a:r>
              <a:rPr lang="uk-UA" sz="2400" dirty="0"/>
              <a:t>проблеми біоетики, </a:t>
            </a:r>
            <a:r>
              <a:rPr lang="uk-UA" sz="2400" dirty="0" err="1"/>
              <a:t>біобезпеки</a:t>
            </a:r>
            <a:r>
              <a:rPr lang="uk-UA" sz="2400" dirty="0"/>
              <a:t> та сталого розвитку;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роль </a:t>
            </a:r>
            <a:r>
              <a:rPr lang="uk-UA" sz="2400" dirty="0"/>
              <a:t>і місце людини у біосфері, взаємозв’язок між етичними нормами й екологічною поведінкою.</a:t>
            </a:r>
          </a:p>
          <a:p>
            <a:endParaRPr lang="uk-UA" sz="2400" b="1" dirty="0"/>
          </a:p>
          <a:p>
            <a:endParaRPr lang="uk-UA" sz="2400" dirty="0"/>
          </a:p>
          <a:p>
            <a:endParaRPr lang="uk-UA" dirty="0"/>
          </a:p>
        </p:txBody>
      </p:sp>
      <p:pic>
        <p:nvPicPr>
          <p:cNvPr id="3079" name="Picture 7" descr="Кур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063" y="345051"/>
            <a:ext cx="2095500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794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C29451-5BC8-1C0B-2E6C-36C108E3C9EC}"/>
              </a:ext>
            </a:extLst>
          </p:cNvPr>
          <p:cNvSpPr txBox="1"/>
          <p:nvPr/>
        </p:nvSpPr>
        <p:spPr>
          <a:xfrm>
            <a:off x="206827" y="366823"/>
            <a:ext cx="1173480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2400" dirty="0" smtClean="0">
                <a:solidFill>
                  <a:prstClr val="black"/>
                </a:solidFill>
              </a:rPr>
              <a:t>застосовувати </a:t>
            </a:r>
            <a:r>
              <a:rPr lang="uk-UA" sz="2400" dirty="0" err="1">
                <a:solidFill>
                  <a:prstClr val="black"/>
                </a:solidFill>
              </a:rPr>
              <a:t>біоетичні</a:t>
            </a:r>
            <a:r>
              <a:rPr lang="uk-UA" sz="2400" dirty="0">
                <a:solidFill>
                  <a:prstClr val="black"/>
                </a:solidFill>
              </a:rPr>
              <a:t> принципи у професійній діяльності та наукових дослідженнях;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prstClr val="black"/>
                </a:solidFill>
              </a:rPr>
              <a:t>аналізувати й оцінювати етичні проблеми, пов’язані з впливом людини на природу;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prstClr val="black"/>
                </a:solidFill>
              </a:rPr>
              <a:t>формувати та аргументовано відстоювати власну етичну позицію щодо охорони життя й навколишнього середовища;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prstClr val="black"/>
                </a:solidFill>
              </a:rPr>
              <a:t>розробляти та впроваджувати заходи з формування екологічної свідомості у суспільстві;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prstClr val="black"/>
                </a:solidFill>
              </a:rPr>
              <a:t>використовувати знання з біоетики при вирішенні конфліктних або суперечливих ситуацій у сфері біології, медицини, аграрної та екологічної діяльності;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uk-UA" sz="2400" dirty="0">
                <a:solidFill>
                  <a:prstClr val="black"/>
                </a:solidFill>
              </a:rPr>
              <a:t>дотримуватися принципів гуманізму, відповідальності й сталого розвитку в професійній та особистій поведінці</a:t>
            </a:r>
            <a:r>
              <a:rPr lang="uk-UA" sz="1600" dirty="0">
                <a:solidFill>
                  <a:prstClr val="black"/>
                </a:solidFill>
              </a:rPr>
              <a:t>.</a:t>
            </a:r>
            <a:endParaRPr lang="uk-UA" sz="1600" dirty="0">
              <a:solidFill>
                <a:prstClr val="black"/>
              </a:solidFill>
            </a:endParaRPr>
          </a:p>
        </p:txBody>
      </p:sp>
      <p:pic>
        <p:nvPicPr>
          <p:cNvPr id="4098" name="Picture 2" descr="Що таке біоет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168" y="4490332"/>
            <a:ext cx="3495460" cy="247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874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1BF028-46E3-B4EC-BBA5-41A894973354}"/>
              </a:ext>
            </a:extLst>
          </p:cNvPr>
          <p:cNvSpPr txBox="1"/>
          <p:nvPr/>
        </p:nvSpPr>
        <p:spPr>
          <a:xfrm>
            <a:off x="156983" y="0"/>
            <a:ext cx="11299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Міждисциплінарні зв’язки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423398" y="455471"/>
            <a:ext cx="11860844" cy="6000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60"/>
              </a:lnSpc>
            </a:pPr>
            <a:endParaRPr lang="uk-UA" sz="1600" dirty="0"/>
          </a:p>
          <a:p>
            <a:pPr>
              <a:lnSpc>
                <a:spcPts val="2160"/>
              </a:lnSpc>
            </a:pPr>
            <a:r>
              <a:rPr lang="uk-UA" sz="1600" dirty="0"/>
              <a:t>Дисципліна </a:t>
            </a:r>
            <a:r>
              <a:rPr lang="uk-UA" sz="1600" dirty="0" smtClean="0"/>
              <a:t>«</a:t>
            </a:r>
            <a:r>
              <a:rPr lang="uk-UA" sz="1600" dirty="0"/>
              <a:t>Біоетика та екологічна свідомість</a:t>
            </a:r>
            <a:r>
              <a:rPr lang="uk-UA" sz="1600" dirty="0" smtClean="0"/>
              <a:t>» </a:t>
            </a:r>
            <a:r>
              <a:rPr lang="uk-UA" sz="1600" dirty="0"/>
              <a:t>тісно пов’язана з низкою гуманітарних, природничих і педагогічних наук, що забезпечують формування цілісного світогляду майбутнього </a:t>
            </a:r>
            <a:r>
              <a:rPr lang="uk-UA" sz="1600" dirty="0" smtClean="0"/>
              <a:t>фахівця, </a:t>
            </a:r>
            <a:r>
              <a:rPr lang="uk-UA" sz="1600" dirty="0"/>
              <a:t>його моральної та екологічної відповідальності.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Як </a:t>
            </a:r>
            <a:r>
              <a:rPr lang="uk-UA" sz="1600" dirty="0"/>
              <a:t>вибіркова навчальна дисципліна, вона </a:t>
            </a:r>
            <a:r>
              <a:rPr lang="uk-UA" sz="1600" dirty="0" smtClean="0"/>
              <a:t>поглиблює </a:t>
            </a:r>
            <a:r>
              <a:rPr lang="uk-UA" sz="1600" dirty="0"/>
              <a:t>та інтегрує </a:t>
            </a:r>
            <a:r>
              <a:rPr lang="uk-UA" sz="1600" dirty="0" smtClean="0"/>
              <a:t>знання, </a:t>
            </a:r>
            <a:r>
              <a:rPr lang="uk-UA" sz="1600" dirty="0"/>
              <a:t>отримані студентами з базових курсів, сприяє формуванню </a:t>
            </a:r>
            <a:r>
              <a:rPr lang="uk-UA" sz="1600" dirty="0" err="1"/>
              <a:t>професійно</a:t>
            </a:r>
            <a:r>
              <a:rPr lang="uk-UA" sz="1600" dirty="0"/>
              <a:t>-етичних орієнтирів та екологічної культури майбутнього вчителя</a:t>
            </a:r>
            <a:r>
              <a:rPr lang="uk-UA" sz="1600" dirty="0" smtClean="0"/>
              <a:t>.</a:t>
            </a:r>
            <a:endParaRPr lang="uk-UA" sz="1600" dirty="0"/>
          </a:p>
          <a:p>
            <a:pPr>
              <a:lnSpc>
                <a:spcPts val="2160"/>
              </a:lnSpc>
            </a:pPr>
            <a:r>
              <a:rPr lang="uk-UA" sz="1600" b="1" dirty="0" smtClean="0"/>
              <a:t>Зв’язки </a:t>
            </a:r>
            <a:r>
              <a:rPr lang="uk-UA" sz="1600" b="1" dirty="0"/>
              <a:t>з іншими навчальними дисциплінами</a:t>
            </a:r>
            <a:r>
              <a:rPr lang="uk-UA" sz="1600" b="1" dirty="0" smtClean="0"/>
              <a:t>:</a:t>
            </a:r>
            <a:endParaRPr lang="uk-UA" sz="1600" b="1" dirty="0"/>
          </a:p>
          <a:p>
            <a:pPr>
              <a:lnSpc>
                <a:spcPts val="2160"/>
              </a:lnSpc>
            </a:pPr>
            <a:r>
              <a:rPr lang="uk-UA" sz="1600" dirty="0" smtClean="0"/>
              <a:t>Філософія </a:t>
            </a:r>
            <a:r>
              <a:rPr lang="uk-UA" sz="1600" dirty="0"/>
              <a:t>– забезпечує світоглядне, аксіологічне та морально-етичне підґрунтя для осмислення взаємин людини й природи</a:t>
            </a:r>
            <a:r>
              <a:rPr lang="uk-UA" sz="1600" dirty="0" smtClean="0"/>
              <a:t>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Педагогіка– формує педагогічні підходи до виховання екологічної свідомості учнів, етичної культури поведінки та гуманістичних цінностей.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Психологія </a:t>
            </a:r>
            <a:r>
              <a:rPr lang="uk-UA" sz="1600" dirty="0"/>
              <a:t>– допомагає зрозуміти механізми формування екологічної свідомості, емпатії, етичного ставлення до живого світу.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Екологія </a:t>
            </a:r>
            <a:r>
              <a:rPr lang="uk-UA" sz="1600" dirty="0"/>
              <a:t>– дає наукову основу для розуміння екологічних процесів, взаємозв’язків у природі та наслідків людської діяльності.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Біологія– </a:t>
            </a:r>
            <a:r>
              <a:rPr lang="uk-UA" sz="1600" dirty="0"/>
              <a:t>розкриває природничі основи життя, що є предметом етичного осмислення у біоетиці.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Правознавство </a:t>
            </a:r>
            <a:r>
              <a:rPr lang="uk-UA" sz="1600" dirty="0"/>
              <a:t>(екологічне та освітнє право</a:t>
            </a:r>
            <a:r>
              <a:rPr lang="uk-UA" sz="1600" dirty="0" smtClean="0"/>
              <a:t>) </a:t>
            </a:r>
            <a:r>
              <a:rPr lang="uk-UA" sz="1600" dirty="0"/>
              <a:t>– знайомить із законодавчими аспектами захисту довкілля, правами людини та тварин.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Методика </a:t>
            </a:r>
            <a:r>
              <a:rPr lang="uk-UA" sz="1600" dirty="0"/>
              <a:t>навчання </a:t>
            </a:r>
            <a:r>
              <a:rPr lang="uk-UA" sz="1600" dirty="0" smtClean="0"/>
              <a:t>біології – </a:t>
            </a:r>
            <a:r>
              <a:rPr lang="uk-UA" sz="1600" dirty="0"/>
              <a:t>забезпечує педагогічне застосування </a:t>
            </a:r>
            <a:r>
              <a:rPr lang="uk-UA" sz="1600" dirty="0" err="1"/>
              <a:t>біоетичних</a:t>
            </a:r>
            <a:r>
              <a:rPr lang="uk-UA" sz="1600" dirty="0"/>
              <a:t> та екологічних принципів у шкільній практиці.</a:t>
            </a:r>
          </a:p>
          <a:p>
            <a:pPr>
              <a:lnSpc>
                <a:spcPts val="2160"/>
              </a:lnSpc>
            </a:pPr>
            <a:r>
              <a:rPr lang="uk-UA" sz="1600" dirty="0" smtClean="0"/>
              <a:t>Культурологія – </a:t>
            </a:r>
            <a:r>
              <a:rPr lang="uk-UA" sz="1600" dirty="0"/>
              <a:t>висвітлює формування гуманістичних ідей та етичних норм у розвитку людської цивілізації</a:t>
            </a:r>
            <a:r>
              <a:rPr lang="uk-UA" sz="1600" dirty="0" smtClean="0"/>
              <a:t>.</a:t>
            </a:r>
            <a:endParaRPr lang="uk-UA" sz="1600" dirty="0"/>
          </a:p>
          <a:p>
            <a:pPr>
              <a:lnSpc>
                <a:spcPts val="2160"/>
              </a:lnSpc>
            </a:pPr>
            <a:r>
              <a:rPr lang="uk-UA" sz="1600" dirty="0" smtClean="0"/>
              <a:t>Значення </a:t>
            </a:r>
            <a:r>
              <a:rPr lang="uk-UA" sz="1600" dirty="0"/>
              <a:t>міждисциплінарних </a:t>
            </a:r>
            <a:r>
              <a:rPr lang="uk-UA" sz="1600" dirty="0" err="1" smtClean="0"/>
              <a:t>зв’язків</a:t>
            </a:r>
            <a:endParaRPr lang="uk-UA" sz="1600" dirty="0"/>
          </a:p>
          <a:p>
            <a:pPr>
              <a:lnSpc>
                <a:spcPts val="2160"/>
              </a:lnSpc>
            </a:pPr>
            <a:r>
              <a:rPr lang="uk-UA" sz="1600" b="1" dirty="0"/>
              <a:t>Вивчення курсу в контексті цих дисциплін сприяє формуванню в студентів</a:t>
            </a:r>
            <a:r>
              <a:rPr lang="uk-UA" sz="1600" b="1" dirty="0" smtClean="0"/>
              <a:t>:</a:t>
            </a:r>
            <a:endParaRPr lang="uk-UA" sz="1600" dirty="0"/>
          </a:p>
          <a:p>
            <a:pPr marL="285750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uk-UA" sz="1600" dirty="0" smtClean="0"/>
              <a:t>цілісного </a:t>
            </a:r>
            <a:r>
              <a:rPr lang="uk-UA" sz="1600" dirty="0"/>
              <a:t>гуманістичного світогляду;</a:t>
            </a:r>
          </a:p>
          <a:p>
            <a:pPr marL="285750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uk-UA" sz="1600" dirty="0" smtClean="0"/>
              <a:t>етичного </a:t>
            </a:r>
            <a:r>
              <a:rPr lang="uk-UA" sz="1600" dirty="0"/>
              <a:t>стилю професійної поведінки педагога;</a:t>
            </a:r>
          </a:p>
          <a:p>
            <a:pPr marL="285750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uk-UA" sz="1600" dirty="0" smtClean="0"/>
              <a:t> </a:t>
            </a:r>
            <a:r>
              <a:rPr lang="uk-UA" sz="1600" dirty="0"/>
              <a:t>здатності інтегрувати екологічні та моральні цінності в навчально-виховний процес;</a:t>
            </a:r>
          </a:p>
          <a:p>
            <a:pPr marL="285750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uk-UA" sz="1600" dirty="0" smtClean="0"/>
              <a:t> </a:t>
            </a:r>
            <a:r>
              <a:rPr lang="uk-UA" sz="1600" dirty="0"/>
              <a:t>розуміння відповідальності за формування у молоді свідомого, дбайливого ставлення до життя та природи</a:t>
            </a:r>
            <a:r>
              <a:rPr lang="uk-UA" sz="1600" dirty="0" smtClean="0"/>
              <a:t>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475958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F72DE8-BEC9-8F2C-FF7F-23E86B666FEA}"/>
              </a:ext>
            </a:extLst>
          </p:cNvPr>
          <p:cNvSpPr txBox="1"/>
          <p:nvPr/>
        </p:nvSpPr>
        <p:spPr>
          <a:xfrm>
            <a:off x="2873828" y="151962"/>
            <a:ext cx="76526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навчальної дисципліни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B9FFAA-6621-8CB2-E938-8BB8C17BB73F}"/>
              </a:ext>
            </a:extLst>
          </p:cNvPr>
          <p:cNvSpPr txBox="1"/>
          <p:nvPr/>
        </p:nvSpPr>
        <p:spPr>
          <a:xfrm>
            <a:off x="336885" y="1117300"/>
            <a:ext cx="11125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1.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основи біоетики та екологічної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Біоетика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науці, медицині та професійній діяльності.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3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Біоетика та виховання здорової особистості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4.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Екологічна етика, свідомість і глобальні виклики сучасності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32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652</Words>
  <Application>Microsoft Office PowerPoint</Application>
  <PresentationFormat>Широкий екран</PresentationFormat>
  <Paragraphs>60</Paragraphs>
  <Slides>6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forest.bio.dep@gmail.com</dc:creator>
  <cp:lastModifiedBy>USER</cp:lastModifiedBy>
  <cp:revision>11</cp:revision>
  <dcterms:created xsi:type="dcterms:W3CDTF">2024-01-18T08:21:20Z</dcterms:created>
  <dcterms:modified xsi:type="dcterms:W3CDTF">2025-11-03T08:31:07Z</dcterms:modified>
</cp:coreProperties>
</file>