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45" r:id="rId3"/>
    <p:sldId id="292" r:id="rId4"/>
    <p:sldId id="291" r:id="rId5"/>
    <p:sldId id="293" r:id="rId6"/>
    <p:sldId id="258" r:id="rId7"/>
    <p:sldId id="269" r:id="rId8"/>
    <p:sldId id="271" r:id="rId9"/>
    <p:sldId id="262" r:id="rId10"/>
    <p:sldId id="344" r:id="rId11"/>
    <p:sldId id="266" r:id="rId12"/>
    <p:sldId id="287" r:id="rId13"/>
    <p:sldId id="299" r:id="rId14"/>
    <p:sldId id="283" r:id="rId15"/>
    <p:sldId id="276" r:id="rId16"/>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FF"/>
    <a:srgbClr val="F14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B27561-AB7A-6BFF-07F3-649952E9420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AEC49EEE-B4C6-B1C0-D94D-D22D5837A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21911E1B-A1B2-CFB1-2D2A-63A10DB3EEB8}"/>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C79F20FC-E71F-3B77-A673-6A86A44AE13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5447B64-EAF6-A429-B2B5-5E90FB1E0A98}"/>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3855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1D140C-2688-ED5A-EC7F-45225CA93DB8}"/>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D8C0EF1A-C1F8-A514-B550-90109F38D49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970815F-B59D-946B-4DDF-27F90384ADDB}"/>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2ED906AF-8347-7A58-1C93-FA9A55A600DF}"/>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C95455D-6B9E-D4AB-55A7-1A40BE4814DE}"/>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102870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C0725AC-C003-CBC8-D720-3BE051BAA5F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F8781E55-7DFB-2DF2-75E3-0B66139E3F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DBF7D7C6-8568-A64E-B343-271060EC3A82}"/>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A3AB9316-239C-E738-633C-9D565FCC7BA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97ED7C54-DDAA-AA37-7F76-A49FDB1BC792}"/>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425677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128098-E2F1-8F3D-6663-BE769FD470D6}"/>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22927177-94E1-161F-61B5-D6C9FCADB9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E4F68E8-A380-0576-EF4F-D86AD778035B}"/>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55F0091B-3B91-6754-0A89-DF1CED75585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5780C08-C295-D60D-A086-CA0E22780E09}"/>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6354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52455-57DD-4BEA-C8C9-D0FCE1382E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5043AFDC-B5C4-10AB-29B4-3BA09E13E8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FCA4D22-1C46-0489-4B64-8B640A487385}"/>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9B05789C-C2F7-C8CE-E85B-632A6A0D919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918F22EE-AC45-AF06-C397-05AEBD20DDFD}"/>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410373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93FDF-9207-E962-F3AA-C263084A491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00B57095-C7E6-B909-2939-A076963DBB6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3E3BC38A-B520-B734-286D-D9C2F992E64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160F2F2D-35C9-CE6D-ABE2-4F0CF84D52F5}"/>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6" name="Нижний колонтитул 5">
            <a:extLst>
              <a:ext uri="{FF2B5EF4-FFF2-40B4-BE49-F238E27FC236}">
                <a16:creationId xmlns:a16="http://schemas.microsoft.com/office/drawing/2014/main" id="{3E2B2FED-7CCC-62DB-3E68-CF1C5FC2523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C00D735-A270-21AA-E431-7A0FF656E7C3}"/>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385755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ADF56-0B64-786C-1088-08093E0E0F1E}"/>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F54C83E4-A61B-7BEE-00CB-679BC811A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2E878C0-EF80-BF3A-82E1-7A33F105558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DFB239A6-C946-0A80-1D4D-BF331F12C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437566E-9B00-6272-C603-E75E92FEB5E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BE0C8C62-C371-13E4-CA2D-3A63A5C6E515}"/>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8" name="Нижний колонтитул 7">
            <a:extLst>
              <a:ext uri="{FF2B5EF4-FFF2-40B4-BE49-F238E27FC236}">
                <a16:creationId xmlns:a16="http://schemas.microsoft.com/office/drawing/2014/main" id="{7C4C88F2-C728-1DE4-9B44-34AF5F750C6B}"/>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A22B5173-2396-E119-B77A-571C818D9CE1}"/>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52633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27187D-9882-70A9-7E47-EBE1716E0FAE}"/>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692CA415-695E-C18E-0BDB-59480EF947A7}"/>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4" name="Нижний колонтитул 3">
            <a:extLst>
              <a:ext uri="{FF2B5EF4-FFF2-40B4-BE49-F238E27FC236}">
                <a16:creationId xmlns:a16="http://schemas.microsoft.com/office/drawing/2014/main" id="{7F475604-99E4-6363-F5F2-C5D8E9D9385C}"/>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9F6BF9CA-81E0-7CE4-A935-3E39DB0B6244}"/>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262249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45F000F-8888-47B2-1D55-216522BB6A9E}"/>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3" name="Нижний колонтитул 2">
            <a:extLst>
              <a:ext uri="{FF2B5EF4-FFF2-40B4-BE49-F238E27FC236}">
                <a16:creationId xmlns:a16="http://schemas.microsoft.com/office/drawing/2014/main" id="{C0EE90A4-2A9C-48E8-4302-99A6CC9AED7D}"/>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82CB8656-6017-11BC-9BE9-5F05C1A4EB34}"/>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160347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71198-BC20-7404-5125-FB2B00B77E3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2825556D-36E8-523E-E345-1B33B3B99C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EB038F40-EF35-5084-C48A-17161914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046ADF3-C1E1-9AAA-0309-A63E8A2F0D8F}"/>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6" name="Нижний колонтитул 5">
            <a:extLst>
              <a:ext uri="{FF2B5EF4-FFF2-40B4-BE49-F238E27FC236}">
                <a16:creationId xmlns:a16="http://schemas.microsoft.com/office/drawing/2014/main" id="{7B1B190F-8944-84C3-102D-E878E39AA425}"/>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74C36E72-B39B-C73E-CFD1-D87B280C81C0}"/>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322744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E381AC-CCD4-6E02-8674-FC33567F6C4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B97FD28E-F2F4-E7A2-959F-4C1F017A1A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2D892723-04AA-CF8F-2B59-13CA62F0C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A2531D7-2907-AD84-8FBF-ADEB6516F38E}"/>
              </a:ext>
            </a:extLst>
          </p:cNvPr>
          <p:cNvSpPr>
            <a:spLocks noGrp="1"/>
          </p:cNvSpPr>
          <p:nvPr>
            <p:ph type="dt" sz="half" idx="10"/>
          </p:nvPr>
        </p:nvSpPr>
        <p:spPr/>
        <p:txBody>
          <a:bodyPr/>
          <a:lstStyle/>
          <a:p>
            <a:fld id="{F405EF62-6C66-B644-91BB-C73C72BBBC98}" type="datetimeFigureOut">
              <a:rPr lang="ru-UA" smtClean="0"/>
              <a:t>12.10.2024</a:t>
            </a:fld>
            <a:endParaRPr lang="ru-UA"/>
          </a:p>
        </p:txBody>
      </p:sp>
      <p:sp>
        <p:nvSpPr>
          <p:cNvPr id="6" name="Нижний колонтитул 5">
            <a:extLst>
              <a:ext uri="{FF2B5EF4-FFF2-40B4-BE49-F238E27FC236}">
                <a16:creationId xmlns:a16="http://schemas.microsoft.com/office/drawing/2014/main" id="{C563617B-4175-6CF5-B190-46AA1452853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63AF1842-4F7B-40AB-A1ED-51ADEA49FAC1}"/>
              </a:ext>
            </a:extLst>
          </p:cNvPr>
          <p:cNvSpPr>
            <a:spLocks noGrp="1"/>
          </p:cNvSpPr>
          <p:nvPr>
            <p:ph type="sldNum" sz="quarter" idx="12"/>
          </p:nvPr>
        </p:nvSpPr>
        <p:spPr/>
        <p:txBody>
          <a:bodyPr/>
          <a:lstStyle/>
          <a:p>
            <a:fld id="{8EB83EAA-FAA1-5A49-AAB8-29924DDE379F}" type="slidenum">
              <a:rPr lang="ru-UA" smtClean="0"/>
              <a:t>‹#›</a:t>
            </a:fld>
            <a:endParaRPr lang="ru-UA"/>
          </a:p>
        </p:txBody>
      </p:sp>
    </p:spTree>
    <p:extLst>
      <p:ext uri="{BB962C8B-B14F-4D97-AF65-F5344CB8AC3E}">
        <p14:creationId xmlns:p14="http://schemas.microsoft.com/office/powerpoint/2010/main" val="14223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1B7CD5-0477-64B4-8B91-06FF8A851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98204773-EC5D-94A6-AAF7-EBCE83083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315D4F5C-A1F7-FFF5-3589-E18964A389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5EF62-6C66-B644-91BB-C73C72BBBC98}" type="datetimeFigureOut">
              <a:rPr lang="ru-UA" smtClean="0"/>
              <a:t>12.10.2024</a:t>
            </a:fld>
            <a:endParaRPr lang="ru-UA"/>
          </a:p>
        </p:txBody>
      </p:sp>
      <p:sp>
        <p:nvSpPr>
          <p:cNvPr id="5" name="Нижний колонтитул 4">
            <a:extLst>
              <a:ext uri="{FF2B5EF4-FFF2-40B4-BE49-F238E27FC236}">
                <a16:creationId xmlns:a16="http://schemas.microsoft.com/office/drawing/2014/main" id="{B900B4C3-18A0-D4A5-8978-9D43286F7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413B4A0C-4A1F-74C8-3611-10F7412DC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83EAA-FAA1-5A49-AAB8-29924DDE379F}" type="slidenum">
              <a:rPr lang="ru-UA" smtClean="0"/>
              <a:t>‹#›</a:t>
            </a:fld>
            <a:endParaRPr lang="ru-UA"/>
          </a:p>
        </p:txBody>
      </p:sp>
    </p:spTree>
    <p:extLst>
      <p:ext uri="{BB962C8B-B14F-4D97-AF65-F5344CB8AC3E}">
        <p14:creationId xmlns:p14="http://schemas.microsoft.com/office/powerpoint/2010/main" val="193682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uk.wikipedia.org/wiki/%D0%91%D0%BB%D0%BE%D0%B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uk.wikipedia.org/wiki/%D0%A1%D0%BE%D1%86%D1%96%D0%B0%D0%BB%D1%8C%D0%BD%D1%96_%D0%BC%D0%B5%D0%B4%D1%96%D0%B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uk.wikipedia.org/wiki/Orkut" TargetMode="External"/><Relationship Id="rId13" Type="http://schemas.openxmlformats.org/officeDocument/2006/relationships/hyperlink" Target="https://uk.wikipedia.org/wiki/Tumblr" TargetMode="External"/><Relationship Id="rId18" Type="http://schemas.openxmlformats.org/officeDocument/2006/relationships/hyperlink" Target="https://uk.wikipedia.org/wiki/Kickstarter" TargetMode="External"/><Relationship Id="rId3" Type="http://schemas.openxmlformats.org/officeDocument/2006/relationships/hyperlink" Target="https://uk.wikipedia.org/w/index.php?title=Gawker_Media&amp;action=edit&amp;redlink=1" TargetMode="External"/><Relationship Id="rId21" Type="http://schemas.openxmlformats.org/officeDocument/2006/relationships/hyperlink" Target="https://uk.wikipedia.org/wiki/Facebook" TargetMode="External"/><Relationship Id="rId7" Type="http://schemas.openxmlformats.org/officeDocument/2006/relationships/hyperlink" Target="https://uk.wikipedia.org/wiki/Instagram" TargetMode="External"/><Relationship Id="rId12" Type="http://schemas.openxmlformats.org/officeDocument/2006/relationships/hyperlink" Target="https://uk.wikipedia.org/w/index.php?title=Tout&amp;action=edit&amp;redlink=1" TargetMode="External"/><Relationship Id="rId17" Type="http://schemas.openxmlformats.org/officeDocument/2006/relationships/hyperlink" Target="https://uk.wikipedia.org/wiki/YouTube" TargetMode="External"/><Relationship Id="rId2" Type="http://schemas.openxmlformats.org/officeDocument/2006/relationships/hyperlink" Target="https://uk.wikipedia.org/wiki/Diaspora" TargetMode="External"/><Relationship Id="rId16" Type="http://schemas.openxmlformats.org/officeDocument/2006/relationships/hyperlink" Target="https://uk.wikipedia.org/wiki/%D0%A5%D0%B5%D1%88%D1%82%D0%B5%D0%B3#cite_note-7" TargetMode="External"/><Relationship Id="rId20" Type="http://schemas.openxmlformats.org/officeDocument/2006/relationships/hyperlink" Target="https://uk.wikipedia.org/w/index.php?title=Fetchnotes&amp;action=edit&amp;redlink=1" TargetMode="External"/><Relationship Id="rId1" Type="http://schemas.openxmlformats.org/officeDocument/2006/relationships/slideLayout" Target="../slideLayouts/slideLayout2.xml"/><Relationship Id="rId6" Type="http://schemas.openxmlformats.org/officeDocument/2006/relationships/hyperlink" Target="https://uk.wikipedia.org/wiki/Google+" TargetMode="External"/><Relationship Id="rId11" Type="http://schemas.openxmlformats.org/officeDocument/2006/relationships/hyperlink" Target="https://uk.wikipedia.org/wiki/Sina_Weibo" TargetMode="External"/><Relationship Id="rId5" Type="http://schemas.openxmlformats.org/officeDocument/2006/relationships/hyperlink" Target="https://uk.wikipedia.org/wiki/2009" TargetMode="External"/><Relationship Id="rId15" Type="http://schemas.openxmlformats.org/officeDocument/2006/relationships/hyperlink" Target="https://uk.wikipedia.org/wiki/VK" TargetMode="External"/><Relationship Id="rId23" Type="http://schemas.openxmlformats.org/officeDocument/2006/relationships/hyperlink" Target="https://uk.wikipedia.org/w/index.php?title=Gfranq.com&amp;action=edit&amp;redlink=1" TargetMode="External"/><Relationship Id="rId10" Type="http://schemas.openxmlformats.org/officeDocument/2006/relationships/hyperlink" Target="https://uk.wikipedia.org/wiki/Pinterest" TargetMode="External"/><Relationship Id="rId19" Type="http://schemas.openxmlformats.org/officeDocument/2006/relationships/hyperlink" Target="https://uk.wikipedia.org/wiki/2012" TargetMode="External"/><Relationship Id="rId4" Type="http://schemas.openxmlformats.org/officeDocument/2006/relationships/hyperlink" Target="https://uk.wikipedia.org/wiki/FriendFeed" TargetMode="External"/><Relationship Id="rId9" Type="http://schemas.openxmlformats.org/officeDocument/2006/relationships/hyperlink" Target="https://uk.wikipedia.org/wiki/%D0%A5%D0%B5%D1%88%D1%82%D0%B5%D0%B3#cite_note-6" TargetMode="External"/><Relationship Id="rId14" Type="http://schemas.openxmlformats.org/officeDocument/2006/relationships/hyperlink" Target="https://uk.wikipedia.org/wiki/Twitter" TargetMode="External"/><Relationship Id="rId22" Type="http://schemas.openxmlformats.org/officeDocument/2006/relationships/hyperlink" Target="https://uk.wikipedia.org/wiki/201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DD219B-6E1E-4445-9D33-7D408856F75A}"/>
              </a:ext>
            </a:extLst>
          </p:cNvPr>
          <p:cNvSpPr>
            <a:spLocks noGrp="1"/>
          </p:cNvSpPr>
          <p:nvPr>
            <p:ph type="ctrTitle"/>
          </p:nvPr>
        </p:nvSpPr>
        <p:spPr>
          <a:xfrm>
            <a:off x="1006679" y="419667"/>
            <a:ext cx="10178641" cy="2387600"/>
          </a:xfrm>
        </p:spPr>
        <p:txBody>
          <a:bodyPr>
            <a:normAutofit fontScale="90000"/>
          </a:bodyPr>
          <a:lstStyle/>
          <a:p>
            <a:r>
              <a:rPr lang="ru-RU" dirty="0" err="1">
                <a:solidFill>
                  <a:srgbClr val="FF0066"/>
                </a:solidFill>
                <a:latin typeface="Times New Roman" panose="02020603050405020304" pitchFamily="18" charset="0"/>
                <a:cs typeface="Times New Roman" panose="02020603050405020304" pitchFamily="18" charset="0"/>
              </a:rPr>
              <a:t>Платні</a:t>
            </a:r>
            <a:r>
              <a:rPr lang="ru-RU" dirty="0">
                <a:solidFill>
                  <a:srgbClr val="FF0066"/>
                </a:solidFill>
                <a:latin typeface="Times New Roman" panose="02020603050405020304" pitchFamily="18" charset="0"/>
                <a:cs typeface="Times New Roman" panose="02020603050405020304" pitchFamily="18" charset="0"/>
              </a:rPr>
              <a:t> та </a:t>
            </a:r>
            <a:r>
              <a:rPr lang="ru-RU" dirty="0" err="1">
                <a:solidFill>
                  <a:srgbClr val="FF0066"/>
                </a:solidFill>
                <a:latin typeface="Times New Roman" panose="02020603050405020304" pitchFamily="18" charset="0"/>
                <a:cs typeface="Times New Roman" panose="02020603050405020304" pitchFamily="18" charset="0"/>
              </a:rPr>
              <a:t>безкоштовні</a:t>
            </a:r>
            <a:r>
              <a:rPr lang="uk-UA" dirty="0">
                <a:solidFill>
                  <a:srgbClr val="FF0066"/>
                </a:solidFill>
                <a:latin typeface="Times New Roman" panose="02020603050405020304" pitchFamily="18" charset="0"/>
                <a:cs typeface="Times New Roman" panose="02020603050405020304" pitchFamily="18" charset="0"/>
              </a:rPr>
              <a:t> способи просування та маркетингу у соціальних мережах</a:t>
            </a:r>
            <a:endParaRPr lang="ru-RU" dirty="0">
              <a:solidFill>
                <a:srgbClr val="FF0066"/>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A91BEFA-FDB1-801E-3E8C-E3D6654A4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679" y="2804622"/>
            <a:ext cx="5900964" cy="4053378"/>
          </a:xfrm>
          <a:prstGeom prst="rect">
            <a:avLst/>
          </a:prstGeom>
        </p:spPr>
      </p:pic>
    </p:spTree>
    <p:extLst>
      <p:ext uri="{BB962C8B-B14F-4D97-AF65-F5344CB8AC3E}">
        <p14:creationId xmlns:p14="http://schemas.microsoft.com/office/powerpoint/2010/main" val="275327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973D27-47AC-8DB0-BE9A-D1C5E4A5A5AA}"/>
              </a:ext>
            </a:extLst>
          </p:cNvPr>
          <p:cNvSpPr>
            <a:spLocks noGrp="1"/>
          </p:cNvSpPr>
          <p:nvPr>
            <p:ph type="title"/>
          </p:nvPr>
        </p:nvSpPr>
        <p:spPr/>
        <p:txBody>
          <a:bodyPr/>
          <a:lstStyle/>
          <a:p>
            <a:r>
              <a:rPr lang="ru-UA" b="1" dirty="0">
                <a:solidFill>
                  <a:srgbClr val="FF3399"/>
                </a:solidFill>
                <a:latin typeface="Times New Roman" panose="02020603050405020304" pitchFamily="18" charset="0"/>
                <a:cs typeface="Times New Roman" panose="02020603050405020304" pitchFamily="18" charset="0"/>
              </a:rPr>
              <a:t>Методи просування бізнесу через тік-ток</a:t>
            </a:r>
          </a:p>
        </p:txBody>
      </p:sp>
      <p:sp>
        <p:nvSpPr>
          <p:cNvPr id="5" name="TextBox 4">
            <a:extLst>
              <a:ext uri="{FF2B5EF4-FFF2-40B4-BE49-F238E27FC236}">
                <a16:creationId xmlns:a16="http://schemas.microsoft.com/office/drawing/2014/main" id="{56D8C70B-9065-7E38-488A-4A6CC2514018}"/>
              </a:ext>
            </a:extLst>
          </p:cNvPr>
          <p:cNvSpPr txBox="1"/>
          <p:nvPr/>
        </p:nvSpPr>
        <p:spPr>
          <a:xfrm>
            <a:off x="838200" y="2228671"/>
            <a:ext cx="8534400" cy="2400657"/>
          </a:xfrm>
          <a:prstGeom prst="rect">
            <a:avLst/>
          </a:prstGeom>
          <a:noFill/>
        </p:spPr>
        <p:txBody>
          <a:bodyPr wrap="square">
            <a:spAutoFit/>
          </a:bodyPr>
          <a:lstStyle/>
          <a:p>
            <a:r>
              <a:rPr lang="uk-UA" sz="3000" dirty="0">
                <a:latin typeface="Times New Roman" panose="02020603050405020304" pitchFamily="18" charset="0"/>
                <a:cs typeface="Times New Roman" panose="02020603050405020304" pitchFamily="18" charset="0"/>
              </a:rPr>
              <a:t>1.запустити рекламу в тік-</a:t>
            </a:r>
            <a:r>
              <a:rPr lang="uk-UA" sz="3000" dirty="0" err="1">
                <a:latin typeface="Times New Roman" panose="02020603050405020304" pitchFamily="18" charset="0"/>
                <a:cs typeface="Times New Roman" panose="02020603050405020304" pitchFamily="18" charset="0"/>
              </a:rPr>
              <a:t>ток</a:t>
            </a:r>
            <a:endParaRPr lang="uk-UA" sz="3000" dirty="0">
              <a:latin typeface="Times New Roman" panose="02020603050405020304" pitchFamily="18" charset="0"/>
              <a:cs typeface="Times New Roman" panose="02020603050405020304" pitchFamily="18" charset="0"/>
            </a:endParaRPr>
          </a:p>
          <a:p>
            <a:r>
              <a:rPr lang="uk-UA" sz="3000" dirty="0">
                <a:latin typeface="Times New Roman" panose="02020603050405020304" pitchFamily="18" charset="0"/>
                <a:cs typeface="Times New Roman" panose="02020603050405020304" pitchFamily="18" charset="0"/>
              </a:rPr>
              <a:t>2. адаптувати рекламу під цікаві ролики (аудіозапис)</a:t>
            </a:r>
          </a:p>
          <a:p>
            <a:r>
              <a:rPr lang="uk-UA" sz="3000" dirty="0">
                <a:latin typeface="Times New Roman" panose="02020603050405020304" pitchFamily="18" charset="0"/>
                <a:cs typeface="Times New Roman" panose="02020603050405020304" pitchFamily="18" charset="0"/>
              </a:rPr>
              <a:t>3. </a:t>
            </a:r>
            <a:r>
              <a:rPr lang="uk-UA" sz="3000" u="sng" dirty="0">
                <a:latin typeface="Times New Roman" panose="02020603050405020304" pitchFamily="18" charset="0"/>
                <a:cs typeface="Times New Roman" panose="02020603050405020304" pitchFamily="18" charset="0"/>
              </a:rPr>
              <a:t>зацікавити </a:t>
            </a:r>
            <a:r>
              <a:rPr lang="uk-UA" sz="3000" dirty="0">
                <a:latin typeface="Times New Roman" panose="02020603050405020304" pitchFamily="18" charset="0"/>
                <a:cs typeface="Times New Roman" panose="02020603050405020304" pitchFamily="18" charset="0"/>
              </a:rPr>
              <a:t>потенційних клієнтів для переходу на посадочну сторінку, де ви просуваєте продукт.</a:t>
            </a:r>
          </a:p>
        </p:txBody>
      </p:sp>
      <p:pic>
        <p:nvPicPr>
          <p:cNvPr id="6" name="Рисунок 5">
            <a:extLst>
              <a:ext uri="{FF2B5EF4-FFF2-40B4-BE49-F238E27FC236}">
                <a16:creationId xmlns:a16="http://schemas.microsoft.com/office/drawing/2014/main" id="{F5DFA0AC-D2A9-CA2F-8EEB-92698321B088}"/>
              </a:ext>
            </a:extLst>
          </p:cNvPr>
          <p:cNvPicPr>
            <a:picLocks noChangeAspect="1"/>
          </p:cNvPicPr>
          <p:nvPr/>
        </p:nvPicPr>
        <p:blipFill rotWithShape="1">
          <a:blip r:embed="rId2">
            <a:extLst>
              <a:ext uri="{28A0092B-C50C-407E-A947-70E740481C1C}">
                <a14:useLocalDpi xmlns:a14="http://schemas.microsoft.com/office/drawing/2010/main" val="0"/>
              </a:ext>
            </a:extLst>
          </a:blip>
          <a:srcRect l="17422" t="16556" r="68540" b="56533"/>
          <a:stretch/>
        </p:blipFill>
        <p:spPr>
          <a:xfrm>
            <a:off x="9675215" y="4629328"/>
            <a:ext cx="1678585" cy="1740878"/>
          </a:xfrm>
          <a:prstGeom prst="rect">
            <a:avLst/>
          </a:prstGeom>
          <a:ln>
            <a:noFill/>
          </a:ln>
        </p:spPr>
      </p:pic>
      <p:sp>
        <p:nvSpPr>
          <p:cNvPr id="8" name="TextBox 7">
            <a:extLst>
              <a:ext uri="{FF2B5EF4-FFF2-40B4-BE49-F238E27FC236}">
                <a16:creationId xmlns:a16="http://schemas.microsoft.com/office/drawing/2014/main" id="{AE2CC0CE-796F-22B2-C0FB-0B6F85390165}"/>
              </a:ext>
            </a:extLst>
          </p:cNvPr>
          <p:cNvSpPr txBox="1"/>
          <p:nvPr/>
        </p:nvSpPr>
        <p:spPr>
          <a:xfrm>
            <a:off x="914400" y="1287619"/>
            <a:ext cx="9530443" cy="954107"/>
          </a:xfrm>
          <a:prstGeom prst="rect">
            <a:avLst/>
          </a:prstGeom>
          <a:noFill/>
          <a:ln>
            <a:solidFill>
              <a:schemeClr val="tx1"/>
            </a:solidFill>
          </a:ln>
        </p:spPr>
        <p:txBody>
          <a:bodyPr wrap="square">
            <a:spAutoFit/>
          </a:bodyPr>
          <a:lstStyle/>
          <a:p>
            <a:r>
              <a:rPr lang="uk-UA" sz="2800" b="1" dirty="0">
                <a:solidFill>
                  <a:srgbClr val="FF0066"/>
                </a:solidFill>
                <a:latin typeface="Times New Roman" panose="02020603050405020304" pitchFamily="18" charset="0"/>
                <a:cs typeface="Times New Roman" panose="02020603050405020304" pitchFamily="18" charset="0"/>
              </a:rPr>
              <a:t>Як через тік-</a:t>
            </a:r>
            <a:r>
              <a:rPr lang="uk-UA" sz="2800" b="1" dirty="0" err="1">
                <a:solidFill>
                  <a:srgbClr val="FF0066"/>
                </a:solidFill>
                <a:latin typeface="Times New Roman" panose="02020603050405020304" pitchFamily="18" charset="0"/>
                <a:cs typeface="Times New Roman" panose="02020603050405020304" pitchFamily="18" charset="0"/>
              </a:rPr>
              <a:t>ток</a:t>
            </a:r>
            <a:r>
              <a:rPr lang="uk-UA" sz="2800" b="1" dirty="0">
                <a:solidFill>
                  <a:srgbClr val="FF0066"/>
                </a:solidFill>
                <a:latin typeface="Times New Roman" panose="02020603050405020304" pitchFamily="18" charset="0"/>
                <a:cs typeface="Times New Roman" panose="02020603050405020304" pitchFamily="18" charset="0"/>
              </a:rPr>
              <a:t> збільшити охват та залучити потенційних клієнтів?</a:t>
            </a:r>
          </a:p>
        </p:txBody>
      </p:sp>
    </p:spTree>
    <p:extLst>
      <p:ext uri="{BB962C8B-B14F-4D97-AF65-F5344CB8AC3E}">
        <p14:creationId xmlns:p14="http://schemas.microsoft.com/office/powerpoint/2010/main" val="220524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144E9-E2B2-44CF-AAAA-AE36486C63A8}"/>
              </a:ext>
            </a:extLst>
          </p:cNvPr>
          <p:cNvSpPr>
            <a:spLocks noGrp="1"/>
          </p:cNvSpPr>
          <p:nvPr>
            <p:ph type="title"/>
          </p:nvPr>
        </p:nvSpPr>
        <p:spPr>
          <a:xfrm>
            <a:off x="464083" y="2432111"/>
            <a:ext cx="7026963" cy="1325563"/>
          </a:xfrm>
        </p:spPr>
        <p:txBody>
          <a:bodyPr>
            <a:noAutofit/>
          </a:bodyPr>
          <a:lstStyle/>
          <a:p>
            <a:pPr>
              <a:lnSpc>
                <a:spcPct val="150000"/>
              </a:lnSpc>
            </a:pPr>
            <a:r>
              <a:rPr lang="uk-UA" sz="3000" b="1" dirty="0" err="1">
                <a:solidFill>
                  <a:srgbClr val="FF0066"/>
                </a:solidFill>
                <a:latin typeface="Times New Roman" panose="02020603050405020304" pitchFamily="18" charset="0"/>
                <a:cs typeface="Times New Roman" panose="02020603050405020304" pitchFamily="18" charset="0"/>
              </a:rPr>
              <a:t>Таргетинг</a:t>
            </a:r>
            <a:r>
              <a:rPr lang="uk-UA" sz="3000" dirty="0">
                <a:latin typeface="Times New Roman" panose="02020603050405020304" pitchFamily="18" charset="0"/>
                <a:cs typeface="Times New Roman" panose="02020603050405020304" pitchFamily="18" charset="0"/>
              </a:rPr>
              <a:t> (</a:t>
            </a:r>
            <a:r>
              <a:rPr lang="en-US" sz="3000" i="1" dirty="0"/>
              <a:t>target–</a:t>
            </a:r>
            <a:r>
              <a:rPr lang="ru-RU" sz="3000" i="1" dirty="0" err="1"/>
              <a:t>ціль</a:t>
            </a:r>
            <a:r>
              <a:rPr lang="ru-RU" sz="3000" i="1" dirty="0"/>
              <a:t>) </a:t>
            </a:r>
            <a:r>
              <a:rPr lang="uk-UA"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технологія</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інтернет-реклами</a:t>
            </a:r>
            <a:r>
              <a:rPr lang="ru-RU" sz="3000" dirty="0">
                <a:latin typeface="Times New Roman" panose="02020603050405020304" pitchFamily="18" charset="0"/>
                <a:cs typeface="Times New Roman" panose="02020603050405020304" pitchFamily="18" charset="0"/>
              </a:rPr>
              <a:t>, яка </a:t>
            </a:r>
            <a:r>
              <a:rPr lang="ru-RU" sz="3000" dirty="0" err="1">
                <a:latin typeface="Times New Roman" panose="02020603050405020304" pitchFamily="18" charset="0"/>
                <a:cs typeface="Times New Roman" panose="02020603050405020304" pitchFamily="18" charset="0"/>
              </a:rPr>
              <a:t>допомагає</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знизити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витрати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рекламодавця</a:t>
            </a:r>
            <a:r>
              <a:rPr lang="ru-RU" sz="3000" dirty="0">
                <a:latin typeface="Times New Roman" panose="02020603050405020304" pitchFamily="18" charset="0"/>
                <a:cs typeface="Times New Roman" panose="02020603050405020304" pitchFamily="18" charset="0"/>
              </a:rPr>
              <a:t> на </a:t>
            </a:r>
            <a:r>
              <a:rPr lang="ru-RU" sz="3000" dirty="0" err="1">
                <a:latin typeface="Times New Roman" panose="02020603050405020304" pitchFamily="18" charset="0"/>
                <a:cs typeface="Times New Roman" panose="02020603050405020304" pitchFamily="18" charset="0"/>
              </a:rPr>
              <a:t>залучення</a:t>
            </a:r>
            <a:r>
              <a:rPr lang="ru-RU" sz="3000" dirty="0">
                <a:latin typeface="Times New Roman" panose="02020603050405020304" pitchFamily="18" charset="0"/>
                <a:cs typeface="Times New Roman" panose="02020603050405020304" pitchFamily="18" charset="0"/>
              </a:rPr>
              <a:t> до </a:t>
            </a:r>
            <a:r>
              <a:rPr lang="ru-RU" sz="3000" dirty="0" err="1">
                <a:latin typeface="Times New Roman" panose="02020603050405020304" pitchFamily="18" charset="0"/>
                <a:cs typeface="Times New Roman" panose="02020603050405020304" pitchFamily="18" charset="0"/>
              </a:rPr>
              <a:t>рекламованого</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об'єкту</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цільової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аудиторії</a:t>
            </a:r>
            <a:r>
              <a:rPr lang="ru-RU" sz="3000" dirty="0">
                <a:latin typeface="Times New Roman" panose="02020603050405020304" pitchFamily="18" charset="0"/>
                <a:cs typeface="Times New Roman" panose="02020603050405020304" pitchFamily="18" charset="0"/>
              </a:rPr>
              <a:t>. Суть </a:t>
            </a:r>
            <a:r>
              <a:rPr lang="ru-RU" sz="3000" dirty="0" err="1">
                <a:latin typeface="Times New Roman" panose="02020603050405020304" pitchFamily="18" charset="0"/>
                <a:cs typeface="Times New Roman" panose="02020603050405020304" pitchFamily="18" charset="0"/>
              </a:rPr>
              <a:t>її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полягає</a:t>
            </a:r>
            <a:r>
              <a:rPr lang="ru-RU" sz="3000" dirty="0">
                <a:latin typeface="Times New Roman" panose="02020603050405020304" pitchFamily="18" charset="0"/>
                <a:cs typeface="Times New Roman" panose="02020603050405020304" pitchFamily="18" charset="0"/>
              </a:rPr>
              <a:t> у </a:t>
            </a:r>
            <a:r>
              <a:rPr lang="ru-RU" sz="3000" dirty="0" err="1">
                <a:latin typeface="Times New Roman" panose="02020603050405020304" pitchFamily="18" charset="0"/>
                <a:cs typeface="Times New Roman" panose="02020603050405020304" pitchFamily="18" charset="0"/>
              </a:rPr>
              <a:t>виділенні</a:t>
            </a:r>
            <a:r>
              <a:rPr lang="ru-RU" sz="3000" dirty="0">
                <a:latin typeface="Times New Roman" panose="02020603050405020304" pitchFamily="18" charset="0"/>
                <a:cs typeface="Times New Roman" panose="02020603050405020304" pitchFamily="18" charset="0"/>
              </a:rPr>
              <a:t> з числа </a:t>
            </a:r>
            <a:r>
              <a:rPr lang="ru-RU" sz="3000" dirty="0" err="1">
                <a:latin typeface="Times New Roman" panose="02020603050405020304" pitchFamily="18" charset="0"/>
                <a:cs typeface="Times New Roman" panose="02020603050405020304" pitchFamily="18" charset="0"/>
              </a:rPr>
              <a:t>відвідувачів</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групи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осіб</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відповідають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деяким</a:t>
            </a:r>
            <a:r>
              <a:rPr lang="ru-RU" sz="3000"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заздалегідь</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визначеними</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умовами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і </a:t>
            </a:r>
            <a:r>
              <a:rPr lang="ru-RU" sz="3000" dirty="0" err="1">
                <a:latin typeface="Times New Roman" panose="02020603050405020304" pitchFamily="18" charset="0"/>
                <a:cs typeface="Times New Roman" panose="02020603050405020304" pitchFamily="18" charset="0"/>
              </a:rPr>
              <a:t>формують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основні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види</a:t>
            </a:r>
            <a:r>
              <a:rPr lang="ru-RU" sz="3000" dirty="0">
                <a:latin typeface="Times New Roman" panose="02020603050405020304" pitchFamily="18" charset="0"/>
                <a:cs typeface="Times New Roman" panose="02020603050405020304" pitchFamily="18" charset="0"/>
              </a:rPr>
              <a:t> таргетингу</a:t>
            </a:r>
          </a:p>
        </p:txBody>
      </p:sp>
      <p:sp>
        <p:nvSpPr>
          <p:cNvPr id="6" name="Прямоугольник 5">
            <a:extLst>
              <a:ext uri="{FF2B5EF4-FFF2-40B4-BE49-F238E27FC236}">
                <a16:creationId xmlns:a16="http://schemas.microsoft.com/office/drawing/2014/main" id="{FA3BEF71-8A5A-4A31-88EC-79E7BA1B470C}"/>
              </a:ext>
            </a:extLst>
          </p:cNvPr>
          <p:cNvSpPr/>
          <p:nvPr/>
        </p:nvSpPr>
        <p:spPr>
          <a:xfrm>
            <a:off x="261619" y="6288586"/>
            <a:ext cx="9832596" cy="400110"/>
          </a:xfrm>
          <a:prstGeom prst="rect">
            <a:avLst/>
          </a:prstGeom>
        </p:spPr>
        <p:txBody>
          <a:bodyPr wrap="square">
            <a:spAutoFit/>
          </a:bodyPr>
          <a:lstStyle/>
          <a:p>
            <a:r>
              <a:rPr lang="ru-RU" sz="2000" b="0" i="1" dirty="0" err="1">
                <a:solidFill>
                  <a:srgbClr val="FF0066"/>
                </a:solidFill>
                <a:effectLst/>
                <a:latin typeface="Roboto"/>
              </a:rPr>
              <a:t>Основна</a:t>
            </a:r>
            <a:r>
              <a:rPr lang="ru-RU" sz="2000" b="0" i="1" dirty="0">
                <a:solidFill>
                  <a:srgbClr val="FF0066"/>
                </a:solidFill>
                <a:effectLst/>
                <a:latin typeface="Roboto"/>
              </a:rPr>
              <a:t> мета - </a:t>
            </a:r>
            <a:r>
              <a:rPr lang="ru-RU" sz="2000" b="0" i="1" dirty="0" err="1">
                <a:solidFill>
                  <a:srgbClr val="FF0066"/>
                </a:solidFill>
                <a:effectLst/>
                <a:latin typeface="Roboto"/>
              </a:rPr>
              <a:t>визначення</a:t>
            </a:r>
            <a:r>
              <a:rPr lang="ru-RU" sz="2000" b="0" i="1" dirty="0">
                <a:solidFill>
                  <a:srgbClr val="FF0066"/>
                </a:solidFill>
                <a:effectLst/>
                <a:latin typeface="Roboto"/>
              </a:rPr>
              <a:t> </a:t>
            </a:r>
            <a:r>
              <a:rPr lang="ru-RU" sz="2000" b="0" i="1" dirty="0" err="1">
                <a:solidFill>
                  <a:srgbClr val="FF0066"/>
                </a:solidFill>
                <a:effectLst/>
                <a:latin typeface="Roboto"/>
              </a:rPr>
              <a:t>актуальних</a:t>
            </a:r>
            <a:r>
              <a:rPr lang="ru-RU" sz="2000" b="0" i="1" dirty="0">
                <a:solidFill>
                  <a:srgbClr val="FF0066"/>
                </a:solidFill>
                <a:effectLst/>
                <a:latin typeface="Roboto"/>
              </a:rPr>
              <a:t> </a:t>
            </a:r>
            <a:r>
              <a:rPr lang="ru-RU" sz="2000" b="0" i="1" dirty="0" err="1">
                <a:solidFill>
                  <a:srgbClr val="FF0066"/>
                </a:solidFill>
                <a:effectLst/>
                <a:latin typeface="Roboto"/>
              </a:rPr>
              <a:t>сегментів</a:t>
            </a:r>
            <a:r>
              <a:rPr lang="ru-RU" sz="2000" b="0" i="0" dirty="0">
                <a:solidFill>
                  <a:srgbClr val="FF0066"/>
                </a:solidFill>
                <a:effectLst/>
                <a:latin typeface="Roboto"/>
              </a:rPr>
              <a:t> і </a:t>
            </a:r>
            <a:r>
              <a:rPr lang="ru-RU" sz="2000" b="0" i="1" dirty="0" err="1">
                <a:solidFill>
                  <a:srgbClr val="FF0066"/>
                </a:solidFill>
                <a:effectLst/>
                <a:latin typeface="Roboto"/>
              </a:rPr>
              <a:t>вплив</a:t>
            </a:r>
            <a:r>
              <a:rPr lang="ru-RU" sz="2000" b="0" i="1" dirty="0">
                <a:solidFill>
                  <a:srgbClr val="FF0066"/>
                </a:solidFill>
                <a:effectLst/>
                <a:latin typeface="Roboto"/>
              </a:rPr>
              <a:t> на </a:t>
            </a:r>
            <a:r>
              <a:rPr lang="ru-RU" sz="2000" b="0" i="1" dirty="0" err="1">
                <a:solidFill>
                  <a:srgbClr val="FF0066"/>
                </a:solidFill>
                <a:effectLst/>
                <a:latin typeface="Roboto"/>
              </a:rPr>
              <a:t>їх</a:t>
            </a:r>
            <a:r>
              <a:rPr lang="ru-RU" sz="2000" b="0" i="1" dirty="0">
                <a:solidFill>
                  <a:srgbClr val="FF0066"/>
                </a:solidFill>
                <a:effectLst/>
                <a:latin typeface="Roboto"/>
              </a:rPr>
              <a:t> </a:t>
            </a:r>
            <a:r>
              <a:rPr lang="ru-RU" sz="2000" b="0" i="1" dirty="0" err="1">
                <a:solidFill>
                  <a:srgbClr val="FF0066"/>
                </a:solidFill>
                <a:effectLst/>
                <a:latin typeface="Roboto"/>
              </a:rPr>
              <a:t>поведінку</a:t>
            </a:r>
            <a:r>
              <a:rPr lang="ru-RU" sz="2000" b="0" i="1" dirty="0">
                <a:solidFill>
                  <a:srgbClr val="FF0066"/>
                </a:solidFill>
                <a:effectLst/>
                <a:latin typeface="Roboto"/>
              </a:rPr>
              <a:t>.</a:t>
            </a:r>
            <a:endParaRPr lang="ru-RU" sz="2000" dirty="0">
              <a:solidFill>
                <a:srgbClr val="FF0066"/>
              </a:solidFill>
            </a:endParaRPr>
          </a:p>
        </p:txBody>
      </p:sp>
      <p:pic>
        <p:nvPicPr>
          <p:cNvPr id="4" name="Рисунок 3">
            <a:extLst>
              <a:ext uri="{FF2B5EF4-FFF2-40B4-BE49-F238E27FC236}">
                <a16:creationId xmlns:a16="http://schemas.microsoft.com/office/drawing/2014/main" id="{0B16FD8E-970C-6108-9E53-548237E04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646" y="826477"/>
            <a:ext cx="4853354" cy="4853354"/>
          </a:xfrm>
          <a:prstGeom prst="rect">
            <a:avLst/>
          </a:prstGeom>
        </p:spPr>
      </p:pic>
    </p:spTree>
    <p:extLst>
      <p:ext uri="{BB962C8B-B14F-4D97-AF65-F5344CB8AC3E}">
        <p14:creationId xmlns:p14="http://schemas.microsoft.com/office/powerpoint/2010/main" val="382161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E0699-2246-4808-87E7-07D495959120}"/>
              </a:ext>
            </a:extLst>
          </p:cNvPr>
          <p:cNvSpPr>
            <a:spLocks noGrp="1"/>
          </p:cNvSpPr>
          <p:nvPr>
            <p:ph type="title"/>
          </p:nvPr>
        </p:nvSpPr>
        <p:spPr>
          <a:xfrm>
            <a:off x="1530410" y="997514"/>
            <a:ext cx="10515600" cy="1325563"/>
          </a:xfrm>
        </p:spPr>
        <p:txBody>
          <a:bodyPr>
            <a:noAutofit/>
          </a:bodyPr>
          <a:lstStyle/>
          <a:p>
            <a:r>
              <a:rPr lang="uk-UA" sz="3000" b="1" dirty="0">
                <a:solidFill>
                  <a:srgbClr val="FF0066"/>
                </a:solidFill>
                <a:latin typeface="Times New Roman" panose="02020603050405020304" pitchFamily="18" charset="0"/>
                <a:cs typeface="Times New Roman" panose="02020603050405020304" pitchFamily="18" charset="0"/>
              </a:rPr>
              <a:t>Блогер -</a:t>
            </a:r>
            <a:r>
              <a:rPr lang="uk-UA" sz="3000" dirty="0">
                <a:latin typeface="Times New Roman" panose="02020603050405020304" pitchFamily="18" charset="0"/>
                <a:cs typeface="Times New Roman" panose="02020603050405020304" pitchFamily="18" charset="0"/>
              </a:rPr>
              <a:t> це</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людина</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що</a:t>
            </a:r>
            <a:r>
              <a:rPr lang="ru-RU" sz="3000" dirty="0">
                <a:latin typeface="Times New Roman" panose="02020603050405020304" pitchFamily="18" charset="0"/>
                <a:cs typeface="Times New Roman" panose="02020603050405020304" pitchFamily="18" charset="0"/>
              </a:rPr>
              <a:t> є автором </a:t>
            </a:r>
            <a:r>
              <a:rPr lang="ru-RU" sz="3000" dirty="0">
                <a:latin typeface="Times New Roman" panose="02020603050405020304" pitchFamily="18" charset="0"/>
                <a:cs typeface="Times New Roman" panose="02020603050405020304" pitchFamily="18" charset="0"/>
                <a:hlinkClick r:id="rId2" tooltip="Блог"/>
              </a:rPr>
              <a:t>блогу</a:t>
            </a:r>
            <a:r>
              <a:rPr lang="ru-RU" sz="3000" dirty="0">
                <a:latin typeface="Times New Roman" panose="02020603050405020304" pitchFamily="18" charset="0"/>
                <a:cs typeface="Times New Roman" panose="02020603050405020304" pitchFamily="18" charset="0"/>
              </a:rPr>
              <a:t>.</a:t>
            </a:r>
            <a:br>
              <a:rPr lang="ru-RU" sz="3000" dirty="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C69C189-7701-46CC-9472-5DA4C8BEA2E5}"/>
              </a:ext>
            </a:extLst>
          </p:cNvPr>
          <p:cNvSpPr>
            <a:spLocks noGrp="1"/>
          </p:cNvSpPr>
          <p:nvPr>
            <p:ph idx="1"/>
          </p:nvPr>
        </p:nvSpPr>
        <p:spPr>
          <a:xfrm>
            <a:off x="2927059" y="2416029"/>
            <a:ext cx="8883229" cy="4935392"/>
          </a:xfrm>
        </p:spPr>
        <p:txBody>
          <a:bodyPr/>
          <a:lstStyle/>
          <a:p>
            <a:r>
              <a:rPr lang="ru-RU" dirty="0">
                <a:latin typeface="Times New Roman" panose="02020603050405020304" pitchFamily="18" charset="0"/>
                <a:cs typeface="Times New Roman" panose="02020603050405020304" pitchFamily="18" charset="0"/>
              </a:rPr>
              <a:t>Блогер є </a:t>
            </a:r>
            <a:r>
              <a:rPr lang="ru-RU" dirty="0" err="1">
                <a:latin typeface="Times New Roman" panose="02020603050405020304" pitchFamily="18" charset="0"/>
                <a:cs typeface="Times New Roman" panose="02020603050405020304" pitchFamily="18" charset="0"/>
              </a:rPr>
              <a:t>ефективною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комунікацією</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вид </a:t>
            </a:r>
            <a:r>
              <a:rPr lang="ru-RU" dirty="0" err="1">
                <a:latin typeface="Times New Roman" panose="02020603050405020304" pitchFamily="18" charset="0"/>
                <a:cs typeface="Times New Roman" panose="02020603050405020304" pitchFamily="18" charset="0"/>
              </a:rPr>
              <a:t>комерційної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направлений на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прибутку</a:t>
            </a:r>
            <a:r>
              <a:rPr lang="ru-RU" dirty="0">
                <a:latin typeface="Times New Roman" panose="02020603050405020304" pitchFamily="18" charset="0"/>
                <a:cs typeface="Times New Roman" panose="02020603050405020304" pitchFamily="18" charset="0"/>
              </a:rPr>
              <a:t>.</a:t>
            </a: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виступає</a:t>
            </a:r>
            <a:r>
              <a:rPr lang="ru-RU" dirty="0">
                <a:latin typeface="Times New Roman" panose="02020603050405020304" pitchFamily="18" charset="0"/>
                <a:cs typeface="Times New Roman" panose="02020603050405020304" pitchFamily="18" charset="0"/>
              </a:rPr>
              <a:t> </a:t>
            </a:r>
            <a:r>
              <a:rPr lang="ru-RU" u="sng" dirty="0" err="1">
                <a:latin typeface="Times New Roman" panose="02020603050405020304" pitchFamily="18" charset="0"/>
                <a:cs typeface="Times New Roman" panose="02020603050405020304" pitchFamily="18" charset="0"/>
              </a:rPr>
              <a:t>інструментом</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соціальних</a:t>
            </a:r>
            <a:r>
              <a:rPr lang="ru-RU" dirty="0">
                <a:latin typeface="Times New Roman" panose="02020603050405020304" pitchFamily="18" charset="0"/>
                <a:cs typeface="Times New Roman" panose="02020603050405020304" pitchFamily="18" charset="0"/>
              </a:rPr>
              <a:t> мережах </a:t>
            </a:r>
          </a:p>
        </p:txBody>
      </p:sp>
      <p:pic>
        <p:nvPicPr>
          <p:cNvPr id="5" name="Рисунок 4">
            <a:extLst>
              <a:ext uri="{FF2B5EF4-FFF2-40B4-BE49-F238E27FC236}">
                <a16:creationId xmlns:a16="http://schemas.microsoft.com/office/drawing/2014/main" id="{2E691652-1B43-4E9B-9DC6-DF61A17A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5590"/>
            <a:ext cx="2838450" cy="4133850"/>
          </a:xfrm>
          <a:prstGeom prst="rect">
            <a:avLst/>
          </a:prstGeom>
        </p:spPr>
      </p:pic>
      <p:pic>
        <p:nvPicPr>
          <p:cNvPr id="6" name="Рисунок 5">
            <a:extLst>
              <a:ext uri="{FF2B5EF4-FFF2-40B4-BE49-F238E27FC236}">
                <a16:creationId xmlns:a16="http://schemas.microsoft.com/office/drawing/2014/main" id="{453C4572-730C-487A-8E9D-2A23D22B409D}"/>
              </a:ext>
            </a:extLst>
          </p:cNvPr>
          <p:cNvPicPr>
            <a:picLocks noChangeAspect="1"/>
          </p:cNvPicPr>
          <p:nvPr/>
        </p:nvPicPr>
        <p:blipFill rotWithShape="1">
          <a:blip r:embed="rId3">
            <a:extLst>
              <a:ext uri="{28A0092B-C50C-407E-A947-70E740481C1C}">
                <a14:useLocalDpi xmlns:a14="http://schemas.microsoft.com/office/drawing/2010/main" val="0"/>
              </a:ext>
            </a:extLst>
          </a:blip>
          <a:srcRect t="48703"/>
          <a:stretch/>
        </p:blipFill>
        <p:spPr>
          <a:xfrm rot="5400000">
            <a:off x="9712496" y="358946"/>
            <a:ext cx="2838450" cy="2120558"/>
          </a:xfrm>
          <a:prstGeom prst="rect">
            <a:avLst/>
          </a:prstGeom>
        </p:spPr>
      </p:pic>
    </p:spTree>
    <p:extLst>
      <p:ext uri="{BB962C8B-B14F-4D97-AF65-F5344CB8AC3E}">
        <p14:creationId xmlns:p14="http://schemas.microsoft.com/office/powerpoint/2010/main" val="273230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D4594-3AC0-461D-B9A4-A6A2C88D1F41}"/>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Типи співпраці з блогером:</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873BACC-8900-4C4A-8E22-EB0BACF8DECC}"/>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За певну оплату</a:t>
            </a:r>
          </a:p>
          <a:p>
            <a:r>
              <a:rPr lang="uk-UA" dirty="0" err="1">
                <a:latin typeface="Times New Roman" panose="02020603050405020304" pitchFamily="18" charset="0"/>
                <a:cs typeface="Times New Roman" panose="02020603050405020304" pitchFamily="18" charset="0"/>
              </a:rPr>
              <a:t>Взаємореклама</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Бартерна система</a:t>
            </a:r>
          </a:p>
          <a:p>
            <a:r>
              <a:rPr lang="uk-UA" dirty="0">
                <a:latin typeface="Times New Roman" panose="02020603050405020304" pitchFamily="18" charset="0"/>
                <a:cs typeface="Times New Roman" panose="02020603050405020304" pitchFamily="18" charset="0"/>
              </a:rPr>
              <a:t>Домовленість</a:t>
            </a:r>
          </a:p>
          <a:p>
            <a:r>
              <a:rPr lang="uk-UA" dirty="0">
                <a:latin typeface="Times New Roman" panose="02020603050405020304" pitchFamily="18" charset="0"/>
                <a:cs typeface="Times New Roman" panose="02020603050405020304" pitchFamily="18" charset="0"/>
              </a:rPr>
              <a:t>Інші види співробітництва, </a:t>
            </a:r>
          </a:p>
          <a:p>
            <a:pPr marL="0" indent="0">
              <a:buNone/>
            </a:pPr>
            <a:r>
              <a:rPr lang="uk-UA" dirty="0">
                <a:latin typeface="Times New Roman" panose="02020603050405020304" pitchFamily="18" charset="0"/>
                <a:cs typeface="Times New Roman" panose="02020603050405020304" pitchFamily="18" charset="0"/>
              </a:rPr>
              <a:t>які влаштовують обидві сторони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solidFill>
                  <a:srgbClr val="ED7B09"/>
                </a:solidFill>
                <a:latin typeface="Times New Roman" panose="02020603050405020304" pitchFamily="18" charset="0"/>
                <a:cs typeface="Times New Roman" panose="02020603050405020304" pitchFamily="18" charset="0"/>
              </a:rPr>
              <a:t>Типи співробітництва блогерів регламентуються самим блогером</a:t>
            </a:r>
            <a:endParaRPr lang="ru-RU" dirty="0">
              <a:solidFill>
                <a:srgbClr val="ED7B09"/>
              </a:solidFill>
              <a:latin typeface="Times New Roman" panose="02020603050405020304" pitchFamily="18" charset="0"/>
              <a:cs typeface="Times New Roman" panose="02020603050405020304" pitchFamily="18" charset="0"/>
            </a:endParaRPr>
          </a:p>
        </p:txBody>
      </p:sp>
      <p:pic>
        <p:nvPicPr>
          <p:cNvPr id="4" name="Объект 4">
            <a:extLst>
              <a:ext uri="{FF2B5EF4-FFF2-40B4-BE49-F238E27FC236}">
                <a16:creationId xmlns:a16="http://schemas.microsoft.com/office/drawing/2014/main" id="{3E0453AD-DAC7-4D04-84CE-862679486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827" y="1979547"/>
            <a:ext cx="4477973" cy="2612151"/>
          </a:xfrm>
          <a:prstGeom prst="rect">
            <a:avLst/>
          </a:prstGeom>
        </p:spPr>
      </p:pic>
    </p:spTree>
    <p:extLst>
      <p:ext uri="{BB962C8B-B14F-4D97-AF65-F5344CB8AC3E}">
        <p14:creationId xmlns:p14="http://schemas.microsoft.com/office/powerpoint/2010/main" val="290877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387BD-5275-49AA-AD1A-BC4B7E4CD4D1}"/>
              </a:ext>
            </a:extLst>
          </p:cNvPr>
          <p:cNvSpPr>
            <a:spLocks noGrp="1"/>
          </p:cNvSpPr>
          <p:nvPr>
            <p:ph type="title"/>
          </p:nvPr>
        </p:nvSpPr>
        <p:spPr>
          <a:xfrm>
            <a:off x="443917" y="2296385"/>
            <a:ext cx="10515600" cy="1325563"/>
          </a:xfrm>
        </p:spPr>
        <p:txBody>
          <a:bodyPr>
            <a:noAutofit/>
          </a:bodyPr>
          <a:lstStyle/>
          <a:p>
            <a:pPr>
              <a:lnSpc>
                <a:spcPct val="150000"/>
              </a:lnSpc>
            </a:pPr>
            <a:r>
              <a:rPr lang="uk-UA" sz="2500" b="1" dirty="0">
                <a:solidFill>
                  <a:srgbClr val="FF0066"/>
                </a:solidFill>
                <a:latin typeface="Times New Roman" panose="02020603050405020304" pitchFamily="18" charset="0"/>
                <a:cs typeface="Times New Roman" panose="02020603050405020304" pitchFamily="18" charset="0"/>
              </a:rPr>
              <a:t>	</a:t>
            </a:r>
            <a:r>
              <a:rPr lang="uk-UA" sz="2500" b="1" dirty="0" err="1">
                <a:solidFill>
                  <a:srgbClr val="FF0066"/>
                </a:solidFill>
                <a:latin typeface="Times New Roman" panose="02020603050405020304" pitchFamily="18" charset="0"/>
                <a:cs typeface="Times New Roman" panose="02020603050405020304" pitchFamily="18" charset="0"/>
              </a:rPr>
              <a:t>Гівевей</a:t>
            </a:r>
            <a:r>
              <a:rPr lang="uk-UA" sz="2500" dirty="0">
                <a:solidFill>
                  <a:srgbClr val="FF0066"/>
                </a:solidFill>
                <a:latin typeface="Times New Roman" panose="02020603050405020304" pitchFamily="18" charset="0"/>
                <a:cs typeface="Times New Roman" panose="02020603050405020304" pitchFamily="18" charset="0"/>
              </a:rPr>
              <a:t>-</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конкурс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розіграш</a:t>
            </a:r>
            <a:r>
              <a:rPr lang="ru-RU" sz="2500" dirty="0">
                <a:latin typeface="Times New Roman" panose="02020603050405020304" pitchFamily="18" charset="0"/>
                <a:cs typeface="Times New Roman" panose="02020603050405020304" pitchFamily="18" charset="0"/>
              </a:rPr>
              <a:t>, для перемоги у </a:t>
            </a:r>
            <a:r>
              <a:rPr lang="ru-RU" sz="2500" dirty="0" err="1">
                <a:latin typeface="Times New Roman" panose="02020603050405020304" pitchFamily="18" charset="0"/>
                <a:cs typeface="Times New Roman" panose="02020603050405020304" pitchFamily="18" charset="0"/>
              </a:rPr>
              <a:t>якому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потрібно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виконати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певні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умови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отримати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безкоштовно</a:t>
            </a:r>
            <a:r>
              <a:rPr lang="ru-RU" sz="2500" dirty="0">
                <a:latin typeface="Times New Roman" panose="02020603050405020304" pitchFamily="18" charset="0"/>
                <a:cs typeface="Times New Roman" panose="02020603050405020304" pitchFamily="18" charset="0"/>
              </a:rPr>
              <a:t> приз. </a:t>
            </a:r>
            <a:r>
              <a:rPr lang="ru-RU" sz="2500" dirty="0" err="1">
                <a:latin typeface="Times New Roman" panose="02020603050405020304" pitchFamily="18" charset="0"/>
                <a:cs typeface="Times New Roman" panose="02020603050405020304" pitchFamily="18" charset="0"/>
              </a:rPr>
              <a:t>Останні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кілька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такий</a:t>
            </a:r>
            <a:r>
              <a:rPr lang="ru-RU" sz="2500" dirty="0">
                <a:latin typeface="Times New Roman" panose="02020603050405020304" pitchFamily="18" charset="0"/>
                <a:cs typeface="Times New Roman" panose="02020603050405020304" pitchFamily="18" charset="0"/>
              </a:rPr>
              <a:t> формат </a:t>
            </a:r>
            <a:r>
              <a:rPr lang="ru-RU" sz="2500" dirty="0" err="1">
                <a:latin typeface="Times New Roman" panose="02020603050405020304" pitchFamily="18" charset="0"/>
                <a:cs typeface="Times New Roman" panose="02020603050405020304" pitchFamily="18" charset="0"/>
              </a:rPr>
              <a:t>подарунків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набуває</a:t>
            </a:r>
            <a:r>
              <a:rPr lang="ru-RU" sz="2500" dirty="0">
                <a:latin typeface="Times New Roman" panose="02020603050405020304" pitchFamily="18" charset="0"/>
                <a:cs typeface="Times New Roman" panose="02020603050405020304" pitchFamily="18" charset="0"/>
              </a:rPr>
              <a:t> все </a:t>
            </a:r>
            <a:r>
              <a:rPr lang="ru-RU" sz="2500" dirty="0" err="1">
                <a:latin typeface="Times New Roman" panose="02020603050405020304" pitchFamily="18" charset="0"/>
                <a:cs typeface="Times New Roman" panose="02020603050405020304" pitchFamily="18" charset="0"/>
              </a:rPr>
              <a:t>більшої</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популярності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блогери</a:t>
            </a:r>
            <a:r>
              <a:rPr lang="ru-RU" sz="2500" dirty="0">
                <a:latin typeface="Times New Roman" panose="02020603050405020304" pitchFamily="18" charset="0"/>
                <a:cs typeface="Times New Roman" panose="02020603050405020304" pitchFamily="18" charset="0"/>
              </a:rPr>
              <a:t> радо </a:t>
            </a:r>
            <a:r>
              <a:rPr lang="ru-RU" sz="2500" dirty="0" err="1">
                <a:latin typeface="Times New Roman" panose="02020603050405020304" pitchFamily="18" charset="0"/>
                <a:cs typeface="Times New Roman" panose="02020603050405020304" pitchFamily="18" charset="0"/>
              </a:rPr>
              <a:t>діляться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різними</a:t>
            </a:r>
            <a:r>
              <a:rPr lang="ru-RU" sz="2500" dirty="0">
                <a:latin typeface="Times New Roman" panose="02020603050405020304" pitchFamily="18" charset="0"/>
                <a:cs typeface="Times New Roman" panose="02020603050405020304" pitchFamily="18" charset="0"/>
              </a:rPr>
              <a:t> речами та </a:t>
            </a:r>
            <a:r>
              <a:rPr lang="ru-RU" sz="2500" dirty="0" err="1">
                <a:latin typeface="Times New Roman" panose="02020603050405020304" pitchFamily="18" charset="0"/>
                <a:cs typeface="Times New Roman" panose="02020603050405020304" pitchFamily="18" charset="0"/>
              </a:rPr>
              <a:t>продукцією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своїми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підписниками</a:t>
            </a:r>
            <a:r>
              <a:rPr lang="ru-RU" sz="2500" dirty="0">
                <a:latin typeface="Times New Roman" panose="02020603050405020304" pitchFamily="18" charset="0"/>
                <a:cs typeface="Times New Roman" panose="02020603050405020304" pitchFamily="18" charset="0"/>
              </a:rPr>
              <a:t> та </a:t>
            </a:r>
            <a:r>
              <a:rPr lang="ru-RU" sz="2500" dirty="0" err="1">
                <a:latin typeface="Times New Roman" panose="02020603050405020304" pitchFamily="18" charset="0"/>
                <a:cs typeface="Times New Roman" panose="02020603050405020304" pitchFamily="18" charset="0"/>
              </a:rPr>
              <a:t>шанувальниками</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різних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соцмережах</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використовується</a:t>
            </a:r>
            <a:r>
              <a:rPr lang="ru-RU" sz="2500" dirty="0">
                <a:latin typeface="Times New Roman" panose="02020603050405020304" pitchFamily="18" charset="0"/>
                <a:cs typeface="Times New Roman" panose="02020603050405020304" pitchFamily="18" charset="0"/>
              </a:rPr>
              <a:t> як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основною </a:t>
            </a:r>
            <a:r>
              <a:rPr lang="ru-RU" sz="2500" dirty="0" err="1">
                <a:latin typeface="Times New Roman" panose="02020603050405020304" pitchFamily="18" charset="0"/>
                <a:cs typeface="Times New Roman" panose="02020603050405020304" pitchFamily="18" charset="0"/>
              </a:rPr>
              <a:t>умовою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участі</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розіграші</a:t>
            </a:r>
            <a:r>
              <a:rPr lang="ru-RU" sz="2500" dirty="0">
                <a:latin typeface="Times New Roman" panose="02020603050405020304" pitchFamily="18" charset="0"/>
                <a:cs typeface="Times New Roman" panose="02020603050405020304" pitchFamily="18" charset="0"/>
              </a:rPr>
              <a:t> є </a:t>
            </a:r>
            <a:r>
              <a:rPr lang="ru-RU" sz="2500" dirty="0" err="1">
                <a:latin typeface="Times New Roman" panose="02020603050405020304" pitchFamily="18" charset="0"/>
                <a:cs typeface="Times New Roman" panose="02020603050405020304" pitchFamily="18" charset="0"/>
              </a:rPr>
              <a:t>підписка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активність</a:t>
            </a:r>
            <a:r>
              <a:rPr lang="ru-RU" sz="2500" dirty="0">
                <a:latin typeface="Times New Roman" panose="02020603050405020304" pitchFamily="18" charset="0"/>
                <a:cs typeface="Times New Roman" panose="02020603050405020304" pitchFamily="18" charset="0"/>
              </a:rPr>
              <a:t>) на вашу </a:t>
            </a:r>
            <a:br>
              <a:rPr lang="ru-RU" sz="2500" dirty="0">
                <a:latin typeface="Times New Roman" panose="02020603050405020304" pitchFamily="18" charset="0"/>
                <a:cs typeface="Times New Roman" panose="02020603050405020304" pitchFamily="18" charset="0"/>
              </a:rPr>
            </a:br>
            <a:r>
              <a:rPr lang="ru-RU" sz="2500" dirty="0" err="1">
                <a:latin typeface="Times New Roman" panose="02020603050405020304" pitchFamily="18" charset="0"/>
                <a:cs typeface="Times New Roman" panose="02020603050405020304" pitchFamily="18" charset="0"/>
              </a:rPr>
              <a:t>торгову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сторінку</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solidFill>
                  <a:srgbClr val="FF0066"/>
                </a:solidFill>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зазвичай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бартерний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платний</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a:t>
            </a:r>
            <a:endParaRPr lang="ru-RU" sz="2500"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09F8FF5-7B33-4C42-BE96-31D081E06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94" y="4280620"/>
            <a:ext cx="4234503" cy="1812897"/>
          </a:xfrm>
          <a:prstGeom prst="rect">
            <a:avLst/>
          </a:prstGeom>
        </p:spPr>
      </p:pic>
    </p:spTree>
    <p:extLst>
      <p:ext uri="{BB962C8B-B14F-4D97-AF65-F5344CB8AC3E}">
        <p14:creationId xmlns:p14="http://schemas.microsoft.com/office/powerpoint/2010/main" val="1361463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B20612-A6DC-4290-8A35-F42816DC2395}"/>
              </a:ext>
            </a:extLst>
          </p:cNvPr>
          <p:cNvSpPr>
            <a:spLocks noGrp="1"/>
          </p:cNvSpPr>
          <p:nvPr>
            <p:ph type="ctrTitle"/>
          </p:nvPr>
        </p:nvSpPr>
        <p:spPr>
          <a:xfrm>
            <a:off x="634766" y="486561"/>
            <a:ext cx="11168543" cy="884209"/>
          </a:xfrm>
        </p:spPr>
        <p:txBody>
          <a:bodyPr>
            <a:normAutofit fontScale="90000"/>
          </a:bodyPr>
          <a:lstStyle/>
          <a:p>
            <a:pPr algn="just"/>
            <a:r>
              <a:rPr lang="en-US" sz="2500" b="1" dirty="0">
                <a:solidFill>
                  <a:srgbClr val="FF0066"/>
                </a:solidFill>
                <a:latin typeface="Times New Roman" panose="02020603050405020304" pitchFamily="18" charset="0"/>
                <a:cs typeface="Times New Roman" panose="02020603050405020304" pitchFamily="18" charset="0"/>
              </a:rPr>
              <a:t>SMM </a:t>
            </a:r>
            <a:r>
              <a:rPr lang="uk-UA" sz="2500" b="1" dirty="0">
                <a:solidFill>
                  <a:srgbClr val="FF0066"/>
                </a:solidFill>
                <a:latin typeface="Times New Roman" panose="02020603050405020304" pitchFamily="18" charset="0"/>
                <a:cs typeface="Times New Roman" panose="02020603050405020304" pitchFamily="18" charset="0"/>
              </a:rPr>
              <a:t>(</a:t>
            </a:r>
            <a:r>
              <a:rPr lang="en-US" sz="2500" b="1" dirty="0">
                <a:solidFill>
                  <a:srgbClr val="FF0066"/>
                </a:solidFill>
                <a:latin typeface="Times New Roman" panose="02020603050405020304" pitchFamily="18" charset="0"/>
                <a:cs typeface="Times New Roman" panose="02020603050405020304" pitchFamily="18" charset="0"/>
              </a:rPr>
              <a:t>Social Media Marketing</a:t>
            </a:r>
            <a:r>
              <a:rPr lang="uk-UA" sz="2500" b="1" dirty="0">
                <a:solidFill>
                  <a:srgbClr val="FF0066"/>
                </a:solidFill>
                <a:latin typeface="Times New Roman" panose="02020603050405020304" pitchFamily="18" charset="0"/>
                <a:cs typeface="Times New Roman" panose="02020603050405020304" pitchFamily="18" charset="0"/>
              </a:rPr>
              <a:t>) </a:t>
            </a:r>
            <a:r>
              <a:rPr lang="en-US" sz="2500" b="1" dirty="0">
                <a:solidFill>
                  <a:srgbClr val="FF0066"/>
                </a:solidFill>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це </a:t>
            </a:r>
            <a:r>
              <a:rPr lang="ru-RU" sz="2500" dirty="0">
                <a:latin typeface="Times New Roman" panose="02020603050405020304" pitchFamily="18" charset="0"/>
                <a:cs typeface="Times New Roman" panose="02020603050405020304" pitchFamily="18" charset="0"/>
              </a:rPr>
              <a:t>комплекс </a:t>
            </a:r>
            <a:r>
              <a:rPr lang="ru-RU" sz="2500" dirty="0" err="1">
                <a:latin typeface="Times New Roman" panose="02020603050405020304" pitchFamily="18" charset="0"/>
                <a:cs typeface="Times New Roman" panose="02020603050405020304" pitchFamily="18" charset="0"/>
              </a:rPr>
              <a:t>заходів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щодо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використання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соціальних</a:t>
            </a:r>
            <a:r>
              <a:rPr lang="ru-RU" sz="2500" dirty="0">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 </a:t>
            </a:r>
            <a:r>
              <a:rPr lang="ru-RU" sz="2500" dirty="0" err="1">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медіа</a:t>
            </a:r>
            <a:r>
              <a:rPr lang="ru-RU" sz="2500" dirty="0">
                <a:latin typeface="Times New Roman" panose="02020603050405020304" pitchFamily="18" charset="0"/>
                <a:cs typeface="Times New Roman" panose="02020603050405020304" pitchFamily="18" charset="0"/>
              </a:rPr>
              <a:t> як </a:t>
            </a:r>
            <a:r>
              <a:rPr lang="ru-RU" sz="2500" dirty="0" err="1">
                <a:latin typeface="Times New Roman" panose="02020603050405020304" pitchFamily="18" charset="0"/>
                <a:cs typeface="Times New Roman" panose="02020603050405020304" pitchFamily="18" charset="0"/>
              </a:rPr>
              <a:t>каналів</a:t>
            </a:r>
            <a:r>
              <a:rPr lang="ru-RU" sz="2500" dirty="0">
                <a:latin typeface="Times New Roman" panose="02020603050405020304" pitchFamily="18" charset="0"/>
                <a:cs typeface="Times New Roman" panose="02020603050405020304" pitchFamily="18" charset="0"/>
              </a:rPr>
              <a:t> для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компаній</a:t>
            </a:r>
            <a:r>
              <a:rPr lang="ru-RU" sz="2500" dirty="0">
                <a:latin typeface="Times New Roman" panose="02020603050405020304" pitchFamily="18" charset="0"/>
                <a:cs typeface="Times New Roman" panose="02020603050405020304" pitchFamily="18" charset="0"/>
              </a:rPr>
              <a:t> та </a:t>
            </a:r>
            <a:r>
              <a:rPr lang="ru-RU" sz="2500" dirty="0" err="1">
                <a:latin typeface="Times New Roman" panose="02020603050405020304" pitchFamily="18" charset="0"/>
                <a:cs typeface="Times New Roman" panose="02020603050405020304" pitchFamily="18" charset="0"/>
              </a:rPr>
              <a:t>вирішення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інших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бізнес-завдань</a:t>
            </a:r>
            <a:r>
              <a:rPr lang="ru-RU" sz="2500" dirty="0">
                <a:latin typeface="Times New Roman" panose="02020603050405020304" pitchFamily="18" charset="0"/>
                <a:cs typeface="Times New Roman" panose="02020603050405020304" pitchFamily="18" charset="0"/>
              </a:rPr>
              <a:t>.</a:t>
            </a:r>
          </a:p>
        </p:txBody>
      </p:sp>
      <p:sp>
        <p:nvSpPr>
          <p:cNvPr id="3" name="Подзаголовок 2">
            <a:extLst>
              <a:ext uri="{FF2B5EF4-FFF2-40B4-BE49-F238E27FC236}">
                <a16:creationId xmlns:a16="http://schemas.microsoft.com/office/drawing/2014/main" id="{7AEF73EC-7CE7-47FE-BA45-64A4769DED0B}"/>
              </a:ext>
            </a:extLst>
          </p:cNvPr>
          <p:cNvSpPr>
            <a:spLocks noGrp="1"/>
          </p:cNvSpPr>
          <p:nvPr>
            <p:ph type="subTitle" idx="1"/>
          </p:nvPr>
        </p:nvSpPr>
        <p:spPr>
          <a:xfrm>
            <a:off x="466986" y="1597069"/>
            <a:ext cx="7620001" cy="1655762"/>
          </a:xfrm>
        </p:spPr>
        <p:txBody>
          <a:bodyPr>
            <a:noAutofit/>
          </a:bodyPr>
          <a:lstStyle/>
          <a:p>
            <a:pPr algn="just">
              <a:lnSpc>
                <a:spcPct val="150000"/>
              </a:lnSpc>
            </a:pPr>
            <a:r>
              <a:rPr lang="ru-RU" sz="2000" i="1" dirty="0">
                <a:solidFill>
                  <a:srgbClr val="FF0066"/>
                </a:solidFill>
                <a:latin typeface="Times New Roman" panose="02020603050405020304" pitchFamily="18" charset="0"/>
                <a:cs typeface="Times New Roman" panose="02020603050405020304" pitchFamily="18" charset="0"/>
              </a:rPr>
              <a:t>	Головне </a:t>
            </a:r>
            <a:r>
              <a:rPr lang="ru-RU" sz="2000" i="1" dirty="0" err="1">
                <a:solidFill>
                  <a:srgbClr val="FF0066"/>
                </a:solidFill>
                <a:latin typeface="Times New Roman" panose="02020603050405020304" pitchFamily="18" charset="0"/>
                <a:cs typeface="Times New Roman" panose="02020603050405020304" pitchFamily="18" charset="0"/>
              </a:rPr>
              <a:t>завдання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вписатися</a:t>
            </a:r>
            <a:r>
              <a:rPr lang="ru-RU" sz="2000" dirty="0">
                <a:latin typeface="Times New Roman" panose="02020603050405020304" pitchFamily="18" charset="0"/>
                <a:cs typeface="Times New Roman" panose="02020603050405020304" pitchFamily="18" charset="0"/>
              </a:rPr>
              <a:t> в систему </a:t>
            </a:r>
            <a:r>
              <a:rPr lang="ru-RU" sz="2000" dirty="0" err="1">
                <a:latin typeface="Times New Roman" panose="02020603050405020304" pitchFamily="18" charset="0"/>
                <a:cs typeface="Times New Roman" panose="02020603050405020304" pitchFamily="18" charset="0"/>
              </a:rPr>
              <a:t>тієї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проводиться </a:t>
            </a:r>
            <a:r>
              <a:rPr lang="ru-RU" sz="2000" dirty="0" err="1">
                <a:latin typeface="Times New Roman" panose="02020603050405020304" pitchFamily="18" charset="0"/>
                <a:cs typeface="Times New Roman" panose="02020603050405020304" pitchFamily="18" charset="0"/>
              </a:rPr>
              <a:t>рекламна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кампанія</a:t>
            </a:r>
            <a:r>
              <a:rPr lang="ru-RU" sz="2000" dirty="0">
                <a:latin typeface="Times New Roman" panose="02020603050405020304" pitchFamily="18" charset="0"/>
                <a:cs typeface="Times New Roman" panose="02020603050405020304" pitchFamily="18" charset="0"/>
              </a:rPr>
              <a:t>.</a:t>
            </a: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провести </a:t>
            </a:r>
            <a:r>
              <a:rPr lang="ru-RU" sz="2000" dirty="0" err="1">
                <a:latin typeface="Times New Roman" panose="02020603050405020304" pitchFamily="18" charset="0"/>
                <a:cs typeface="Times New Roman" panose="02020603050405020304" pitchFamily="18" charset="0"/>
              </a:rPr>
              <a:t>таку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кампанію</a:t>
            </a:r>
            <a:r>
              <a:rPr lang="ru-RU" sz="2000" dirty="0">
                <a:latin typeface="Times New Roman" panose="02020603050405020304" pitchFamily="18" charset="0"/>
                <a:cs typeface="Times New Roman" panose="02020603050405020304" pitchFamily="18" charset="0"/>
              </a:rPr>
              <a:t>, яка пробудить </a:t>
            </a:r>
            <a:r>
              <a:rPr lang="ru-RU" sz="2000" dirty="0" err="1">
                <a:latin typeface="Times New Roman" panose="02020603050405020304" pitchFamily="18" charset="0"/>
                <a:cs typeface="Times New Roman" panose="02020603050405020304" pitchFamily="18" charset="0"/>
              </a:rPr>
              <a:t>інтерес</a:t>
            </a:r>
            <a:r>
              <a:rPr lang="ru-RU" sz="2000" dirty="0">
                <a:latin typeface="Times New Roman" panose="02020603050405020304" pitchFamily="18" charset="0"/>
                <a:cs typeface="Times New Roman" panose="02020603050405020304" pitchFamily="18" charset="0"/>
              </a:rPr>
              <a:t> до сайту з боку </a:t>
            </a:r>
            <a:r>
              <a:rPr lang="ru-RU" sz="2000" dirty="0" err="1">
                <a:latin typeface="Times New Roman" panose="02020603050405020304" pitchFamily="18" charset="0"/>
                <a:cs typeface="Times New Roman" panose="02020603050405020304" pitchFamily="18" charset="0"/>
              </a:rPr>
              <a:t>максимальної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кількості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одночасно</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викликаючи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нарікань</a:t>
            </a:r>
            <a:r>
              <a:rPr lang="ru-RU" sz="2000" dirty="0">
                <a:latin typeface="Times New Roman" panose="02020603050405020304" pitchFamily="18" charset="0"/>
                <a:cs typeface="Times New Roman" panose="02020603050405020304" pitchFamily="18" charset="0"/>
              </a:rPr>
              <a:t> з боку </a:t>
            </a:r>
            <a:r>
              <a:rPr lang="ru-RU" sz="2000" dirty="0" err="1">
                <a:latin typeface="Times New Roman" panose="02020603050405020304" pitchFamily="18" charset="0"/>
                <a:cs typeface="Times New Roman" panose="02020603050405020304" pitchFamily="18" charset="0"/>
              </a:rPr>
              <a:t>адміністрації</a:t>
            </a:r>
            <a:r>
              <a:rPr lang="ru-RU" sz="2000" dirty="0">
                <a:latin typeface="Times New Roman" panose="02020603050405020304" pitchFamily="18" charset="0"/>
                <a:cs typeface="Times New Roman" panose="02020603050405020304" pitchFamily="18" charset="0"/>
              </a:rPr>
              <a:t> ресурсу. </a:t>
            </a:r>
            <a:r>
              <a:rPr lang="ru-RU" sz="2000" dirty="0" err="1">
                <a:latin typeface="Times New Roman" panose="02020603050405020304" pitchFamily="18" charset="0"/>
                <a:cs typeface="Times New Roman" panose="02020603050405020304" pitchFamily="18" charset="0"/>
              </a:rPr>
              <a:t>Головним</a:t>
            </a:r>
            <a:r>
              <a:rPr lang="ru-RU" sz="2000" dirty="0">
                <a:latin typeface="Times New Roman" panose="02020603050405020304" pitchFamily="18" charset="0"/>
                <a:cs typeface="Times New Roman" panose="02020603050405020304" pitchFamily="18" charset="0"/>
              </a:rPr>
              <a:t> чином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публікація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цікавих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a:t>
            </a:r>
          </a:p>
          <a:p>
            <a:pPr algn="just">
              <a:lnSpc>
                <a:spcPct val="150000"/>
              </a:lnSpc>
            </a:pP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висновок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оптимізатору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високий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рівень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майстерності</a:t>
            </a:r>
            <a:r>
              <a:rPr lang="ru-RU" sz="2000" dirty="0">
                <a:latin typeface="Times New Roman" panose="02020603050405020304" pitchFamily="18" charset="0"/>
                <a:cs typeface="Times New Roman" panose="02020603050405020304" pitchFamily="18" charset="0"/>
              </a:rPr>
              <a:t> для того </a:t>
            </a:r>
            <a:r>
              <a:rPr lang="ru-RU" sz="2000" dirty="0" err="1">
                <a:latin typeface="Times New Roman" panose="02020603050405020304" pitchFamily="18" charset="0"/>
                <a:cs typeface="Times New Roman" panose="02020603050405020304" pitchFamily="18" charset="0"/>
              </a:rPr>
              <a:t>щоб</a:t>
            </a:r>
            <a:r>
              <a:rPr lang="ru-RU" sz="2000" dirty="0">
                <a:latin typeface="Times New Roman" panose="02020603050405020304" pitchFamily="18" charset="0"/>
                <a:cs typeface="Times New Roman" panose="02020603050405020304" pitchFamily="18" charset="0"/>
              </a:rPr>
              <a:t> не бути </a:t>
            </a:r>
            <a:r>
              <a:rPr lang="ru-RU" sz="2000" dirty="0" err="1">
                <a:latin typeface="Times New Roman" panose="02020603050405020304" pitchFamily="18" charset="0"/>
                <a:cs typeface="Times New Roman" panose="02020603050405020304" pitchFamily="18" charset="0"/>
              </a:rPr>
              <a:t>включеним</a:t>
            </a:r>
            <a:r>
              <a:rPr lang="ru-RU" sz="2000" dirty="0">
                <a:latin typeface="Times New Roman" panose="02020603050405020304" pitchFamily="18" charset="0"/>
                <a:cs typeface="Times New Roman" panose="02020603050405020304" pitchFamily="18" charset="0"/>
              </a:rPr>
              <a:t> в число </a:t>
            </a:r>
            <a:r>
              <a:rPr lang="ru-RU" sz="2000" dirty="0" err="1">
                <a:latin typeface="Times New Roman" panose="02020603050405020304" pitchFamily="18" charset="0"/>
                <a:cs typeface="Times New Roman" panose="02020603050405020304" pitchFamily="18" charset="0"/>
              </a:rPr>
              <a:t>спамерів</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0D995A2-1CA9-4B9D-86E8-30ECD1FB7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308" y="3182791"/>
            <a:ext cx="3927692" cy="2866705"/>
          </a:xfrm>
          <a:prstGeom prst="rect">
            <a:avLst/>
          </a:prstGeom>
        </p:spPr>
      </p:pic>
    </p:spTree>
    <p:extLst>
      <p:ext uri="{BB962C8B-B14F-4D97-AF65-F5344CB8AC3E}">
        <p14:creationId xmlns:p14="http://schemas.microsoft.com/office/powerpoint/2010/main" val="250093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97A9F-158B-CEF8-2955-F3C02F3BE1C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i="1" dirty="0">
                <a:latin typeface="Times New Roman" panose="02020603050405020304" pitchFamily="18" charset="0"/>
                <a:cs typeface="Times New Roman" panose="02020603050405020304" pitchFamily="18" charset="0"/>
              </a:rPr>
              <a:t>Опрацюйте матеріал в цій презентації і виконайте завдання.</a:t>
            </a:r>
          </a:p>
          <a:p>
            <a:pPr algn="ctr"/>
            <a:endParaRPr lang="uk-UA" dirty="0">
              <a:latin typeface="Times New Roman" panose="02020603050405020304" pitchFamily="18" charset="0"/>
              <a:cs typeface="Times New Roman" panose="02020603050405020304" pitchFamily="18" charset="0"/>
            </a:endParaRPr>
          </a:p>
          <a:p>
            <a:pPr algn="ctr"/>
            <a:r>
              <a:rPr lang="uk-UA" dirty="0">
                <a:latin typeface="Times New Roman" panose="02020603050405020304" pitchFamily="18" charset="0"/>
                <a:cs typeface="Times New Roman" panose="02020603050405020304" pitchFamily="18" charset="0"/>
              </a:rPr>
              <a:t>Завдання:</a:t>
            </a:r>
            <a:r>
              <a:rPr lang="uk-UA" dirty="0">
                <a:solidFill>
                  <a:srgbClr val="FF0066"/>
                </a:solidFill>
                <a:latin typeface="Times New Roman" panose="02020603050405020304" pitchFamily="18" charset="0"/>
                <a:cs typeface="Times New Roman" panose="02020603050405020304" pitchFamily="18" charset="0"/>
              </a:rPr>
              <a:t> Сформуйте стратегію просування бізнес-сторінки у соціальній мережі використовуючи </a:t>
            </a:r>
            <a:r>
              <a:rPr lang="uk-UA" u="sng" dirty="0">
                <a:solidFill>
                  <a:srgbClr val="FF0066"/>
                </a:solidFill>
                <a:latin typeface="Times New Roman" panose="02020603050405020304" pitchFamily="18" charset="0"/>
                <a:cs typeface="Times New Roman" panose="02020603050405020304" pitchFamily="18" charset="0"/>
              </a:rPr>
              <a:t>безкоштовні і платні </a:t>
            </a:r>
            <a:r>
              <a:rPr lang="uk-UA" dirty="0">
                <a:solidFill>
                  <a:srgbClr val="FF0066"/>
                </a:solidFill>
                <a:latin typeface="Times New Roman" panose="02020603050405020304" pitchFamily="18" charset="0"/>
                <a:cs typeface="Times New Roman" panose="02020603050405020304" pitchFamily="18" charset="0"/>
              </a:rPr>
              <a:t>методи</a:t>
            </a:r>
          </a:p>
          <a:p>
            <a:pPr algn="ctr"/>
            <a:endParaRPr lang="uk-UA" dirty="0">
              <a:solidFill>
                <a:srgbClr val="FF0066"/>
              </a:solidFill>
              <a:latin typeface="Times New Roman" panose="02020603050405020304" pitchFamily="18" charset="0"/>
              <a:cs typeface="Times New Roman" panose="02020603050405020304" pitchFamily="18" charset="0"/>
            </a:endParaRPr>
          </a:p>
          <a:p>
            <a:pPr algn="ctr"/>
            <a:endParaRPr lang="ru-RU" dirty="0"/>
          </a:p>
        </p:txBody>
      </p:sp>
      <p:graphicFrame>
        <p:nvGraphicFramePr>
          <p:cNvPr id="3" name="Таблица 2">
            <a:extLst>
              <a:ext uri="{FF2B5EF4-FFF2-40B4-BE49-F238E27FC236}">
                <a16:creationId xmlns:a16="http://schemas.microsoft.com/office/drawing/2014/main" id="{5058F736-E938-14EB-6328-B3D6864ED091}"/>
              </a:ext>
            </a:extLst>
          </p:cNvPr>
          <p:cNvGraphicFramePr>
            <a:graphicFrameLocks noGrp="1"/>
          </p:cNvGraphicFramePr>
          <p:nvPr>
            <p:extLst>
              <p:ext uri="{D42A27DB-BD31-4B8C-83A1-F6EECF244321}">
                <p14:modId xmlns:p14="http://schemas.microsoft.com/office/powerpoint/2010/main" val="1805957942"/>
              </p:ext>
            </p:extLst>
          </p:nvPr>
        </p:nvGraphicFramePr>
        <p:xfrm>
          <a:off x="2032000" y="4841875"/>
          <a:ext cx="8128000" cy="1651000"/>
        </p:xfrm>
        <a:graphic>
          <a:graphicData uri="http://schemas.openxmlformats.org/drawingml/2006/table">
            <a:tbl>
              <a:tblPr firstRow="1" bandRow="1">
                <a:tableStyleId>{0660B408-B3CF-4A94-85FC-2B1E0A45F4A2}</a:tableStyleId>
              </a:tblPr>
              <a:tblGrid>
                <a:gridCol w="4064000">
                  <a:extLst>
                    <a:ext uri="{9D8B030D-6E8A-4147-A177-3AD203B41FA5}">
                      <a16:colId xmlns:a16="http://schemas.microsoft.com/office/drawing/2014/main" val="2250792505"/>
                    </a:ext>
                  </a:extLst>
                </a:gridCol>
                <a:gridCol w="4064000">
                  <a:extLst>
                    <a:ext uri="{9D8B030D-6E8A-4147-A177-3AD203B41FA5}">
                      <a16:colId xmlns:a16="http://schemas.microsoft.com/office/drawing/2014/main" val="3847425630"/>
                    </a:ext>
                  </a:extLst>
                </a:gridCol>
              </a:tblGrid>
              <a:tr h="370840">
                <a:tc>
                  <a:txBody>
                    <a:bodyPr/>
                    <a:lstStyle/>
                    <a:p>
                      <a:pPr algn="ctr"/>
                      <a:r>
                        <a:rPr lang="uk-UA" u="sng" dirty="0">
                          <a:solidFill>
                            <a:schemeClr val="tx1"/>
                          </a:solidFill>
                          <a:latin typeface="Times New Roman" panose="02020603050405020304" pitchFamily="18" charset="0"/>
                          <a:cs typeface="Times New Roman" panose="02020603050405020304" pitchFamily="18" charset="0"/>
                        </a:rPr>
                        <a:t>безкоштовні</a:t>
                      </a:r>
                      <a:endParaRPr lang="ru-U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40AD"/>
                    </a:solidFill>
                  </a:tcPr>
                </a:tc>
                <a:tc>
                  <a:txBody>
                    <a:bodyPr/>
                    <a:lstStyle/>
                    <a:p>
                      <a:pPr algn="ctr"/>
                      <a:r>
                        <a:rPr lang="uk-UA" u="sng" dirty="0">
                          <a:solidFill>
                            <a:schemeClr val="tx1"/>
                          </a:solidFill>
                          <a:latin typeface="Times New Roman" panose="02020603050405020304" pitchFamily="18" charset="0"/>
                          <a:cs typeface="Times New Roman" panose="02020603050405020304" pitchFamily="18" charset="0"/>
                        </a:rPr>
                        <a:t>платні</a:t>
                      </a:r>
                      <a:endParaRPr lang="ru-U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59FF"/>
                    </a:solidFill>
                  </a:tcPr>
                </a:tc>
                <a:extLst>
                  <a:ext uri="{0D108BD9-81ED-4DB2-BD59-A6C34878D82A}">
                    <a16:rowId xmlns:a16="http://schemas.microsoft.com/office/drawing/2014/main" val="236325211"/>
                  </a:ext>
                </a:extLst>
              </a:tr>
              <a:tr h="370840">
                <a:tc>
                  <a:txBody>
                    <a:bodyPr/>
                    <a:lstStyle/>
                    <a:p>
                      <a:r>
                        <a:rPr lang="ru-UA" dirty="0"/>
                        <a:t>1.</a:t>
                      </a:r>
                    </a:p>
                    <a:p>
                      <a:r>
                        <a:rPr lang="ru-U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UA" dirty="0"/>
                        <a:t>1.</a:t>
                      </a:r>
                    </a:p>
                    <a:p>
                      <a:r>
                        <a:rPr lang="ru-U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171031"/>
                  </a:ext>
                </a:extLst>
              </a:tr>
              <a:tr h="370840">
                <a:tc>
                  <a:txBody>
                    <a:bodyPr/>
                    <a:lstStyle/>
                    <a:p>
                      <a:r>
                        <a:rPr lang="ru-UA" dirty="0"/>
                        <a:t>3.</a:t>
                      </a:r>
                    </a:p>
                    <a:p>
                      <a:r>
                        <a:rPr lang="ru-U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UA" dirty="0"/>
                        <a:t>3.</a:t>
                      </a:r>
                    </a:p>
                    <a:p>
                      <a:r>
                        <a:rPr lang="ru-UA"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355979"/>
                  </a:ext>
                </a:extLst>
              </a:tr>
            </a:tbl>
          </a:graphicData>
        </a:graphic>
      </p:graphicFrame>
    </p:spTree>
    <p:extLst>
      <p:ext uri="{BB962C8B-B14F-4D97-AF65-F5344CB8AC3E}">
        <p14:creationId xmlns:p14="http://schemas.microsoft.com/office/powerpoint/2010/main" val="1142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7607B-79EA-4D6E-B6B9-CF9A4A2E561C}"/>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a:t>
            </a:r>
            <a:r>
              <a:rPr lang="uk-UA" u="sng" dirty="0">
                <a:solidFill>
                  <a:srgbClr val="FF0066"/>
                </a:solidFill>
                <a:latin typeface="Times New Roman" panose="02020603050405020304" pitchFamily="18" charset="0"/>
                <a:cs typeface="Times New Roman" panose="02020603050405020304" pitchFamily="18" charset="0"/>
              </a:rPr>
              <a:t>безкоштовних</a:t>
            </a:r>
            <a:r>
              <a:rPr lang="uk-UA" dirty="0">
                <a:solidFill>
                  <a:srgbClr val="FF0066"/>
                </a:solidFill>
                <a:latin typeface="Times New Roman" panose="02020603050405020304" pitchFamily="18" charset="0"/>
                <a:cs typeface="Times New Roman" panose="02020603050405020304" pitchFamily="18" charset="0"/>
              </a:rPr>
              <a:t> методів просування </a:t>
            </a:r>
            <a:endParaRPr lang="ru-RU" dirty="0"/>
          </a:p>
        </p:txBody>
      </p:sp>
      <p:sp>
        <p:nvSpPr>
          <p:cNvPr id="3" name="Объект 2">
            <a:extLst>
              <a:ext uri="{FF2B5EF4-FFF2-40B4-BE49-F238E27FC236}">
                <a16:creationId xmlns:a16="http://schemas.microsoft.com/office/drawing/2014/main" id="{357EDBB7-3E87-4849-BF4B-C220864F3F6B}"/>
              </a:ext>
            </a:extLst>
          </p:cNvPr>
          <p:cNvSpPr>
            <a:spLocks noGrp="1"/>
          </p:cNvSpPr>
          <p:nvPr>
            <p:ph idx="1"/>
          </p:nvPr>
        </p:nvSpPr>
        <p:spPr/>
        <p:txBody>
          <a:bodyPr>
            <a:normAutofit lnSpcReduction="10000"/>
          </a:bodyPr>
          <a:lstStyle/>
          <a:p>
            <a:r>
              <a:rPr lang="uk-UA" u="sng" dirty="0">
                <a:latin typeface="Times New Roman" panose="02020603050405020304" pitchFamily="18" charset="0"/>
                <a:cs typeface="Times New Roman" panose="02020603050405020304" pitchFamily="18" charset="0"/>
              </a:rPr>
              <a:t>Переваги:</a:t>
            </a:r>
          </a:p>
          <a:p>
            <a:r>
              <a:rPr lang="uk-UA" dirty="0">
                <a:latin typeface="Times New Roman" panose="02020603050405020304" pitchFamily="18" charset="0"/>
                <a:cs typeface="Times New Roman" panose="02020603050405020304" pitchFamily="18" charset="0"/>
              </a:rPr>
              <a:t>Найкращій підхід для старту сторінки</a:t>
            </a:r>
          </a:p>
          <a:p>
            <a:r>
              <a:rPr lang="uk-UA" dirty="0">
                <a:latin typeface="Times New Roman" panose="02020603050405020304" pitchFamily="18" charset="0"/>
                <a:cs typeface="Times New Roman" panose="02020603050405020304" pitchFamily="18" charset="0"/>
              </a:rPr>
              <a:t>Не потребує додаткових ресурсів</a:t>
            </a:r>
          </a:p>
          <a:p>
            <a:r>
              <a:rPr lang="uk-UA" dirty="0">
                <a:latin typeface="Times New Roman" panose="02020603050405020304" pitchFamily="18" charset="0"/>
                <a:cs typeface="Times New Roman" panose="02020603050405020304" pitchFamily="18" charset="0"/>
              </a:rPr>
              <a:t>Спосіб заробити гроші без капіталовкладень</a:t>
            </a:r>
          </a:p>
          <a:p>
            <a:endParaRPr lang="uk-UA" dirty="0">
              <a:latin typeface="Times New Roman" panose="02020603050405020304" pitchFamily="18" charset="0"/>
              <a:cs typeface="Times New Roman" panose="02020603050405020304" pitchFamily="18" charset="0"/>
            </a:endParaRPr>
          </a:p>
          <a:p>
            <a:r>
              <a:rPr lang="uk-UA" u="sng" dirty="0">
                <a:latin typeface="Times New Roman" panose="02020603050405020304" pitchFamily="18" charset="0"/>
                <a:cs typeface="Times New Roman" panose="02020603050405020304" pitchFamily="18" charset="0"/>
              </a:rPr>
              <a:t>Недоліки:</a:t>
            </a:r>
          </a:p>
          <a:p>
            <a:r>
              <a:rPr lang="uk-UA" dirty="0">
                <a:latin typeface="Times New Roman" panose="02020603050405020304" pitchFamily="18" charset="0"/>
                <a:cs typeface="Times New Roman" panose="02020603050405020304" pitchFamily="18" charset="0"/>
              </a:rPr>
              <a:t>Занадто обмежені методи</a:t>
            </a:r>
          </a:p>
          <a:p>
            <a:r>
              <a:rPr lang="uk-UA" dirty="0">
                <a:latin typeface="Times New Roman" panose="02020603050405020304" pitchFamily="18" charset="0"/>
                <a:cs typeface="Times New Roman" panose="02020603050405020304" pitchFamily="18" charset="0"/>
              </a:rPr>
              <a:t>Потребують багато часу для отримання результату</a:t>
            </a:r>
          </a:p>
          <a:p>
            <a:r>
              <a:rPr lang="uk-UA" dirty="0">
                <a:latin typeface="Times New Roman" panose="02020603050405020304" pitchFamily="18" charset="0"/>
                <a:cs typeface="Times New Roman" panose="02020603050405020304" pitchFamily="18" charset="0"/>
              </a:rPr>
              <a:t>Тіньовий бан за не дотримання правил</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05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DC3FA-E797-4D97-A90E-6C8BDAEE794E}"/>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a:t>
            </a:r>
            <a:r>
              <a:rPr lang="uk-UA" u="sng" dirty="0">
                <a:solidFill>
                  <a:srgbClr val="FF0066"/>
                </a:solidFill>
                <a:latin typeface="Times New Roman" panose="02020603050405020304" pitchFamily="18" charset="0"/>
                <a:cs typeface="Times New Roman" panose="02020603050405020304" pitchFamily="18" charset="0"/>
              </a:rPr>
              <a:t>платних</a:t>
            </a:r>
            <a:r>
              <a:rPr lang="uk-UA" dirty="0">
                <a:solidFill>
                  <a:srgbClr val="FF0066"/>
                </a:solidFill>
                <a:latin typeface="Times New Roman" panose="02020603050405020304" pitchFamily="18" charset="0"/>
                <a:cs typeface="Times New Roman" panose="02020603050405020304" pitchFamily="18" charset="0"/>
              </a:rPr>
              <a:t> методів просування </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62578B-E01D-47F0-B489-47494F49FAB7}"/>
              </a:ext>
            </a:extLst>
          </p:cNvPr>
          <p:cNvSpPr>
            <a:spLocks noGrp="1"/>
          </p:cNvSpPr>
          <p:nvPr>
            <p:ph idx="1"/>
          </p:nvPr>
        </p:nvSpPr>
        <p:spPr/>
        <p:txBody>
          <a:bodyPr>
            <a:normAutofit fontScale="92500" lnSpcReduction="20000"/>
          </a:bodyPr>
          <a:lstStyle/>
          <a:p>
            <a:r>
              <a:rPr lang="uk-UA" sz="2000" u="sng" dirty="0">
                <a:latin typeface="Times New Roman" panose="02020603050405020304" pitchFamily="18" charset="0"/>
                <a:cs typeface="Times New Roman" panose="02020603050405020304" pitchFamily="18" charset="0"/>
              </a:rPr>
              <a:t>Переваги:</a:t>
            </a:r>
          </a:p>
          <a:p>
            <a:r>
              <a:rPr lang="uk-UA" sz="2000" dirty="0">
                <a:latin typeface="Times New Roman" panose="02020603050405020304" pitchFamily="18" charset="0"/>
                <a:cs typeface="Times New Roman" panose="02020603050405020304" pitchFamily="18" charset="0"/>
              </a:rPr>
              <a:t>Миттєве просування акаунту в соціальних мережах</a:t>
            </a:r>
          </a:p>
          <a:p>
            <a:r>
              <a:rPr lang="uk-UA" sz="2000" dirty="0">
                <a:latin typeface="Times New Roman" panose="02020603050405020304" pitchFamily="18" charset="0"/>
                <a:cs typeface="Times New Roman" panose="02020603050405020304" pitchFamily="18" charset="0"/>
              </a:rPr>
              <a:t>Миттєве збільшення підписників та рейтингів сторінки</a:t>
            </a:r>
          </a:p>
          <a:p>
            <a:r>
              <a:rPr lang="uk-UA" sz="2000" dirty="0">
                <a:latin typeface="Times New Roman" panose="02020603050405020304" pitchFamily="18" charset="0"/>
                <a:cs typeface="Times New Roman" panose="02020603050405020304" pitchFamily="18" charset="0"/>
              </a:rPr>
              <a:t>Швидкий пошук та збільшення цільової аудиторії</a:t>
            </a:r>
          </a:p>
          <a:p>
            <a:r>
              <a:rPr lang="uk-UA" sz="2000" dirty="0">
                <a:latin typeface="Times New Roman" panose="02020603050405020304" pitchFamily="18" charset="0"/>
                <a:cs typeface="Times New Roman" panose="02020603050405020304" pitchFamily="18" charset="0"/>
              </a:rPr>
              <a:t>Величезні </a:t>
            </a:r>
            <a:r>
              <a:rPr lang="uk-UA" sz="2000" dirty="0" err="1">
                <a:latin typeface="Times New Roman" panose="02020603050405020304" pitchFamily="18" charset="0"/>
                <a:cs typeface="Times New Roman" panose="02020603050405020304" pitchFamily="18" charset="0"/>
              </a:rPr>
              <a:t>охвати</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Економія часу</a:t>
            </a:r>
          </a:p>
          <a:p>
            <a:r>
              <a:rPr lang="uk-UA" sz="2000" dirty="0">
                <a:latin typeface="Times New Roman" panose="02020603050405020304" pitchFamily="18" charset="0"/>
                <a:cs typeface="Times New Roman" panose="02020603050405020304" pitchFamily="18" charset="0"/>
              </a:rPr>
              <a:t>Налаштування </a:t>
            </a:r>
            <a:r>
              <a:rPr lang="uk-UA" sz="2000" dirty="0" err="1">
                <a:latin typeface="Times New Roman" panose="02020603050405020304" pitchFamily="18" charset="0"/>
                <a:cs typeface="Times New Roman" panose="02020603050405020304" pitchFamily="18" charset="0"/>
              </a:rPr>
              <a:t>таргетованої</a:t>
            </a:r>
            <a:r>
              <a:rPr lang="uk-UA" sz="2000" dirty="0">
                <a:latin typeface="Times New Roman" panose="02020603050405020304" pitchFamily="18" charset="0"/>
                <a:cs typeface="Times New Roman" panose="02020603050405020304" pitchFamily="18" charset="0"/>
              </a:rPr>
              <a:t> реклами та інших дієвих інструментів просування </a:t>
            </a:r>
          </a:p>
          <a:p>
            <a:endParaRPr lang="uk-UA" sz="2000" dirty="0">
              <a:latin typeface="Times New Roman" panose="02020603050405020304" pitchFamily="18" charset="0"/>
              <a:cs typeface="Times New Roman" panose="02020603050405020304" pitchFamily="18" charset="0"/>
            </a:endParaRPr>
          </a:p>
          <a:p>
            <a:r>
              <a:rPr lang="uk-UA" sz="2000" u="sng" dirty="0">
                <a:latin typeface="Times New Roman" panose="02020603050405020304" pitchFamily="18" charset="0"/>
                <a:cs typeface="Times New Roman" panose="02020603050405020304" pitchFamily="18" charset="0"/>
              </a:rPr>
              <a:t>Недоліки:</a:t>
            </a:r>
          </a:p>
          <a:p>
            <a:r>
              <a:rPr lang="uk-UA" sz="2000" dirty="0">
                <a:latin typeface="Times New Roman" panose="02020603050405020304" pitchFamily="18" charset="0"/>
                <a:cs typeface="Times New Roman" panose="02020603050405020304" pitchFamily="18" charset="0"/>
              </a:rPr>
              <a:t>Потребують додаткових ресурсів</a:t>
            </a:r>
          </a:p>
          <a:p>
            <a:r>
              <a:rPr lang="uk-UA" sz="2000" dirty="0">
                <a:latin typeface="Times New Roman" panose="02020603050405020304" pitchFamily="18" charset="0"/>
                <a:cs typeface="Times New Roman" panose="02020603050405020304" pitchFamily="18" charset="0"/>
              </a:rPr>
              <a:t>Зливається рекламний бюджет, якщо не маєш додаткових навиків</a:t>
            </a:r>
          </a:p>
          <a:p>
            <a:r>
              <a:rPr lang="uk-UA" sz="2000" dirty="0">
                <a:latin typeface="Times New Roman" panose="02020603050405020304" pitchFamily="18" charset="0"/>
                <a:cs typeface="Times New Roman" panose="02020603050405020304" pitchFamily="18" charset="0"/>
              </a:rPr>
              <a:t>Потрібні навики та здобуття додаткових знань для налаштування платних інструментів просування.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77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6EEF7-44DD-476D-8637-9D48107DC204}"/>
              </a:ext>
            </a:extLst>
          </p:cNvPr>
          <p:cNvSpPr>
            <a:spLocks noGrp="1"/>
          </p:cNvSpPr>
          <p:nvPr>
            <p:ph type="title"/>
          </p:nvPr>
        </p:nvSpPr>
        <p:spPr>
          <a:xfrm>
            <a:off x="1173760" y="500062"/>
            <a:ext cx="10515600" cy="1325563"/>
          </a:xfrm>
        </p:spPr>
        <p:txBody>
          <a:bodyPr>
            <a:normAutofit/>
          </a:bodyPr>
          <a:lstStyle/>
          <a:p>
            <a:r>
              <a:rPr lang="uk-UA" b="1" dirty="0" err="1">
                <a:solidFill>
                  <a:srgbClr val="FF0066"/>
                </a:solidFill>
                <a:latin typeface="Times New Roman" panose="02020603050405020304" pitchFamily="18" charset="0"/>
                <a:cs typeface="Times New Roman" panose="02020603050405020304" pitchFamily="18" charset="0"/>
              </a:rPr>
              <a:t>Коментинг</a:t>
            </a:r>
            <a:r>
              <a:rPr lang="uk-UA" b="1" dirty="0">
                <a:solidFill>
                  <a:srgbClr val="FF0066"/>
                </a:solidFill>
                <a:latin typeface="Times New Roman" panose="02020603050405020304" pitchFamily="18" charset="0"/>
                <a:cs typeface="Times New Roman" panose="02020603050405020304" pitchFamily="18" charset="0"/>
              </a:rPr>
              <a:t> – </a:t>
            </a:r>
            <a:r>
              <a:rPr lang="uk-UA" sz="2800" b="1" dirty="0">
                <a:latin typeface="Times New Roman" panose="02020603050405020304" pitchFamily="18" charset="0"/>
                <a:cs typeface="Times New Roman" panose="02020603050405020304" pitchFamily="18" charset="0"/>
              </a:rPr>
              <a:t>це коментарі, відгуки, відображення власної думки під постами у соціальних мережах.</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2D3F278-3EC4-4127-9438-31F1E5E0C9A1}"/>
              </a:ext>
            </a:extLst>
          </p:cNvPr>
          <p:cNvSpPr>
            <a:spLocks noGrp="1"/>
          </p:cNvSpPr>
          <p:nvPr>
            <p:ph idx="1"/>
          </p:nvPr>
        </p:nvSpPr>
        <p:spPr>
          <a:xfrm>
            <a:off x="913701" y="1943071"/>
            <a:ext cx="10515600" cy="4351338"/>
          </a:xfrm>
        </p:spPr>
        <p:txBody>
          <a:bodyPr>
            <a:normAutofit fontScale="92500" lnSpcReduction="20000"/>
          </a:bodyPr>
          <a:lstStyle/>
          <a:p>
            <a:r>
              <a:rPr lang="uk-UA" dirty="0">
                <a:latin typeface="Times New Roman" panose="02020603050405020304" pitchFamily="18" charset="0"/>
                <a:cs typeface="Times New Roman" panose="02020603050405020304" pitchFamily="18" charset="0"/>
              </a:rPr>
              <a:t>Не вступати в дискусії з авторами проекту (якщо питають думку-</a:t>
            </a:r>
            <a:r>
              <a:rPr lang="uk-UA" dirty="0" err="1">
                <a:latin typeface="Times New Roman" panose="02020603050405020304" pitchFamily="18" charset="0"/>
                <a:cs typeface="Times New Roman" panose="02020603050405020304" pitchFamily="18" charset="0"/>
              </a:rPr>
              <a:t>вискажіться</a:t>
            </a:r>
            <a:r>
              <a:rPr lang="uk-UA" dirty="0">
                <a:latin typeface="Times New Roman" panose="02020603050405020304" pitchFamily="18" charset="0"/>
                <a:cs typeface="Times New Roman" panose="02020603050405020304" pitchFamily="18" charset="0"/>
              </a:rPr>
              <a:t>, якщо ні-мовчіть.). Ціниться конструктивна критика</a:t>
            </a:r>
          </a:p>
          <a:p>
            <a:r>
              <a:rPr lang="uk-UA" dirty="0">
                <a:latin typeface="Times New Roman" panose="02020603050405020304" pitchFamily="18" charset="0"/>
                <a:cs typeface="Times New Roman" panose="02020603050405020304" pitchFamily="18" charset="0"/>
              </a:rPr>
              <a:t>Коментарі під постами суміжних блогерів, інформування. НЕ СПАМИТИ</a:t>
            </a:r>
          </a:p>
          <a:p>
            <a:r>
              <a:rPr lang="uk-UA" dirty="0">
                <a:latin typeface="Times New Roman" panose="02020603050405020304" pitchFamily="18" charset="0"/>
                <a:cs typeface="Times New Roman" panose="02020603050405020304" pitchFamily="18" charset="0"/>
              </a:rPr>
              <a:t>Проявити свої знання, досвід та навики (наприклад дієтолог коментує тренера з фітнесу), (інтернет-маркетолог коментує у пабліку власника бізнесу).</a:t>
            </a:r>
          </a:p>
          <a:p>
            <a:r>
              <a:rPr lang="uk-UA" dirty="0">
                <a:latin typeface="Times New Roman" panose="02020603050405020304" pitchFamily="18" charset="0"/>
                <a:cs typeface="Times New Roman" panose="02020603050405020304" pitchFamily="18" charset="0"/>
              </a:rPr>
              <a:t>Коментарі теж </a:t>
            </a:r>
            <a:r>
              <a:rPr lang="uk-UA" dirty="0" err="1">
                <a:latin typeface="Times New Roman" panose="02020603050405020304" pitchFamily="18" charset="0"/>
                <a:cs typeface="Times New Roman" panose="02020603050405020304" pitchFamily="18" charset="0"/>
              </a:rPr>
              <a:t>лайкають</a:t>
            </a:r>
            <a:r>
              <a:rPr lang="uk-UA" dirty="0">
                <a:latin typeface="Times New Roman" panose="02020603050405020304" pitchFamily="18" charset="0"/>
                <a:cs typeface="Times New Roman" panose="02020603050405020304" pitchFamily="18" charset="0"/>
              </a:rPr>
              <a:t> , коментар має бути конструктивний. </a:t>
            </a:r>
          </a:p>
          <a:p>
            <a:r>
              <a:rPr lang="uk-UA" dirty="0">
                <a:latin typeface="Times New Roman" panose="02020603050405020304" pitchFamily="18" charset="0"/>
                <a:cs typeface="Times New Roman" panose="02020603050405020304" pitchFamily="18" charset="0"/>
              </a:rPr>
              <a:t>ЦА приваблюють розумні коментарі і вони з цікавості заходять на сторінку коментатора, коментарі влітають в топ. </a:t>
            </a:r>
          </a:p>
          <a:p>
            <a:r>
              <a:rPr lang="uk-UA" dirty="0">
                <a:latin typeface="Times New Roman" panose="02020603050405020304" pitchFamily="18" charset="0"/>
                <a:cs typeface="Times New Roman" panose="02020603050405020304" pitchFamily="18" charset="0"/>
              </a:rPr>
              <a:t>Блогери самі пропонують прокоментувати- «придумайте назву фото», «як ви вважаєте …ваша думка щодо ситуації», «яка відповідь в задачі..»-використайте це в свою користь.</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6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238057-EA8E-442C-8B2C-1A338A62B549}"/>
              </a:ext>
            </a:extLst>
          </p:cNvPr>
          <p:cNvSpPr>
            <a:spLocks noGrp="1"/>
          </p:cNvSpPr>
          <p:nvPr>
            <p:ph type="ctrTitle"/>
          </p:nvPr>
        </p:nvSpPr>
        <p:spPr>
          <a:xfrm>
            <a:off x="1314275" y="598545"/>
            <a:ext cx="9935362" cy="1001655"/>
          </a:xfrm>
        </p:spPr>
        <p:txBody>
          <a:bodyPr>
            <a:noAutofit/>
          </a:bodyPr>
          <a:lstStyle/>
          <a:p>
            <a:pPr algn="l"/>
            <a:r>
              <a:rPr lang="uk-UA" sz="3000" b="1" dirty="0" err="1">
                <a:solidFill>
                  <a:srgbClr val="FF0066"/>
                </a:solidFill>
                <a:latin typeface="Times New Roman" panose="02020603050405020304" pitchFamily="18" charset="0"/>
                <a:cs typeface="Times New Roman" panose="02020603050405020304" pitchFamily="18" charset="0"/>
              </a:rPr>
              <a:t>Нетворкінг</a:t>
            </a:r>
            <a:r>
              <a:rPr lang="uk-UA" sz="3000" b="1" dirty="0">
                <a:solidFill>
                  <a:srgbClr val="FF0066"/>
                </a:solidFill>
                <a:latin typeface="Times New Roman" panose="02020603050405020304" pitchFamily="18" charset="0"/>
                <a:cs typeface="Times New Roman" panose="02020603050405020304" pitchFamily="18" charset="0"/>
              </a:rPr>
              <a:t> –</a:t>
            </a:r>
            <a:r>
              <a:rPr lang="uk-UA" sz="2500" b="1" dirty="0">
                <a:solidFill>
                  <a:srgbClr val="FF0066"/>
                </a:solidFill>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це </a:t>
            </a:r>
            <a:r>
              <a:rPr lang="ru-RU" sz="2500" dirty="0" err="1">
                <a:latin typeface="Times New Roman" panose="02020603050405020304" pitchFamily="18" charset="0"/>
                <a:cs typeface="Times New Roman" panose="02020603050405020304" pitchFamily="18" charset="0"/>
              </a:rPr>
              <a:t>соціальна</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професійна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діяльність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спрямована</a:t>
            </a:r>
            <a:r>
              <a:rPr lang="ru-RU" sz="2500" dirty="0">
                <a:latin typeface="Times New Roman" panose="02020603050405020304" pitchFamily="18" charset="0"/>
                <a:cs typeface="Times New Roman" panose="02020603050405020304" pitchFamily="18" charset="0"/>
              </a:rPr>
              <a:t> на те,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за </a:t>
            </a:r>
            <a:r>
              <a:rPr lang="ru-RU" sz="2500" dirty="0" err="1">
                <a:latin typeface="Times New Roman" panose="02020603050405020304" pitchFamily="18" charset="0"/>
                <a:cs typeface="Times New Roman" panose="02020603050405020304" pitchFamily="18" charset="0"/>
              </a:rPr>
              <a:t>допомогою</a:t>
            </a:r>
            <a:r>
              <a:rPr lang="ru-RU" sz="2500" dirty="0">
                <a:latin typeface="Times New Roman" panose="02020603050405020304" pitchFamily="18" charset="0"/>
                <a:cs typeface="Times New Roman" panose="02020603050405020304" pitchFamily="18" charset="0"/>
              </a:rPr>
              <a:t> кола </a:t>
            </a:r>
            <a:r>
              <a:rPr lang="ru-RU" sz="2500" dirty="0" err="1">
                <a:latin typeface="Times New Roman" panose="02020603050405020304" pitchFamily="18" charset="0"/>
                <a:cs typeface="Times New Roman" panose="02020603050405020304" pitchFamily="18" charset="0"/>
              </a:rPr>
              <a:t>друзів</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знайомих</a:t>
            </a:r>
            <a:r>
              <a:rPr lang="ru-RU" sz="2500" dirty="0">
                <a:latin typeface="Times New Roman" panose="02020603050405020304" pitchFamily="18" charset="0"/>
                <a:cs typeface="Times New Roman" panose="02020603050405020304" pitchFamily="18" charset="0"/>
              </a:rPr>
              <a:t> максимально </a:t>
            </a:r>
            <a:r>
              <a:rPr lang="ru-RU" sz="2500" dirty="0" err="1">
                <a:latin typeface="Times New Roman" panose="02020603050405020304" pitchFamily="18" charset="0"/>
                <a:cs typeface="Times New Roman" panose="02020603050405020304" pitchFamily="18" charset="0"/>
              </a:rPr>
              <a:t>швидко</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ефективно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вирішувати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складні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життєві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завдання</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бізнес-питання</a:t>
            </a:r>
            <a:r>
              <a:rPr lang="ru-RU" sz="2500" dirty="0">
                <a:latin typeface="Times New Roman" panose="02020603050405020304" pitchFamily="18" charset="0"/>
                <a:cs typeface="Times New Roman" panose="02020603050405020304" pitchFamily="18" charset="0"/>
              </a:rPr>
              <a:t> </a:t>
            </a:r>
            <a:endParaRPr lang="ru-RU" sz="2500" b="1" dirty="0">
              <a:solidFill>
                <a:srgbClr val="FF0066"/>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55691C48-51D4-4553-A8B0-2EB07D03714B}"/>
              </a:ext>
            </a:extLst>
          </p:cNvPr>
          <p:cNvSpPr>
            <a:spLocks noGrp="1"/>
          </p:cNvSpPr>
          <p:nvPr>
            <p:ph type="subTitle" idx="1"/>
          </p:nvPr>
        </p:nvSpPr>
        <p:spPr>
          <a:xfrm>
            <a:off x="570451" y="1798404"/>
            <a:ext cx="7026103" cy="4760657"/>
          </a:xfrm>
        </p:spPr>
        <p:txBody>
          <a:bodyPr>
            <a:normAutofit fontScale="62500" lnSpcReduction="20000"/>
          </a:bodyPr>
          <a:lstStyle/>
          <a:p>
            <a:pPr marL="342900" indent="-342900" algn="just">
              <a:lnSpc>
                <a:spcPct val="150000"/>
              </a:lnSpc>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Знаходимо площадку де зосереджена наша цільова аудиторія.</a:t>
            </a:r>
          </a:p>
          <a:p>
            <a:pPr marL="342900" indent="-342900" algn="just">
              <a:lnSpc>
                <a:spcPct val="150000"/>
              </a:lnSpc>
              <a:buFont typeface="Arial" panose="020B0604020202020204" pitchFamily="34" charset="0"/>
              <a:buChar char="•"/>
            </a:pPr>
            <a:r>
              <a:rPr lang="uk-UA" sz="3200" dirty="0">
                <a:latin typeface="Times New Roman" panose="02020603050405020304" pitchFamily="18" charset="0"/>
                <a:cs typeface="Times New Roman" panose="02020603050405020304" pitchFamily="18" charset="0"/>
              </a:rPr>
              <a:t>	Пропонуєте спільний прямий ефір, </a:t>
            </a:r>
            <a:r>
              <a:rPr lang="uk-UA" sz="3200" dirty="0" err="1">
                <a:latin typeface="Times New Roman" panose="02020603050405020304" pitchFamily="18" charset="0"/>
                <a:cs typeface="Times New Roman" panose="02020603050405020304" pitchFamily="18" charset="0"/>
              </a:rPr>
              <a:t>колаборацію</a:t>
            </a:r>
            <a:r>
              <a:rPr lang="uk-UA" sz="3200" dirty="0">
                <a:latin typeface="Times New Roman" panose="02020603050405020304" pitchFamily="18" charset="0"/>
                <a:cs typeface="Times New Roman" panose="02020603050405020304" pitchFamily="18" charset="0"/>
              </a:rPr>
              <a:t>, щоб обмінятися підписниками, придумуєте актуальну тему ефіру.</a:t>
            </a:r>
          </a:p>
          <a:p>
            <a:pPr marL="342900" indent="-342900" algn="just">
              <a:lnSpc>
                <a:spcPct val="150000"/>
              </a:lnSpc>
              <a:buFont typeface="Arial" panose="020B0604020202020204" pitchFamily="34" charset="0"/>
              <a:buChar char="•"/>
            </a:pPr>
            <a:r>
              <a:rPr lang="uk-UA" sz="3200" dirty="0">
                <a:latin typeface="Times New Roman" panose="02020603050405020304" pitchFamily="18" charset="0"/>
                <a:cs typeface="Times New Roman" panose="02020603050405020304" pitchFamily="18" charset="0"/>
              </a:rPr>
              <a:t>	Важливий індивідуальний підхід НЕ СПАМ не копіюєте одне і те саме повідомлення.</a:t>
            </a:r>
          </a:p>
          <a:p>
            <a:pPr marL="342900" indent="-342900" algn="just">
              <a:lnSpc>
                <a:spcPct val="150000"/>
              </a:lnSpc>
              <a:buFont typeface="Arial" panose="020B0604020202020204" pitchFamily="34" charset="0"/>
              <a:buChar char="•"/>
            </a:pPr>
            <a:r>
              <a:rPr lang="uk-UA" sz="3200" dirty="0">
                <a:latin typeface="Times New Roman" panose="02020603050405020304" pitchFamily="18" charset="0"/>
                <a:cs typeface="Times New Roman" panose="02020603050405020304" pitchFamily="18" charset="0"/>
              </a:rPr>
              <a:t>	Задача-показати себе якомога більшій кількості користувачів у соціальних мережах (лайки коментарі, відмітки)</a:t>
            </a:r>
          </a:p>
          <a:p>
            <a:pPr algn="just">
              <a:lnSpc>
                <a:spcPct val="150000"/>
              </a:lnSpc>
            </a:pPr>
            <a:endParaRPr lang="uk-UA" dirty="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4E6CBE3A-B127-F2EB-90A0-3A00ADADF719}"/>
              </a:ext>
            </a:extLst>
          </p:cNvPr>
          <p:cNvPicPr>
            <a:picLocks noChangeAspect="1"/>
          </p:cNvPicPr>
          <p:nvPr/>
        </p:nvPicPr>
        <p:blipFill rotWithShape="1">
          <a:blip r:embed="rId2">
            <a:extLst>
              <a:ext uri="{28A0092B-C50C-407E-A947-70E740481C1C}">
                <a14:useLocalDpi xmlns:a14="http://schemas.microsoft.com/office/drawing/2010/main" val="0"/>
              </a:ext>
            </a:extLst>
          </a:blip>
          <a:srcRect l="17925" r="19697"/>
          <a:stretch/>
        </p:blipFill>
        <p:spPr>
          <a:xfrm>
            <a:off x="7930661" y="2000250"/>
            <a:ext cx="3921370" cy="2857500"/>
          </a:xfrm>
          <a:prstGeom prst="rect">
            <a:avLst/>
          </a:prstGeom>
        </p:spPr>
      </p:pic>
    </p:spTree>
    <p:extLst>
      <p:ext uri="{BB962C8B-B14F-4D97-AF65-F5344CB8AC3E}">
        <p14:creationId xmlns:p14="http://schemas.microsoft.com/office/powerpoint/2010/main" val="312718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2FC09-09EA-43D5-844D-D776D6B7FCF4}"/>
              </a:ext>
            </a:extLst>
          </p:cNvPr>
          <p:cNvSpPr>
            <a:spLocks noGrp="1"/>
          </p:cNvSpPr>
          <p:nvPr>
            <p:ph type="title"/>
          </p:nvPr>
        </p:nvSpPr>
        <p:spPr>
          <a:xfrm>
            <a:off x="670420" y="-32025"/>
            <a:ext cx="10515600" cy="2246720"/>
          </a:xfrm>
        </p:spPr>
        <p:txBody>
          <a:bodyPr>
            <a:normAutofit/>
          </a:bodyPr>
          <a:lstStyle/>
          <a:p>
            <a:r>
              <a:rPr lang="ru-RU" sz="3000" b="1" dirty="0">
                <a:solidFill>
                  <a:srgbClr val="FF0066"/>
                </a:solidFill>
                <a:latin typeface="Times New Roman" panose="02020603050405020304" pitchFamily="18" charset="0"/>
                <a:cs typeface="Times New Roman" panose="02020603050405020304" pitchFamily="18" charset="0"/>
              </a:rPr>
              <a:t>#Хештег – </a:t>
            </a:r>
            <a:r>
              <a:rPr lang="ru-RU" sz="2500" b="1" dirty="0" err="1">
                <a:solidFill>
                  <a:srgbClr val="FF0066"/>
                </a:solidFill>
                <a:latin typeface="Times New Roman" panose="02020603050405020304" pitchFamily="18" charset="0"/>
                <a:cs typeface="Times New Roman" panose="02020603050405020304" pitchFamily="18" charset="0"/>
              </a:rPr>
              <a:t>це</a:t>
            </a:r>
            <a:r>
              <a:rPr lang="ru-RU" sz="2500" b="1" dirty="0">
                <a:solidFill>
                  <a:srgbClr val="FF0066"/>
                </a:solidFill>
                <a:latin typeface="Times New Roman" panose="02020603050405020304" pitchFamily="18" charset="0"/>
                <a:cs typeface="Times New Roman" panose="02020603050405020304" pitchFamily="18" charset="0"/>
              </a:rPr>
              <a:t> один з </a:t>
            </a:r>
            <a:r>
              <a:rPr lang="ru-RU" sz="2500" b="1" dirty="0" err="1">
                <a:solidFill>
                  <a:srgbClr val="FF0066"/>
                </a:solidFill>
                <a:latin typeface="Times New Roman" panose="02020603050405020304" pitchFamily="18" charset="0"/>
                <a:cs typeface="Times New Roman" panose="02020603050405020304" pitchFamily="18" charset="0"/>
              </a:rPr>
              <a:t>основних</a:t>
            </a:r>
            <a:r>
              <a:rPr lang="ru-RU" sz="2500" b="1" dirty="0">
                <a:solidFill>
                  <a:srgbClr val="FF0066"/>
                </a:solidFill>
                <a:latin typeface="Times New Roman" panose="02020603050405020304" pitchFamily="18" charset="0"/>
                <a:cs typeface="Times New Roman" panose="02020603050405020304" pitchFamily="18" charset="0"/>
              </a:rPr>
              <a:t> </a:t>
            </a:r>
            <a:r>
              <a:rPr lang="ru-RU" sz="2500" b="1" dirty="0" err="1">
                <a:solidFill>
                  <a:srgbClr val="FF0066"/>
                </a:solidFill>
                <a:latin typeface="Times New Roman" panose="02020603050405020304" pitchFamily="18" charset="0"/>
                <a:cs typeface="Times New Roman" panose="02020603050405020304" pitchFamily="18" charset="0"/>
              </a:rPr>
              <a:t>методів</a:t>
            </a:r>
            <a:r>
              <a:rPr lang="ru-RU" sz="2500" b="1" dirty="0">
                <a:solidFill>
                  <a:srgbClr val="FF0066"/>
                </a:solidFill>
                <a:latin typeface="Times New Roman" panose="02020603050405020304" pitchFamily="18" charset="0"/>
                <a:cs typeface="Times New Roman" panose="02020603050405020304" pitchFamily="18" charset="0"/>
              </a:rPr>
              <a:t> для </a:t>
            </a:r>
            <a:r>
              <a:rPr lang="ru-RU" sz="2500" b="1" dirty="0" err="1">
                <a:solidFill>
                  <a:srgbClr val="FF0066"/>
                </a:solidFill>
                <a:latin typeface="Times New Roman" panose="02020603050405020304" pitchFamily="18" charset="0"/>
                <a:cs typeface="Times New Roman" panose="02020603050405020304" pitchFamily="18" charset="0"/>
              </a:rPr>
              <a:t>розкрутки</a:t>
            </a:r>
            <a:r>
              <a:rPr lang="ru-RU" sz="2500" b="1" dirty="0">
                <a:solidFill>
                  <a:srgbClr val="FF0066"/>
                </a:solidFill>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ключове</a:t>
            </a:r>
            <a:r>
              <a:rPr lang="ru-RU" sz="2500" dirty="0">
                <a:latin typeface="Times New Roman" panose="02020603050405020304" pitchFamily="18" charset="0"/>
                <a:cs typeface="Times New Roman" panose="02020603050405020304" pitchFamily="18" charset="0"/>
              </a:rPr>
              <a:t> слово для </a:t>
            </a:r>
            <a:r>
              <a:rPr lang="ru-RU" sz="2500" dirty="0" err="1">
                <a:latin typeface="Times New Roman" panose="02020603050405020304" pitchFamily="18" charset="0"/>
                <a:cs typeface="Times New Roman" panose="02020603050405020304" pitchFamily="18" charset="0"/>
              </a:rPr>
              <a:t>пошуку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матеріалу</a:t>
            </a:r>
            <a:r>
              <a:rPr lang="ru-RU" sz="2500" dirty="0">
                <a:latin typeface="Times New Roman" panose="02020603050405020304" pitchFamily="18" charset="0"/>
                <a:cs typeface="Times New Roman" panose="02020603050405020304" pitchFamily="18" charset="0"/>
              </a:rPr>
              <a:t> за тематикою, хештеги </a:t>
            </a:r>
            <a:r>
              <a:rPr lang="ru-RU" sz="2500" dirty="0" err="1">
                <a:latin typeface="Times New Roman" panose="02020603050405020304" pitchFamily="18" charset="0"/>
                <a:cs typeface="Times New Roman" panose="02020603050405020304" pitchFamily="18" charset="0"/>
              </a:rPr>
              <a:t>включають</a:t>
            </a:r>
            <a:r>
              <a:rPr lang="ru-RU" sz="2500" dirty="0">
                <a:latin typeface="Times New Roman" panose="02020603050405020304" pitchFamily="18" charset="0"/>
                <a:cs typeface="Times New Roman" panose="02020603050405020304" pitchFamily="18" charset="0"/>
              </a:rPr>
              <a:t> в себе як </a:t>
            </a:r>
            <a:r>
              <a:rPr lang="ru-RU" sz="2500" dirty="0" err="1">
                <a:latin typeface="Times New Roman" panose="02020603050405020304" pitchFamily="18" charset="0"/>
                <a:cs typeface="Times New Roman" panose="02020603050405020304" pitchFamily="18" charset="0"/>
              </a:rPr>
              <a:t>одне</a:t>
            </a:r>
            <a:r>
              <a:rPr lang="ru-RU" sz="2500" dirty="0">
                <a:latin typeface="Times New Roman" panose="02020603050405020304" pitchFamily="18" charset="0"/>
                <a:cs typeface="Times New Roman" panose="02020603050405020304" pitchFamily="18" charset="0"/>
              </a:rPr>
              <a:t> слово, так і </a:t>
            </a:r>
            <a:r>
              <a:rPr lang="ru-RU" sz="2500" dirty="0" err="1">
                <a:latin typeface="Times New Roman" panose="02020603050405020304" pitchFamily="18" charset="0"/>
                <a:cs typeface="Times New Roman" panose="02020603050405020304" pitchFamily="18" charset="0"/>
              </a:rPr>
              <a:t>більше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об'єднаних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(але без </a:t>
            </a:r>
            <a:r>
              <a:rPr lang="ru-RU" sz="2500" dirty="0" err="1">
                <a:latin typeface="Times New Roman" panose="02020603050405020304" pitchFamily="18" charset="0"/>
                <a:cs typeface="Times New Roman" panose="02020603050405020304" pitchFamily="18" charset="0"/>
              </a:rPr>
              <a:t>пробілів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Користувачі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можуть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групу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повідомлень</a:t>
            </a:r>
            <a:r>
              <a:rPr lang="ru-RU" sz="2500" dirty="0">
                <a:latin typeface="Times New Roman" panose="02020603050405020304" pitchFamily="18" charset="0"/>
                <a:cs typeface="Times New Roman" panose="02020603050405020304" pitchFamily="18" charset="0"/>
              </a:rPr>
              <a:t> за темою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типом з </a:t>
            </a:r>
            <a:r>
              <a:rPr lang="ru-RU" sz="2500" dirty="0" err="1">
                <a:latin typeface="Times New Roman" panose="02020603050405020304" pitchFamily="18" charset="0"/>
                <a:cs typeface="Times New Roman" panose="02020603050405020304" pitchFamily="18" charset="0"/>
              </a:rPr>
              <a:t>використанням</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хештегів</a:t>
            </a:r>
            <a:r>
              <a:rPr lang="ru-RU" sz="2500" dirty="0">
                <a:latin typeface="Times New Roman" panose="02020603050405020304" pitchFamily="18" charset="0"/>
                <a:cs typeface="Times New Roman" panose="02020603050405020304" pitchFamily="18" charset="0"/>
              </a:rPr>
              <a:t> —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фраз, </a:t>
            </a:r>
            <a:r>
              <a:rPr lang="ru-RU" sz="2500" dirty="0" err="1">
                <a:latin typeface="Times New Roman" panose="02020603050405020304" pitchFamily="18" charset="0"/>
                <a:cs typeface="Times New Roman" panose="02020603050405020304" pitchFamily="18" charset="0"/>
              </a:rPr>
              <a:t>які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починаються</a:t>
            </a:r>
            <a:r>
              <a:rPr lang="ru-RU" sz="2500" dirty="0">
                <a:latin typeface="Times New Roman" panose="02020603050405020304" pitchFamily="18" charset="0"/>
                <a:cs typeface="Times New Roman" panose="02020603050405020304" pitchFamily="18" charset="0"/>
              </a:rPr>
              <a:t> з </a:t>
            </a:r>
            <a:r>
              <a:rPr lang="ru-RU" sz="2500" b="1" dirty="0">
                <a:latin typeface="Times New Roman" panose="02020603050405020304" pitchFamily="18" charset="0"/>
                <a:cs typeface="Times New Roman" panose="02020603050405020304" pitchFamily="18" charset="0"/>
              </a:rPr>
              <a:t>#</a:t>
            </a:r>
            <a:r>
              <a:rPr lang="ru-RU" sz="2500"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F40D7A0D-0B38-4B4A-B0C4-B127981C05DF}"/>
              </a:ext>
            </a:extLst>
          </p:cNvPr>
          <p:cNvSpPr>
            <a:spLocks noGrp="1"/>
          </p:cNvSpPr>
          <p:nvPr>
            <p:ph idx="1"/>
          </p:nvPr>
        </p:nvSpPr>
        <p:spPr>
          <a:xfrm>
            <a:off x="838200" y="2214695"/>
            <a:ext cx="10515600" cy="4152550"/>
          </a:xfrm>
        </p:spPr>
        <p:txBody>
          <a:bodyPr numCol="2">
            <a:noAutofit/>
          </a:bodyPr>
          <a:lstStyle/>
          <a:p>
            <a:pPr marL="0" indent="0">
              <a:lnSpc>
                <a:spcPct val="100000"/>
              </a:lnSpc>
              <a:spcBef>
                <a:spcPts val="0"/>
              </a:spcBef>
            </a:pPr>
            <a:r>
              <a:rPr lang="ru-RU" sz="1800" b="1" dirty="0" err="1"/>
              <a:t>Сайти</a:t>
            </a:r>
            <a:r>
              <a:rPr lang="ru-RU" sz="1800" b="1" dirty="0"/>
              <a:t>, </a:t>
            </a:r>
            <a:r>
              <a:rPr lang="ru-RU" sz="1800" b="1" dirty="0" err="1"/>
              <a:t>які</a:t>
            </a:r>
            <a:r>
              <a:rPr lang="ru-RU" sz="1800" b="1" dirty="0"/>
              <a:t> </a:t>
            </a:r>
            <a:r>
              <a:rPr lang="ru-RU" sz="1800" b="1" dirty="0" err="1"/>
              <a:t>підтримують</a:t>
            </a:r>
            <a:r>
              <a:rPr lang="ru-RU" sz="1800" b="1" dirty="0"/>
              <a:t> хештеги</a:t>
            </a:r>
          </a:p>
          <a:p>
            <a:pPr marL="0" indent="0">
              <a:lnSpc>
                <a:spcPct val="100000"/>
              </a:lnSpc>
              <a:spcBef>
                <a:spcPts val="0"/>
              </a:spcBef>
            </a:pPr>
            <a:endParaRPr lang="ru-RU" sz="1800" b="1" dirty="0">
              <a:hlinkClick r:id="rId2" tooltip="Diaspora">
                <a:extLst>
                  <a:ext uri="{A12FA001-AC4F-418D-AE19-62706E023703}">
                    <ahyp:hlinkClr xmlns:ahyp="http://schemas.microsoft.com/office/drawing/2018/hyperlinkcolor" val="tx"/>
                  </a:ext>
                </a:extLst>
              </a:hlinkClick>
            </a:endParaRPr>
          </a:p>
          <a:p>
            <a:pPr marL="0" indent="0">
              <a:lnSpc>
                <a:spcPct val="100000"/>
              </a:lnSpc>
              <a:spcBef>
                <a:spcPts val="0"/>
              </a:spcBef>
            </a:pPr>
            <a:r>
              <a:rPr lang="en-US" sz="1800" dirty="0">
                <a:hlinkClick r:id="rId2" tooltip="Diaspora">
                  <a:extLst>
                    <a:ext uri="{A12FA001-AC4F-418D-AE19-62706E023703}">
                      <ahyp:hlinkClr xmlns:ahyp="http://schemas.microsoft.com/office/drawing/2018/hyperlinkcolor" val="tx"/>
                    </a:ext>
                  </a:extLst>
                </a:hlinkClick>
              </a:rPr>
              <a:t>Diaspora</a:t>
            </a:r>
            <a:endParaRPr lang="en-US" sz="1800" dirty="0"/>
          </a:p>
          <a:p>
            <a:pPr marL="0" indent="0">
              <a:lnSpc>
                <a:spcPct val="100000"/>
              </a:lnSpc>
              <a:spcBef>
                <a:spcPts val="0"/>
              </a:spcBef>
            </a:pPr>
            <a:r>
              <a:rPr lang="ru-RU" sz="1800" dirty="0" err="1"/>
              <a:t>Усі</a:t>
            </a:r>
            <a:r>
              <a:rPr lang="ru-RU" sz="1800" dirty="0"/>
              <a:t> </a:t>
            </a:r>
            <a:r>
              <a:rPr lang="ru-RU" sz="1800" dirty="0" err="1"/>
              <a:t>сайти</a:t>
            </a:r>
            <a:r>
              <a:rPr lang="ru-RU" sz="1800" dirty="0"/>
              <a:t> </a:t>
            </a:r>
            <a:r>
              <a:rPr lang="en-US" sz="1800" dirty="0">
                <a:hlinkClick r:id="rId3" tooltip="Gawker Media (ще не написана)">
                  <a:extLst>
                    <a:ext uri="{A12FA001-AC4F-418D-AE19-62706E023703}">
                      <ahyp:hlinkClr xmlns:ahyp="http://schemas.microsoft.com/office/drawing/2018/hyperlinkcolor" val="tx"/>
                    </a:ext>
                  </a:extLst>
                </a:hlinkClick>
              </a:rPr>
              <a:t>Gawker Media</a:t>
            </a:r>
            <a:endParaRPr lang="en-US" sz="1800" dirty="0"/>
          </a:p>
          <a:p>
            <a:pPr marL="0" indent="0">
              <a:lnSpc>
                <a:spcPct val="100000"/>
              </a:lnSpc>
              <a:spcBef>
                <a:spcPts val="0"/>
              </a:spcBef>
            </a:pPr>
            <a:r>
              <a:rPr lang="en-US" sz="1800" dirty="0" err="1">
                <a:hlinkClick r:id="rId4" tooltip="FriendFeed">
                  <a:extLst>
                    <a:ext uri="{A12FA001-AC4F-418D-AE19-62706E023703}">
                      <ahyp:hlinkClr xmlns:ahyp="http://schemas.microsoft.com/office/drawing/2018/hyperlinkcolor" val="tx"/>
                    </a:ext>
                  </a:extLst>
                </a:hlinkClick>
              </a:rPr>
              <a:t>FriendFeed</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6" tooltip="Google+">
                  <a:extLst>
                    <a:ext uri="{A12FA001-AC4F-418D-AE19-62706E023703}">
                      <ahyp:hlinkClr xmlns:ahyp="http://schemas.microsoft.com/office/drawing/2018/hyperlinkcolor" val="tx"/>
                    </a:ext>
                  </a:extLst>
                </a:hlinkClick>
              </a:rPr>
              <a:t>Google+</a:t>
            </a:r>
            <a:endParaRPr lang="en-US" sz="1800" dirty="0"/>
          </a:p>
          <a:p>
            <a:pPr marL="0" indent="0">
              <a:lnSpc>
                <a:spcPct val="100000"/>
              </a:lnSpc>
              <a:spcBef>
                <a:spcPts val="0"/>
              </a:spcBef>
            </a:pPr>
            <a:r>
              <a:rPr lang="en-US" sz="1800" dirty="0">
                <a:hlinkClick r:id="rId7" tooltip="Instagram">
                  <a:extLst>
                    <a:ext uri="{A12FA001-AC4F-418D-AE19-62706E023703}">
                      <ahyp:hlinkClr xmlns:ahyp="http://schemas.microsoft.com/office/drawing/2018/hyperlinkcolor" val="tx"/>
                    </a:ext>
                  </a:extLst>
                </a:hlinkClick>
              </a:rPr>
              <a:t>Instagram</a:t>
            </a:r>
            <a:endParaRPr lang="en-US" sz="1800" dirty="0"/>
          </a:p>
          <a:p>
            <a:pPr marL="0" indent="0">
              <a:lnSpc>
                <a:spcPct val="100000"/>
              </a:lnSpc>
              <a:spcBef>
                <a:spcPts val="0"/>
              </a:spcBef>
            </a:pPr>
            <a:r>
              <a:rPr lang="en-US" sz="1800" dirty="0">
                <a:hlinkClick r:id="rId8" tooltip="Orkut">
                  <a:extLst>
                    <a:ext uri="{A12FA001-AC4F-418D-AE19-62706E023703}">
                      <ahyp:hlinkClr xmlns:ahyp="http://schemas.microsoft.com/office/drawing/2018/hyperlinkcolor" val="tx"/>
                    </a:ext>
                  </a:extLst>
                </a:hlinkClick>
              </a:rPr>
              <a:t>Orkut</a:t>
            </a:r>
            <a:r>
              <a:rPr lang="en-US" sz="1800" baseline="30000" dirty="0">
                <a:hlinkClick r:id="rId9">
                  <a:extLst>
                    <a:ext uri="{A12FA001-AC4F-418D-AE19-62706E023703}">
                      <ahyp:hlinkClr xmlns:ahyp="http://schemas.microsoft.com/office/drawing/2018/hyperlinkcolor" val="tx"/>
                    </a:ext>
                  </a:extLst>
                </a:hlinkClick>
              </a:rPr>
              <a:t>[6]</a:t>
            </a:r>
            <a:endParaRPr lang="en-US" sz="1800" dirty="0"/>
          </a:p>
          <a:p>
            <a:pPr marL="0" indent="0">
              <a:lnSpc>
                <a:spcPct val="100000"/>
              </a:lnSpc>
              <a:spcBef>
                <a:spcPts val="0"/>
              </a:spcBef>
            </a:pPr>
            <a:r>
              <a:rPr lang="en-US" sz="1800" dirty="0">
                <a:hlinkClick r:id="rId10" tooltip="Pinterest">
                  <a:extLst>
                    <a:ext uri="{A12FA001-AC4F-418D-AE19-62706E023703}">
                      <ahyp:hlinkClr xmlns:ahyp="http://schemas.microsoft.com/office/drawing/2018/hyperlinkcolor" val="tx"/>
                    </a:ext>
                  </a:extLst>
                </a:hlinkClick>
              </a:rPr>
              <a:t>Pinterest</a:t>
            </a:r>
            <a:endParaRPr lang="en-US" sz="1800" dirty="0"/>
          </a:p>
          <a:p>
            <a:pPr marL="0" indent="0">
              <a:lnSpc>
                <a:spcPct val="100000"/>
              </a:lnSpc>
              <a:spcBef>
                <a:spcPts val="0"/>
              </a:spcBef>
            </a:pPr>
            <a:r>
              <a:rPr lang="en-US" sz="1800" dirty="0" err="1">
                <a:hlinkClick r:id="rId11" tooltip="Sina Weibo">
                  <a:extLst>
                    <a:ext uri="{A12FA001-AC4F-418D-AE19-62706E023703}">
                      <ahyp:hlinkClr xmlns:ahyp="http://schemas.microsoft.com/office/drawing/2018/hyperlinkcolor" val="tx"/>
                    </a:ext>
                  </a:extLst>
                </a:hlinkClick>
              </a:rPr>
              <a:t>Sina</a:t>
            </a:r>
            <a:r>
              <a:rPr lang="en-US" sz="1800" dirty="0">
                <a:hlinkClick r:id="rId11" tooltip="Sina Weibo">
                  <a:extLst>
                    <a:ext uri="{A12FA001-AC4F-418D-AE19-62706E023703}">
                      <ahyp:hlinkClr xmlns:ahyp="http://schemas.microsoft.com/office/drawing/2018/hyperlinkcolor" val="tx"/>
                    </a:ext>
                  </a:extLst>
                </a:hlinkClick>
              </a:rPr>
              <a:t> Weibo</a:t>
            </a:r>
            <a:endParaRPr lang="en-US" sz="1800" dirty="0"/>
          </a:p>
          <a:p>
            <a:pPr marL="0" indent="0">
              <a:lnSpc>
                <a:spcPct val="100000"/>
              </a:lnSpc>
              <a:spcBef>
                <a:spcPts val="0"/>
              </a:spcBef>
            </a:pPr>
            <a:r>
              <a:rPr lang="en-US" sz="1800" dirty="0">
                <a:hlinkClick r:id="rId12" tooltip="Tout (ще не написана)">
                  <a:extLst>
                    <a:ext uri="{A12FA001-AC4F-418D-AE19-62706E023703}">
                      <ahyp:hlinkClr xmlns:ahyp="http://schemas.microsoft.com/office/drawing/2018/hyperlinkcolor" val="tx"/>
                    </a:ext>
                  </a:extLst>
                </a:hlinkClick>
              </a:rPr>
              <a:t>Tout</a:t>
            </a:r>
            <a:endParaRPr lang="en-US" sz="1800" dirty="0"/>
          </a:p>
          <a:p>
            <a:pPr marL="0" indent="0">
              <a:lnSpc>
                <a:spcPct val="100000"/>
              </a:lnSpc>
              <a:spcBef>
                <a:spcPts val="0"/>
              </a:spcBef>
            </a:pPr>
            <a:r>
              <a:rPr lang="en-US" sz="1800" dirty="0">
                <a:hlinkClick r:id="rId13" tooltip="Tumblr">
                  <a:extLst>
                    <a:ext uri="{A12FA001-AC4F-418D-AE19-62706E023703}">
                      <ahyp:hlinkClr xmlns:ahyp="http://schemas.microsoft.com/office/drawing/2018/hyperlinkcolor" val="tx"/>
                    </a:ext>
                  </a:extLst>
                </a:hlinkClick>
              </a:rPr>
              <a:t>Tumblr</a:t>
            </a:r>
            <a:endParaRPr lang="en-US" sz="1800" dirty="0"/>
          </a:p>
          <a:p>
            <a:pPr marL="0" indent="0">
              <a:lnSpc>
                <a:spcPct val="100000"/>
              </a:lnSpc>
              <a:spcBef>
                <a:spcPts val="0"/>
              </a:spcBef>
            </a:pPr>
            <a:r>
              <a:rPr lang="en-US" sz="1800" dirty="0">
                <a:hlinkClick r:id="rId14" tooltip="Twitter">
                  <a:extLst>
                    <a:ext uri="{A12FA001-AC4F-418D-AE19-62706E023703}">
                      <ahyp:hlinkClr xmlns:ahyp="http://schemas.microsoft.com/office/drawing/2018/hyperlinkcolor" val="tx"/>
                    </a:ext>
                  </a:extLst>
                </a:hlinkClick>
              </a:rPr>
              <a:t>Twitter</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15" tooltip="VK">
                  <a:extLst>
                    <a:ext uri="{A12FA001-AC4F-418D-AE19-62706E023703}">
                      <ahyp:hlinkClr xmlns:ahyp="http://schemas.microsoft.com/office/drawing/2018/hyperlinkcolor" val="tx"/>
                    </a:ext>
                  </a:extLst>
                </a:hlinkClick>
              </a:rPr>
              <a:t>VK</a:t>
            </a:r>
            <a:r>
              <a:rPr lang="en-US" sz="1800" baseline="30000" dirty="0">
                <a:hlinkClick r:id="rId16">
                  <a:extLst>
                    <a:ext uri="{A12FA001-AC4F-418D-AE19-62706E023703}">
                      <ahyp:hlinkClr xmlns:ahyp="http://schemas.microsoft.com/office/drawing/2018/hyperlinkcolor" val="tx"/>
                    </a:ext>
                  </a:extLst>
                </a:hlinkClick>
              </a:rPr>
              <a:t>[7]</a:t>
            </a:r>
            <a:endParaRPr lang="en-US" sz="1800" dirty="0"/>
          </a:p>
          <a:p>
            <a:pPr marL="0" indent="0">
              <a:lnSpc>
                <a:spcPct val="100000"/>
              </a:lnSpc>
              <a:spcBef>
                <a:spcPts val="0"/>
              </a:spcBef>
            </a:pPr>
            <a:r>
              <a:rPr lang="en-US" sz="1800" dirty="0">
                <a:hlinkClick r:id="rId17" tooltip="YouTube">
                  <a:extLst>
                    <a:ext uri="{A12FA001-AC4F-418D-AE19-62706E023703}">
                      <ahyp:hlinkClr xmlns:ahyp="http://schemas.microsoft.com/office/drawing/2018/hyperlinkcolor" val="tx"/>
                    </a:ext>
                  </a:extLst>
                </a:hlinkClick>
              </a:rPr>
              <a:t>YouTube</a:t>
            </a:r>
            <a:r>
              <a:rPr lang="en-US" sz="1800" dirty="0"/>
              <a:t> (2009—2011)</a:t>
            </a:r>
          </a:p>
          <a:p>
            <a:pPr marL="0" indent="0">
              <a:lnSpc>
                <a:spcPct val="100000"/>
              </a:lnSpc>
              <a:spcBef>
                <a:spcPts val="0"/>
              </a:spcBef>
            </a:pPr>
            <a:r>
              <a:rPr lang="en-US" sz="1800" dirty="0">
                <a:hlinkClick r:id="rId18" tooltip="Kickstarter">
                  <a:extLst>
                    <a:ext uri="{A12FA001-AC4F-418D-AE19-62706E023703}">
                      <ahyp:hlinkClr xmlns:ahyp="http://schemas.microsoft.com/office/drawing/2018/hyperlinkcolor" val="tx"/>
                    </a:ext>
                  </a:extLst>
                </a:hlinkClick>
              </a:rPr>
              <a:t>Kickstarter</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err="1">
                <a:hlinkClick r:id="rId20" tooltip="Fetchnotes (ще не написана)">
                  <a:extLst>
                    <a:ext uri="{A12FA001-AC4F-418D-AE19-62706E023703}">
                      <ahyp:hlinkClr xmlns:ahyp="http://schemas.microsoft.com/office/drawing/2018/hyperlinkcolor" val="tx"/>
                    </a:ext>
                  </a:extLst>
                </a:hlinkClick>
              </a:rPr>
              <a:t>Fetchnotes</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a:hlinkClick r:id="rId21" tooltip="Facebook">
                  <a:extLst>
                    <a:ext uri="{A12FA001-AC4F-418D-AE19-62706E023703}">
                      <ahyp:hlinkClr xmlns:ahyp="http://schemas.microsoft.com/office/drawing/2018/hyperlinkcolor" val="tx"/>
                    </a:ext>
                  </a:extLst>
                </a:hlinkClick>
              </a:rPr>
              <a:t>Facebook</a:t>
            </a:r>
            <a:r>
              <a:rPr lang="en-US" sz="1800" dirty="0"/>
              <a:t> (</a:t>
            </a:r>
            <a:r>
              <a:rPr lang="ru-RU" sz="1800" dirty="0"/>
              <a:t>з червня </a:t>
            </a:r>
            <a:r>
              <a:rPr lang="ru-RU" sz="1800" dirty="0">
                <a:hlinkClick r:id="rId22" tooltip="2013">
                  <a:extLst>
                    <a:ext uri="{A12FA001-AC4F-418D-AE19-62706E023703}">
                      <ahyp:hlinkClr xmlns:ahyp="http://schemas.microsoft.com/office/drawing/2018/hyperlinkcolor" val="tx"/>
                    </a:ext>
                  </a:extLst>
                </a:hlinkClick>
              </a:rPr>
              <a:t>2013</a:t>
            </a:r>
            <a:r>
              <a:rPr lang="ru-RU" sz="1800" dirty="0"/>
              <a:t>)</a:t>
            </a:r>
          </a:p>
          <a:p>
            <a:pPr marL="0" indent="0">
              <a:lnSpc>
                <a:spcPct val="100000"/>
              </a:lnSpc>
              <a:spcBef>
                <a:spcPts val="0"/>
              </a:spcBef>
            </a:pPr>
            <a:r>
              <a:rPr lang="en-US" sz="1800" dirty="0">
                <a:hlinkClick r:id="rId23" tooltip="Gfranq.com (ще не написана)">
                  <a:extLst>
                    <a:ext uri="{A12FA001-AC4F-418D-AE19-62706E023703}">
                      <ahyp:hlinkClr xmlns:ahyp="http://schemas.microsoft.com/office/drawing/2018/hyperlinkcolor" val="tx"/>
                    </a:ext>
                  </a:extLst>
                </a:hlinkClick>
              </a:rPr>
              <a:t>gfranq.com</a:t>
            </a:r>
            <a:endParaRPr lang="en-US" sz="1800" dirty="0"/>
          </a:p>
          <a:p>
            <a:pPr marL="0" indent="0">
              <a:lnSpc>
                <a:spcPct val="100000"/>
              </a:lnSpc>
              <a:spcBef>
                <a:spcPts val="0"/>
              </a:spcBef>
            </a:pPr>
            <a:endParaRPr lang="ru-RU" sz="1800" dirty="0"/>
          </a:p>
        </p:txBody>
      </p:sp>
    </p:spTree>
    <p:extLst>
      <p:ext uri="{BB962C8B-B14F-4D97-AF65-F5344CB8AC3E}">
        <p14:creationId xmlns:p14="http://schemas.microsoft.com/office/powerpoint/2010/main" val="98647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FFC5F-B3F0-4F92-922B-D4D3607ED124}"/>
              </a:ext>
            </a:extLst>
          </p:cNvPr>
          <p:cNvSpPr>
            <a:spLocks noGrp="1"/>
          </p:cNvSpPr>
          <p:nvPr>
            <p:ph type="title"/>
          </p:nvPr>
        </p:nvSpPr>
        <p:spPr/>
        <p:txBody>
          <a:bodyPr/>
          <a:lstStyle/>
          <a:p>
            <a:r>
              <a:rPr lang="uk-UA" b="1" dirty="0">
                <a:solidFill>
                  <a:srgbClr val="FF0066"/>
                </a:solidFill>
                <a:latin typeface="Times New Roman" panose="02020603050405020304" pitchFamily="18" charset="0"/>
                <a:cs typeface="Times New Roman" panose="02020603050405020304" pitchFamily="18" charset="0"/>
              </a:rPr>
              <a:t>Види хештегів</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75A0B46-0ED4-4E12-AF27-0E29C27356EF}"/>
              </a:ext>
            </a:extLst>
          </p:cNvPr>
          <p:cNvSpPr>
            <a:spLocks noGrp="1"/>
          </p:cNvSpPr>
          <p:nvPr>
            <p:ph idx="1"/>
          </p:nvPr>
        </p:nvSpPr>
        <p:spPr>
          <a:xfrm>
            <a:off x="838200" y="1825625"/>
            <a:ext cx="10869386" cy="4351338"/>
          </a:xfrm>
        </p:spPr>
        <p:txBody>
          <a:bodyPr>
            <a:normAutofit/>
          </a:bodyPr>
          <a:lstStyle/>
          <a:p>
            <a:r>
              <a:rPr lang="uk-UA" sz="3000" b="1" dirty="0">
                <a:latin typeface="Times New Roman" panose="02020603050405020304" pitchFamily="18" charset="0"/>
                <a:cs typeface="Times New Roman" panose="02020603050405020304" pitchFamily="18" charset="0"/>
              </a:rPr>
              <a:t>Високочастотні </a:t>
            </a:r>
            <a:r>
              <a:rPr lang="uk-UA" sz="3000" dirty="0">
                <a:latin typeface="Times New Roman" panose="02020603050405020304" pitchFamily="18" charset="0"/>
                <a:cs typeface="Times New Roman" panose="02020603050405020304" pitchFamily="18" charset="0"/>
              </a:rPr>
              <a:t>(</a:t>
            </a:r>
            <a:r>
              <a:rPr lang="en-US" dirty="0"/>
              <a:t>#happy #beautiful #selfie</a:t>
            </a:r>
            <a:r>
              <a:rPr lang="ru-RU" dirty="0"/>
              <a:t> </a:t>
            </a:r>
            <a:r>
              <a:rPr lang="en-US" dirty="0"/>
              <a:t>#smile  #like</a:t>
            </a:r>
            <a:r>
              <a:rPr lang="ru-RU" dirty="0"/>
              <a:t>) (</a:t>
            </a:r>
            <a:r>
              <a:rPr lang="en-US" sz="3200" dirty="0"/>
              <a:t>#</a:t>
            </a:r>
            <a:r>
              <a:rPr lang="ru-RU" sz="3200" dirty="0" err="1"/>
              <a:t>коронав</a:t>
            </a:r>
            <a:r>
              <a:rPr lang="uk-UA" sz="3200" dirty="0" err="1"/>
              <a:t>ірус</a:t>
            </a:r>
            <a:r>
              <a:rPr lang="uk-UA" sz="3200" dirty="0"/>
              <a:t> </a:t>
            </a:r>
            <a:r>
              <a:rPr lang="en-US" sz="3200" dirty="0"/>
              <a:t>#</a:t>
            </a:r>
            <a:r>
              <a:rPr lang="uk-UA" sz="3200" dirty="0"/>
              <a:t>карантин </a:t>
            </a:r>
            <a:r>
              <a:rPr lang="en-US" sz="3200" dirty="0"/>
              <a:t>#</a:t>
            </a:r>
            <a:r>
              <a:rPr lang="uk-UA" sz="3200" dirty="0"/>
              <a:t>пандемія </a:t>
            </a:r>
            <a:r>
              <a:rPr lang="en-US" sz="3200" dirty="0"/>
              <a:t>#</a:t>
            </a:r>
            <a:r>
              <a:rPr lang="uk-UA" sz="3200" dirty="0"/>
              <a:t>євробачення2024 </a:t>
            </a:r>
            <a:r>
              <a:rPr lang="en-US" dirty="0"/>
              <a:t>#</a:t>
            </a:r>
            <a:r>
              <a:rPr lang="uk-UA" dirty="0"/>
              <a:t>кубокуєфа2024) </a:t>
            </a:r>
            <a:endParaRPr lang="uk-UA" sz="3000" dirty="0">
              <a:latin typeface="Times New Roman" panose="02020603050405020304" pitchFamily="18" charset="0"/>
              <a:cs typeface="Times New Roman" panose="02020603050405020304" pitchFamily="18" charset="0"/>
            </a:endParaRPr>
          </a:p>
          <a:p>
            <a:r>
              <a:rPr lang="uk-UA" sz="3000" b="1" dirty="0" err="1">
                <a:latin typeface="Times New Roman" panose="02020603050405020304" pitchFamily="18" charset="0"/>
                <a:cs typeface="Times New Roman" panose="02020603050405020304" pitchFamily="18" charset="0"/>
              </a:rPr>
              <a:t>Середньочастотні</a:t>
            </a:r>
            <a:r>
              <a:rPr lang="uk-UA" sz="3000" b="1"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a:t>
            </a:r>
            <a:r>
              <a:rPr lang="en-US" dirty="0"/>
              <a:t>#</a:t>
            </a:r>
            <a:r>
              <a:rPr lang="uk-UA" dirty="0" err="1"/>
              <a:t>адвокаткиїв</a:t>
            </a:r>
            <a:r>
              <a:rPr lang="uk-UA" dirty="0"/>
              <a:t>, </a:t>
            </a:r>
            <a:r>
              <a:rPr lang="en-US" dirty="0"/>
              <a:t>#</a:t>
            </a:r>
            <a:r>
              <a:rPr lang="uk-UA" dirty="0" err="1"/>
              <a:t>ресторанзапоріжжя</a:t>
            </a:r>
            <a:r>
              <a:rPr lang="uk-UA" dirty="0"/>
              <a:t>, </a:t>
            </a:r>
            <a:r>
              <a:rPr lang="en-US" dirty="0"/>
              <a:t>#</a:t>
            </a:r>
            <a:r>
              <a:rPr lang="uk-UA" dirty="0" err="1"/>
              <a:t>готельльвів</a:t>
            </a:r>
            <a:r>
              <a:rPr lang="uk-UA" dirty="0"/>
              <a:t> </a:t>
            </a:r>
            <a:r>
              <a:rPr lang="en-US" dirty="0"/>
              <a:t>#</a:t>
            </a:r>
            <a:r>
              <a:rPr lang="uk-UA" dirty="0"/>
              <a:t>хортиця </a:t>
            </a:r>
            <a:r>
              <a:rPr lang="en-US" dirty="0"/>
              <a:t>#</a:t>
            </a:r>
            <a:r>
              <a:rPr lang="uk-UA" dirty="0" err="1"/>
              <a:t>косметологкосмосзп</a:t>
            </a:r>
            <a:r>
              <a:rPr lang="uk-UA" dirty="0"/>
              <a:t> </a:t>
            </a:r>
            <a:r>
              <a:rPr lang="en-US" dirty="0"/>
              <a:t>#</a:t>
            </a:r>
            <a:r>
              <a:rPr lang="uk-UA" dirty="0" err="1"/>
              <a:t>нічнийклубодеса</a:t>
            </a:r>
            <a:r>
              <a:rPr lang="uk-UA" dirty="0"/>
              <a:t> </a:t>
            </a:r>
            <a:r>
              <a:rPr lang="en-US" dirty="0"/>
              <a:t>#</a:t>
            </a:r>
            <a:r>
              <a:rPr lang="uk-UA" dirty="0" err="1"/>
              <a:t>квестизп</a:t>
            </a:r>
            <a:r>
              <a:rPr lang="uk-UA" dirty="0"/>
              <a:t> </a:t>
            </a:r>
            <a:r>
              <a:rPr lang="en-US" dirty="0"/>
              <a:t>#</a:t>
            </a:r>
            <a:r>
              <a:rPr lang="uk-UA" dirty="0" err="1"/>
              <a:t>новинизп</a:t>
            </a:r>
            <a:r>
              <a:rPr lang="uk-UA" dirty="0"/>
              <a:t>)</a:t>
            </a:r>
            <a:endParaRPr lang="uk-UA" sz="3000" dirty="0">
              <a:latin typeface="Times New Roman" panose="02020603050405020304" pitchFamily="18" charset="0"/>
              <a:cs typeface="Times New Roman" panose="02020603050405020304" pitchFamily="18" charset="0"/>
            </a:endParaRPr>
          </a:p>
          <a:p>
            <a:r>
              <a:rPr lang="uk-UA" sz="3000" b="1" dirty="0">
                <a:latin typeface="Times New Roman" panose="02020603050405020304" pitchFamily="18" charset="0"/>
                <a:cs typeface="Times New Roman" panose="02020603050405020304" pitchFamily="18" charset="0"/>
              </a:rPr>
              <a:t>Низькочастотні </a:t>
            </a:r>
            <a:r>
              <a:rPr lang="uk-UA" sz="3000" dirty="0">
                <a:latin typeface="Times New Roman" panose="02020603050405020304" pitchFamily="18" charset="0"/>
                <a:cs typeface="Times New Roman" panose="02020603050405020304" pitchFamily="18" charset="0"/>
              </a:rPr>
              <a:t>(</a:t>
            </a:r>
            <a:r>
              <a:rPr lang="en-US" sz="3200" dirty="0"/>
              <a:t>#</a:t>
            </a:r>
            <a:r>
              <a:rPr lang="uk-UA" sz="3200" dirty="0" err="1"/>
              <a:t>манікюрШевченко</a:t>
            </a:r>
            <a:r>
              <a:rPr lang="uk-UA" sz="3200" dirty="0"/>
              <a:t>, </a:t>
            </a:r>
            <a:r>
              <a:rPr lang="en-US" sz="3200" dirty="0"/>
              <a:t>#</a:t>
            </a:r>
            <a:r>
              <a:rPr lang="uk-UA" sz="3200" dirty="0" err="1"/>
              <a:t>косметологКатерина</a:t>
            </a:r>
            <a:r>
              <a:rPr lang="uk-UA" sz="3200" dirty="0"/>
              <a:t> </a:t>
            </a:r>
            <a:r>
              <a:rPr lang="en-US" sz="3200" dirty="0"/>
              <a:t>#</a:t>
            </a:r>
            <a:r>
              <a:rPr lang="uk-UA" sz="3200" dirty="0" err="1"/>
              <a:t>адвокатШпак</a:t>
            </a:r>
            <a:r>
              <a:rPr lang="uk-UA" sz="3200" dirty="0"/>
              <a:t> </a:t>
            </a:r>
            <a:r>
              <a:rPr lang="en-US" sz="3200" dirty="0"/>
              <a:t>#</a:t>
            </a:r>
            <a:r>
              <a:rPr lang="uk-UA" sz="3200" dirty="0" err="1"/>
              <a:t>стоматологСоколенко</a:t>
            </a:r>
            <a:r>
              <a:rPr lang="uk-UA" sz="3200" dirty="0"/>
              <a:t> </a:t>
            </a:r>
            <a:r>
              <a:rPr lang="en-US" sz="3200" dirty="0"/>
              <a:t>#</a:t>
            </a:r>
            <a:r>
              <a:rPr lang="uk-UA" sz="3200" dirty="0" err="1"/>
              <a:t>тренерПетренко</a:t>
            </a:r>
            <a:r>
              <a:rPr lang="uk-UA" sz="3200" dirty="0"/>
              <a:t> </a:t>
            </a:r>
            <a:r>
              <a:rPr lang="en-US" sz="3200" dirty="0"/>
              <a:t>#</a:t>
            </a:r>
            <a:r>
              <a:rPr lang="uk-UA" sz="3200" dirty="0" err="1"/>
              <a:t>рекрутерМатвієнко</a:t>
            </a:r>
            <a:r>
              <a:rPr lang="uk-UA" sz="3200" dirty="0"/>
              <a:t> </a:t>
            </a:r>
            <a:r>
              <a:rPr lang="en-US" sz="3200" dirty="0"/>
              <a:t>#</a:t>
            </a:r>
            <a:r>
              <a:rPr lang="uk-UA" sz="3200" dirty="0" err="1"/>
              <a:t>квесткімнатаФорсаж</a:t>
            </a:r>
            <a:r>
              <a:rPr lang="uk-UA" sz="3200" dirty="0"/>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6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99436-9B35-4A6D-AB0E-154E0512176F}"/>
              </a:ext>
            </a:extLst>
          </p:cNvPr>
          <p:cNvSpPr>
            <a:spLocks noGrp="1"/>
          </p:cNvSpPr>
          <p:nvPr>
            <p:ph type="title"/>
          </p:nvPr>
        </p:nvSpPr>
        <p:spPr>
          <a:xfrm>
            <a:off x="989900" y="365125"/>
            <a:ext cx="10363899" cy="1325563"/>
          </a:xfrm>
        </p:spPr>
        <p:txBody>
          <a:bodyPr>
            <a:normAutofit fontScale="90000"/>
          </a:bodyPr>
          <a:lstStyle/>
          <a:p>
            <a:br>
              <a:rPr lang="en-US" dirty="0"/>
            </a:br>
            <a:r>
              <a:rPr lang="uk-UA" b="1" dirty="0" err="1">
                <a:solidFill>
                  <a:srgbClr val="FF0066"/>
                </a:solidFill>
                <a:latin typeface="Times New Roman" panose="02020603050405020304" pitchFamily="18" charset="0"/>
                <a:cs typeface="Times New Roman" panose="02020603050405020304" pitchFamily="18" charset="0"/>
              </a:rPr>
              <a:t>Взаємопіар</a:t>
            </a:r>
            <a:r>
              <a:rPr lang="uk-UA" b="1" dirty="0">
                <a:solidFill>
                  <a:srgbClr val="FF0066"/>
                </a:solidFill>
                <a:latin typeface="Times New Roman" panose="02020603050405020304" pitchFamily="18" charset="0"/>
                <a:cs typeface="Times New Roman" panose="02020603050405020304" pitchFamily="18" charset="0"/>
              </a:rPr>
              <a:t> (</a:t>
            </a:r>
            <a:r>
              <a:rPr lang="en-US" b="1" dirty="0">
                <a:solidFill>
                  <a:srgbClr val="FF0066"/>
                </a:solidFill>
                <a:latin typeface="Times New Roman" panose="02020603050405020304" pitchFamily="18" charset="0"/>
                <a:cs typeface="Times New Roman" panose="02020603050405020304" pitchFamily="18" charset="0"/>
              </a:rPr>
              <a:t>SFS</a:t>
            </a:r>
            <a:r>
              <a:rPr lang="uk-UA" b="1" dirty="0">
                <a:solidFill>
                  <a:srgbClr val="FF0066"/>
                </a:solidFill>
                <a:latin typeface="Times New Roman" panose="02020603050405020304" pitchFamily="18" charset="0"/>
                <a:cs typeface="Times New Roman" panose="02020603050405020304" pitchFamily="18" charset="0"/>
              </a:rPr>
              <a:t>)</a:t>
            </a:r>
            <a:br>
              <a:rPr lang="en-US" b="1" dirty="0">
                <a:solidFill>
                  <a:srgbClr val="FF0066"/>
                </a:solidFill>
                <a:latin typeface="Times New Roman" panose="02020603050405020304" pitchFamily="18" charset="0"/>
                <a:cs typeface="Times New Roman" panose="02020603050405020304" pitchFamily="18" charset="0"/>
              </a:rPr>
            </a:b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AE559C7-E57C-4EDB-B161-1884D2371C43}"/>
              </a:ext>
            </a:extLst>
          </p:cNvPr>
          <p:cNvSpPr>
            <a:spLocks noGrp="1"/>
          </p:cNvSpPr>
          <p:nvPr>
            <p:ph idx="1"/>
          </p:nvPr>
        </p:nvSpPr>
        <p:spPr>
          <a:xfrm>
            <a:off x="838200" y="1501629"/>
            <a:ext cx="10515600" cy="4776002"/>
          </a:xfrm>
        </p:spPr>
        <p:txBody>
          <a:bodyPr>
            <a:normAutofit/>
          </a:bodyPr>
          <a:lstStyle/>
          <a:p>
            <a:r>
              <a:rPr lang="uk-UA" dirty="0">
                <a:latin typeface="Times New Roman" panose="02020603050405020304" pitchFamily="18" charset="0"/>
                <a:cs typeface="Times New Roman" panose="02020603050405020304" pitchFamily="18" charset="0"/>
              </a:rPr>
              <a:t>Необхідно обирати суміжні (не однакові послуги товари, а суміжні) сторінки з такою ж кількістю підписників </a:t>
            </a:r>
          </a:p>
          <a:p>
            <a:r>
              <a:rPr lang="uk-UA" dirty="0">
                <a:latin typeface="Times New Roman" panose="02020603050405020304" pitchFamily="18" charset="0"/>
                <a:cs typeface="Times New Roman" panose="02020603050405020304" pitchFamily="18" charset="0"/>
              </a:rPr>
              <a:t>Пропонуєте </a:t>
            </a:r>
            <a:r>
              <a:rPr lang="uk-UA" dirty="0" err="1">
                <a:latin typeface="Times New Roman" panose="02020603050405020304" pitchFamily="18" charset="0"/>
                <a:cs typeface="Times New Roman" panose="02020603050405020304" pitchFamily="18" charset="0"/>
              </a:rPr>
              <a:t>взаємопіар</a:t>
            </a:r>
            <a:r>
              <a:rPr lang="uk-UA" dirty="0">
                <a:latin typeface="Times New Roman" panose="02020603050405020304" pitchFamily="18" charset="0"/>
                <a:cs typeface="Times New Roman" panose="02020603050405020304" pitchFamily="18" charset="0"/>
              </a:rPr>
              <a:t> та наголошуєте на вигоду для аналогічної сторінки, вказуєте що ви надаєте свою аудиторію, що вам цікава сторінка з суміжними послугами/товарами…</a:t>
            </a:r>
          </a:p>
          <a:p>
            <a:r>
              <a:rPr lang="uk-UA" dirty="0">
                <a:latin typeface="Times New Roman" panose="02020603050405020304" pitchFamily="18" charset="0"/>
                <a:cs typeface="Times New Roman" panose="02020603050405020304" pitchFamily="18" charset="0"/>
              </a:rPr>
              <a:t>Але звертаєте увага на ЦА, щоб вона не була така ж сама </a:t>
            </a:r>
          </a:p>
          <a:p>
            <a:r>
              <a:rPr lang="uk-UA" dirty="0">
                <a:latin typeface="Times New Roman" panose="02020603050405020304" pitchFamily="18" charset="0"/>
                <a:cs typeface="Times New Roman" panose="02020603050405020304" pitchFamily="18" charset="0"/>
              </a:rPr>
              <a:t>Наприклад (магазин жіночого і чоловічого одягу, послуги перукаря і майстра з манікюру, </a:t>
            </a:r>
            <a:r>
              <a:rPr lang="uk-UA" dirty="0" err="1">
                <a:latin typeface="Times New Roman" panose="02020603050405020304" pitchFamily="18" charset="0"/>
                <a:cs typeface="Times New Roman" panose="02020603050405020304" pitchFamily="18" charset="0"/>
              </a:rPr>
              <a:t>фінтес</a:t>
            </a:r>
            <a:r>
              <a:rPr lang="uk-UA" dirty="0">
                <a:latin typeface="Times New Roman" panose="02020603050405020304" pitchFamily="18" charset="0"/>
                <a:cs typeface="Times New Roman" panose="02020603050405020304" pitchFamily="18" charset="0"/>
              </a:rPr>
              <a:t>-тренер з лікарем-дієтологом)</a:t>
            </a:r>
          </a:p>
          <a:p>
            <a:r>
              <a:rPr lang="uk-UA" dirty="0">
                <a:latin typeface="Times New Roman" panose="02020603050405020304" pitchFamily="18" charset="0"/>
                <a:cs typeface="Times New Roman" panose="02020603050405020304" pitchFamily="18" charset="0"/>
              </a:rPr>
              <a:t>Проводити прямі ефіри, рекламуєте один одного.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7300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998</Words>
  <Application>Microsoft Macintosh PowerPoint</Application>
  <PresentationFormat>Широкоэкранный</PresentationFormat>
  <Paragraphs>105</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Roboto</vt:lpstr>
      <vt:lpstr>Times New Roman</vt:lpstr>
      <vt:lpstr>Тема Office</vt:lpstr>
      <vt:lpstr>Платні та безкоштовні способи просування та маркетингу у соціальних мережах</vt:lpstr>
      <vt:lpstr>Презентация PowerPoint</vt:lpstr>
      <vt:lpstr>Переваги і недоліки безкоштовних методів просування </vt:lpstr>
      <vt:lpstr>Переваги і недоліки платних методів просування </vt:lpstr>
      <vt:lpstr>Коментинг – це коментарі, відгуки, відображення власної думки під постами у соціальних мережах.</vt:lpstr>
      <vt:lpstr>Нетворкінг – це соціальна і професійна діяльність, спрямована на те, щоб за допомогою кола друзів і знайомих максимально швидко і ефективно вирішувати складні життєві завдання і бізнес-питання </vt:lpstr>
      <vt:lpstr>#Хештег – це один з основних методів для розкрутки. Це ключове слово для пошуку матеріалу за тематикою, хештеги включають в себе як одне слово, так і більше об'єднаних слів (але без пробілів). Користувачі можуть об'єднувати групу повідомлень за темою або типом з використанням хештегів — слів або фраз, які починаються з #.</vt:lpstr>
      <vt:lpstr>Види хештегів</vt:lpstr>
      <vt:lpstr> Взаємопіар (SFS) </vt:lpstr>
      <vt:lpstr>Методи просування бізнесу через тік-ток</vt:lpstr>
      <vt:lpstr>Таргетинг (target–ціль) - технологія інтернет-реклами, яка допомагає знизити витрати рекламодавця на залучення до рекламованого об'єкту цільової аудиторії. Суть її полягає у виділенні з числа відвідувачів групи осіб, які відповідають деяким заздалегідь визначеними умовами, які і формують основні види таргетингу</vt:lpstr>
      <vt:lpstr>Блогер - це людина, що є автором блогу. </vt:lpstr>
      <vt:lpstr>Типи співпраці з блогером:</vt:lpstr>
      <vt:lpstr> Гівевей-це конкурс або розіграш, для перемоги у якому потрібно виконати певні умови, щоб отримати безкоштовно приз. Останні кілька років такий формат подарунків набуває все більшої популярності, адже блогери радо діляться різними речами та продукцією зі своїми підписниками та шанувальниками у різних соцмережах.  Гівевей використовується як спосіб просування, адже основною умовою участі у розіграші є підписка (активність) на вашу  торгову сторінку.  Гівевей – це зазвичай бартерний або платний  спосіб просування.</vt:lpstr>
      <vt:lpstr>SMM (Social Media Marketing) – це комплекс заходів щодо використання соціальних медіа як каналів для просування компаній та вирішення інших бізнес-завдань.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Виктория Малтиз</dc:creator>
  <cp:lastModifiedBy>Виктория Малтиз</cp:lastModifiedBy>
  <cp:revision>1</cp:revision>
  <dcterms:created xsi:type="dcterms:W3CDTF">2024-10-12T16:41:17Z</dcterms:created>
  <dcterms:modified xsi:type="dcterms:W3CDTF">2024-10-12T16:45:32Z</dcterms:modified>
</cp:coreProperties>
</file>