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ontserrat SemiBold"/>
      <p:regular r:id="rId29"/>
      <p:bold r:id="rId30"/>
      <p:italic r:id="rId31"/>
      <p:boldItalic r:id="rId32"/>
    </p:embeddedFont>
    <p:embeddedFont>
      <p:font typeface="Roboto"/>
      <p:regular r:id="rId33"/>
      <p:bold r:id="rId34"/>
      <p:italic r:id="rId35"/>
      <p:boldItalic r:id="rId36"/>
    </p:embeddedFont>
    <p:embeddedFont>
      <p:font typeface="Montserrat"/>
      <p:regular r:id="rId37"/>
      <p:bold r:id="rId38"/>
      <p:italic r:id="rId39"/>
      <p:boldItalic r:id="rId40"/>
    </p:embeddedFont>
    <p:embeddedFont>
      <p:font typeface="Montserrat Medium"/>
      <p:regular r:id="rId41"/>
      <p:bold r:id="rId42"/>
      <p:italic r:id="rId43"/>
      <p:boldItalic r:id="rId44"/>
    </p:embeddedFont>
    <p:embeddedFont>
      <p:font typeface="Montserrat Light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Medium-bold.fntdata"/><Relationship Id="rId41" Type="http://schemas.openxmlformats.org/officeDocument/2006/relationships/font" Target="fonts/MontserratMedium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Medium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Medium-italic.fntdata"/><Relationship Id="rId24" Type="http://schemas.openxmlformats.org/officeDocument/2006/relationships/slide" Target="slides/slide19.xml"/><Relationship Id="rId46" Type="http://schemas.openxmlformats.org/officeDocument/2006/relationships/font" Target="fonts/MontserratLight-bold.fntdata"/><Relationship Id="rId23" Type="http://schemas.openxmlformats.org/officeDocument/2006/relationships/slide" Target="slides/slide18.xml"/><Relationship Id="rId45" Type="http://schemas.openxmlformats.org/officeDocument/2006/relationships/font" Target="fonts/MontserratLigh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MontserratLight-boldItalic.fntdata"/><Relationship Id="rId25" Type="http://schemas.openxmlformats.org/officeDocument/2006/relationships/slide" Target="slides/slide20.xml"/><Relationship Id="rId47" Type="http://schemas.openxmlformats.org/officeDocument/2006/relationships/font" Target="fonts/MontserratLight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italic.fntdata"/><Relationship Id="rId30" Type="http://schemas.openxmlformats.org/officeDocument/2006/relationships/font" Target="fonts/MontserratSemiBold-bold.fntdata"/><Relationship Id="rId11" Type="http://schemas.openxmlformats.org/officeDocument/2006/relationships/slide" Target="slides/slide6.xml"/><Relationship Id="rId33" Type="http://schemas.openxmlformats.org/officeDocument/2006/relationships/font" Target="fonts/Roboto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SemiBold-boldItalic.fntdata"/><Relationship Id="rId13" Type="http://schemas.openxmlformats.org/officeDocument/2006/relationships/slide" Target="slides/slide8.xml"/><Relationship Id="rId35" Type="http://schemas.openxmlformats.org/officeDocument/2006/relationships/font" Target="fonts/Roboto-italic.fntdata"/><Relationship Id="rId12" Type="http://schemas.openxmlformats.org/officeDocument/2006/relationships/slide" Target="slides/slide7.xml"/><Relationship Id="rId34" Type="http://schemas.openxmlformats.org/officeDocument/2006/relationships/font" Target="fonts/Roboto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324e625a2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324e625a2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324e625a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324e625a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324e625a2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324e625a2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324e625a2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324e625a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324e625a2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324e625a2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324e625a2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324e625a2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324e625a2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324e625a2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324e625a2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324e625a2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324e625a2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324e625a2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324e625a2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324e625a2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324e625a2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324e625a2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324e625a2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324e625a2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324e625a2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324e625a2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324e625a2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324e625a2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324e625a2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324e625a2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324e625a2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324e625a2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324e625a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324e625a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324e625a2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324e625a2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24e625a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24e625a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324e625a2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324e625a2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324e625a2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324e625a2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324e625a2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324e625a2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Light"/>
                <a:ea typeface="Montserrat Light"/>
                <a:cs typeface="Montserrat Light"/>
                <a:sym typeface="Montserrat Light"/>
              </a:rPr>
              <a:t>Практичне заняття № 1.  </a:t>
            </a:r>
            <a:endParaRPr sz="18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Montserrat"/>
                <a:ea typeface="Montserrat"/>
                <a:cs typeface="Montserrat"/>
                <a:sym typeface="Montserrat"/>
              </a:rPr>
              <a:t>Реклама в системі суспільних відносин. 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Montserrat"/>
                <a:ea typeface="Montserrat"/>
                <a:cs typeface="Montserrat"/>
                <a:sym typeface="Montserrat"/>
              </a:rPr>
              <a:t>“Реклама майбутнього”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066150" y="4252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Галушко Анастасія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Montserrat Medium"/>
                <a:ea typeface="Montserrat Medium"/>
                <a:cs typeface="Montserrat Medium"/>
                <a:sym typeface="Montserrat Medium"/>
              </a:rPr>
              <a:t>Глущенко Валерія</a:t>
            </a:r>
            <a:endParaRPr sz="18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Приналежність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11700" y="1096275"/>
            <a:ext cx="5239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Ми - соціальні істоти: хочемо бути частиною групи, співпрацювати з кимось, співпереживати і слідувати тенденціям.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Придумайте, як ваш бізнес міг би об'єднувати людей. Наприклад, лондонські закусочні Pret A Manger всю непродану до вечора їду віддають на благодійність, а не залишають на наступний день. Відвідувачі закладів відчувають себе причетними до доброї справи.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8200" y="445025"/>
            <a:ext cx="3288000" cy="19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425" y="2780375"/>
            <a:ext cx="3288000" cy="1850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 Визнання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311700" y="1152475"/>
            <a:ext cx="456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Кожній людині подобається, коли оточуючі його цінують, відзначають заслуги, поважають і приділяють увагу.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Наприклад, щоб стати успішним продавцем на Amazon або водієм в Uber, спочатку потрібно отримати визнання користувачів - багато позитивних відгуків. За таким принципом працює більшість сервісів.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575" y="549888"/>
            <a:ext cx="1998850" cy="123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7300" y="1017725"/>
            <a:ext cx="1392987" cy="139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2650" y="2571751"/>
            <a:ext cx="2919148" cy="164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 </a:t>
            </a: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Безпека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311700" y="1152475"/>
            <a:ext cx="441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Безпека - базова людська потреба. Ми хочемо їсти корисну їжу, жити в незабрудненій середовищі, бути здоровими і захищеними від травм.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Продукт з позначкою «Органічний» автоматично сприймається нами як корисний. Навіть якщо в складі цього немає підтвердження.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525" y="2571750"/>
            <a:ext cx="3331574" cy="187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4375" y="445025"/>
            <a:ext cx="4117200" cy="23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 </a:t>
            </a: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Сексуальність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152475"/>
            <a:ext cx="477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Наша головна біологічна мета - продовжити рід. Саме тому секс - один з найсильніших мотиваторів в житті людей. Розуміючи це, маркетологи часто використовують сексуальний підтекст у рекламних кампаніях.Кроме потреби в розмноженні і сексуальному задоволенні люди хочуть відчувати закоханість і бути в хороших відносинах з батьками і дітьми. На останньому любить грати IKEA.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242424"/>
              </a:solidFill>
              <a:highlight>
                <a:srgbClr val="FFFFFF"/>
              </a:highlight>
            </a:endParaRPr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0075" y="445025"/>
            <a:ext cx="3751800" cy="211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9800" y="2707813"/>
            <a:ext cx="3751800" cy="1948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7. Саморозвиток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6"/>
          <p:cNvSpPr txBox="1"/>
          <p:nvPr>
            <p:ph idx="1" type="body"/>
          </p:nvPr>
        </p:nvSpPr>
        <p:spPr>
          <a:xfrm>
            <a:off x="311700" y="1152475"/>
            <a:ext cx="484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Потреба в саморозвитку змушує нас постійно вивчати навколишній світ, ставити перед собою нові цілі і критично мислити.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Донесіть до людей думку, що ваш продукт допоможе їм стати кращою версією самих себе. Найчастіше до цього мотиву в маркетингу апелюють спортивні бренди.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750" y="149900"/>
            <a:ext cx="4045050" cy="16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475" y="1645150"/>
            <a:ext cx="2449438" cy="30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8. </a:t>
            </a: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Сила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449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Ми прагнемо в усьому обійти оточуючих: бути успішніше, багатшими, сильніше і впливовішим. На це тиснуть багато рекламістів - обіцяють, що володіння якоюсь річчю зробить нас крутіше другіх.Также інстинкт домінантності спрацює, якщо показати, що з вашим товаром людина стане не просто краще, а взагалі не таким, як усі.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363" y="835025"/>
            <a:ext cx="3306186" cy="18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9375" y="2571756"/>
            <a:ext cx="1720059" cy="2125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311700" y="4981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Рішення про покупку часто ірраціональні: вони інстинктивні, інтуїтивні і спонтанні. В основі всіх цих реакцій завжди лежать емоції.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Для оцінки емоційного відгуку потрібні інструменти нейронауки, які вимірюють біологічні та психофізіологічні реакції.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Реклама, що підвищує емоційний фон, призводить до зростання продажів на 23%. Та ж, яка емоційний фон знижує, обрушує продажу на 16%.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Три основні критерії реклами після запуску: інтенсивність (чи викликає вона емоційний відгук), інформативність (доносить чи актуальну для споживача інформацію), запам'ятовуваність (наскільки добре запам'ятовується).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Реклама, яка викликає сильні емоції, покращує ставлення і викликає лояльність до бренду.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2400"/>
              </a:spcBef>
              <a:spcAft>
                <a:spcPts val="160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789500" y="1568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latin typeface="Montserrat"/>
                <a:ea typeface="Montserrat"/>
                <a:cs typeface="Montserrat"/>
                <a:sym typeface="Montserrat"/>
              </a:rPr>
              <a:t>Проблеми 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latin typeface="Montserrat"/>
                <a:ea typeface="Montserrat"/>
                <a:cs typeface="Montserrat"/>
                <a:sym typeface="Montserrat"/>
              </a:rPr>
              <a:t>сучасної 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latin typeface="Montserrat"/>
                <a:ea typeface="Montserrat"/>
                <a:cs typeface="Montserrat"/>
                <a:sym typeface="Montserrat"/>
              </a:rPr>
              <a:t>реклами. </a:t>
            </a:r>
            <a:endParaRPr b="1" sz="3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88" y="1220875"/>
            <a:ext cx="3602326" cy="27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311700" y="562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Рекламу пересічні громадяни здебільшого не люблять.</a:t>
            </a: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Вона переслідує нас у засобах масової інформації, в магазинах, на вулицях міст і містечок, словом, сховатися від неї сьогодні практично неможливо. Фредерік Бегбедер, автор "99 франків", доволі скандального твору про рекламну "кухню", якось зауважив, що реклама міцно, мов спрут, захопила світ у свої обійми.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225" y="3404575"/>
            <a:ext cx="2522825" cy="13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Найчастіше громадяни нарікають саме на зовнішню рекламу, котра буквально заполонила вулиці наших міст.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774" y="1967450"/>
            <a:ext cx="4369925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2527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Montserrat"/>
                <a:ea typeface="Montserrat"/>
                <a:cs typeface="Montserrat"/>
                <a:sym typeface="Montserrat"/>
              </a:rPr>
              <a:t>Розпізнавання емоцій в рекламі, «нейромаркетинг». 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175" y="2305300"/>
            <a:ext cx="3410250" cy="191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>
            <p:ph type="title"/>
          </p:nvPr>
        </p:nvSpPr>
        <p:spPr>
          <a:xfrm>
            <a:off x="311700" y="9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Montserrat"/>
                <a:ea typeface="Montserrat"/>
                <a:cs typeface="Montserrat"/>
                <a:sym typeface="Montserrat"/>
              </a:rPr>
              <a:t>Що стало причиною такої ситуації?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00" y="1793875"/>
            <a:ext cx="47625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Проблеми: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33"/>
          <p:cNvSpPr txBox="1"/>
          <p:nvPr>
            <p:ph idx="1" type="body"/>
          </p:nvPr>
        </p:nvSpPr>
        <p:spPr>
          <a:xfrm>
            <a:off x="311700" y="1658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маніпулювання людьми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сексизм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порівняння 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вдалий жарт ( Раси )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коректно оформленні чи озвучені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відволікання уваги водіїв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Medium"/>
              <a:buAutoNum type="arabicPeriod"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вірусна реклама в інтернеті 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700" y="445025"/>
            <a:ext cx="3859975" cy="21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4"/>
          <p:cNvSpPr/>
          <p:nvPr/>
        </p:nvSpPr>
        <p:spPr>
          <a:xfrm>
            <a:off x="-309175" y="-28100"/>
            <a:ext cx="9481200" cy="529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4"/>
          <p:cNvPicPr preferRelativeResize="0"/>
          <p:nvPr/>
        </p:nvPicPr>
        <p:blipFill rotWithShape="1">
          <a:blip r:embed="rId3">
            <a:alphaModFix/>
          </a:blip>
          <a:srcRect b="4648" l="23392" r="20319" t="19398"/>
          <a:stretch/>
        </p:blipFill>
        <p:spPr>
          <a:xfrm>
            <a:off x="1403000" y="88563"/>
            <a:ext cx="6338000" cy="481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623450"/>
            <a:ext cx="8520600" cy="21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Реклама, яка викликає сильні емоції, збільшує продажі на 23%. Це - результати одного з останніх досліджень американської компанії Nielsen.</a:t>
            </a:r>
            <a:endParaRPr sz="2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333475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Ефективність реклами</a:t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залежить від емоцій!</a:t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solidFill>
                  <a:srgbClr val="000000"/>
                </a:solidFill>
              </a:rPr>
              <a:t>​</a:t>
            </a:r>
            <a:endParaRPr sz="29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975" y="1654150"/>
            <a:ext cx="4859275" cy="32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464100" y="641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Як нейронаука допомагає проаналізувати</a:t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ефективність реклами?</a:t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464100" y="2678600"/>
            <a:ext cx="52179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Дослідження показало, що ролики, що підвищують емоційний фон, приводили до зростання продажів на 23%. А відео, які емоційний фон знижували, обрушували продажу на 16%.</a:t>
            </a:r>
            <a:endParaRPr sz="1800"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800" y="1614150"/>
            <a:ext cx="2157000" cy="25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13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«Люди купують не продукти, а емоції».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9700" marR="13970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rPr b="1" lang="ru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 почуттів, які повинна викликати реклама.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000" y="2957025"/>
            <a:ext cx="3262550" cy="18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Мозок націлений на прийняття рішень, що підвищують шанси на виживання. Він постійно шукає дії, які викличуть у нас відчуття </a:t>
            </a:r>
            <a:r>
              <a:rPr lang="ru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впевненості, індивідуальності, приналежності, визнання, безпеки, сексуальності, саморозвитку і сили.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Коли реклама бренду або продукту зачіпає хоча б кілька цих емоцій, в розумі активується центр задоволення. Він дає сильний емоційний відгук - </a:t>
            </a:r>
            <a:r>
              <a:rPr lang="ru">
                <a:solidFill>
                  <a:srgbClr val="000000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людина починає відчувати емпатію до компанії або хоче скоріше придбати її продукцію.</a:t>
            </a:r>
            <a:endParaRPr>
              <a:solidFill>
                <a:srgbClr val="000000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1397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AutoNum type="arabicPeriod"/>
            </a:pPr>
            <a:r>
              <a:rPr b="1" lang="ru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Впевненість</a:t>
            </a:r>
            <a:endParaRPr b="1"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213325" y="1152475"/>
            <a:ext cx="4593000" cy="365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Люди не люблять хаос. Якщо ви хочете, щоб у бренду було багато шанувальників, виступайте за стабільність, безпеку, справедливість, транслюйте впевненість і давайте гарантії.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Один із способів зв'язати компанію в головах людей з надійністю і впевненістю - розповісти її історію і згадати рік заснування.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3970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100" y="1559850"/>
            <a:ext cx="4032874" cy="2023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marR="1397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 Індивідуальність</a:t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311700" y="1152475"/>
            <a:ext cx="470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Нам подобається бути незалежними: приймати рішення, виходячи з особистих потреб, розходитися в думці з більшістю і самовиражатися.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Starbucks пише на склянках ваше ім'я, Nike пропонує самому створити унікальний дизайн кросівок.</a:t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1397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8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575" y="1301224"/>
            <a:ext cx="3482726" cy="27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