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5" r:id="rId9"/>
    <p:sldId id="262" r:id="rId10"/>
    <p:sldId id="266" r:id="rId11"/>
    <p:sldId id="267" r:id="rId12"/>
    <p:sldId id="268" r:id="rId13"/>
    <p:sldId id="277" r:id="rId14"/>
    <p:sldId id="269" r:id="rId15"/>
    <p:sldId id="270" r:id="rId16"/>
    <p:sldId id="271" r:id="rId17"/>
    <p:sldId id="272" r:id="rId18"/>
    <p:sldId id="273" r:id="rId19"/>
    <p:sldId id="274" r:id="rId20"/>
    <p:sldId id="278" r:id="rId21"/>
    <p:sldId id="275" r:id="rId22"/>
    <p:sldId id="279" r:id="rId23"/>
    <p:sldId id="280" r:id="rId24"/>
    <p:sldId id="281"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76193-976B-4111-BBD2-013D48E07133}" v="381" dt="2018-10-07T08:09:22.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T." userId="153c89370fdd1022" providerId="LiveId" clId="{01876193-976B-4111-BBD2-013D48E07133}"/>
    <pc:docChg chg="custSel modSld">
      <pc:chgData name="E. T." userId="153c89370fdd1022" providerId="LiveId" clId="{01876193-976B-4111-BBD2-013D48E07133}" dt="2018-10-07T08:09:22.436" v="380" actId="20577"/>
      <pc:docMkLst>
        <pc:docMk/>
      </pc:docMkLst>
      <pc:sldChg chg="modSp">
        <pc:chgData name="E. T." userId="153c89370fdd1022" providerId="LiveId" clId="{01876193-976B-4111-BBD2-013D48E07133}" dt="2018-10-07T06:20:02.434" v="62" actId="688"/>
        <pc:sldMkLst>
          <pc:docMk/>
          <pc:sldMk cId="0" sldId="259"/>
        </pc:sldMkLst>
        <pc:spChg chg="mod">
          <ac:chgData name="E. T." userId="153c89370fdd1022" providerId="LiveId" clId="{01876193-976B-4111-BBD2-013D48E07133}" dt="2018-10-07T06:19:44.067" v="61" actId="20577"/>
          <ac:spMkLst>
            <pc:docMk/>
            <pc:sldMk cId="0" sldId="259"/>
            <ac:spMk id="3" creationId="{00000000-0000-0000-0000-000000000000}"/>
          </ac:spMkLst>
        </pc:spChg>
        <pc:picChg chg="mod">
          <ac:chgData name="E. T." userId="153c89370fdd1022" providerId="LiveId" clId="{01876193-976B-4111-BBD2-013D48E07133}" dt="2018-10-07T06:20:02.434" v="62" actId="688"/>
          <ac:picMkLst>
            <pc:docMk/>
            <pc:sldMk cId="0" sldId="259"/>
            <ac:picMk id="20482" creationId="{00000000-0000-0000-0000-000000000000}"/>
          </ac:picMkLst>
        </pc:picChg>
      </pc:sldChg>
      <pc:sldChg chg="modSp">
        <pc:chgData name="E. T." userId="153c89370fdd1022" providerId="LiveId" clId="{01876193-976B-4111-BBD2-013D48E07133}" dt="2018-10-07T08:09:22.436" v="380" actId="20577"/>
        <pc:sldMkLst>
          <pc:docMk/>
          <pc:sldMk cId="0" sldId="260"/>
        </pc:sldMkLst>
        <pc:spChg chg="mod">
          <ac:chgData name="E. T." userId="153c89370fdd1022" providerId="LiveId" clId="{01876193-976B-4111-BBD2-013D48E07133}" dt="2018-10-07T08:09:22.436" v="380" actId="20577"/>
          <ac:spMkLst>
            <pc:docMk/>
            <pc:sldMk cId="0" sldId="260"/>
            <ac:spMk id="3" creationId="{00000000-0000-0000-0000-000000000000}"/>
          </ac:spMkLst>
        </pc:spChg>
      </pc:sldChg>
      <pc:sldChg chg="modSp">
        <pc:chgData name="E. T." userId="153c89370fdd1022" providerId="LiveId" clId="{01876193-976B-4111-BBD2-013D48E07133}" dt="2018-10-06T21:08:54.940" v="3" actId="27636"/>
        <pc:sldMkLst>
          <pc:docMk/>
          <pc:sldMk cId="0" sldId="269"/>
        </pc:sldMkLst>
        <pc:spChg chg="mod">
          <ac:chgData name="E. T." userId="153c89370fdd1022" providerId="LiveId" clId="{01876193-976B-4111-BBD2-013D48E07133}" dt="2018-10-06T21:08:54.940" v="3" actId="27636"/>
          <ac:spMkLst>
            <pc:docMk/>
            <pc:sldMk cId="0" sldId="269"/>
            <ac:spMk id="3" creationId="{00000000-0000-0000-0000-000000000000}"/>
          </ac:spMkLst>
        </pc:spChg>
      </pc:sldChg>
      <pc:sldChg chg="modSp">
        <pc:chgData name="E. T." userId="153c89370fdd1022" providerId="LiveId" clId="{01876193-976B-4111-BBD2-013D48E07133}" dt="2018-10-07T06:17:54.062" v="55" actId="20577"/>
        <pc:sldMkLst>
          <pc:docMk/>
          <pc:sldMk cId="0" sldId="275"/>
        </pc:sldMkLst>
        <pc:spChg chg="mod">
          <ac:chgData name="E. T." userId="153c89370fdd1022" providerId="LiveId" clId="{01876193-976B-4111-BBD2-013D48E07133}" dt="2018-10-07T06:17:54.062" v="55" actId="20577"/>
          <ac:spMkLst>
            <pc:docMk/>
            <pc:sldMk cId="0" sldId="27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CEA351-DC17-4516-A6FB-FEB29218B4CF}" type="datetimeFigureOut">
              <a:rPr lang="en-US" smtClean="0"/>
              <a:t>07-Oct-18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CEA351-DC17-4516-A6FB-FEB29218B4CF}" type="datetimeFigureOut">
              <a:rPr lang="en-US" smtClean="0"/>
              <a:t>07-Oct-18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CEA351-DC17-4516-A6FB-FEB29218B4CF}" type="datetimeFigureOut">
              <a:rPr lang="en-US" smtClean="0"/>
              <a:t>07-Oct-18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CEA351-DC17-4516-A6FB-FEB29218B4CF}" type="datetimeFigureOut">
              <a:rPr lang="en-US" smtClean="0"/>
              <a:t>07-Oct-18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EA351-DC17-4516-A6FB-FEB29218B4CF}" type="datetimeFigureOut">
              <a:rPr lang="en-US" smtClean="0"/>
              <a:t>07-Oct-18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CEA351-DC17-4516-A6FB-FEB29218B4CF}" type="datetimeFigureOut">
              <a:rPr lang="en-US" smtClean="0"/>
              <a:t>07-Oct-18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CEA351-DC17-4516-A6FB-FEB29218B4CF}" type="datetimeFigureOut">
              <a:rPr lang="en-US" smtClean="0"/>
              <a:t>07-Oct-18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CEA351-DC17-4516-A6FB-FEB29218B4CF}" type="datetimeFigureOut">
              <a:rPr lang="en-US" smtClean="0"/>
              <a:t>07-Oct-18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EA351-DC17-4516-A6FB-FEB29218B4CF}" type="datetimeFigureOut">
              <a:rPr lang="en-US" smtClean="0"/>
              <a:t>07-Oct-18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CEA351-DC17-4516-A6FB-FEB29218B4CF}" type="datetimeFigureOut">
              <a:rPr lang="en-US" smtClean="0"/>
              <a:t>07-Oct-18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CEA351-DC17-4516-A6FB-FEB29218B4CF}" type="datetimeFigureOut">
              <a:rPr lang="en-US" smtClean="0"/>
              <a:t>07-Oct-18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1F99A-F7F0-47D8-B06A-E9BC07EA3C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EA351-DC17-4516-A6FB-FEB29218B4CF}" type="datetimeFigureOut">
              <a:rPr lang="en-US" smtClean="0"/>
              <a:t>07-Oct-18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1F99A-F7F0-47D8-B06A-E9BC07EA3C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tx1"/>
          </a:solidFill>
        </p:spPr>
        <p:txBody>
          <a:bodyPr/>
          <a:lstStyle/>
          <a:p>
            <a:endParaRPr lang="en-US" dirty="0"/>
          </a:p>
        </p:txBody>
      </p:sp>
      <p:pic>
        <p:nvPicPr>
          <p:cNvPr id="6" name="Picture 2" descr="Картинки по запросу Essay writing meme"/>
          <p:cNvPicPr>
            <a:picLocks noChangeAspect="1" noChangeArrowheads="1"/>
          </p:cNvPicPr>
          <p:nvPr/>
        </p:nvPicPr>
        <p:blipFill>
          <a:blip r:embed="rId2" cstate="print"/>
          <a:srcRect/>
          <a:stretch>
            <a:fillRect/>
          </a:stretch>
        </p:blipFill>
        <p:spPr bwMode="auto">
          <a:xfrm>
            <a:off x="1691680" y="764704"/>
            <a:ext cx="5904657" cy="546210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Sample</a:t>
            </a:r>
          </a:p>
        </p:txBody>
      </p:sp>
      <p:sp>
        <p:nvSpPr>
          <p:cNvPr id="3" name="Content Placeholder 2"/>
          <p:cNvSpPr>
            <a:spLocks noGrp="1"/>
          </p:cNvSpPr>
          <p:nvPr>
            <p:ph idx="1"/>
          </p:nvPr>
        </p:nvSpPr>
        <p:spPr>
          <a:xfrm>
            <a:off x="457200" y="1412776"/>
            <a:ext cx="8229600" cy="5256584"/>
          </a:xfrm>
        </p:spPr>
        <p:txBody>
          <a:bodyPr>
            <a:normAutofit fontScale="77500" lnSpcReduction="20000"/>
          </a:bodyPr>
          <a:lstStyle/>
          <a:p>
            <a:r>
              <a:rPr lang="en-US" b="1" dirty="0"/>
              <a:t>Topic: </a:t>
            </a:r>
            <a:r>
              <a:rPr lang="en-US" dirty="0"/>
              <a:t>Metaphors of memory in Mitch </a:t>
            </a:r>
            <a:r>
              <a:rPr lang="en-US" dirty="0" err="1"/>
              <a:t>Cullin’s</a:t>
            </a:r>
            <a:r>
              <a:rPr lang="en-US" dirty="0"/>
              <a:t> “A Slight Trick of the Mind” </a:t>
            </a:r>
          </a:p>
          <a:p>
            <a:r>
              <a:rPr lang="en-US" b="1" dirty="0"/>
              <a:t>Introduction: </a:t>
            </a:r>
            <a:r>
              <a:rPr lang="en-US" dirty="0"/>
              <a:t>human interaction with memory and history is represented not directly but also metaphorically throughout the text </a:t>
            </a:r>
          </a:p>
          <a:p>
            <a:r>
              <a:rPr lang="en-US" b="1" dirty="0"/>
              <a:t>Main point 1: </a:t>
            </a:r>
            <a:r>
              <a:rPr lang="en-US" dirty="0"/>
              <a:t>Memory loss </a:t>
            </a:r>
          </a:p>
          <a:p>
            <a:pPr>
              <a:buFontTx/>
              <a:buChar char="-"/>
            </a:pPr>
            <a:r>
              <a:rPr lang="en-US" b="1" dirty="0"/>
              <a:t>Evidence 1: </a:t>
            </a:r>
            <a:r>
              <a:rPr lang="en-US" dirty="0"/>
              <a:t>Plot gaps, blind spots, Britain-Japan connections</a:t>
            </a:r>
          </a:p>
          <a:p>
            <a:r>
              <a:rPr lang="en-US" b="1" dirty="0"/>
              <a:t>Main point 2: </a:t>
            </a:r>
            <a:r>
              <a:rPr lang="en-US" dirty="0"/>
              <a:t>Memory preservation </a:t>
            </a:r>
          </a:p>
          <a:p>
            <a:pPr>
              <a:buFontTx/>
              <a:buChar char="-"/>
            </a:pPr>
            <a:r>
              <a:rPr lang="en-US" b="1" dirty="0"/>
              <a:t>Evidence 2: </a:t>
            </a:r>
            <a:r>
              <a:rPr lang="en-US" dirty="0"/>
              <a:t>Diaries, letters, manuscripts, paintings </a:t>
            </a:r>
          </a:p>
          <a:p>
            <a:r>
              <a:rPr lang="en-US" b="1" dirty="0"/>
              <a:t>Main point 3: </a:t>
            </a:r>
            <a:r>
              <a:rPr lang="en-US" dirty="0"/>
              <a:t>Memory distortion</a:t>
            </a:r>
          </a:p>
          <a:p>
            <a:pPr>
              <a:buFontTx/>
              <a:buChar char="-"/>
            </a:pPr>
            <a:r>
              <a:rPr lang="en-US" b="1" dirty="0"/>
              <a:t>Evidence 3: </a:t>
            </a:r>
            <a:r>
              <a:rPr lang="en-US" dirty="0"/>
              <a:t>Non-linear structure, open endings </a:t>
            </a:r>
          </a:p>
          <a:p>
            <a:r>
              <a:rPr lang="en-US" b="1" dirty="0"/>
              <a:t>Conclusion:  </a:t>
            </a:r>
            <a:r>
              <a:rPr lang="en-US" dirty="0"/>
              <a:t>Recurrent metaphors of memory stress the idea of postmodern relativistic attitude to history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 Planning</a:t>
            </a:r>
          </a:p>
        </p:txBody>
      </p:sp>
      <p:sp>
        <p:nvSpPr>
          <p:cNvPr id="3" name="Content Placeholder 2"/>
          <p:cNvSpPr>
            <a:spLocks noGrp="1"/>
          </p:cNvSpPr>
          <p:nvPr>
            <p:ph idx="1"/>
          </p:nvPr>
        </p:nvSpPr>
        <p:spPr/>
        <p:txBody>
          <a:bodyPr/>
          <a:lstStyle/>
          <a:p>
            <a:r>
              <a:rPr lang="en-US" dirty="0"/>
              <a:t>Draw a plan of an essay entitled “Why is a raven like a writing desk?</a:t>
            </a:r>
            <a:r>
              <a:rPr lang="uk-UA" dirty="0"/>
              <a:t>” </a:t>
            </a:r>
            <a:endParaRPr lang="en-US" dirty="0"/>
          </a:p>
        </p:txBody>
      </p:sp>
      <p:pic>
        <p:nvPicPr>
          <p:cNvPr id="23556" name="Picture 4" descr="Картинки по запросу raven like a writing desk"/>
          <p:cNvPicPr>
            <a:picLocks noChangeAspect="1" noChangeArrowheads="1"/>
          </p:cNvPicPr>
          <p:nvPr/>
        </p:nvPicPr>
        <p:blipFill>
          <a:blip r:embed="rId2" cstate="print"/>
          <a:srcRect l="3100" t="4942" r="4133" b="8236"/>
          <a:stretch>
            <a:fillRect/>
          </a:stretch>
        </p:blipFill>
        <p:spPr bwMode="auto">
          <a:xfrm>
            <a:off x="899593" y="2843417"/>
            <a:ext cx="7344816" cy="401458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US" dirty="0"/>
              <a:t>General statement: catches attention of your reader</a:t>
            </a:r>
          </a:p>
          <a:p>
            <a:r>
              <a:rPr lang="en-US" dirty="0"/>
              <a:t>Thesis statement: declares the point you’re going to prove and explains the essay’s structure </a:t>
            </a:r>
          </a:p>
          <a:p>
            <a:pPr>
              <a:buNone/>
            </a:pPr>
            <a:endParaRPr lang="en-US" dirty="0"/>
          </a:p>
          <a:p>
            <a:pPr>
              <a:buNone/>
            </a:pPr>
            <a:r>
              <a:rPr lang="en-US" b="1" dirty="0"/>
              <a:t>Sample: </a:t>
            </a:r>
            <a:r>
              <a:rPr lang="en-US" dirty="0"/>
              <a:t>Elderly Sherlock Holmes suffering from memory loss proves to be one of the most striking images in Mitch </a:t>
            </a:r>
            <a:r>
              <a:rPr lang="en-US" dirty="0" err="1"/>
              <a:t>Cullin’s</a:t>
            </a:r>
            <a:r>
              <a:rPr lang="en-US" dirty="0"/>
              <a:t> “A Slight Trick of the Mind”. However, great mind assaulted by Alzheimer is but one of the tropes raising the recurrent problem of human interaction with memory and history (be it memory loss, memory preservation or memory distortion) throughout the whole novel in terms of imagery, symbols and structure. </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Картинки по запросу do cats eat bats"/>
          <p:cNvPicPr>
            <a:picLocks noChangeAspect="1" noChangeArrowheads="1"/>
          </p:cNvPicPr>
          <p:nvPr/>
        </p:nvPicPr>
        <p:blipFill>
          <a:blip r:embed="rId2" cstate="print"/>
          <a:srcRect t="11811" b="13386"/>
          <a:stretch>
            <a:fillRect/>
          </a:stretch>
        </p:blipFill>
        <p:spPr bwMode="auto">
          <a:xfrm>
            <a:off x="0" y="0"/>
            <a:ext cx="9144000" cy="6839695"/>
          </a:xfrm>
          <a:prstGeom prst="rect">
            <a:avLst/>
          </a:prstGeom>
          <a:noFill/>
        </p:spPr>
      </p:pic>
      <p:sp>
        <p:nvSpPr>
          <p:cNvPr id="3" name="Content Placeholder 2"/>
          <p:cNvSpPr>
            <a:spLocks noGrp="1"/>
          </p:cNvSpPr>
          <p:nvPr>
            <p:ph idx="1"/>
          </p:nvPr>
        </p:nvSpPr>
        <p:spPr>
          <a:xfrm>
            <a:off x="467544" y="4581128"/>
            <a:ext cx="4330824" cy="2005683"/>
          </a:xfrm>
          <a:solidFill>
            <a:schemeClr val="bg2"/>
          </a:solidFill>
        </p:spPr>
        <p:txBody>
          <a:bodyPr>
            <a:normAutofit/>
          </a:bodyPr>
          <a:lstStyle/>
          <a:p>
            <a:endParaRPr lang="en-US" sz="1000" dirty="0"/>
          </a:p>
          <a:p>
            <a:r>
              <a:rPr lang="en-US" dirty="0"/>
              <a:t>Write an introduction to an essay entitled “Do cats eat bats?” </a:t>
            </a:r>
          </a:p>
          <a:p>
            <a:pPr>
              <a:buNone/>
            </a:pPr>
            <a:endParaRPr lang="en-US" dirty="0"/>
          </a:p>
        </p:txBody>
      </p:sp>
      <p:sp>
        <p:nvSpPr>
          <p:cNvPr id="6" name="Content Placeholder 2"/>
          <p:cNvSpPr txBox="1">
            <a:spLocks/>
          </p:cNvSpPr>
          <p:nvPr/>
        </p:nvSpPr>
        <p:spPr>
          <a:xfrm>
            <a:off x="467544" y="3861048"/>
            <a:ext cx="2664296" cy="925563"/>
          </a:xfrm>
          <a:prstGeom prst="rect">
            <a:avLst/>
          </a:prstGeom>
          <a:solidFill>
            <a:schemeClr val="bg2"/>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Exercise</a:t>
            </a:r>
            <a:r>
              <a:rPr kumimoji="0" lang="en-US" sz="3600" b="1" i="0" u="none" strike="noStrike" kern="1200" cap="none" spc="0" normalizeH="0" noProof="0" dirty="0">
                <a:ln>
                  <a:noFill/>
                </a:ln>
                <a:solidFill>
                  <a:schemeClr val="tx1"/>
                </a:solidFill>
                <a:effectLst/>
                <a:uLnTx/>
                <a:uFillTx/>
                <a:latin typeface="+mn-lt"/>
                <a:ea typeface="+mn-ea"/>
                <a:cs typeface="+mn-cs"/>
              </a:rPr>
              <a:t> 3.</a:t>
            </a:r>
            <a:r>
              <a:rPr kumimoji="0" lang="en-US" sz="3200" b="0" i="0" u="none" strike="noStrike" kern="1200" cap="none" spc="0" normalizeH="0" noProof="0" dirty="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Paragraphs </a:t>
            </a:r>
          </a:p>
        </p:txBody>
      </p:sp>
      <p:sp>
        <p:nvSpPr>
          <p:cNvPr id="3" name="Content Placeholder 2"/>
          <p:cNvSpPr>
            <a:spLocks noGrp="1"/>
          </p:cNvSpPr>
          <p:nvPr>
            <p:ph idx="1"/>
          </p:nvPr>
        </p:nvSpPr>
        <p:spPr>
          <a:xfrm>
            <a:off x="457200" y="1600200"/>
            <a:ext cx="4690864" cy="4525963"/>
          </a:xfrm>
        </p:spPr>
        <p:txBody>
          <a:bodyPr>
            <a:normAutofit fontScale="92500" lnSpcReduction="10000"/>
          </a:bodyPr>
          <a:lstStyle/>
          <a:p>
            <a:r>
              <a:rPr lang="en-US" dirty="0"/>
              <a:t>Follow the introduction;</a:t>
            </a:r>
          </a:p>
          <a:p>
            <a:r>
              <a:rPr lang="en-US" dirty="0"/>
              <a:t>Support the main idea of the essay by breaking it down into smaller ideas or subtopics;</a:t>
            </a:r>
          </a:p>
          <a:p>
            <a:r>
              <a:rPr lang="en-US" dirty="0"/>
              <a:t>Each BP consists of topic sentence + supporting sentences + conclusion sentences combined according to SEXI principle </a:t>
            </a:r>
          </a:p>
        </p:txBody>
      </p:sp>
      <p:pic>
        <p:nvPicPr>
          <p:cNvPr id="27650" name="Picture 2" descr="Картинки по запросу essay sandwich"/>
          <p:cNvPicPr>
            <a:picLocks noChangeAspect="1" noChangeArrowheads="1"/>
          </p:cNvPicPr>
          <p:nvPr/>
        </p:nvPicPr>
        <p:blipFill>
          <a:blip r:embed="rId2" cstate="print"/>
          <a:srcRect l="16630" t="13708" r="17386" b="12729"/>
          <a:stretch>
            <a:fillRect/>
          </a:stretch>
        </p:blipFill>
        <p:spPr bwMode="auto">
          <a:xfrm>
            <a:off x="5292080" y="1988840"/>
            <a:ext cx="3644353" cy="3600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SEXI Principle</a:t>
            </a:r>
          </a:p>
        </p:txBody>
      </p:sp>
      <p:sp>
        <p:nvSpPr>
          <p:cNvPr id="3" name="Content Placeholder 2"/>
          <p:cNvSpPr>
            <a:spLocks noGrp="1"/>
          </p:cNvSpPr>
          <p:nvPr>
            <p:ph idx="1"/>
          </p:nvPr>
        </p:nvSpPr>
        <p:spPr>
          <a:xfrm>
            <a:off x="457200" y="1600200"/>
            <a:ext cx="4186808" cy="4525963"/>
          </a:xfrm>
        </p:spPr>
        <p:txBody>
          <a:bodyPr/>
          <a:lstStyle/>
          <a:p>
            <a:r>
              <a:rPr lang="en-US" b="1" dirty="0"/>
              <a:t>S</a:t>
            </a:r>
            <a:r>
              <a:rPr lang="en-US" dirty="0"/>
              <a:t> for Statement </a:t>
            </a:r>
          </a:p>
          <a:p>
            <a:r>
              <a:rPr lang="en-US" b="1" dirty="0"/>
              <a:t>E</a:t>
            </a:r>
            <a:r>
              <a:rPr lang="en-US" dirty="0"/>
              <a:t> for Explanation</a:t>
            </a:r>
          </a:p>
          <a:p>
            <a:r>
              <a:rPr lang="en-US" b="1" dirty="0"/>
              <a:t>X</a:t>
            </a:r>
            <a:r>
              <a:rPr lang="en-US" dirty="0"/>
              <a:t> for </a:t>
            </a:r>
            <a:r>
              <a:rPr lang="en-US" dirty="0" err="1"/>
              <a:t>EXample</a:t>
            </a:r>
            <a:r>
              <a:rPr lang="en-US" dirty="0"/>
              <a:t>/ Evidence  </a:t>
            </a:r>
          </a:p>
          <a:p>
            <a:r>
              <a:rPr lang="en-US" b="1" dirty="0"/>
              <a:t>I</a:t>
            </a:r>
            <a:r>
              <a:rPr lang="en-US" dirty="0"/>
              <a:t> for Impact/ Importance </a:t>
            </a:r>
          </a:p>
        </p:txBody>
      </p:sp>
      <p:pic>
        <p:nvPicPr>
          <p:cNvPr id="26626" name="Picture 2" descr="Картинки по запросу Essay writing meme"/>
          <p:cNvPicPr>
            <a:picLocks noChangeAspect="1" noChangeArrowheads="1"/>
          </p:cNvPicPr>
          <p:nvPr/>
        </p:nvPicPr>
        <p:blipFill>
          <a:blip r:embed="rId2" cstate="print"/>
          <a:srcRect l="12850" r="12850"/>
          <a:stretch>
            <a:fillRect/>
          </a:stretch>
        </p:blipFill>
        <p:spPr bwMode="auto">
          <a:xfrm>
            <a:off x="4860032" y="1700808"/>
            <a:ext cx="3963054" cy="40324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SEXI Principle: Sample</a:t>
            </a: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US" b="1" dirty="0"/>
              <a:t>Statement: </a:t>
            </a:r>
            <a:r>
              <a:rPr lang="en-US" dirty="0"/>
              <a:t>The very structure of </a:t>
            </a:r>
            <a:r>
              <a:rPr lang="en-US" dirty="0" err="1"/>
              <a:t>Cullin’s</a:t>
            </a:r>
            <a:r>
              <a:rPr lang="en-US" dirty="0"/>
              <a:t> novel metaphorically represents the confused state of Holmes’s mind. </a:t>
            </a:r>
          </a:p>
          <a:p>
            <a:r>
              <a:rPr lang="en-US" b="1" dirty="0"/>
              <a:t>Explanation: </a:t>
            </a:r>
            <a:r>
              <a:rPr lang="en-US" dirty="0"/>
              <a:t>It is non-linear and fragmented, diverse and heterogeneous, combining elements from various discourses and operating on three chronological levels at once.</a:t>
            </a:r>
          </a:p>
          <a:p>
            <a:r>
              <a:rPr lang="en-US" b="1" dirty="0"/>
              <a:t>Example: </a:t>
            </a:r>
            <a:r>
              <a:rPr lang="en-US" dirty="0"/>
              <a:t>The stories of Roger, Edith Keller and </a:t>
            </a:r>
            <a:r>
              <a:rPr lang="en-US" dirty="0" err="1"/>
              <a:t>Umezaki</a:t>
            </a:r>
            <a:r>
              <a:rPr lang="en-US" dirty="0"/>
              <a:t> intertwine so densely that sometimes it is impossible for Holmes to define his current location in time and space: [quote].</a:t>
            </a:r>
            <a:endParaRPr lang="en-US" b="1" dirty="0"/>
          </a:p>
          <a:p>
            <a:r>
              <a:rPr lang="en-US" b="1" dirty="0"/>
              <a:t>Impact/Importance: </a:t>
            </a:r>
            <a:r>
              <a:rPr lang="en-US" dirty="0"/>
              <a:t>Full of flashbacks and </a:t>
            </a:r>
            <a:r>
              <a:rPr lang="en-US" dirty="0" err="1"/>
              <a:t>flashforwards</a:t>
            </a:r>
            <a:r>
              <a:rPr lang="en-US" dirty="0"/>
              <a:t>,</a:t>
            </a:r>
            <a:r>
              <a:rPr lang="en-US" b="1" dirty="0"/>
              <a:t> </a:t>
            </a:r>
            <a:r>
              <a:rPr lang="en-US" dirty="0"/>
              <a:t>complex multi-layer structure disintegrates our sense of time and stresses the fragility of human memory and therefore of human identity constructed upon it. </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4. SEXI Principle</a:t>
            </a:r>
          </a:p>
        </p:txBody>
      </p:sp>
      <p:sp>
        <p:nvSpPr>
          <p:cNvPr id="3" name="Content Placeholder 2"/>
          <p:cNvSpPr>
            <a:spLocks noGrp="1"/>
          </p:cNvSpPr>
          <p:nvPr>
            <p:ph idx="1"/>
          </p:nvPr>
        </p:nvSpPr>
        <p:spPr/>
        <p:txBody>
          <a:bodyPr/>
          <a:lstStyle/>
          <a:p>
            <a:r>
              <a:rPr lang="en-US" dirty="0"/>
              <a:t>Write a SEXI paragraph for an essay entitled “A new life for an old genre: Victorian industrial novel in David Lodge’s “Nice Work”</a:t>
            </a:r>
          </a:p>
          <a:p>
            <a:r>
              <a:rPr lang="en-US" dirty="0"/>
              <a:t>Statement:</a:t>
            </a:r>
          </a:p>
          <a:p>
            <a:r>
              <a:rPr lang="en-US" dirty="0"/>
              <a:t>Explanation:</a:t>
            </a:r>
          </a:p>
          <a:p>
            <a:r>
              <a:rPr lang="en-US" dirty="0"/>
              <a:t>Example:</a:t>
            </a:r>
          </a:p>
          <a:p>
            <a:r>
              <a:rPr lang="en-US" dirty="0"/>
              <a:t>Impact: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457200" y="1340768"/>
            <a:ext cx="8229600" cy="5517232"/>
          </a:xfrm>
        </p:spPr>
        <p:txBody>
          <a:bodyPr>
            <a:normAutofit fontScale="70000" lnSpcReduction="20000"/>
          </a:bodyPr>
          <a:lstStyle/>
          <a:p>
            <a:r>
              <a:rPr lang="en-US" b="1" dirty="0"/>
              <a:t>Answer the question "So What?“</a:t>
            </a:r>
          </a:p>
          <a:p>
            <a:pPr>
              <a:buFontTx/>
              <a:buChar char="-"/>
            </a:pPr>
            <a:r>
              <a:rPr lang="en-US" dirty="0"/>
              <a:t>Show your readers why this paper was important. Show them that your paper was meaningful and useful.</a:t>
            </a:r>
          </a:p>
          <a:p>
            <a:r>
              <a:rPr lang="en-US" b="1" dirty="0"/>
              <a:t>Synthesize, don't summarize</a:t>
            </a:r>
            <a:endParaRPr lang="en-US" dirty="0"/>
          </a:p>
          <a:p>
            <a:pPr>
              <a:buFontTx/>
              <a:buChar char="-"/>
            </a:pPr>
            <a:r>
              <a:rPr lang="en-US" dirty="0"/>
              <a:t>Don't simply repeat things that were in your paper. They have read it. Show them how the points you made and the support and examples you used were not random, but fit together.</a:t>
            </a:r>
          </a:p>
          <a:p>
            <a:r>
              <a:rPr lang="en-US" b="1" dirty="0"/>
              <a:t>Redirect your readers</a:t>
            </a:r>
            <a:endParaRPr lang="en-US" dirty="0"/>
          </a:p>
          <a:p>
            <a:pPr>
              <a:buFontTx/>
              <a:buChar char="-"/>
            </a:pPr>
            <a:r>
              <a:rPr lang="en-US" dirty="0"/>
              <a:t>Give your reader something to think about. If your introduction went from general to specific, make your conclusion go from specific to general. Think globally.</a:t>
            </a:r>
          </a:p>
          <a:p>
            <a:r>
              <a:rPr lang="en-US" b="1" dirty="0"/>
              <a:t>Create a new meaning</a:t>
            </a:r>
            <a:endParaRPr lang="en-US" dirty="0"/>
          </a:p>
          <a:p>
            <a:pPr>
              <a:buFontTx/>
              <a:buChar char="-"/>
            </a:pPr>
            <a:r>
              <a:rPr lang="en-US" dirty="0"/>
              <a:t>You don't have to give new information to create a new meaning. By demonstrating how your ideas work together, you can create a new picture. Often the sum of the paper is worth more than its parts.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ESSAY WRITING</a:t>
            </a:r>
          </a:p>
        </p:txBody>
      </p:sp>
      <p:sp>
        <p:nvSpPr>
          <p:cNvPr id="3" name="Content Placeholder 2"/>
          <p:cNvSpPr>
            <a:spLocks noGrp="1"/>
          </p:cNvSpPr>
          <p:nvPr>
            <p:ph idx="1"/>
          </p:nvPr>
        </p:nvSpPr>
        <p:spPr/>
        <p:txBody>
          <a:bodyPr/>
          <a:lstStyle/>
          <a:p>
            <a:r>
              <a:rPr lang="en-US" dirty="0"/>
              <a:t>What’s an essay? </a:t>
            </a:r>
          </a:p>
          <a:p>
            <a:r>
              <a:rPr lang="en-US" dirty="0"/>
              <a:t>Essay structure </a:t>
            </a:r>
          </a:p>
          <a:p>
            <a:r>
              <a:rPr lang="en-US" dirty="0"/>
              <a:t>Defining your thesis </a:t>
            </a:r>
          </a:p>
          <a:p>
            <a:r>
              <a:rPr lang="en-US" dirty="0"/>
              <a:t>Writing an introduction </a:t>
            </a:r>
          </a:p>
          <a:p>
            <a:r>
              <a:rPr lang="en-US" dirty="0"/>
              <a:t>SEXI body paragraphs</a:t>
            </a:r>
          </a:p>
          <a:p>
            <a:r>
              <a:rPr lang="en-US" dirty="0"/>
              <a:t>Drawing a conclusion  </a:t>
            </a:r>
          </a:p>
          <a:p>
            <a:endParaRPr lang="en-US" dirty="0"/>
          </a:p>
        </p:txBody>
      </p:sp>
      <p:pic>
        <p:nvPicPr>
          <p:cNvPr id="4100" name="Picture 4" descr="Картинки по запросу Essay writing meme"/>
          <p:cNvPicPr>
            <a:picLocks noChangeAspect="1" noChangeArrowheads="1"/>
          </p:cNvPicPr>
          <p:nvPr/>
        </p:nvPicPr>
        <p:blipFill>
          <a:blip r:embed="rId2" cstate="print"/>
          <a:srcRect/>
          <a:stretch>
            <a:fillRect/>
          </a:stretch>
        </p:blipFill>
        <p:spPr bwMode="auto">
          <a:xfrm>
            <a:off x="5220072" y="1556791"/>
            <a:ext cx="3512946" cy="465114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Sample</a:t>
            </a:r>
          </a:p>
        </p:txBody>
      </p:sp>
      <p:sp>
        <p:nvSpPr>
          <p:cNvPr id="3" name="Content Placeholder 2"/>
          <p:cNvSpPr>
            <a:spLocks noGrp="1"/>
          </p:cNvSpPr>
          <p:nvPr>
            <p:ph idx="1"/>
          </p:nvPr>
        </p:nvSpPr>
        <p:spPr>
          <a:xfrm>
            <a:off x="457200" y="1268760"/>
            <a:ext cx="8229600" cy="5256584"/>
          </a:xfrm>
        </p:spPr>
        <p:txBody>
          <a:bodyPr>
            <a:normAutofit fontScale="77500" lnSpcReduction="20000"/>
          </a:bodyPr>
          <a:lstStyle/>
          <a:p>
            <a:r>
              <a:rPr lang="en-US" b="1" dirty="0"/>
              <a:t>So what? </a:t>
            </a:r>
            <a:r>
              <a:rPr lang="en-US" dirty="0"/>
              <a:t>As we have seen, metaphors of memory implied by </a:t>
            </a:r>
            <a:r>
              <a:rPr lang="en-US" dirty="0" err="1"/>
              <a:t>Cullin</a:t>
            </a:r>
            <a:r>
              <a:rPr lang="en-US" dirty="0"/>
              <a:t> serve to raise concerns quite challenging for post-modern consciousness facing identity disintegration and </a:t>
            </a:r>
            <a:r>
              <a:rPr lang="en-US" dirty="0" err="1"/>
              <a:t>Jamesonian</a:t>
            </a:r>
            <a:r>
              <a:rPr lang="en-US" dirty="0"/>
              <a:t> historicity loss. </a:t>
            </a:r>
          </a:p>
          <a:p>
            <a:r>
              <a:rPr lang="en-US" b="1" dirty="0"/>
              <a:t>Synthesize, don't summarize: </a:t>
            </a:r>
            <a:r>
              <a:rPr lang="en-US" dirty="0"/>
              <a:t>Envisioned through visual and structural metaphors, memory stands forth both as a fragile construct subject to manipulation, distortion and even loss, and as a powerful tool for shaping one’s identity.</a:t>
            </a:r>
            <a:endParaRPr lang="en-US" b="1" dirty="0"/>
          </a:p>
          <a:p>
            <a:r>
              <a:rPr lang="en-US" b="1" dirty="0"/>
              <a:t>Redirect your readers: </a:t>
            </a:r>
            <a:r>
              <a:rPr lang="en-US" dirty="0"/>
              <a:t>By raising a problem of traumatic memory and its influence upon one’s self, </a:t>
            </a:r>
            <a:r>
              <a:rPr lang="en-US" dirty="0" err="1"/>
              <a:t>Cullin</a:t>
            </a:r>
            <a:r>
              <a:rPr lang="en-US" dirty="0"/>
              <a:t> encourages his readers to reconcile with  trauma-generating historical experience rather than try to silence it or wipe it out.  </a:t>
            </a:r>
            <a:endParaRPr lang="en-US" b="1" dirty="0"/>
          </a:p>
          <a:p>
            <a:r>
              <a:rPr lang="en-US" b="1" dirty="0"/>
              <a:t>Create a new meaning: </a:t>
            </a:r>
            <a:r>
              <a:rPr lang="en-US" dirty="0"/>
              <a:t>Taken within the context of Neo-Victorian writing, memory in </a:t>
            </a:r>
            <a:r>
              <a:rPr lang="en-US" dirty="0" err="1"/>
              <a:t>Cullin’s</a:t>
            </a:r>
            <a:r>
              <a:rPr lang="en-US" dirty="0"/>
              <a:t> novel represents a powerful sample of Simon Joyce’s “rearview mirror” humankind requires to move forward safely. </a:t>
            </a:r>
          </a:p>
          <a:p>
            <a:endParaRPr lang="en-US" dirty="0"/>
          </a:p>
          <a:p>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5. Conclusion</a:t>
            </a:r>
          </a:p>
        </p:txBody>
      </p:sp>
      <p:sp>
        <p:nvSpPr>
          <p:cNvPr id="3" name="Content Placeholder 2"/>
          <p:cNvSpPr>
            <a:spLocks noGrp="1"/>
          </p:cNvSpPr>
          <p:nvPr>
            <p:ph idx="1"/>
          </p:nvPr>
        </p:nvSpPr>
        <p:spPr/>
        <p:txBody>
          <a:bodyPr>
            <a:normAutofit/>
          </a:bodyPr>
          <a:lstStyle/>
          <a:p>
            <a:r>
              <a:rPr lang="en-US" dirty="0"/>
              <a:t>Write a conclusion for an essay entitled “Colonizing the Identity: Post-Colonial Agenda in Jean Rhys’s “Wide Sargasso Sea”</a:t>
            </a:r>
          </a:p>
          <a:p>
            <a:pPr>
              <a:buFontTx/>
              <a:buChar char="-"/>
            </a:pPr>
            <a:r>
              <a:rPr lang="en-US" dirty="0"/>
              <a:t>Answer the question "So What?“</a:t>
            </a:r>
          </a:p>
          <a:p>
            <a:pPr>
              <a:buFontTx/>
              <a:buChar char="-"/>
            </a:pPr>
            <a:r>
              <a:rPr lang="en-US" dirty="0"/>
              <a:t>Synthesize, don't summarize</a:t>
            </a:r>
          </a:p>
          <a:p>
            <a:pPr>
              <a:buFontTx/>
              <a:buChar char="-"/>
            </a:pPr>
            <a:r>
              <a:rPr lang="en-US" dirty="0"/>
              <a:t>Redirect your readers</a:t>
            </a:r>
          </a:p>
          <a:p>
            <a:pPr>
              <a:buFontTx/>
              <a:buChar char="-"/>
            </a:pPr>
            <a:r>
              <a:rPr lang="en-US" dirty="0"/>
              <a:t>Create a new meaning</a:t>
            </a:r>
          </a:p>
        </p:txBody>
      </p:sp>
      <p:sp>
        <p:nvSpPr>
          <p:cNvPr id="29698" name="AutoShape 2" descr="Картинки по запросу Essay writing me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Картинки по запросу Essay writing me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Картинки по запросу Essay writing me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Картинки по запросу snape meme ess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Картинки по запросу Essay meme"/>
          <p:cNvPicPr>
            <a:picLocks noChangeAspect="1" noChangeArrowheads="1"/>
          </p:cNvPicPr>
          <p:nvPr/>
        </p:nvPicPr>
        <p:blipFill>
          <a:blip r:embed="rId2" cstate="print"/>
          <a:srcRect/>
          <a:stretch>
            <a:fillRect/>
          </a:stretch>
        </p:blipFill>
        <p:spPr bwMode="auto">
          <a:xfrm>
            <a:off x="0" y="-12340"/>
            <a:ext cx="9144000" cy="68703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pic>
        <p:nvPicPr>
          <p:cNvPr id="37890" name="Picture 2" descr="Картинки по запросу revise your writing"/>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sp>
        <p:nvSpPr>
          <p:cNvPr id="5" name="Title 4"/>
          <p:cNvSpPr>
            <a:spLocks noGrp="1"/>
          </p:cNvSpPr>
          <p:nvPr>
            <p:ph type="title"/>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Картинки по запросу persuasive words"/>
          <p:cNvPicPr>
            <a:picLocks noChangeAspect="1" noChangeArrowheads="1"/>
          </p:cNvPicPr>
          <p:nvPr/>
        </p:nvPicPr>
        <p:blipFill>
          <a:blip r:embed="rId2" cstate="print"/>
          <a:srcRect/>
          <a:stretch>
            <a:fillRect/>
          </a:stretch>
        </p:blipFill>
        <p:spPr bwMode="auto">
          <a:xfrm>
            <a:off x="0" y="0"/>
            <a:ext cx="9185674" cy="68580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Картинки по запросу snape meme essay"/>
          <p:cNvPicPr>
            <a:picLocks noChangeAspect="1" noChangeArrowheads="1"/>
          </p:cNvPicPr>
          <p:nvPr/>
        </p:nvPicPr>
        <p:blipFill>
          <a:blip r:embed="rId2" cstate="print"/>
          <a:srcRect/>
          <a:stretch>
            <a:fillRect/>
          </a:stretch>
        </p:blipFill>
        <p:spPr bwMode="auto">
          <a:xfrm>
            <a:off x="0" y="-25558"/>
            <a:ext cx="9144000" cy="688355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an Essay?</a:t>
            </a:r>
          </a:p>
        </p:txBody>
      </p:sp>
      <p:sp>
        <p:nvSpPr>
          <p:cNvPr id="3" name="Content Placeholder 2"/>
          <p:cNvSpPr>
            <a:spLocks noGrp="1"/>
          </p:cNvSpPr>
          <p:nvPr>
            <p:ph idx="1"/>
          </p:nvPr>
        </p:nvSpPr>
        <p:spPr/>
        <p:txBody>
          <a:bodyPr/>
          <a:lstStyle/>
          <a:p>
            <a:r>
              <a:rPr lang="en-US" dirty="0"/>
              <a:t>Follows a persuasive strategy </a:t>
            </a:r>
          </a:p>
          <a:p>
            <a:r>
              <a:rPr lang="en-US" dirty="0"/>
              <a:t>Consists of five or more paragraphs </a:t>
            </a:r>
          </a:p>
          <a:p>
            <a:r>
              <a:rPr lang="en-US" dirty="0"/>
              <a:t>Is written about one topic that has several main points </a:t>
            </a:r>
          </a:p>
          <a:p>
            <a:r>
              <a:rPr lang="en-US" dirty="0"/>
              <a:t>The main points are introduced in an introductory paragraph and supported in body paragraphs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Картинки по запросу essay structure"/>
          <p:cNvPicPr>
            <a:picLocks noChangeAspect="1" noChangeArrowheads="1"/>
          </p:cNvPicPr>
          <p:nvPr/>
        </p:nvPicPr>
        <p:blipFill>
          <a:blip r:embed="rId2" cstate="print"/>
          <a:srcRect/>
          <a:stretch>
            <a:fillRect/>
          </a:stretch>
        </p:blipFill>
        <p:spPr bwMode="auto">
          <a:xfrm>
            <a:off x="0" y="0"/>
            <a:ext cx="9143998" cy="6858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и по запросу never ending cycle"/>
          <p:cNvPicPr>
            <a:picLocks noChangeAspect="1" noChangeArrowheads="1"/>
          </p:cNvPicPr>
          <p:nvPr/>
        </p:nvPicPr>
        <p:blipFill>
          <a:blip r:embed="rId2" cstate="print">
            <a:lum contrast="18000"/>
          </a:blip>
          <a:srcRect b="8590"/>
          <a:stretch>
            <a:fillRect/>
          </a:stretch>
        </p:blipFill>
        <p:spPr bwMode="auto">
          <a:xfrm rot="500884">
            <a:off x="2267744" y="2767103"/>
            <a:ext cx="6876256" cy="4090897"/>
          </a:xfrm>
          <a:prstGeom prst="rect">
            <a:avLst/>
          </a:prstGeom>
          <a:noFill/>
        </p:spPr>
      </p:pic>
      <p:sp>
        <p:nvSpPr>
          <p:cNvPr id="2" name="Title 1"/>
          <p:cNvSpPr>
            <a:spLocks noGrp="1"/>
          </p:cNvSpPr>
          <p:nvPr>
            <p:ph type="title"/>
          </p:nvPr>
        </p:nvSpPr>
        <p:spPr/>
        <p:txBody>
          <a:bodyPr/>
          <a:lstStyle/>
          <a:p>
            <a:r>
              <a:rPr lang="en-US" dirty="0"/>
              <a:t>How to define your main points? </a:t>
            </a:r>
          </a:p>
        </p:txBody>
      </p:sp>
      <p:sp>
        <p:nvSpPr>
          <p:cNvPr id="3" name="Content Placeholder 2"/>
          <p:cNvSpPr>
            <a:spLocks noGrp="1"/>
          </p:cNvSpPr>
          <p:nvPr>
            <p:ph idx="1"/>
          </p:nvPr>
        </p:nvSpPr>
        <p:spPr/>
        <p:txBody>
          <a:bodyPr/>
          <a:lstStyle/>
          <a:p>
            <a:pPr marL="514350" indent="-514350">
              <a:buAutoNum type="arabicPeriod"/>
            </a:pPr>
            <a:r>
              <a:rPr lang="en-US" dirty="0"/>
              <a:t>Read the topic of your essay - hints must be there </a:t>
            </a:r>
          </a:p>
          <a:p>
            <a:pPr marL="514350" indent="-514350">
              <a:buAutoNum type="arabicPeriod"/>
            </a:pPr>
            <a:r>
              <a:rPr lang="en-US" dirty="0"/>
              <a:t>If they aren’t there, move on to pt 1. </a:t>
            </a:r>
          </a:p>
          <a:p>
            <a:pPr marL="514350" indent="-514350">
              <a:buAutoNum type="arabicPeriod"/>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Main Points: Sample</a:t>
            </a:r>
          </a:p>
        </p:txBody>
      </p:sp>
      <p:sp>
        <p:nvSpPr>
          <p:cNvPr id="3" name="Content Placeholder 2"/>
          <p:cNvSpPr>
            <a:spLocks noGrp="1"/>
          </p:cNvSpPr>
          <p:nvPr>
            <p:ph idx="1"/>
          </p:nvPr>
        </p:nvSpPr>
        <p:spPr>
          <a:xfrm>
            <a:off x="457200" y="1600200"/>
            <a:ext cx="8229600" cy="4709120"/>
          </a:xfrm>
        </p:spPr>
        <p:txBody>
          <a:bodyPr>
            <a:normAutofit fontScale="85000" lnSpcReduction="10000"/>
          </a:bodyPr>
          <a:lstStyle/>
          <a:p>
            <a:r>
              <a:rPr lang="en-US" b="1" dirty="0"/>
              <a:t>Topic: </a:t>
            </a:r>
            <a:r>
              <a:rPr lang="en-US" dirty="0"/>
              <a:t>Metaphors of memory in Mitch </a:t>
            </a:r>
            <a:r>
              <a:rPr lang="en-US" dirty="0" err="1"/>
              <a:t>Cullin’s</a:t>
            </a:r>
            <a:r>
              <a:rPr lang="en-US" dirty="0"/>
              <a:t> “A Slight Trick of the Mind” </a:t>
            </a:r>
          </a:p>
          <a:p>
            <a:r>
              <a:rPr lang="en-US" b="1" dirty="0"/>
              <a:t>Key notion: </a:t>
            </a:r>
            <a:r>
              <a:rPr lang="en-US" dirty="0"/>
              <a:t>Metaphors of memory</a:t>
            </a:r>
          </a:p>
          <a:p>
            <a:r>
              <a:rPr lang="en-US" b="1" dirty="0"/>
              <a:t>Assumption 1: </a:t>
            </a:r>
            <a:r>
              <a:rPr lang="en-US" dirty="0"/>
              <a:t>NV fiction shares </a:t>
            </a:r>
            <a:r>
              <a:rPr lang="en-US" dirty="0" err="1"/>
              <a:t>postomodern</a:t>
            </a:r>
            <a:r>
              <a:rPr lang="en-US" dirty="0"/>
              <a:t> concerns over </a:t>
            </a:r>
            <a:r>
              <a:rPr lang="en-US"/>
              <a:t>the identity loss</a:t>
            </a:r>
            <a:endParaRPr lang="en-US" dirty="0"/>
          </a:p>
          <a:p>
            <a:r>
              <a:rPr lang="en-US" b="1" dirty="0"/>
              <a:t>Assumption 2: </a:t>
            </a:r>
            <a:r>
              <a:rPr lang="en-US" dirty="0"/>
              <a:t>In </a:t>
            </a:r>
            <a:r>
              <a:rPr lang="en-US" dirty="0" err="1"/>
              <a:t>Cullin’s</a:t>
            </a:r>
            <a:r>
              <a:rPr lang="en-US" dirty="0"/>
              <a:t> novel, this idea is embodied metaphorically </a:t>
            </a:r>
          </a:p>
          <a:p>
            <a:r>
              <a:rPr lang="en-US" b="1" dirty="0"/>
              <a:t>Main point 1: </a:t>
            </a:r>
            <a:r>
              <a:rPr lang="en-US" dirty="0"/>
              <a:t>memory loss: theme + metaphor </a:t>
            </a:r>
          </a:p>
          <a:p>
            <a:r>
              <a:rPr lang="en-US" b="1" dirty="0"/>
              <a:t>Main point 2: </a:t>
            </a:r>
            <a:r>
              <a:rPr lang="en-US" dirty="0"/>
              <a:t>memory preservation: theme + metaphor</a:t>
            </a:r>
          </a:p>
          <a:p>
            <a:r>
              <a:rPr lang="en-US" b="1" dirty="0"/>
              <a:t>Main point 3: </a:t>
            </a:r>
            <a:r>
              <a:rPr lang="en-US" dirty="0"/>
              <a:t>memory distortion: theme + metaphor</a:t>
            </a:r>
          </a:p>
          <a:p>
            <a:pPr>
              <a:buNone/>
            </a:pP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1. Defining main points</a:t>
            </a:r>
          </a:p>
        </p:txBody>
      </p:sp>
      <p:sp>
        <p:nvSpPr>
          <p:cNvPr id="3" name="Content Placeholder 2"/>
          <p:cNvSpPr>
            <a:spLocks noGrp="1"/>
          </p:cNvSpPr>
          <p:nvPr>
            <p:ph idx="1"/>
          </p:nvPr>
        </p:nvSpPr>
        <p:spPr/>
        <p:txBody>
          <a:bodyPr>
            <a:normAutofit lnSpcReduction="10000"/>
          </a:bodyPr>
          <a:lstStyle/>
          <a:p>
            <a:r>
              <a:rPr lang="en-US" dirty="0"/>
              <a:t>Topic: Tropes of trauma in John Harding’s “Florence and Giles”  </a:t>
            </a:r>
          </a:p>
          <a:p>
            <a:r>
              <a:rPr lang="en-US" dirty="0"/>
              <a:t>Key notion:</a:t>
            </a:r>
          </a:p>
          <a:p>
            <a:r>
              <a:rPr lang="en-US" dirty="0"/>
              <a:t>Assumption 1:</a:t>
            </a:r>
          </a:p>
          <a:p>
            <a:r>
              <a:rPr lang="en-US" dirty="0"/>
              <a:t>Assumption 2: </a:t>
            </a:r>
          </a:p>
          <a:p>
            <a:r>
              <a:rPr lang="en-US" dirty="0"/>
              <a:t>Main point 1:</a:t>
            </a:r>
          </a:p>
          <a:p>
            <a:r>
              <a:rPr lang="en-US" dirty="0"/>
              <a:t>Main point 2:</a:t>
            </a:r>
          </a:p>
          <a:p>
            <a:r>
              <a:rPr lang="en-US" dirty="0"/>
              <a:t>Main point 3: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Картинки по запросу lost my way"/>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Content Placeholder 2"/>
          <p:cNvSpPr>
            <a:spLocks noGrp="1"/>
          </p:cNvSpPr>
          <p:nvPr>
            <p:ph idx="1"/>
          </p:nvPr>
        </p:nvSpPr>
        <p:spPr>
          <a:xfrm>
            <a:off x="467544" y="1340768"/>
            <a:ext cx="8229600" cy="4525963"/>
          </a:xfrm>
        </p:spPr>
        <p:txBody>
          <a:bodyPr/>
          <a:lstStyle/>
          <a:p>
            <a:r>
              <a:rPr lang="en-US" dirty="0"/>
              <a:t>Helps to sort out your main points in proper order </a:t>
            </a:r>
          </a:p>
          <a:p>
            <a:r>
              <a:rPr lang="en-US" dirty="0"/>
              <a:t>Graphically represents the structure of your essay and clarifies the logic of your arguments </a:t>
            </a:r>
          </a:p>
          <a:p>
            <a:r>
              <a:rPr lang="en-US" dirty="0"/>
              <a:t>Makes it easier to navigate through explanations and examples </a:t>
            </a:r>
          </a:p>
          <a:p>
            <a:r>
              <a:rPr lang="en-US" dirty="0"/>
              <a:t>Helps to link the elements                       together</a:t>
            </a:r>
          </a:p>
          <a:p>
            <a:endParaRPr lang="en-US" dirty="0"/>
          </a:p>
        </p:txBody>
      </p:sp>
      <p:pic>
        <p:nvPicPr>
          <p:cNvPr id="17410" name="Picture 2" descr="Картинки по запросу compass"/>
          <p:cNvPicPr>
            <a:picLocks noChangeAspect="1" noChangeArrowheads="1"/>
          </p:cNvPicPr>
          <p:nvPr/>
        </p:nvPicPr>
        <p:blipFill>
          <a:blip r:embed="rId2" cstate="print"/>
          <a:srcRect b="3064"/>
          <a:stretch>
            <a:fillRect/>
          </a:stretch>
        </p:blipFill>
        <p:spPr bwMode="auto">
          <a:xfrm>
            <a:off x="6372200" y="3544237"/>
            <a:ext cx="2771800" cy="331376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TotalTime>
  <Words>1029</Words>
  <Application>Microsoft Office PowerPoint</Application>
  <PresentationFormat>Экран (4:3)</PresentationFormat>
  <Paragraphs>96</Paragraphs>
  <Slides>25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Arial</vt:lpstr>
      <vt:lpstr>Calibri</vt:lpstr>
      <vt:lpstr>Office Theme</vt:lpstr>
      <vt:lpstr>Презентация PowerPoint</vt:lpstr>
      <vt:lpstr>ESSAY WRITING</vt:lpstr>
      <vt:lpstr>What’s an Essay?</vt:lpstr>
      <vt:lpstr>Презентация PowerPoint</vt:lpstr>
      <vt:lpstr>How to define your main points? </vt:lpstr>
      <vt:lpstr>Defining Main Points: Sample</vt:lpstr>
      <vt:lpstr>Exercise 1. Defining main points</vt:lpstr>
      <vt:lpstr>Презентация PowerPoint</vt:lpstr>
      <vt:lpstr>Planning</vt:lpstr>
      <vt:lpstr>Planning: Sample</vt:lpstr>
      <vt:lpstr>Exercise 2. Planning</vt:lpstr>
      <vt:lpstr>INTRODUCTION</vt:lpstr>
      <vt:lpstr>Презентация PowerPoint</vt:lpstr>
      <vt:lpstr>Презентация PowerPoint</vt:lpstr>
      <vt:lpstr>Body Paragraphs </vt:lpstr>
      <vt:lpstr>SEXI Principle</vt:lpstr>
      <vt:lpstr>SEXI Principle: Sample</vt:lpstr>
      <vt:lpstr>Exercise 4. SEXI Principle</vt:lpstr>
      <vt:lpstr>Conclusion</vt:lpstr>
      <vt:lpstr>Conclusion: Sample</vt:lpstr>
      <vt:lpstr>Exercise 5. Conclusion</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the_mockturtle</dc:creator>
  <cp:lastModifiedBy>E. T.</cp:lastModifiedBy>
  <cp:revision>75</cp:revision>
  <dcterms:created xsi:type="dcterms:W3CDTF">2016-12-03T20:34:31Z</dcterms:created>
  <dcterms:modified xsi:type="dcterms:W3CDTF">2018-10-07T08:09:26Z</dcterms:modified>
</cp:coreProperties>
</file>