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66" autoAdjust="0"/>
    <p:restoredTop sz="94660"/>
  </p:normalViewPr>
  <p:slideViewPr>
    <p:cSldViewPr snapToGrid="0">
      <p:cViewPr varScale="1">
        <p:scale>
          <a:sx n="79" d="100"/>
          <a:sy n="79" d="100"/>
        </p:scale>
        <p:origin x="71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56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61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03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895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453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60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847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637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606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399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589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26906-1750-4FF1-85A0-8B78E9B2BD76}" type="datetimeFigureOut">
              <a:rPr lang="ru-RU" smtClean="0"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7D5F5-CF85-4CA9-BECD-8437936F3C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499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2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818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274" y="1482725"/>
            <a:ext cx="10753725" cy="52895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і 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родовий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однорідні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критеріями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галуззю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вони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регулюються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структуру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соціально-господарського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комплексу.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5973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274" y="1482725"/>
            <a:ext cx="10753725" cy="5289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видовий</a:t>
            </a:r>
            <a:r>
              <a:rPr lang="ru-R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родового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ряду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проступків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родового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безпосередній</a:t>
            </a:r>
            <a:r>
              <a:rPr lang="ru-R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спричиняється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шкода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10176" y="4932997"/>
            <a:ext cx="67532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*Для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проступків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обов’язковим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є </a:t>
            </a:r>
            <a:r>
              <a:rPr lang="ru-RU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</a:t>
            </a:r>
            <a:r>
              <a:rPr lang="ru-RU" b="1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посягання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законодавець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виділяє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</a:t>
            </a:r>
            <a:r>
              <a:rPr lang="ru-RU" b="1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посягання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майна у ст. 51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заборонених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ст. 188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прямо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вказується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п. 3 ст. 322 МК.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96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775" y="56346"/>
            <a:ext cx="10515600" cy="1325563"/>
          </a:xfrm>
        </p:spPr>
        <p:txBody>
          <a:bodyPr/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71725" y="1473200"/>
            <a:ext cx="10515600" cy="12319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Об'єктивна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 складу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-правовою нормою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сторону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проступку.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775" y="2887682"/>
            <a:ext cx="1198245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ОБОВ’ЯЗКОВІ ОЗНАКИ:</a:t>
            </a:r>
          </a:p>
          <a:p>
            <a:pPr algn="just"/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протиправне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-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бездіяльність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значна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чинного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вчиняється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протиправних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дрібне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викрадення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чужого майна (ст. 51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продовольчої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забруднених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мікроорганізмами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біологічними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агентами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гранично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допустимі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(ст. 42</a:t>
            </a:r>
            <a:r>
              <a:rPr lang="ru-RU" b="1" i="0" baseline="30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псування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забруднення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сільськогосподарських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земель (ст. 52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решта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бездіяльності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коли особа для того,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допустити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протиправної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повинна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вчинити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вона з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якихось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вчиняє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неявка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громадянина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виклик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військового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комісаріату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поважних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(ст. 211</a:t>
            </a:r>
            <a:r>
              <a:rPr lang="ru-RU" b="1" i="0" baseline="30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Необхідними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умовами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бездіяльності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обов'язковість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діяти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конкретній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обстановці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шкідливі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b="1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причинний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зв'язок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протиправним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діянням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шкідливими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наслідками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наступили</a:t>
            </a:r>
            <a:endParaRPr lang="ru-RU" b="1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ФАКУЛЬТАТИВНІ ОЗНАКИ:</a:t>
            </a:r>
          </a:p>
          <a:p>
            <a:pPr algn="just"/>
            <a:r>
              <a:rPr lang="ru-RU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 час, </a:t>
            </a:r>
            <a:r>
              <a:rPr lang="ru-RU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3331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317268" y="167759"/>
            <a:ext cx="560179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Протиправне</a:t>
            </a:r>
            <a:r>
              <a:rPr lang="ru-RU" sz="44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44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 rot="2393827">
            <a:off x="3103835" y="1002323"/>
            <a:ext cx="371475" cy="463995"/>
          </a:xfrm>
          <a:prstGeom prst="down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ysClr val="windowText" lastClr="000000"/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 rot="19122875">
            <a:off x="7855313" y="1012050"/>
            <a:ext cx="371475" cy="383801"/>
          </a:xfrm>
          <a:prstGeom prst="down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837009" y="1663987"/>
            <a:ext cx="2905125" cy="8382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972300" y="1511639"/>
            <a:ext cx="2905125" cy="8382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57350" y="2857500"/>
            <a:ext cx="3457575" cy="215265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Просте</a:t>
            </a:r>
            <a:r>
              <a:rPr 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 діяння являє собою єдину однократну (одноактну) дію чи бездіяльність </a:t>
            </a: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972300" y="2647950"/>
            <a:ext cx="3457575" cy="305275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тому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ctr">
              <a:buFontTx/>
              <a:buChar char="-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 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альтернативних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Tx/>
              <a:buChar char="-"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Tx/>
              <a:buChar char="-"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продовжуваних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957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шкідливих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750" y="1819275"/>
            <a:ext cx="11068050" cy="4357688"/>
          </a:xfrm>
        </p:spPr>
        <p:txBody>
          <a:bodyPr>
            <a:normAutofit fontScale="85000" lnSpcReduction="20000"/>
          </a:bodyPr>
          <a:lstStyle/>
          <a:p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пошкодження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водами,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нафтою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нафтопродуктами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комунально-побутовими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викидами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відходами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покидьками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усихання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72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77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і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самовільне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47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лімітів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91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марнотратне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паливно-енергетичних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98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недійсним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паспортом (ст. 197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неявка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комісаріат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210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ст. 211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КУпАП),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прикордонного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режиму у пунктах пропуску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кордон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202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паспорта в заставу (ст. 201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28571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325" y="463550"/>
            <a:ext cx="10515600" cy="59944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Інколи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173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85),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невідведене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174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споруд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 (ст. 141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дорога (ст. 132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проїзна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автомагістраль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122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залізничні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109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залізничний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переїзд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128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порт, пристань,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вантажний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контейнерний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пункт (площадка) (ст. 136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аеродром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111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комісаріат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211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суд (ст. 185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г)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маломірні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судна (ст. 117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трамвай,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тролейбус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автобус,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119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судно (ст. 112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вантажний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поїзд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гужовий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транспорт,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підніжки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вагонів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109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поїзд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поїзди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дальнього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метрополітен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2833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8125" y="1690688"/>
            <a:ext cx="11115675" cy="4486275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Суб'єктами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осудні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момент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досягли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шістнадцятирічного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(ст. 12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розкривається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осудності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ст. 20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неосудністю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не могла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хронічної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душевної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хвороби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розладу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душевної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слабоумства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хворобливого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нести за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неповнолітніх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в день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а з нуля годин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днем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474663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суб’єкти 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До них належать,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особи;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кораблів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військовослужбовці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ОВС;</a:t>
            </a:r>
          </a:p>
          <a:p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минулому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особи,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притягалися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хворі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наркоманію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знаходження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спеціальному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військоматі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призовник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військовозобов'язаний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особа,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22732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Суб’єктивна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необережності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ст. 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проступок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умисним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вчинила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усвідомлювала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усвідомлювала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</a:t>
            </a:r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допускала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7189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069742" y="179821"/>
            <a:ext cx="478850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4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умислу</a:t>
            </a:r>
            <a:r>
              <a:rPr lang="ru-RU" sz="44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 rot="2393827">
            <a:off x="3103835" y="1002323"/>
            <a:ext cx="371475" cy="463995"/>
          </a:xfrm>
          <a:prstGeom prst="down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ysClr val="windowText" lastClr="000000"/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 rot="19122875">
            <a:off x="7855313" y="1012050"/>
            <a:ext cx="371475" cy="383801"/>
          </a:xfrm>
          <a:prstGeom prst="down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837009" y="1663987"/>
            <a:ext cx="2905125" cy="8382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Прямий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972300" y="1511639"/>
            <a:ext cx="2905125" cy="8382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Непрямий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57350" y="2857500"/>
            <a:ext cx="3343275" cy="130492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особа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усвідомлює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протиправність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бажає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шкідливих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972301" y="2647950"/>
            <a:ext cx="3429000" cy="183832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особа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усвідомлює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протиправність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при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прямо не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бажає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допускає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781425" y="5193961"/>
            <a:ext cx="841057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визнається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вчиненим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 </a:t>
            </a:r>
            <a:r>
              <a:rPr lang="ru-RU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необережності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(ст. 11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коли особа, яка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вчинила,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передбачала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шкідливих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бездіяльності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легковажно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розраховувала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відвернення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самовпевненість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передбачала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могла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передбачити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недбалість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718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(проступку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(проступком)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необережна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права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за яку законом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адміністративну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7807653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Конструктивною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ряді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 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кваліфікуючі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діючому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адміністративно-деліктному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uk-UA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склад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логічна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конструкція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правове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проступок. Як і будь-яке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істотні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реальних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протиправних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діянь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2584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Рекомендована література: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Загальне адміністративне право : підручник / [Гриценко І. С., Мельник Р. С.,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Пухтецька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А. та інші] ; за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ред. І. С. Гриценка.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: Юрінком Інтер, 2015.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568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Коломоєць Т.О. Адміністративне право України. Академічний курс: підручник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К.: Юрінком Інтер, 2011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576 с.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Мельник Р. С. За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/ Р. С. Мельник, В. М. Бевзенко ;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ред. Р. С. Мельника.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Ваіте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2014.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376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 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Загальне адміністративне право : підручник / [Гриценко І. С., Мельник Р. С.,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Пухтецька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А. та інші] ; за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ред. І. С. Гриценка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 : Юрінком Інтер, 2015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568 с.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Коломоєць Т.О. Адміністративне право України. Академічний курс: підручник.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Юрінком Інтер, 2011.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576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Мельник Р. С. За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/ Р. С. Мельник, В. М. Бевзенко ;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ред. Р. С. Мельника.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Ваіте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2014.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376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URL: http:\\www.rada.gov.ua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4037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775" y="365125"/>
            <a:ext cx="11772900" cy="1325563"/>
          </a:xfrm>
        </p:spPr>
        <p:txBody>
          <a:bodyPr>
            <a:normAutofit fontScale="90000"/>
          </a:bodyPr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практичного заняття № 2</a:t>
            </a:r>
            <a:b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2. </a:t>
            </a:r>
            <a:r>
              <a:rPr lang="ru-RU" sz="31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3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3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1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делікт</a:t>
            </a:r>
            <a:r>
              <a:rPr lang="ru-RU" sz="3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31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3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склад.</a:t>
            </a: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775" y="1597024"/>
            <a:ext cx="11115675" cy="5032375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факультативних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факультативних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риси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 як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73636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 адміністративного правопорушення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960" y="1825624"/>
            <a:ext cx="11038840" cy="4879975"/>
          </a:xfrm>
        </p:spPr>
        <p:txBody>
          <a:bodyPr>
            <a:normAutofit fontScale="925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передусім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бездіяльність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 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а не думки,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прояви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 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суспільна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дехто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ототожнює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антигромадською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загальнообов'язкові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актом);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винуватість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повинно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необережності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 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6030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200" y="365125"/>
            <a:ext cx="11150600" cy="1325563"/>
          </a:xfrm>
        </p:spPr>
        <p:txBody>
          <a:bodyPr/>
          <a:lstStyle/>
          <a:p>
            <a:pPr algn="ctr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Групи адміністративних правопорушень: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4640" y="1564640"/>
            <a:ext cx="11059160" cy="5222239"/>
          </a:xfrm>
        </p:spPr>
        <p:txBody>
          <a:bodyPr>
            <a:normAutofit fontScale="55000" lnSpcReduction="20000"/>
          </a:bodyPr>
          <a:lstStyle/>
          <a:p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(глава 5);</a:t>
            </a:r>
          </a:p>
          <a:p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посягають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власність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(глава 6);</a:t>
            </a:r>
          </a:p>
          <a:p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природних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культурної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(глава 7);</a:t>
            </a:r>
          </a:p>
          <a:p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у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паливно-енергетичних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(глава 8);</a:t>
            </a:r>
          </a:p>
          <a:p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сільському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(глава 9);</a:t>
            </a:r>
          </a:p>
          <a:p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шляхового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(глава 10);</a:t>
            </a:r>
          </a:p>
          <a:p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житлових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житлово-комунального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благоустрою (глава 11);</a:t>
            </a:r>
          </a:p>
          <a:p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(глава 12);</a:t>
            </a:r>
          </a:p>
          <a:p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стандартизації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метрології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сертифікації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(глава 13);</a:t>
            </a:r>
          </a:p>
          <a:p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корупційні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(глава 13-а);</a:t>
            </a:r>
          </a:p>
          <a:p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посягають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громадський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і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громадську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безпеку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(глава 14);</a:t>
            </a:r>
          </a:p>
          <a:p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посягають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встановлений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(глава 15);</a:t>
            </a:r>
          </a:p>
          <a:p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посягають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народного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волевиявлення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встановлений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(глава 15-а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455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2160" y="0"/>
            <a:ext cx="10515600" cy="1325563"/>
          </a:xfrm>
        </p:spPr>
        <p:txBody>
          <a:bodyPr/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54480"/>
            <a:ext cx="12059920" cy="563880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ru-R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передбачуваного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такого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</a:t>
            </a:r>
            <a:r>
              <a:rPr lang="ru-R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значущі</a:t>
            </a:r>
            <a:r>
              <a:rPr lang="ru-R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отримали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конструктивних</a:t>
            </a:r>
            <a:r>
              <a:rPr lang="ru-R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нормативному порядку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правозастосувачем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грубе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85, 86, 108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шкода” (ст. 186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аварійна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обстановка” (ст. 128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(ст. 184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безгосподарне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(ст. 150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масовому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скупченню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птахів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польотів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суден” (ст. 111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образливе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чіпляння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(ст. 173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стан, 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ображає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мораль” (ст. 178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злісна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непокора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(ст. 185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злісне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ухилення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185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185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поважні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причини” (ст. 210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розкритті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практика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594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 складів адміністративних правопорушень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00698" y="2181997"/>
            <a:ext cx="3850640" cy="15443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810000" y="4104640"/>
            <a:ext cx="3850640" cy="15443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Родові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видові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7386320" y="2072640"/>
            <a:ext cx="3850640" cy="15443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одиничні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 rot="2557943">
            <a:off x="6043149" y="1978569"/>
            <a:ext cx="1493520" cy="426720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rot="8487404">
            <a:off x="4281706" y="1999253"/>
            <a:ext cx="1493520" cy="426720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rot="5400000">
            <a:off x="5188730" y="2514601"/>
            <a:ext cx="1493520" cy="426720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721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8324877"/>
              </p:ext>
            </p:extLst>
          </p:nvPr>
        </p:nvGraphicFramePr>
        <p:xfrm>
          <a:off x="838200" y="1825624"/>
          <a:ext cx="10515600" cy="4100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2535728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537255374"/>
                    </a:ext>
                  </a:extLst>
                </a:gridCol>
              </a:tblGrid>
              <a:tr h="683387">
                <a:tc>
                  <a:txBody>
                    <a:bodyPr/>
                    <a:lstStyle/>
                    <a:p>
                      <a:pPr algn="ctr"/>
                      <a:r>
                        <a:rPr lang="uk-UA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Критерій</a:t>
                      </a:r>
                    </a:p>
                    <a:p>
                      <a:pPr algn="ctr"/>
                      <a:r>
                        <a:rPr lang="uk-UA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(залежно</a:t>
                      </a:r>
                      <a:r>
                        <a:rPr lang="uk-UA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від..</a:t>
                      </a:r>
                      <a:r>
                        <a:rPr lang="uk-UA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Види складів</a:t>
                      </a:r>
                      <a:endParaRPr lang="ru-RU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923251"/>
                  </a:ext>
                </a:extLst>
              </a:tr>
              <a:tr h="683387">
                <a:tc>
                  <a:txBody>
                    <a:bodyPr/>
                    <a:lstStyle/>
                    <a:p>
                      <a:r>
                        <a:rPr lang="ru-RU" b="1" i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ступеня</a:t>
                      </a:r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1" i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суспільної</a:t>
                      </a:r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1" i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небезпеки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основні</a:t>
                      </a:r>
                      <a:r>
                        <a:rPr lang="ru-RU" sz="1800" b="1" i="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800" b="1" i="0" kern="120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кваліфіковані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896144"/>
                  </a:ext>
                </a:extLst>
              </a:tr>
              <a:tr h="683387">
                <a:tc>
                  <a:txBody>
                    <a:bodyPr/>
                    <a:lstStyle/>
                    <a:p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характеру </a:t>
                      </a:r>
                      <a:r>
                        <a:rPr lang="ru-RU" b="1" i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шкоди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матеріальні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формальні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3653007"/>
                  </a:ext>
                </a:extLst>
              </a:tr>
              <a:tr h="683387">
                <a:tc>
                  <a:txBody>
                    <a:bodyPr/>
                    <a:lstStyle/>
                    <a:p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1" i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суб’єкта</a:t>
                      </a:r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проступку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особисті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службові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b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посадові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650625"/>
                  </a:ext>
                </a:extLst>
              </a:tr>
              <a:tr h="683387">
                <a:tc>
                  <a:txBody>
                    <a:bodyPr/>
                    <a:lstStyle/>
                    <a:p>
                      <a:r>
                        <a:rPr lang="ru-RU" b="1" i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структури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однозначні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альтернативні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801211"/>
                  </a:ext>
                </a:extLst>
              </a:tr>
              <a:tr h="683387">
                <a:tc>
                  <a:txBody>
                    <a:bodyPr/>
                    <a:lstStyle/>
                    <a:p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1" i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особливості</a:t>
                      </a:r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1" i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конструкції</a:t>
                      </a:r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описові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b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бланкетні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b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відсильні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56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4273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складу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155825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Для того,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виникли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правовідносини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одних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недостатньо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діях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 складу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проступку.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72050" y="4595336"/>
            <a:ext cx="71437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2400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юридичним</a:t>
            </a:r>
            <a:r>
              <a:rPr lang="ru-RU" sz="2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складом </a:t>
            </a:r>
            <a:r>
              <a:rPr lang="ru-RU" sz="2400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</a:t>
            </a:r>
            <a:r>
              <a:rPr lang="ru-RU" sz="2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передбачену</a:t>
            </a:r>
            <a:r>
              <a:rPr lang="ru-RU" sz="2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нормами </a:t>
            </a:r>
            <a:r>
              <a:rPr lang="ru-RU" sz="2400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sz="2400" b="1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4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24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2400" b="1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4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 </a:t>
            </a:r>
            <a:r>
              <a:rPr lang="ru-RU" sz="2400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sz="2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протиправне</a:t>
            </a:r>
            <a:r>
              <a:rPr lang="ru-RU" sz="2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2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кваліфікувати</a:t>
            </a:r>
            <a:r>
              <a:rPr lang="ru-RU" sz="24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b="1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4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147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складу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00355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ru-RU" sz="5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5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5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5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належать</a:t>
            </a:r>
            <a:r>
              <a:rPr lang="ru-RU" sz="5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5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5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sz="5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5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5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об'єктивна</a:t>
            </a:r>
            <a:r>
              <a:rPr lang="ru-RU" sz="5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сторона;</a:t>
            </a:r>
          </a:p>
          <a:p>
            <a:r>
              <a:rPr lang="ru-RU" sz="5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5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</a:t>
            </a:r>
            <a:r>
              <a:rPr lang="ru-RU" sz="5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5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sz="5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суб'єктивна</a:t>
            </a:r>
            <a:r>
              <a:rPr lang="ru-RU" sz="5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сторона.</a:t>
            </a:r>
          </a:p>
          <a:p>
            <a:pPr marL="0" indent="0">
              <a:buNone/>
            </a:pP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7832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994</Words>
  <Application>Microsoft Office PowerPoint</Application>
  <PresentationFormat>Широкоэкранный</PresentationFormat>
  <Paragraphs>161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Тема Office</vt:lpstr>
      <vt:lpstr>Адміністративне правопорушення та його юридичний склад</vt:lpstr>
      <vt:lpstr> Поняття адміністративного правопорушення (проступку)</vt:lpstr>
      <vt:lpstr>Ознаки адміністративного правопорушення</vt:lpstr>
      <vt:lpstr>Групи адміністративних правопорушень:</vt:lpstr>
      <vt:lpstr>Поняття та види складів адміністративного проступку</vt:lpstr>
      <vt:lpstr>Ознаки складів адміністративних правопорушень</vt:lpstr>
      <vt:lpstr>Види складів адміністративного проступку</vt:lpstr>
      <vt:lpstr>Структура складу адміністративного проступку</vt:lpstr>
      <vt:lpstr>Структура складу адміністративного проступку</vt:lpstr>
      <vt:lpstr>Об’єкт</vt:lpstr>
      <vt:lpstr>Об’єкт</vt:lpstr>
      <vt:lpstr>Об'єктивна сторона</vt:lpstr>
      <vt:lpstr>Презентация PowerPoint</vt:lpstr>
      <vt:lpstr>Залежно від наявності шкідливих наслідків виділяють:</vt:lpstr>
      <vt:lpstr>Презентация PowerPoint</vt:lpstr>
      <vt:lpstr>Суб’єкт</vt:lpstr>
      <vt:lpstr>Спеціальні суб’єкти </vt:lpstr>
      <vt:lpstr>Суб’єктивна сторона</vt:lpstr>
      <vt:lpstr>Презентация PowerPoint</vt:lpstr>
      <vt:lpstr>Презентация PowerPoint</vt:lpstr>
      <vt:lpstr>Рекомендована література:</vt:lpstr>
      <vt:lpstr>Тема практичного заняття № 2 Тема 2. Адміністративне правопорушення (делікт) та його склад.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Адміністративне правопорушення та його юридичний склад</dc:title>
  <dc:creator>User</dc:creator>
  <cp:lastModifiedBy>User</cp:lastModifiedBy>
  <cp:revision>8</cp:revision>
  <dcterms:created xsi:type="dcterms:W3CDTF">2022-09-04T17:35:51Z</dcterms:created>
  <dcterms:modified xsi:type="dcterms:W3CDTF">2023-09-13T07:48:26Z</dcterms:modified>
</cp:coreProperties>
</file>