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19" r:id="rId2"/>
    <p:sldId id="411" r:id="rId3"/>
    <p:sldId id="448" r:id="rId4"/>
    <p:sldId id="386" r:id="rId5"/>
    <p:sldId id="449" r:id="rId6"/>
    <p:sldId id="450" r:id="rId7"/>
    <p:sldId id="447" r:id="rId8"/>
    <p:sldId id="390" r:id="rId9"/>
    <p:sldId id="397" r:id="rId10"/>
    <p:sldId id="412" r:id="rId11"/>
    <p:sldId id="404" r:id="rId12"/>
    <p:sldId id="405" r:id="rId13"/>
    <p:sldId id="407" r:id="rId14"/>
    <p:sldId id="415" r:id="rId15"/>
    <p:sldId id="400" r:id="rId16"/>
    <p:sldId id="401" r:id="rId17"/>
    <p:sldId id="451" r:id="rId18"/>
    <p:sldId id="420" r:id="rId19"/>
    <p:sldId id="421" r:id="rId20"/>
    <p:sldId id="433" r:id="rId21"/>
    <p:sldId id="435" r:id="rId22"/>
    <p:sldId id="439" r:id="rId23"/>
    <p:sldId id="441" r:id="rId24"/>
    <p:sldId id="44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66FFFF"/>
    <a:srgbClr val="46FE88"/>
    <a:srgbClr val="75FFAA"/>
    <a:srgbClr val="75FF75"/>
    <a:srgbClr val="66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98" d="100"/>
          <a:sy n="98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4BA77B-5A72-43E9-8C4C-9B76A5470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B33DC-FEAB-4BAE-830D-DB24837D6A59}" type="slidenum">
              <a:rPr lang="en-US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4343400"/>
            <a:ext cx="6434137" cy="4114800"/>
          </a:xfrm>
          <a:noFill/>
        </p:spPr>
        <p:txBody>
          <a:bodyPr/>
          <a:lstStyle/>
          <a:p>
            <a:pPr marL="266700" indent="-266700" eaLnBrk="1" hangingPunct="1"/>
            <a:r>
              <a:rPr lang="ru-RU" altLang="ru-RU" sz="1300" smtClean="0"/>
              <a:t>Этот слайд графически объясняет сказанное на предыдущем</a:t>
            </a:r>
            <a:endParaRPr lang="en-US" altLang="ru-RU" sz="1300" smtClean="0"/>
          </a:p>
          <a:p>
            <a:pPr marL="266700" indent="-266700" eaLnBrk="1" hangingPunct="1">
              <a:buFontTx/>
              <a:buAutoNum type="arabicParenR"/>
            </a:pPr>
            <a:r>
              <a:rPr lang="ru-RU" altLang="ru-RU" sz="1300" smtClean="0"/>
              <a:t> Клиент</a:t>
            </a:r>
            <a:r>
              <a:rPr lang="en-US" altLang="ru-RU" sz="1300" smtClean="0"/>
              <a:t> </a:t>
            </a:r>
            <a:r>
              <a:rPr lang="ru-RU" altLang="ru-RU" sz="1300" smtClean="0"/>
              <a:t>хочет открыть страницу, расположенную в SQLной виртуальной поддиректории на IIS </a:t>
            </a:r>
          </a:p>
          <a:p>
            <a:pPr marL="266700" indent="-266700" eaLnBrk="1" hangingPunct="1">
              <a:buFontTx/>
              <a:buAutoNum type="arabicParenR"/>
            </a:pPr>
            <a:r>
              <a:rPr lang="ru-RU" altLang="ru-RU" sz="1300" smtClean="0"/>
              <a:t> Это действие генерит HTTP-запрос на</a:t>
            </a:r>
            <a:r>
              <a:rPr lang="en-US" altLang="ru-RU" sz="1300" smtClean="0"/>
              <a:t> IIS</a:t>
            </a:r>
            <a:r>
              <a:rPr lang="ru-RU" altLang="ru-RU" sz="1300" smtClean="0"/>
              <a:t>, к-й идет через Интернет</a:t>
            </a:r>
          </a:p>
          <a:p>
            <a:pPr marL="266700" indent="-266700" eaLnBrk="1" hangingPunct="1">
              <a:buFontTx/>
              <a:buAutoNum type="arabicParenR"/>
            </a:pPr>
            <a:r>
              <a:rPr lang="ru-RU" altLang="ru-RU" sz="1300" smtClean="0"/>
              <a:t> Когда запрос достигает IIS, в дело вступает </a:t>
            </a:r>
            <a:r>
              <a:rPr lang="en-US" altLang="ru-RU" sz="1300" smtClean="0"/>
              <a:t>ISAPI</a:t>
            </a:r>
            <a:r>
              <a:rPr lang="ru-RU" altLang="ru-RU" sz="1300" smtClean="0"/>
              <a:t>-фильтр</a:t>
            </a:r>
            <a:r>
              <a:rPr lang="en-US" altLang="ru-RU" sz="1300" smtClean="0"/>
              <a:t>. </a:t>
            </a:r>
            <a:r>
              <a:rPr lang="ru-RU" altLang="ru-RU" sz="1300" smtClean="0"/>
              <a:t>Он превращает запрос (строка </a:t>
            </a:r>
            <a:r>
              <a:rPr lang="en-US" altLang="ru-RU" sz="1300" smtClean="0"/>
              <a:t>URL</a:t>
            </a:r>
            <a:r>
              <a:rPr lang="ru-RU" altLang="ru-RU" sz="1300" smtClean="0"/>
              <a:t>,</a:t>
            </a:r>
            <a:r>
              <a:rPr lang="en-US" altLang="ru-RU" sz="1300" smtClean="0"/>
              <a:t> XML</a:t>
            </a:r>
            <a:r>
              <a:rPr lang="ru-RU" altLang="ru-RU" sz="1300" smtClean="0"/>
              <a:t>-документ) в команду</a:t>
            </a:r>
            <a:r>
              <a:rPr lang="en-US" altLang="ru-RU" sz="1300" smtClean="0"/>
              <a:t> OLE DB.</a:t>
            </a:r>
          </a:p>
          <a:p>
            <a:pPr marL="266700" indent="-266700" eaLnBrk="1" hangingPunct="1"/>
            <a:r>
              <a:rPr lang="ru-RU" altLang="ru-RU" sz="1300" smtClean="0"/>
              <a:t>4) </a:t>
            </a:r>
            <a:r>
              <a:rPr lang="en-US" altLang="ru-RU" sz="1300" smtClean="0"/>
              <a:t>OLE DB </a:t>
            </a:r>
            <a:r>
              <a:rPr lang="ru-RU" altLang="ru-RU" sz="1300" smtClean="0"/>
              <a:t>посылает запрос на</a:t>
            </a:r>
            <a:r>
              <a:rPr lang="en-US" altLang="ru-RU" sz="1300" smtClean="0"/>
              <a:t> SQL Server.</a:t>
            </a:r>
          </a:p>
          <a:p>
            <a:pPr marL="266700" indent="-266700" eaLnBrk="1" hangingPunct="1"/>
            <a:r>
              <a:rPr lang="ru-RU" altLang="ru-RU" sz="1300" smtClean="0"/>
              <a:t>5),6) </a:t>
            </a:r>
            <a:r>
              <a:rPr lang="en-US" altLang="ru-RU" sz="1300" smtClean="0"/>
              <a:t>SQL Server </a:t>
            </a:r>
            <a:r>
              <a:rPr lang="ru-RU" altLang="ru-RU" sz="1300" smtClean="0"/>
              <a:t>его обрабатывает и возвращает стрим </a:t>
            </a:r>
            <a:r>
              <a:rPr lang="en-US" altLang="ru-RU" sz="1300" smtClean="0"/>
              <a:t>XML</a:t>
            </a:r>
            <a:r>
              <a:rPr lang="ru-RU" altLang="ru-RU" sz="1300" smtClean="0"/>
              <a:t> обратно</a:t>
            </a:r>
            <a:r>
              <a:rPr lang="en-US" altLang="ru-RU" sz="1300" smtClean="0"/>
              <a:t> IIS.</a:t>
            </a:r>
          </a:p>
          <a:p>
            <a:pPr marL="266700" indent="-266700" eaLnBrk="1" hangingPunct="1"/>
            <a:r>
              <a:rPr lang="ru-RU" altLang="ru-RU" sz="1300" smtClean="0"/>
              <a:t>7),8) </a:t>
            </a:r>
            <a:r>
              <a:rPr lang="en-US" altLang="ru-RU" sz="1300" smtClean="0"/>
              <a:t>IIS </a:t>
            </a:r>
            <a:r>
              <a:rPr lang="ru-RU" altLang="ru-RU" sz="1300" smtClean="0"/>
              <a:t>отсылает ответ броузеру</a:t>
            </a:r>
            <a:endParaRPr lang="en-US" altLang="ru-RU" sz="1300" smtClean="0"/>
          </a:p>
          <a:p>
            <a:pPr marL="266700" indent="-266700" eaLnBrk="1" hangingPunct="1"/>
            <a:r>
              <a:rPr lang="ru-RU" altLang="ru-RU" sz="1300" smtClean="0"/>
              <a:t>9) Тот парсит XML в HTML и отображает в своем окне</a:t>
            </a:r>
            <a:r>
              <a:rPr lang="en-US" altLang="ru-RU" sz="1300" smtClean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8AD70-C887-498C-B5E0-95D74699BE0F}" type="slidenum">
              <a:rPr lang="en-US" altLang="ru-RU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Программа доклада – основные темы.</a:t>
            </a:r>
            <a:endParaRPr lang="en-US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EB9B5D-3CF8-46C0-8456-4ACCFB7084FD}" type="slidenum">
              <a:rPr lang="en-US" altLang="ru-RU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1038"/>
            <a:ext cx="4538662" cy="34036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11650"/>
            <a:ext cx="5016500" cy="4160838"/>
          </a:xfrm>
          <a:noFill/>
        </p:spPr>
        <p:txBody>
          <a:bodyPr lIns="91226" tIns="45612" rIns="91226" bIns="45612"/>
          <a:lstStyle/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 smtClean="0"/>
              <a:t>Web Part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 smtClean="0"/>
              <a:t>Wraps a data source (table, cube, …) or application with HTML and metadata (properties, models, …)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 smtClean="0"/>
              <a:t>Web Part Folder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 smtClean="0"/>
              <a:t>Container for a set of Web Parts. Hooks for additional features such as security, customization, etc.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 smtClean="0"/>
              <a:t>Dashboard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 smtClean="0"/>
              <a:t>Visual presentation of a set of parts. Uses metadata associated with items to render the information.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 smtClean="0"/>
              <a:t>Dashboard Application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 smtClean="0"/>
              <a:t>Dashboard plus all the supporting items such as apps, wizards, models, templates, style sheets, ...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 smtClean="0"/>
              <a:t>Dashboard Factory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 smtClean="0"/>
              <a:t>Retrieves Web Parts from store and assembles Dashboard page from content, metadata, and styles</a:t>
            </a:r>
          </a:p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D108-3A4C-47C5-9797-9BE2CAF16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9865-0AE4-4E1D-85A8-F0CE8BE44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F5CE-AF7F-41A4-908F-BD8692F78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CB51-82BE-40A3-9189-678E6B09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16B5-DACF-4483-BA87-B5B862001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B1779-0044-4F4A-AC8B-89AD8B67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C6F7-66CB-4584-A66F-B3058B54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7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3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973A-FD95-446C-9D98-CC239AF7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E3F89-E5A1-4AE0-824F-EFAE73AC5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765F-403F-4613-A17D-72906E029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5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FF56-975B-4465-93CB-8AF4882B0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7C2FA-74B3-4F7C-B686-E6749C5D8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2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997D-75D3-4F0A-BA9D-B2E7CAF76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FA5D-8404-4EE0-BEEF-286CCC277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E4A5-A51B-4FE8-983B-A2FA9F8F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2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C72946-F0AE-4264-8C61-086452F4F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Ø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740" y="404664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tx2"/>
              </a:solidFill>
            </a:endParaRPr>
          </a:p>
          <a:p>
            <a:pPr algn="ctr"/>
            <a:r>
              <a:rPr lang="ru-RU" altLang="ru-RU" sz="2800" dirty="0" smtClean="0">
                <a:solidFill>
                  <a:schemeClr val="tx2"/>
                </a:solidFill>
              </a:rPr>
              <a:t>Применение </a:t>
            </a:r>
            <a:r>
              <a:rPr lang="ru-RU" altLang="ru-RU" sz="2800" dirty="0" smtClean="0">
                <a:solidFill>
                  <a:schemeClr val="tx2"/>
                </a:solidFill>
              </a:rPr>
              <a:t>Облачных </a:t>
            </a:r>
            <a:r>
              <a:rPr lang="ru-RU" altLang="ru-RU" sz="2800" dirty="0" err="1" smtClean="0">
                <a:solidFill>
                  <a:schemeClr val="tx2"/>
                </a:solidFill>
              </a:rPr>
              <a:t>технологийи</a:t>
            </a:r>
            <a:r>
              <a:rPr lang="ru-RU" altLang="ru-RU" sz="28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altLang="ru-RU" sz="2800" dirty="0" smtClean="0">
                <a:solidFill>
                  <a:schemeClr val="tx2"/>
                </a:solidFill>
              </a:rPr>
              <a:t>Р</a:t>
            </a:r>
            <a:r>
              <a:rPr lang="ru-RU" sz="2800" dirty="0" smtClean="0">
                <a:solidFill>
                  <a:schemeClr val="tx2"/>
                </a:solidFill>
              </a:rPr>
              <a:t>ешение </a:t>
            </a:r>
            <a:r>
              <a:rPr lang="en-US" sz="2800" dirty="0" smtClean="0">
                <a:solidFill>
                  <a:schemeClr val="tx2"/>
                </a:solidFill>
              </a:rPr>
              <a:t>Amazon </a:t>
            </a:r>
            <a:r>
              <a:rPr lang="en-US" sz="2800" dirty="0">
                <a:solidFill>
                  <a:schemeClr val="tx2"/>
                </a:solidFill>
              </a:rPr>
              <a:t>Web Services</a:t>
            </a:r>
            <a:endParaRPr lang="ru-RU" sz="2800" dirty="0">
              <a:solidFill>
                <a:schemeClr val="tx2"/>
              </a:solidFill>
            </a:endParaRPr>
          </a:p>
          <a:p>
            <a:pPr algn="ctr"/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8207375" cy="762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Процесс создания хранилища данных</a:t>
            </a:r>
            <a:endParaRPr lang="en-US" altLang="ru-RU" sz="32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05800" cy="5111750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smtClean="0"/>
              <a:t>Создание  хранилищ баз данных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smtClean="0"/>
              <a:t>Синхронизация и администрирование хранилищ баз данных</a:t>
            </a:r>
            <a:endParaRPr lang="en-US" altLang="ru-RU" sz="2000" smtClean="0"/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smtClean="0"/>
              <a:t>Ведение обработки одного или нескольких параллельных запросов - ведение параллельной обработки одного запроса или нескольких процессорах одновременно</a:t>
            </a:r>
            <a:endParaRPr lang="ru-RU" altLang="ru-RU" sz="2000" smtClean="0">
              <a:sym typeface="Wingdings" pitchFamily="2" charset="2"/>
            </a:endParaRPr>
          </a:p>
          <a:p>
            <a:pPr eaLnBrk="1" hangingPunct="1">
              <a:spcBef>
                <a:spcPct val="6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2000" smtClean="0"/>
              <a:t>     - взаимодействие с данными других форматов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smtClean="0"/>
              <a:t>Создание источников данных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2000" smtClean="0"/>
              <a:t>      - отображение организационной структуры мест обработки и хранения документов</a:t>
            </a:r>
          </a:p>
          <a:p>
            <a:pPr eaLnBrk="1" hangingPunct="1">
              <a:spcBef>
                <a:spcPct val="6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2000" smtClean="0"/>
              <a:t>    - архивирование документов</a:t>
            </a:r>
            <a:endParaRPr lang="en-US" altLang="ru-RU" sz="2000" smtClean="0"/>
          </a:p>
        </p:txBody>
      </p:sp>
      <p:sp>
        <p:nvSpPr>
          <p:cNvPr id="819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3B916A7-C66B-44AC-AD12-F9D8D0B4673F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ru-RU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Модель многомерного представления информации</a:t>
            </a:r>
          </a:p>
        </p:txBody>
      </p:sp>
      <p:grpSp>
        <p:nvGrpSpPr>
          <p:cNvPr id="10243" name="Group 10"/>
          <p:cNvGrpSpPr>
            <a:grpSpLocks/>
          </p:cNvGrpSpPr>
          <p:nvPr/>
        </p:nvGrpSpPr>
        <p:grpSpPr bwMode="auto">
          <a:xfrm>
            <a:off x="1889125" y="4876800"/>
            <a:ext cx="1898650" cy="838200"/>
            <a:chOff x="1190" y="3072"/>
            <a:chExt cx="1196" cy="528"/>
          </a:xfrm>
        </p:grpSpPr>
        <p:sp>
          <p:nvSpPr>
            <p:cNvPr id="10302" name="Rectangle 11"/>
            <p:cNvSpPr>
              <a:spLocks noChangeArrowheads="1"/>
            </p:cNvSpPr>
            <p:nvPr/>
          </p:nvSpPr>
          <p:spPr bwMode="auto">
            <a:xfrm>
              <a:off x="1392" y="3312"/>
              <a:ext cx="6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</a:rPr>
                <a:t>Месяц</a:t>
              </a:r>
              <a:endParaRPr lang="en-US" altLang="ru-RU" sz="2400">
                <a:solidFill>
                  <a:schemeClr val="tx2"/>
                </a:solidFill>
              </a:endParaRPr>
            </a:p>
          </p:txBody>
        </p:sp>
        <p:sp>
          <p:nvSpPr>
            <p:cNvPr id="10303" name="Line 12"/>
            <p:cNvSpPr>
              <a:spLocks noChangeShapeType="1"/>
            </p:cNvSpPr>
            <p:nvPr/>
          </p:nvSpPr>
          <p:spPr bwMode="auto">
            <a:xfrm>
              <a:off x="1200" y="307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4" name="Rectangle 13"/>
            <p:cNvSpPr>
              <a:spLocks noChangeArrowheads="1"/>
            </p:cNvSpPr>
            <p:nvPr/>
          </p:nvSpPr>
          <p:spPr bwMode="auto">
            <a:xfrm>
              <a:off x="1190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1 </a:t>
              </a:r>
            </a:p>
          </p:txBody>
        </p:sp>
        <p:sp>
          <p:nvSpPr>
            <p:cNvPr id="10305" name="Rectangle 14"/>
            <p:cNvSpPr>
              <a:spLocks noChangeArrowheads="1"/>
            </p:cNvSpPr>
            <p:nvPr/>
          </p:nvSpPr>
          <p:spPr bwMode="auto">
            <a:xfrm>
              <a:off x="1358" y="312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0306" name="Rectangle 15"/>
            <p:cNvSpPr>
              <a:spLocks noChangeArrowheads="1"/>
            </p:cNvSpPr>
            <p:nvPr/>
          </p:nvSpPr>
          <p:spPr bwMode="auto">
            <a:xfrm>
              <a:off x="1536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3 </a:t>
              </a:r>
            </a:p>
          </p:txBody>
        </p:sp>
        <p:sp>
          <p:nvSpPr>
            <p:cNvPr id="10307" name="Rectangle 16"/>
            <p:cNvSpPr>
              <a:spLocks noChangeArrowheads="1"/>
            </p:cNvSpPr>
            <p:nvPr/>
          </p:nvSpPr>
          <p:spPr bwMode="auto">
            <a:xfrm>
              <a:off x="1657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4 </a:t>
              </a:r>
            </a:p>
          </p:txBody>
        </p:sp>
        <p:sp>
          <p:nvSpPr>
            <p:cNvPr id="10308" name="Rectangle 17"/>
            <p:cNvSpPr>
              <a:spLocks noChangeArrowheads="1"/>
            </p:cNvSpPr>
            <p:nvPr/>
          </p:nvSpPr>
          <p:spPr bwMode="auto">
            <a:xfrm>
              <a:off x="2160" y="3120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0309" name="Rectangle 18"/>
            <p:cNvSpPr>
              <a:spLocks noChangeArrowheads="1"/>
            </p:cNvSpPr>
            <p:nvPr/>
          </p:nvSpPr>
          <p:spPr bwMode="auto">
            <a:xfrm>
              <a:off x="1993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6 </a:t>
              </a:r>
            </a:p>
          </p:txBody>
        </p:sp>
        <p:sp>
          <p:nvSpPr>
            <p:cNvPr id="10310" name="Rectangle 19"/>
            <p:cNvSpPr>
              <a:spLocks noChangeArrowheads="1"/>
            </p:cNvSpPr>
            <p:nvPr/>
          </p:nvSpPr>
          <p:spPr bwMode="auto">
            <a:xfrm>
              <a:off x="1825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5 </a:t>
              </a:r>
            </a:p>
          </p:txBody>
        </p:sp>
      </p:grpSp>
      <p:sp>
        <p:nvSpPr>
          <p:cNvPr id="10244" name="Rectangle 20"/>
          <p:cNvSpPr>
            <a:spLocks noChangeArrowheads="1"/>
          </p:cNvSpPr>
          <p:nvPr/>
        </p:nvSpPr>
        <p:spPr bwMode="auto">
          <a:xfrm rot="-5400000">
            <a:off x="-133350" y="3524250"/>
            <a:ext cx="1225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Приказ</a:t>
            </a:r>
            <a:endParaRPr lang="en-US" altLang="ru-RU" sz="2400">
              <a:solidFill>
                <a:schemeClr val="tx2"/>
              </a:solidFill>
            </a:endParaRPr>
          </a:p>
        </p:txBody>
      </p:sp>
      <p:sp>
        <p:nvSpPr>
          <p:cNvPr id="10245" name="Line 21"/>
          <p:cNvSpPr>
            <a:spLocks noChangeShapeType="1"/>
          </p:cNvSpPr>
          <p:nvPr/>
        </p:nvSpPr>
        <p:spPr bwMode="auto">
          <a:xfrm>
            <a:off x="1879600" y="320992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22"/>
          <p:cNvSpPr>
            <a:spLocks noChangeArrowheads="1"/>
          </p:cNvSpPr>
          <p:nvPr/>
        </p:nvSpPr>
        <p:spPr bwMode="auto">
          <a:xfrm>
            <a:off x="1328738" y="3209925"/>
            <a:ext cx="360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 1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0247" name="Rectangle 23"/>
          <p:cNvSpPr>
            <a:spLocks noChangeArrowheads="1"/>
          </p:cNvSpPr>
          <p:nvPr/>
        </p:nvSpPr>
        <p:spPr bwMode="auto">
          <a:xfrm>
            <a:off x="1393825" y="3451225"/>
            <a:ext cx="301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2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0248" name="Rectangle 24"/>
          <p:cNvSpPr>
            <a:spLocks noChangeArrowheads="1"/>
          </p:cNvSpPr>
          <p:nvPr/>
        </p:nvSpPr>
        <p:spPr bwMode="auto">
          <a:xfrm>
            <a:off x="1366838" y="4021138"/>
            <a:ext cx="35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...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0249" name="Rectangle 25"/>
          <p:cNvSpPr>
            <a:spLocks noChangeArrowheads="1"/>
          </p:cNvSpPr>
          <p:nvPr/>
        </p:nvSpPr>
        <p:spPr bwMode="auto">
          <a:xfrm>
            <a:off x="1300163" y="4581525"/>
            <a:ext cx="409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800">
                <a:solidFill>
                  <a:schemeClr val="tx2"/>
                </a:solidFill>
              </a:rPr>
              <a:t>N </a:t>
            </a:r>
          </a:p>
        </p:txBody>
      </p:sp>
      <p:grpSp>
        <p:nvGrpSpPr>
          <p:cNvPr id="10250" name="Group 26"/>
          <p:cNvGrpSpPr>
            <a:grpSpLocks/>
          </p:cNvGrpSpPr>
          <p:nvPr/>
        </p:nvGrpSpPr>
        <p:grpSpPr bwMode="auto">
          <a:xfrm>
            <a:off x="2133600" y="3200400"/>
            <a:ext cx="1600200" cy="1687513"/>
            <a:chOff x="2112" y="1392"/>
            <a:chExt cx="1008" cy="1063"/>
          </a:xfrm>
        </p:grpSpPr>
        <p:sp>
          <p:nvSpPr>
            <p:cNvPr id="10295" name="Line 27"/>
            <p:cNvSpPr>
              <a:spLocks noChangeShapeType="1"/>
            </p:cNvSpPr>
            <p:nvPr/>
          </p:nvSpPr>
          <p:spPr bwMode="auto">
            <a:xfrm>
              <a:off x="2112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6" name="Line 28"/>
            <p:cNvSpPr>
              <a:spLocks noChangeShapeType="1"/>
            </p:cNvSpPr>
            <p:nvPr/>
          </p:nvSpPr>
          <p:spPr bwMode="auto">
            <a:xfrm>
              <a:off x="2448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7" name="Line 29"/>
            <p:cNvSpPr>
              <a:spLocks noChangeShapeType="1"/>
            </p:cNvSpPr>
            <p:nvPr/>
          </p:nvSpPr>
          <p:spPr bwMode="auto">
            <a:xfrm>
              <a:off x="2616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8" name="Line 30"/>
            <p:cNvSpPr>
              <a:spLocks noChangeShapeType="1"/>
            </p:cNvSpPr>
            <p:nvPr/>
          </p:nvSpPr>
          <p:spPr bwMode="auto">
            <a:xfrm>
              <a:off x="2784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Line 31"/>
            <p:cNvSpPr>
              <a:spLocks noChangeShapeType="1"/>
            </p:cNvSpPr>
            <p:nvPr/>
          </p:nvSpPr>
          <p:spPr bwMode="auto">
            <a:xfrm>
              <a:off x="2952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0" name="Line 32"/>
            <p:cNvSpPr>
              <a:spLocks noChangeShapeType="1"/>
            </p:cNvSpPr>
            <p:nvPr/>
          </p:nvSpPr>
          <p:spPr bwMode="auto">
            <a:xfrm>
              <a:off x="2280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1" name="Line 33"/>
            <p:cNvSpPr>
              <a:spLocks noChangeShapeType="1"/>
            </p:cNvSpPr>
            <p:nvPr/>
          </p:nvSpPr>
          <p:spPr bwMode="auto">
            <a:xfrm>
              <a:off x="3120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51" name="Group 34"/>
          <p:cNvGrpSpPr>
            <a:grpSpLocks/>
          </p:cNvGrpSpPr>
          <p:nvPr/>
        </p:nvGrpSpPr>
        <p:grpSpPr bwMode="auto">
          <a:xfrm>
            <a:off x="1903413" y="3198813"/>
            <a:ext cx="1830387" cy="1333500"/>
            <a:chOff x="1199" y="2015"/>
            <a:chExt cx="1064" cy="840"/>
          </a:xfrm>
        </p:grpSpPr>
        <p:sp>
          <p:nvSpPr>
            <p:cNvPr id="10289" name="Line 35"/>
            <p:cNvSpPr>
              <a:spLocks noChangeShapeType="1"/>
            </p:cNvSpPr>
            <p:nvPr/>
          </p:nvSpPr>
          <p:spPr bwMode="auto">
            <a:xfrm rot="-5400000">
              <a:off x="1731" y="2155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0" name="Line 36"/>
            <p:cNvSpPr>
              <a:spLocks noChangeShapeType="1"/>
            </p:cNvSpPr>
            <p:nvPr/>
          </p:nvSpPr>
          <p:spPr bwMode="auto">
            <a:xfrm rot="-5400000">
              <a:off x="1732" y="1988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1" name="Line 37"/>
            <p:cNvSpPr>
              <a:spLocks noChangeShapeType="1"/>
            </p:cNvSpPr>
            <p:nvPr/>
          </p:nvSpPr>
          <p:spPr bwMode="auto">
            <a:xfrm rot="-5400000">
              <a:off x="1731" y="1819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2" name="Line 38"/>
            <p:cNvSpPr>
              <a:spLocks noChangeShapeType="1"/>
            </p:cNvSpPr>
            <p:nvPr/>
          </p:nvSpPr>
          <p:spPr bwMode="auto">
            <a:xfrm rot="-5400000">
              <a:off x="1731" y="1651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3" name="Line 39"/>
            <p:cNvSpPr>
              <a:spLocks noChangeShapeType="1"/>
            </p:cNvSpPr>
            <p:nvPr/>
          </p:nvSpPr>
          <p:spPr bwMode="auto">
            <a:xfrm rot="-5400000">
              <a:off x="1731" y="2323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4" name="Line 40"/>
            <p:cNvSpPr>
              <a:spLocks noChangeShapeType="1"/>
            </p:cNvSpPr>
            <p:nvPr/>
          </p:nvSpPr>
          <p:spPr bwMode="auto">
            <a:xfrm rot="-5400000">
              <a:off x="1731" y="1483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2" name="Line 43"/>
          <p:cNvSpPr>
            <a:spLocks noChangeShapeType="1"/>
          </p:cNvSpPr>
          <p:nvPr/>
        </p:nvSpPr>
        <p:spPr bwMode="auto">
          <a:xfrm flipV="1">
            <a:off x="2147888" y="2590800"/>
            <a:ext cx="5651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Line 44"/>
          <p:cNvSpPr>
            <a:spLocks noChangeShapeType="1"/>
          </p:cNvSpPr>
          <p:nvPr/>
        </p:nvSpPr>
        <p:spPr bwMode="auto">
          <a:xfrm flipV="1">
            <a:off x="2438400" y="2590800"/>
            <a:ext cx="5619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Line 45"/>
          <p:cNvSpPr>
            <a:spLocks noChangeShapeType="1"/>
          </p:cNvSpPr>
          <p:nvPr/>
        </p:nvSpPr>
        <p:spPr bwMode="auto">
          <a:xfrm flipV="1">
            <a:off x="26670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Line 46"/>
          <p:cNvSpPr>
            <a:spLocks noChangeShapeType="1"/>
          </p:cNvSpPr>
          <p:nvPr/>
        </p:nvSpPr>
        <p:spPr bwMode="auto">
          <a:xfrm flipV="1">
            <a:off x="2971800" y="2590800"/>
            <a:ext cx="5651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Line 47"/>
          <p:cNvSpPr>
            <a:spLocks noChangeShapeType="1"/>
          </p:cNvSpPr>
          <p:nvPr/>
        </p:nvSpPr>
        <p:spPr bwMode="auto">
          <a:xfrm flipV="1">
            <a:off x="3470275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Line 48"/>
          <p:cNvSpPr>
            <a:spLocks noChangeShapeType="1"/>
          </p:cNvSpPr>
          <p:nvPr/>
        </p:nvSpPr>
        <p:spPr bwMode="auto">
          <a:xfrm flipV="1">
            <a:off x="32004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Freeform 49"/>
          <p:cNvSpPr>
            <a:spLocks noChangeArrowheads="1"/>
          </p:cNvSpPr>
          <p:nvPr/>
        </p:nvSpPr>
        <p:spPr bwMode="auto">
          <a:xfrm>
            <a:off x="2051050" y="2997200"/>
            <a:ext cx="1847850" cy="9525"/>
          </a:xfrm>
          <a:custGeom>
            <a:avLst/>
            <a:gdLst>
              <a:gd name="T0" fmla="*/ 0 w 1164"/>
              <a:gd name="T1" fmla="*/ 2147483647 h 6"/>
              <a:gd name="T2" fmla="*/ 2147483647 w 1164"/>
              <a:gd name="T3" fmla="*/ 0 h 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64" h="6">
                <a:moveTo>
                  <a:pt x="0" y="6"/>
                </a:moveTo>
                <a:lnTo>
                  <a:pt x="116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Freeform 50"/>
          <p:cNvSpPr>
            <a:spLocks noChangeArrowheads="1"/>
          </p:cNvSpPr>
          <p:nvPr/>
        </p:nvSpPr>
        <p:spPr bwMode="auto">
          <a:xfrm>
            <a:off x="2286000" y="2781300"/>
            <a:ext cx="1833563" cy="4763"/>
          </a:xfrm>
          <a:custGeom>
            <a:avLst/>
            <a:gdLst>
              <a:gd name="T0" fmla="*/ 0 w 1155"/>
              <a:gd name="T1" fmla="*/ 0 h 3"/>
              <a:gd name="T2" fmla="*/ 2147483647 w 1155"/>
              <a:gd name="T3" fmla="*/ 2147483647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55" h="3">
                <a:moveTo>
                  <a:pt x="0" y="0"/>
                </a:moveTo>
                <a:lnTo>
                  <a:pt x="1155" y="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52"/>
          <p:cNvSpPr>
            <a:spLocks noChangeArrowheads="1"/>
          </p:cNvSpPr>
          <p:nvPr/>
        </p:nvSpPr>
        <p:spPr bwMode="auto">
          <a:xfrm>
            <a:off x="1027113" y="2528888"/>
            <a:ext cx="1316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Группа</a:t>
            </a:r>
            <a:r>
              <a:rPr lang="en-US" altLang="ru-RU" sz="1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62" name="Rectangle 53"/>
          <p:cNvSpPr>
            <a:spLocks noChangeArrowheads="1"/>
          </p:cNvSpPr>
          <p:nvPr/>
        </p:nvSpPr>
        <p:spPr bwMode="auto">
          <a:xfrm>
            <a:off x="1027113" y="2803525"/>
            <a:ext cx="1036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Отдел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0263" name="Line 54"/>
          <p:cNvSpPr>
            <a:spLocks noChangeShapeType="1"/>
          </p:cNvSpPr>
          <p:nvPr/>
        </p:nvSpPr>
        <p:spPr bwMode="auto">
          <a:xfrm flipV="1">
            <a:off x="37338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Line 55"/>
          <p:cNvSpPr>
            <a:spLocks noChangeShapeType="1"/>
          </p:cNvSpPr>
          <p:nvPr/>
        </p:nvSpPr>
        <p:spPr bwMode="auto">
          <a:xfrm flipV="1">
            <a:off x="19050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Line 56"/>
          <p:cNvSpPr>
            <a:spLocks noChangeShapeType="1"/>
          </p:cNvSpPr>
          <p:nvPr/>
        </p:nvSpPr>
        <p:spPr bwMode="auto">
          <a:xfrm>
            <a:off x="2438400" y="25908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66" name="Group 57"/>
          <p:cNvGrpSpPr>
            <a:grpSpLocks/>
          </p:cNvGrpSpPr>
          <p:nvPr/>
        </p:nvGrpSpPr>
        <p:grpSpPr bwMode="auto">
          <a:xfrm>
            <a:off x="3733800" y="2590800"/>
            <a:ext cx="565150" cy="2271713"/>
            <a:chOff x="2352" y="1632"/>
            <a:chExt cx="356" cy="1431"/>
          </a:xfrm>
        </p:grpSpPr>
        <p:sp>
          <p:nvSpPr>
            <p:cNvPr id="10280" name="Freeform 58"/>
            <p:cNvSpPr>
              <a:spLocks noChangeArrowheads="1"/>
            </p:cNvSpPr>
            <p:nvPr/>
          </p:nvSpPr>
          <p:spPr bwMode="auto">
            <a:xfrm>
              <a:off x="2478" y="1881"/>
              <a:ext cx="1" cy="1041"/>
            </a:xfrm>
            <a:custGeom>
              <a:avLst/>
              <a:gdLst>
                <a:gd name="T0" fmla="*/ 0 w 1"/>
                <a:gd name="T1" fmla="*/ 0 h 1041"/>
                <a:gd name="T2" fmla="*/ 0 w 1"/>
                <a:gd name="T3" fmla="*/ 1041 h 10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41">
                  <a:moveTo>
                    <a:pt x="0" y="0"/>
                  </a:moveTo>
                  <a:lnTo>
                    <a:pt x="0" y="104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1" name="Freeform 59"/>
            <p:cNvSpPr>
              <a:spLocks noChangeArrowheads="1"/>
            </p:cNvSpPr>
            <p:nvPr/>
          </p:nvSpPr>
          <p:spPr bwMode="auto">
            <a:xfrm>
              <a:off x="2589" y="1764"/>
              <a:ext cx="1" cy="1053"/>
            </a:xfrm>
            <a:custGeom>
              <a:avLst/>
              <a:gdLst>
                <a:gd name="T0" fmla="*/ 0 w 1"/>
                <a:gd name="T1" fmla="*/ 0 h 1053"/>
                <a:gd name="T2" fmla="*/ 0 w 1"/>
                <a:gd name="T3" fmla="*/ 1053 h 10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53">
                  <a:moveTo>
                    <a:pt x="0" y="0"/>
                  </a:moveTo>
                  <a:lnTo>
                    <a:pt x="0" y="105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2" name="Line 60"/>
            <p:cNvSpPr>
              <a:spLocks noChangeShapeType="1"/>
            </p:cNvSpPr>
            <p:nvPr/>
          </p:nvSpPr>
          <p:spPr bwMode="auto">
            <a:xfrm flipV="1">
              <a:off x="2352" y="2496"/>
              <a:ext cx="356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3" name="Line 61"/>
            <p:cNvSpPr>
              <a:spLocks noChangeShapeType="1"/>
            </p:cNvSpPr>
            <p:nvPr/>
          </p:nvSpPr>
          <p:spPr bwMode="auto">
            <a:xfrm flipV="1">
              <a:off x="2352" y="2304"/>
              <a:ext cx="356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4" name="Line 62"/>
            <p:cNvSpPr>
              <a:spLocks noChangeShapeType="1"/>
            </p:cNvSpPr>
            <p:nvPr/>
          </p:nvSpPr>
          <p:spPr bwMode="auto">
            <a:xfrm flipV="1">
              <a:off x="2352" y="1824"/>
              <a:ext cx="356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Line 63"/>
            <p:cNvSpPr>
              <a:spLocks noChangeShapeType="1"/>
            </p:cNvSpPr>
            <p:nvPr/>
          </p:nvSpPr>
          <p:spPr bwMode="auto">
            <a:xfrm flipV="1">
              <a:off x="2352" y="1968"/>
              <a:ext cx="356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6" name="Line 64"/>
            <p:cNvSpPr>
              <a:spLocks noChangeShapeType="1"/>
            </p:cNvSpPr>
            <p:nvPr/>
          </p:nvSpPr>
          <p:spPr bwMode="auto">
            <a:xfrm flipV="1">
              <a:off x="2352" y="2160"/>
              <a:ext cx="356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7" name="Line 65"/>
            <p:cNvSpPr>
              <a:spLocks noChangeShapeType="1"/>
            </p:cNvSpPr>
            <p:nvPr/>
          </p:nvSpPr>
          <p:spPr bwMode="auto">
            <a:xfrm flipV="1">
              <a:off x="2352" y="2688"/>
              <a:ext cx="356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8" name="Freeform 66"/>
            <p:cNvSpPr>
              <a:spLocks noChangeArrowheads="1"/>
            </p:cNvSpPr>
            <p:nvPr/>
          </p:nvSpPr>
          <p:spPr bwMode="auto">
            <a:xfrm>
              <a:off x="2700" y="1632"/>
              <a:ext cx="3" cy="1068"/>
            </a:xfrm>
            <a:custGeom>
              <a:avLst/>
              <a:gdLst>
                <a:gd name="T0" fmla="*/ 0 w 3"/>
                <a:gd name="T1" fmla="*/ 0 h 1068"/>
                <a:gd name="T2" fmla="*/ 3 w 3"/>
                <a:gd name="T3" fmla="*/ 1068 h 10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8">
                  <a:moveTo>
                    <a:pt x="0" y="0"/>
                  </a:moveTo>
                  <a:lnTo>
                    <a:pt x="3" y="106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67" name="Group 67"/>
          <p:cNvGrpSpPr>
            <a:grpSpLocks/>
          </p:cNvGrpSpPr>
          <p:nvPr/>
        </p:nvGrpSpPr>
        <p:grpSpPr bwMode="auto">
          <a:xfrm>
            <a:off x="5257800" y="4038600"/>
            <a:ext cx="3429000" cy="1825625"/>
            <a:chOff x="3312" y="2342"/>
            <a:chExt cx="2160" cy="1150"/>
          </a:xfrm>
        </p:grpSpPr>
        <p:sp>
          <p:nvSpPr>
            <p:cNvPr id="10270" name="Line 68"/>
            <p:cNvSpPr>
              <a:spLocks noChangeShapeType="1"/>
            </p:cNvSpPr>
            <p:nvPr/>
          </p:nvSpPr>
          <p:spPr bwMode="auto">
            <a:xfrm>
              <a:off x="3312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Line 69"/>
            <p:cNvSpPr>
              <a:spLocks noChangeShapeType="1"/>
            </p:cNvSpPr>
            <p:nvPr/>
          </p:nvSpPr>
          <p:spPr bwMode="auto">
            <a:xfrm>
              <a:off x="3312" y="2822"/>
              <a:ext cx="0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Line 70"/>
            <p:cNvSpPr>
              <a:spLocks noChangeShapeType="1"/>
            </p:cNvSpPr>
            <p:nvPr/>
          </p:nvSpPr>
          <p:spPr bwMode="auto">
            <a:xfrm>
              <a:off x="4313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Line 71"/>
            <p:cNvSpPr>
              <a:spLocks noChangeShapeType="1"/>
            </p:cNvSpPr>
            <p:nvPr/>
          </p:nvSpPr>
          <p:spPr bwMode="auto">
            <a:xfrm>
              <a:off x="4313" y="2774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Line 72"/>
            <p:cNvSpPr>
              <a:spLocks noChangeShapeType="1"/>
            </p:cNvSpPr>
            <p:nvPr/>
          </p:nvSpPr>
          <p:spPr bwMode="auto">
            <a:xfrm>
              <a:off x="4313" y="3206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Line 73"/>
            <p:cNvSpPr>
              <a:spLocks noChangeShapeType="1"/>
            </p:cNvSpPr>
            <p:nvPr/>
          </p:nvSpPr>
          <p:spPr bwMode="auto">
            <a:xfrm>
              <a:off x="5103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Line 74"/>
            <p:cNvSpPr>
              <a:spLocks noChangeShapeType="1"/>
            </p:cNvSpPr>
            <p:nvPr/>
          </p:nvSpPr>
          <p:spPr bwMode="auto">
            <a:xfrm flipH="1">
              <a:off x="4789" y="2774"/>
              <a:ext cx="314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Line 75"/>
            <p:cNvSpPr>
              <a:spLocks noChangeShapeType="1"/>
            </p:cNvSpPr>
            <p:nvPr/>
          </p:nvSpPr>
          <p:spPr bwMode="auto">
            <a:xfrm>
              <a:off x="5105" y="2774"/>
              <a:ext cx="367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Line 76"/>
            <p:cNvSpPr>
              <a:spLocks noChangeShapeType="1"/>
            </p:cNvSpPr>
            <p:nvPr/>
          </p:nvSpPr>
          <p:spPr bwMode="auto">
            <a:xfrm>
              <a:off x="4842" y="3206"/>
              <a:ext cx="261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Line 77"/>
            <p:cNvSpPr>
              <a:spLocks noChangeShapeType="1"/>
            </p:cNvSpPr>
            <p:nvPr/>
          </p:nvSpPr>
          <p:spPr bwMode="auto">
            <a:xfrm flipH="1">
              <a:off x="5158" y="3206"/>
              <a:ext cx="314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8" name="Rectangle 78"/>
          <p:cNvSpPr>
            <a:spLocks noChangeArrowheads="1"/>
          </p:cNvSpPr>
          <p:nvPr/>
        </p:nvSpPr>
        <p:spPr bwMode="auto">
          <a:xfrm>
            <a:off x="4500563" y="1916113"/>
            <a:ext cx="4643437" cy="449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2"/>
                </a:solidFill>
              </a:rPr>
              <a:t>Измерения</a:t>
            </a:r>
            <a:r>
              <a:rPr lang="en-US" altLang="ru-RU" sz="2400" dirty="0">
                <a:solidFill>
                  <a:schemeClr val="tx2"/>
                </a:solidFill>
              </a:rPr>
              <a:t>: </a:t>
            </a:r>
            <a:endParaRPr lang="ru-RU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</a:rPr>
              <a:t>Приказ</a:t>
            </a:r>
            <a:r>
              <a:rPr lang="en-US" altLang="ru-RU" sz="2000" dirty="0">
                <a:solidFill>
                  <a:schemeClr val="tx2"/>
                </a:solidFill>
              </a:rPr>
              <a:t>, </a:t>
            </a:r>
            <a:r>
              <a:rPr lang="ru-RU" altLang="ru-RU" sz="2000" dirty="0">
                <a:solidFill>
                  <a:schemeClr val="tx2"/>
                </a:solidFill>
              </a:rPr>
              <a:t>Подразделения, Время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2"/>
                </a:solidFill>
              </a:rPr>
              <a:t>Иерархия агрегирования: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 </a:t>
            </a:r>
            <a:r>
              <a:rPr lang="ru-RU" altLang="ru-RU" sz="1800" u="sng" dirty="0"/>
              <a:t>Сегментация</a:t>
            </a:r>
            <a:r>
              <a:rPr lang="ru-RU" altLang="ru-RU" sz="2400" dirty="0" smtClean="0">
                <a:solidFill>
                  <a:schemeClr val="tx2"/>
                </a:solidFill>
              </a:rPr>
              <a:t> </a:t>
            </a:r>
            <a:r>
              <a:rPr lang="ru-RU" altLang="ru-RU" sz="1800" u="sng" dirty="0" smtClean="0"/>
              <a:t>Приказ</a:t>
            </a:r>
            <a:r>
              <a:rPr lang="en-US" altLang="ru-RU" sz="1800" u="sng" dirty="0" smtClean="0"/>
              <a:t> </a:t>
            </a:r>
            <a:r>
              <a:rPr lang="en-US" altLang="ru-RU" sz="1800" dirty="0" smtClean="0"/>
              <a:t>       </a:t>
            </a:r>
            <a:r>
              <a:rPr lang="ru-RU" altLang="ru-RU" sz="1800" dirty="0" smtClean="0"/>
              <a:t>   </a:t>
            </a:r>
            <a:r>
              <a:rPr lang="en-US" altLang="ru-RU" sz="1800" u="sng" dirty="0" smtClean="0"/>
              <a:t> </a:t>
            </a:r>
            <a:r>
              <a:rPr lang="ru-RU" altLang="ru-RU" sz="1800" u="sng" dirty="0" smtClean="0"/>
              <a:t>Рынок</a:t>
            </a:r>
            <a:r>
              <a:rPr lang="en-US" altLang="ru-RU" sz="1800" u="sng" dirty="0" smtClean="0"/>
              <a:t> </a:t>
            </a:r>
            <a:r>
              <a:rPr lang="en-US" altLang="ru-RU" sz="1800" dirty="0" smtClean="0"/>
              <a:t>     </a:t>
            </a:r>
            <a:r>
              <a:rPr lang="ru-RU" altLang="ru-RU" sz="1800" u="sng" dirty="0"/>
              <a:t>Время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 </a:t>
            </a:r>
            <a:r>
              <a:rPr lang="ru-RU" altLang="ru-RU" sz="2000" dirty="0">
                <a:solidFill>
                  <a:schemeClr val="tx2"/>
                </a:solidFill>
              </a:rPr>
              <a:t>Индустрия</a:t>
            </a:r>
            <a:r>
              <a:rPr lang="en-US" altLang="ru-RU" sz="2000" dirty="0">
                <a:solidFill>
                  <a:schemeClr val="tx2"/>
                </a:solidFill>
              </a:rPr>
              <a:t>    </a:t>
            </a:r>
            <a:r>
              <a:rPr lang="ru-RU" altLang="ru-RU" sz="2000" dirty="0" smtClean="0">
                <a:solidFill>
                  <a:schemeClr val="tx2"/>
                </a:solidFill>
              </a:rPr>
              <a:t>Товар</a:t>
            </a:r>
            <a:r>
              <a:rPr lang="en-US" altLang="ru-RU" sz="2000" dirty="0" smtClean="0">
                <a:solidFill>
                  <a:schemeClr val="tx2"/>
                </a:solidFill>
              </a:rPr>
              <a:t>         </a:t>
            </a:r>
            <a:r>
              <a:rPr lang="ru-RU" altLang="ru-RU" sz="2000" dirty="0" smtClean="0">
                <a:solidFill>
                  <a:schemeClr val="tx2"/>
                </a:solidFill>
              </a:rPr>
              <a:t> </a:t>
            </a:r>
            <a:r>
              <a:rPr lang="en-US" altLang="ru-RU" sz="2000" dirty="0" smtClean="0">
                <a:solidFill>
                  <a:schemeClr val="tx2"/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</a:rPr>
              <a:t>Год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 </a:t>
            </a:r>
            <a:r>
              <a:rPr lang="ru-RU" altLang="ru-RU" sz="2000" dirty="0">
                <a:solidFill>
                  <a:schemeClr val="tx2"/>
                </a:solidFill>
              </a:rPr>
              <a:t>  Категория</a:t>
            </a:r>
            <a:r>
              <a:rPr lang="en-US" altLang="ru-RU" sz="2000" dirty="0">
                <a:solidFill>
                  <a:schemeClr val="tx2"/>
                </a:solidFill>
              </a:rPr>
              <a:t>     </a:t>
            </a:r>
            <a:r>
              <a:rPr lang="ru-RU" altLang="ru-RU" sz="2000" dirty="0" smtClean="0">
                <a:solidFill>
                  <a:schemeClr val="tx2"/>
                </a:solidFill>
              </a:rPr>
              <a:t>Регион</a:t>
            </a:r>
            <a:r>
              <a:rPr lang="en-US" altLang="ru-RU" sz="2000" dirty="0" smtClean="0">
                <a:solidFill>
                  <a:schemeClr val="tx2"/>
                </a:solidFill>
              </a:rPr>
              <a:t>         </a:t>
            </a:r>
            <a:r>
              <a:rPr lang="ru-RU" altLang="ru-RU" sz="2000" dirty="0" smtClean="0">
                <a:solidFill>
                  <a:schemeClr val="tx2"/>
                </a:solidFill>
              </a:rPr>
              <a:t>  </a:t>
            </a:r>
            <a:r>
              <a:rPr lang="ru-RU" altLang="ru-RU" sz="2000" dirty="0">
                <a:solidFill>
                  <a:schemeClr val="tx2"/>
                </a:solidFill>
              </a:rPr>
              <a:t>Квартал</a:t>
            </a:r>
            <a:r>
              <a:rPr lang="en-US" altLang="ru-RU" sz="2000" dirty="0">
                <a:solidFill>
                  <a:schemeClr val="tx2"/>
                </a:solidFill>
              </a:rPr>
              <a:t>    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</a:t>
            </a: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000" dirty="0">
                <a:solidFill>
                  <a:schemeClr val="tx2"/>
                </a:solidFill>
              </a:rPr>
              <a:t>Продукт</a:t>
            </a:r>
            <a:r>
              <a:rPr lang="en-US" altLang="ru-RU" sz="2000" dirty="0">
                <a:solidFill>
                  <a:schemeClr val="tx2"/>
                </a:solidFill>
              </a:rPr>
              <a:t>       </a:t>
            </a:r>
            <a:r>
              <a:rPr lang="ru-RU" altLang="ru-RU" sz="2000">
                <a:solidFill>
                  <a:schemeClr val="tx2"/>
                </a:solidFill>
              </a:rPr>
              <a:t> </a:t>
            </a:r>
            <a:r>
              <a:rPr lang="ru-RU" altLang="ru-RU" sz="2000" smtClean="0">
                <a:solidFill>
                  <a:schemeClr val="tx2"/>
                </a:solidFill>
              </a:rPr>
              <a:t>          </a:t>
            </a:r>
            <a:r>
              <a:rPr lang="en-US" altLang="ru-RU" sz="2000" smtClean="0">
                <a:solidFill>
                  <a:schemeClr val="tx2"/>
                </a:solidFill>
              </a:rPr>
              <a:t>      </a:t>
            </a:r>
            <a:r>
              <a:rPr lang="ru-RU" altLang="ru-RU" sz="2000" dirty="0">
                <a:solidFill>
                  <a:schemeClr val="tx2"/>
                </a:solidFill>
              </a:rPr>
              <a:t>Месяц   </a:t>
            </a:r>
            <a:r>
              <a:rPr lang="ru-RU" altLang="ru-RU" sz="2000" dirty="0" err="1">
                <a:solidFill>
                  <a:schemeClr val="tx2"/>
                </a:solidFill>
              </a:rPr>
              <a:t>Нед</a:t>
            </a:r>
            <a:r>
              <a:rPr lang="ru-RU" altLang="ru-RU" sz="2000" dirty="0">
                <a:solidFill>
                  <a:schemeClr val="tx2"/>
                </a:solidFill>
              </a:rPr>
              <a:t>.</a:t>
            </a:r>
            <a:endParaRPr lang="en-US" altLang="ru-RU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                        </a:t>
            </a:r>
            <a:r>
              <a:rPr lang="ru-RU" altLang="ru-RU" sz="2000" dirty="0">
                <a:solidFill>
                  <a:schemeClr val="tx2"/>
                </a:solidFill>
              </a:rPr>
              <a:t>        ...</a:t>
            </a:r>
            <a:r>
              <a:rPr lang="en-US" altLang="ru-RU" sz="2000" dirty="0">
                <a:solidFill>
                  <a:schemeClr val="tx2"/>
                </a:solidFill>
              </a:rPr>
              <a:t>        </a:t>
            </a:r>
            <a:r>
              <a:rPr lang="ru-RU" altLang="ru-RU" sz="2000" dirty="0">
                <a:solidFill>
                  <a:schemeClr val="tx2"/>
                </a:solidFill>
              </a:rPr>
              <a:t>        День</a:t>
            </a:r>
            <a:endParaRPr lang="en-US" altLang="ru-RU" sz="2000" dirty="0">
              <a:solidFill>
                <a:schemeClr val="tx2"/>
              </a:solidFill>
            </a:endParaRPr>
          </a:p>
        </p:txBody>
      </p:sp>
      <p:sp>
        <p:nvSpPr>
          <p:cNvPr id="102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1ECB3DE-444B-4112-9937-5DCD07BEA066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ru-RU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Пользователи системы</a:t>
            </a:r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942975" y="2401888"/>
            <a:ext cx="1044575" cy="3454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2292" name="Line 18"/>
          <p:cNvSpPr>
            <a:spLocks noChangeShapeType="1"/>
          </p:cNvSpPr>
          <p:nvPr/>
        </p:nvSpPr>
        <p:spPr bwMode="auto">
          <a:xfrm flipV="1">
            <a:off x="949325" y="5121275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AutoShape 19"/>
          <p:cNvSpPr>
            <a:spLocks/>
          </p:cNvSpPr>
          <p:nvPr/>
        </p:nvSpPr>
        <p:spPr bwMode="auto">
          <a:xfrm>
            <a:off x="2233613" y="2430463"/>
            <a:ext cx="204787" cy="579437"/>
          </a:xfrm>
          <a:prstGeom prst="rightBrace">
            <a:avLst>
              <a:gd name="adj1" fmla="val 235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2294" name="AutoShape 20"/>
          <p:cNvSpPr>
            <a:spLocks/>
          </p:cNvSpPr>
          <p:nvPr/>
        </p:nvSpPr>
        <p:spPr bwMode="auto">
          <a:xfrm>
            <a:off x="2254250" y="3017838"/>
            <a:ext cx="249238" cy="2073275"/>
          </a:xfrm>
          <a:prstGeom prst="rightBrace">
            <a:avLst>
              <a:gd name="adj1" fmla="val 693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2295" name="AutoShape 21"/>
          <p:cNvSpPr>
            <a:spLocks/>
          </p:cNvSpPr>
          <p:nvPr/>
        </p:nvSpPr>
        <p:spPr bwMode="auto">
          <a:xfrm>
            <a:off x="2249488" y="5089525"/>
            <a:ext cx="247650" cy="796925"/>
          </a:xfrm>
          <a:prstGeom prst="rightBrace">
            <a:avLst>
              <a:gd name="adj1" fmla="val 2681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88438" name="Text Box 22"/>
          <p:cNvSpPr txBox="1">
            <a:spLocks noChangeArrowheads="1"/>
          </p:cNvSpPr>
          <p:nvPr/>
        </p:nvSpPr>
        <p:spPr bwMode="auto">
          <a:xfrm>
            <a:off x="2603500" y="2532063"/>
            <a:ext cx="1027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Аналитик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7" name="Line 23"/>
          <p:cNvSpPr>
            <a:spLocks noChangeShapeType="1"/>
          </p:cNvSpPr>
          <p:nvPr/>
        </p:nvSpPr>
        <p:spPr bwMode="auto">
          <a:xfrm flipV="1">
            <a:off x="2344738" y="2060575"/>
            <a:ext cx="5502275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2513013" y="1685925"/>
            <a:ext cx="1271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Тип польз.</a:t>
            </a:r>
            <a:endParaRPr lang="en-US" sz="1600" b="1" u="sng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4251325" y="1695450"/>
            <a:ext cx="1500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Потребности</a:t>
            </a:r>
            <a:endParaRPr lang="en-US" sz="1600" b="1" u="sng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8442" name="Text Box 26"/>
          <p:cNvSpPr txBox="1">
            <a:spLocks noChangeArrowheads="1"/>
          </p:cNvSpPr>
          <p:nvPr/>
        </p:nvSpPr>
        <p:spPr bwMode="auto">
          <a:xfrm>
            <a:off x="2613025" y="3713163"/>
            <a:ext cx="12890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Исследова-</a:t>
            </a:r>
          </a:p>
          <a:p>
            <a:pPr eaLnBrk="0" hangingPunct="0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тель инфор-</a:t>
            </a:r>
          </a:p>
          <a:p>
            <a:pPr eaLnBrk="0" hangingPunct="0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мации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2622550" y="5280025"/>
            <a:ext cx="12890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Потреби-</a:t>
            </a:r>
          </a:p>
          <a:p>
            <a:pPr eaLnBrk="0" hangingPunct="0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тель инфор-</a:t>
            </a:r>
          </a:p>
          <a:p>
            <a:pPr eaLnBrk="0" hangingPunct="0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мации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2302" name="Group 28"/>
          <p:cNvGrpSpPr>
            <a:grpSpLocks/>
          </p:cNvGrpSpPr>
          <p:nvPr/>
        </p:nvGrpSpPr>
        <p:grpSpPr bwMode="auto">
          <a:xfrm>
            <a:off x="900113" y="2484438"/>
            <a:ext cx="1112837" cy="3165475"/>
            <a:chOff x="344" y="1250"/>
            <a:chExt cx="701" cy="1994"/>
          </a:xfrm>
        </p:grpSpPr>
        <p:sp>
          <p:nvSpPr>
            <p:cNvPr id="188445" name="Rectangle 29"/>
            <p:cNvSpPr>
              <a:spLocks noChangeArrowheads="1"/>
            </p:cNvSpPr>
            <p:nvPr/>
          </p:nvSpPr>
          <p:spPr bwMode="auto">
            <a:xfrm>
              <a:off x="368" y="1250"/>
              <a:ext cx="6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5%-10%</a:t>
              </a:r>
            </a:p>
          </p:txBody>
        </p:sp>
        <p:sp>
          <p:nvSpPr>
            <p:cNvPr id="188446" name="Rectangle 30"/>
            <p:cNvSpPr>
              <a:spLocks noChangeArrowheads="1"/>
            </p:cNvSpPr>
            <p:nvPr/>
          </p:nvSpPr>
          <p:spPr bwMode="auto">
            <a:xfrm>
              <a:off x="374" y="2120"/>
              <a:ext cx="6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70%-80%</a:t>
              </a:r>
            </a:p>
          </p:txBody>
        </p:sp>
        <p:sp>
          <p:nvSpPr>
            <p:cNvPr id="188447" name="Rectangle 31"/>
            <p:cNvSpPr>
              <a:spLocks noChangeArrowheads="1"/>
            </p:cNvSpPr>
            <p:nvPr/>
          </p:nvSpPr>
          <p:spPr bwMode="auto">
            <a:xfrm>
              <a:off x="344" y="3032"/>
              <a:ext cx="6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15%-20%</a:t>
              </a:r>
            </a:p>
          </p:txBody>
        </p:sp>
      </p:grpSp>
      <p:sp>
        <p:nvSpPr>
          <p:cNvPr id="188448" name="Text Box 32"/>
          <p:cNvSpPr txBox="1">
            <a:spLocks noChangeArrowheads="1"/>
          </p:cNvSpPr>
          <p:nvPr/>
        </p:nvSpPr>
        <p:spPr bwMode="auto">
          <a:xfrm>
            <a:off x="3929063" y="2159000"/>
            <a:ext cx="1973262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indent="-88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ru-RU" sz="1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Мощные средства анализа</a:t>
            </a:r>
            <a:endParaRPr lang="en-US" sz="14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US" sz="1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ru-RU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генераторы отчетов</a:t>
            </a:r>
            <a:endParaRPr lang="en-US" sz="12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US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ru-RU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статистические   вычисления</a:t>
            </a:r>
            <a:endParaRPr lang="en-US" sz="12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US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ru-RU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прогноз, ранжирование</a:t>
            </a:r>
            <a:endParaRPr lang="en-US" sz="12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8449" name="Text Box 33"/>
          <p:cNvSpPr txBox="1">
            <a:spLocks noChangeArrowheads="1"/>
          </p:cNvSpPr>
          <p:nvPr/>
        </p:nvSpPr>
        <p:spPr bwMode="auto">
          <a:xfrm>
            <a:off x="3879850" y="3679825"/>
            <a:ext cx="20224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indent="-88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ru-RU" sz="1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Простые средства анализа</a:t>
            </a:r>
          </a:p>
          <a:p>
            <a:pPr eaLnBrk="0" hangingPunct="0">
              <a:defRPr/>
            </a:pPr>
            <a:r>
              <a:rPr lang="en-US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визуализация данных</a:t>
            </a:r>
            <a:endParaRPr lang="en-US" sz="12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US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фильтрация / сортировка</a:t>
            </a:r>
            <a:endParaRPr lang="en-US" sz="12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US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легкость публикации</a:t>
            </a:r>
            <a:endParaRPr lang="en-US" sz="12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8450" name="Text Box 34"/>
          <p:cNvSpPr txBox="1">
            <a:spLocks noChangeArrowheads="1"/>
          </p:cNvSpPr>
          <p:nvPr/>
        </p:nvSpPr>
        <p:spPr bwMode="auto">
          <a:xfrm>
            <a:off x="3917950" y="5249863"/>
            <a:ext cx="1712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Доступ к отчетам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306" name="Line 35"/>
          <p:cNvSpPr>
            <a:spLocks noChangeShapeType="1"/>
          </p:cNvSpPr>
          <p:nvPr/>
        </p:nvSpPr>
        <p:spPr bwMode="auto">
          <a:xfrm flipV="1">
            <a:off x="944563" y="3044825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8452" name="Text Box 36"/>
          <p:cNvSpPr txBox="1">
            <a:spLocks noChangeArrowheads="1"/>
          </p:cNvSpPr>
          <p:nvPr/>
        </p:nvSpPr>
        <p:spPr bwMode="auto">
          <a:xfrm>
            <a:off x="5973763" y="1700213"/>
            <a:ext cx="1560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Инструменты</a:t>
            </a:r>
            <a:endParaRPr lang="en-US" sz="1600" b="1" u="sng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8453" name="Text Box 37"/>
          <p:cNvSpPr txBox="1">
            <a:spLocks noChangeArrowheads="1"/>
          </p:cNvSpPr>
          <p:nvPr/>
        </p:nvSpPr>
        <p:spPr bwMode="auto">
          <a:xfrm>
            <a:off x="5970588" y="2170113"/>
            <a:ext cx="1778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ProClarity</a:t>
            </a:r>
            <a:b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Cognos</a:t>
            </a:r>
            <a:b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Business Objects</a:t>
            </a:r>
          </a:p>
          <a:p>
            <a:pPr eaLnBrk="0" hangingPunct="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</a:p>
        </p:txBody>
      </p:sp>
      <p:sp>
        <p:nvSpPr>
          <p:cNvPr id="188454" name="Text Box 38"/>
          <p:cNvSpPr txBox="1">
            <a:spLocks noChangeArrowheads="1"/>
          </p:cNvSpPr>
          <p:nvPr/>
        </p:nvSpPr>
        <p:spPr bwMode="auto">
          <a:xfrm>
            <a:off x="5937250" y="3665538"/>
            <a:ext cx="13620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Excel</a:t>
            </a:r>
          </a:p>
          <a:p>
            <a:pPr eaLnBrk="0" hangingPunct="0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--PivotTables</a:t>
            </a:r>
            <a:b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--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PivotCharts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Data Analyzer</a:t>
            </a:r>
          </a:p>
        </p:txBody>
      </p:sp>
      <p:sp>
        <p:nvSpPr>
          <p:cNvPr id="188455" name="Text Box 39"/>
          <p:cNvSpPr txBox="1">
            <a:spLocks noChangeArrowheads="1"/>
          </p:cNvSpPr>
          <p:nvPr/>
        </p:nvSpPr>
        <p:spPr bwMode="auto">
          <a:xfrm>
            <a:off x="5946775" y="5218113"/>
            <a:ext cx="1822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Общие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.xls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-файлы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“Save to Web”</a:t>
            </a:r>
          </a:p>
        </p:txBody>
      </p:sp>
      <p:sp>
        <p:nvSpPr>
          <p:cNvPr id="1231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B428665-07BE-415B-B14A-1D8BE5F18B82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ru-RU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Использование </a:t>
            </a:r>
            <a:r>
              <a:rPr lang="en-US" altLang="ru-RU" sz="3200" smtClean="0"/>
              <a:t>OLAP</a:t>
            </a:r>
            <a:endParaRPr lang="ru-RU" altLang="ru-RU" sz="3200" smtClean="0"/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179388" y="2420938"/>
            <a:ext cx="331311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Корпоративные приложения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lvl="1" indent="-336550"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Хранят большие объемы данных</a:t>
            </a:r>
            <a: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(OLTP)</a:t>
            </a:r>
          </a:p>
          <a:p>
            <a:pPr marL="338138" lvl="1" indent="-336550"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Требуют специализированных знаний для работы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lvl="1" indent="-336550"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Содержат минимальные возможности статистических вычислений / анализа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6443663" y="2420938"/>
            <a:ext cx="270033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Генераторы отчетов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lvl="1" indent="-336550"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Анализируют небольшие объемы данных</a:t>
            </a:r>
            <a:endParaRPr lang="en-US" sz="1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lvl="1" indent="-336550"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Разбросаны среди конечных пользователей</a:t>
            </a:r>
            <a:endParaRPr lang="en-US" sz="1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lvl="1" indent="-336550"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Отсутствует корпоративная целостность данных</a:t>
            </a:r>
            <a:endParaRPr lang="en-US" sz="1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3492500" y="1989138"/>
            <a:ext cx="2447925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OLAP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Целостность данных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Большие объемы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Быстрое время отклика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Мощная аналитика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Строгие вычисления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Дружественность к конечному пользователю</a:t>
            </a:r>
          </a:p>
          <a:p>
            <a:pPr algn="ctr"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Многомерность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605CEF3-D28C-4538-B9AA-A98C68DFA775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ru-RU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Гибкость системы</a:t>
            </a:r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374650" y="3278188"/>
            <a:ext cx="830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 anchorCtr="1">
            <a:spAutoFit/>
          </a:bodyPr>
          <a:lstStyle/>
          <a:p>
            <a:endParaRPr lang="ru-RU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4870450" y="2744788"/>
            <a:ext cx="1752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H="1">
            <a:off x="1997075" y="2954338"/>
            <a:ext cx="2419350" cy="6191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 flipH="1">
            <a:off x="3036888" y="2938463"/>
            <a:ext cx="1533525" cy="606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 flipH="1">
            <a:off x="4103688" y="2936875"/>
            <a:ext cx="493712" cy="5794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4795838" y="2954338"/>
            <a:ext cx="2419350" cy="6191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4641850" y="2938463"/>
            <a:ext cx="1533525" cy="606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 flipH="1">
            <a:off x="5556250" y="3887788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7" name="Group 14"/>
          <p:cNvGrpSpPr>
            <a:grpSpLocks/>
          </p:cNvGrpSpPr>
          <p:nvPr/>
        </p:nvGrpSpPr>
        <p:grpSpPr bwMode="auto">
          <a:xfrm>
            <a:off x="769938" y="2555875"/>
            <a:ext cx="3535362" cy="373063"/>
            <a:chOff x="892" y="889"/>
            <a:chExt cx="1824" cy="235"/>
          </a:xfrm>
        </p:grpSpPr>
        <p:sp>
          <p:nvSpPr>
            <p:cNvPr id="14522" name="Line 15"/>
            <p:cNvSpPr>
              <a:spLocks noChangeShapeType="1"/>
            </p:cNvSpPr>
            <p:nvPr/>
          </p:nvSpPr>
          <p:spPr bwMode="auto">
            <a:xfrm>
              <a:off x="1965" y="1008"/>
              <a:ext cx="751" cy="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254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2" name="AutoShape 16"/>
            <p:cNvSpPr>
              <a:spLocks noChangeArrowheads="1"/>
            </p:cNvSpPr>
            <p:nvPr/>
          </p:nvSpPr>
          <p:spPr bwMode="auto">
            <a:xfrm>
              <a:off x="892" y="889"/>
              <a:ext cx="1564" cy="2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63500" dir="3187806" algn="ctr" rotWithShape="0">
                <a:srgbClr val="4D4D4D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2"/>
                  </a:solidFill>
                  <a:latin typeface="Arial" charset="0"/>
                </a:rPr>
                <a:t>Добавить пользователя</a:t>
              </a:r>
              <a:endParaRPr lang="en-US" sz="1600" b="1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944563" y="4229100"/>
            <a:ext cx="14382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accent2"/>
                </a:solidFill>
                <a:latin typeface="Arial" charset="0"/>
              </a:rPr>
              <a:t>Сотрудник</a:t>
            </a:r>
            <a:r>
              <a:rPr lang="en-US" altLang="ru-RU" sz="1600">
                <a:solidFill>
                  <a:schemeClr val="accent2"/>
                </a:solidFill>
                <a:latin typeface="Arial" charset="0"/>
              </a:rPr>
              <a:t> 1</a:t>
            </a: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2457450" y="4260850"/>
            <a:ext cx="14382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accent2"/>
                </a:solidFill>
                <a:latin typeface="Arial" charset="0"/>
              </a:rPr>
              <a:t>Сотрудник 2</a:t>
            </a:r>
            <a:endParaRPr lang="en-US" altLang="ru-RU" sz="1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4968875" y="4229100"/>
            <a:ext cx="3825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accent2"/>
                </a:solidFill>
                <a:latin typeface="Arial" charset="0"/>
              </a:rPr>
              <a:t>…</a:t>
            </a:r>
            <a:endParaRPr lang="en-US" altLang="ru-RU" sz="1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7102475" y="4229100"/>
            <a:ext cx="14493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accent2"/>
                </a:solidFill>
                <a:latin typeface="Arial" charset="0"/>
              </a:rPr>
              <a:t>Сотрудник</a:t>
            </a:r>
            <a:r>
              <a:rPr lang="en-US" altLang="ru-RU" sz="1600">
                <a:solidFill>
                  <a:schemeClr val="accent2"/>
                </a:solidFill>
                <a:latin typeface="Arial" charset="0"/>
              </a:rPr>
              <a:t> n</a:t>
            </a:r>
          </a:p>
        </p:txBody>
      </p:sp>
      <p:sp>
        <p:nvSpPr>
          <p:cNvPr id="229401" name="AutoShape 25"/>
          <p:cNvSpPr>
            <a:spLocks noChangeArrowheads="1"/>
          </p:cNvSpPr>
          <p:nvPr/>
        </p:nvSpPr>
        <p:spPr bwMode="auto">
          <a:xfrm>
            <a:off x="1374775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3" name="Group 26"/>
          <p:cNvGrpSpPr>
            <a:grpSpLocks/>
          </p:cNvGrpSpPr>
          <p:nvPr/>
        </p:nvGrpSpPr>
        <p:grpSpPr bwMode="auto">
          <a:xfrm>
            <a:off x="1497013" y="3833813"/>
            <a:ext cx="357187" cy="374650"/>
            <a:chOff x="654" y="2344"/>
            <a:chExt cx="727" cy="487"/>
          </a:xfrm>
        </p:grpSpPr>
        <p:grpSp>
          <p:nvGrpSpPr>
            <p:cNvPr id="14503" name="Group 27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516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7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8" name="Line 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9" name="Oval 31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20" name="Oval 32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21" name="Oval 33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504" name="Line 34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05" name="Line 35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12" name="Oval 36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13" name="Oval 37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508" name="Group 38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510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1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2" name="Line 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3" name="Oval 42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14" name="Oval 43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15" name="Oval 44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21" name="Oval 45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22" name="AutoShape 46"/>
          <p:cNvSpPr>
            <a:spLocks noChangeArrowheads="1"/>
          </p:cNvSpPr>
          <p:nvPr/>
        </p:nvSpPr>
        <p:spPr bwMode="auto">
          <a:xfrm>
            <a:off x="25844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5" name="Group 47"/>
          <p:cNvGrpSpPr>
            <a:grpSpLocks/>
          </p:cNvGrpSpPr>
          <p:nvPr/>
        </p:nvGrpSpPr>
        <p:grpSpPr bwMode="auto">
          <a:xfrm>
            <a:off x="2706688" y="3833813"/>
            <a:ext cx="357187" cy="374650"/>
            <a:chOff x="654" y="2344"/>
            <a:chExt cx="727" cy="487"/>
          </a:xfrm>
        </p:grpSpPr>
        <p:grpSp>
          <p:nvGrpSpPr>
            <p:cNvPr id="14484" name="Group 48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97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8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9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00" name="Oval 52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01" name="Oval 53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02" name="Oval 54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85" name="Line 55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86" name="Line 56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33" name="Oval 57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34" name="Oval 58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89" name="Group 59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91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2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3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4" name="Oval 63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95" name="Oval 64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96" name="Oval 65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42" name="Oval 66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43" name="AutoShape 67"/>
          <p:cNvSpPr>
            <a:spLocks noChangeArrowheads="1"/>
          </p:cNvSpPr>
          <p:nvPr/>
        </p:nvSpPr>
        <p:spPr bwMode="auto">
          <a:xfrm>
            <a:off x="37274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7" name="Group 68"/>
          <p:cNvGrpSpPr>
            <a:grpSpLocks/>
          </p:cNvGrpSpPr>
          <p:nvPr/>
        </p:nvGrpSpPr>
        <p:grpSpPr bwMode="auto">
          <a:xfrm>
            <a:off x="3849688" y="3833813"/>
            <a:ext cx="357187" cy="374650"/>
            <a:chOff x="654" y="2344"/>
            <a:chExt cx="727" cy="487"/>
          </a:xfrm>
        </p:grpSpPr>
        <p:grpSp>
          <p:nvGrpSpPr>
            <p:cNvPr id="14465" name="Group 69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78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9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80" name="Line 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81" name="Oval 73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82" name="Oval 74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83" name="Oval 75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66" name="Line 76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7" name="Line 77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54" name="Oval 78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55" name="Oval 79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70" name="Group 80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72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3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4" name="Line 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5" name="Oval 84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76" name="Oval 85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77" name="Oval 86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63" name="Oval 87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64" name="AutoShape 88"/>
          <p:cNvSpPr>
            <a:spLocks noChangeArrowheads="1"/>
          </p:cNvSpPr>
          <p:nvPr/>
        </p:nvSpPr>
        <p:spPr bwMode="auto">
          <a:xfrm>
            <a:off x="48704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9" name="Group 89"/>
          <p:cNvGrpSpPr>
            <a:grpSpLocks/>
          </p:cNvGrpSpPr>
          <p:nvPr/>
        </p:nvGrpSpPr>
        <p:grpSpPr bwMode="auto">
          <a:xfrm>
            <a:off x="4992688" y="3833813"/>
            <a:ext cx="357187" cy="374650"/>
            <a:chOff x="654" y="2344"/>
            <a:chExt cx="727" cy="487"/>
          </a:xfrm>
        </p:grpSpPr>
        <p:grpSp>
          <p:nvGrpSpPr>
            <p:cNvPr id="14446" name="Group 90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59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0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1" name="Line 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2" name="Oval 94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63" name="Oval 95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64" name="Oval 96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47" name="Line 97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8" name="Line 98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75" name="Oval 99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76" name="Oval 100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51" name="Group 101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53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4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5" name="Line 1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6" name="Oval 105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57" name="Oval 106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58" name="Oval 107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84" name="Oval 108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85" name="AutoShape 109"/>
          <p:cNvSpPr>
            <a:spLocks noChangeArrowheads="1"/>
          </p:cNvSpPr>
          <p:nvPr/>
        </p:nvSpPr>
        <p:spPr bwMode="auto">
          <a:xfrm>
            <a:off x="60896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1" name="Group 110"/>
          <p:cNvGrpSpPr>
            <a:grpSpLocks/>
          </p:cNvGrpSpPr>
          <p:nvPr/>
        </p:nvGrpSpPr>
        <p:grpSpPr bwMode="auto">
          <a:xfrm>
            <a:off x="6211888" y="3833813"/>
            <a:ext cx="357187" cy="374650"/>
            <a:chOff x="654" y="2344"/>
            <a:chExt cx="727" cy="487"/>
          </a:xfrm>
        </p:grpSpPr>
        <p:grpSp>
          <p:nvGrpSpPr>
            <p:cNvPr id="14427" name="Group 111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40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41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42" name="Line 1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43" name="Oval 115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44" name="Oval 116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45" name="Oval 117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28" name="Line 118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29" name="Line 119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96" name="Oval 120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97" name="Oval 121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32" name="Group 122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34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5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6" name="Line 1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7" name="Oval 126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38" name="Oval 127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39" name="Oval 128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05" name="Oval 129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506" name="AutoShape 130"/>
          <p:cNvSpPr>
            <a:spLocks noChangeArrowheads="1"/>
          </p:cNvSpPr>
          <p:nvPr/>
        </p:nvSpPr>
        <p:spPr bwMode="auto">
          <a:xfrm>
            <a:off x="73088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3" name="Group 131"/>
          <p:cNvGrpSpPr>
            <a:grpSpLocks/>
          </p:cNvGrpSpPr>
          <p:nvPr/>
        </p:nvGrpSpPr>
        <p:grpSpPr bwMode="auto">
          <a:xfrm>
            <a:off x="7431088" y="3833813"/>
            <a:ext cx="357187" cy="374650"/>
            <a:chOff x="654" y="2344"/>
            <a:chExt cx="727" cy="487"/>
          </a:xfrm>
        </p:grpSpPr>
        <p:grpSp>
          <p:nvGrpSpPr>
            <p:cNvPr id="14408" name="Group 132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21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22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23" name="Line 1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24" name="Oval 136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25" name="Oval 137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26" name="Oval 138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09" name="Line 139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10" name="Line 140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17" name="Oval 141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518" name="Oval 142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13" name="Group 143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15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6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7" name="Line 1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8" name="Oval 147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19" name="Oval 148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20" name="Oval 149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26" name="Oval 150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527" name="AutoShape 151"/>
          <p:cNvSpPr>
            <a:spLocks noChangeArrowheads="1"/>
          </p:cNvSpPr>
          <p:nvPr/>
        </p:nvSpPr>
        <p:spPr bwMode="auto">
          <a:xfrm flipH="1">
            <a:off x="4300538" y="23558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5" name="Group 152"/>
          <p:cNvGrpSpPr>
            <a:grpSpLocks/>
          </p:cNvGrpSpPr>
          <p:nvPr/>
        </p:nvGrpSpPr>
        <p:grpSpPr bwMode="auto">
          <a:xfrm flipH="1">
            <a:off x="4430713" y="2538413"/>
            <a:ext cx="357187" cy="374650"/>
            <a:chOff x="654" y="2344"/>
            <a:chExt cx="727" cy="487"/>
          </a:xfrm>
        </p:grpSpPr>
        <p:grpSp>
          <p:nvGrpSpPr>
            <p:cNvPr id="14389" name="Group 153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02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3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4" name="Line 1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5" name="Oval 157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6" name="Oval 158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7" name="Oval 159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390" name="Line 160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1" name="Line 161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38" name="Oval 162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539" name="Oval 163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394" name="Group 164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396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7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8" name="Line 1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9" name="Oval 168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0" name="Oval 169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1" name="Oval 170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47" name="Oval 171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548" name="AutoShape 172"/>
          <p:cNvSpPr>
            <a:spLocks noChangeArrowheads="1"/>
          </p:cNvSpPr>
          <p:nvPr/>
        </p:nvSpPr>
        <p:spPr bwMode="auto">
          <a:xfrm flipH="1">
            <a:off x="6699250" y="23558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7" name="Group 173"/>
          <p:cNvGrpSpPr>
            <a:grpSpLocks/>
          </p:cNvGrpSpPr>
          <p:nvPr/>
        </p:nvGrpSpPr>
        <p:grpSpPr bwMode="auto">
          <a:xfrm flipH="1">
            <a:off x="6829425" y="2538413"/>
            <a:ext cx="357188" cy="374650"/>
            <a:chOff x="654" y="2344"/>
            <a:chExt cx="727" cy="487"/>
          </a:xfrm>
        </p:grpSpPr>
        <p:grpSp>
          <p:nvGrpSpPr>
            <p:cNvPr id="14370" name="Group 174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383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4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5" name="Line 1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6" name="Oval 178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7" name="Oval 179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8" name="Oval 180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371" name="Line 181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2" name="Line 182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59" name="Oval 183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560" name="Oval 184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375" name="Group 185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377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8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9" name="Line 1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0" name="Oval 189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1" name="Oval 190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2" name="Oval 191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68" name="Oval 192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14368" name="Rectangle 193"/>
          <p:cNvSpPr>
            <a:spLocks noChangeArrowheads="1"/>
          </p:cNvSpPr>
          <p:nvPr/>
        </p:nvSpPr>
        <p:spPr bwMode="auto">
          <a:xfrm>
            <a:off x="-8082" y="4725144"/>
            <a:ext cx="91440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8925" indent="-288925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2400" b="0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2400" b="0" dirty="0" smtClean="0">
                <a:solidFill>
                  <a:srgbClr val="FFFFFF"/>
                </a:solidFill>
                <a:latin typeface="Arial" charset="0"/>
              </a:rPr>
              <a:t>Отражаются все </a:t>
            </a:r>
            <a:r>
              <a:rPr lang="ru-RU" altLang="ru-RU" sz="2400" b="0" dirty="0">
                <a:solidFill>
                  <a:srgbClr val="FFFFFF"/>
                </a:solidFill>
                <a:latin typeface="Arial" charset="0"/>
              </a:rPr>
              <a:t>обновления </a:t>
            </a:r>
            <a:r>
              <a:rPr lang="ru-RU" altLang="ru-RU" sz="2400" b="0" dirty="0" smtClean="0">
                <a:solidFill>
                  <a:srgbClr val="FFFFFF"/>
                </a:solidFill>
                <a:latin typeface="Arial" charset="0"/>
              </a:rPr>
              <a:t>и </a:t>
            </a:r>
            <a:r>
              <a:rPr lang="ru-RU" altLang="ru-RU" sz="2400" b="0" dirty="0">
                <a:solidFill>
                  <a:srgbClr val="FFFFFF"/>
                </a:solidFill>
                <a:latin typeface="Arial" charset="0"/>
              </a:rPr>
              <a:t>не допускается дублирование</a:t>
            </a:r>
          </a:p>
          <a:p>
            <a:pPr eaLnBrk="1" hangingPunct="1">
              <a:buClrTx/>
              <a:buFontTx/>
              <a:buNone/>
            </a:pPr>
            <a:endParaRPr lang="en-US" altLang="ru-RU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D8F5865-246B-48AA-B475-B8078697E5CD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ru-RU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6525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Digital Dashboard</a:t>
            </a:r>
            <a:r>
              <a:rPr lang="ru-RU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подход к построению пользовательской среды</a:t>
            </a:r>
            <a:endParaRPr lang="en-US" sz="32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842250" cy="38893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altLang="ru-RU" smtClean="0">
                <a:solidFill>
                  <a:schemeClr val="hlink"/>
                </a:solidFill>
              </a:rPr>
              <a:t> </a:t>
            </a:r>
            <a:r>
              <a:rPr lang="ru-RU" altLang="ru-RU" sz="2400" smtClean="0"/>
              <a:t>Универсальный доступ к источникам и инструментам обмена корпоративными знаниями</a:t>
            </a:r>
          </a:p>
          <a:p>
            <a:pPr lvl="1" eaLnBrk="1" hangingPunct="1">
              <a:buClr>
                <a:schemeClr val="tx1"/>
              </a:buClr>
            </a:pPr>
            <a:r>
              <a:rPr lang="ru-RU" altLang="ru-RU" sz="2400" smtClean="0"/>
              <a:t> Сотрудников</a:t>
            </a:r>
          </a:p>
          <a:p>
            <a:pPr lvl="1" eaLnBrk="1" hangingPunct="1">
              <a:buClr>
                <a:schemeClr val="tx1"/>
              </a:buClr>
            </a:pPr>
            <a:r>
              <a:rPr lang="ru-RU" altLang="ru-RU" sz="2400" smtClean="0"/>
              <a:t> Отдела</a:t>
            </a:r>
          </a:p>
          <a:p>
            <a:pPr lvl="1" eaLnBrk="1" hangingPunct="1">
              <a:buClr>
                <a:schemeClr val="tx1"/>
              </a:buClr>
            </a:pPr>
            <a:r>
              <a:rPr lang="ru-RU" altLang="ru-RU" sz="2400" smtClean="0"/>
              <a:t> Предприятия</a:t>
            </a:r>
          </a:p>
          <a:p>
            <a:pPr lvl="1" eaLnBrk="1" hangingPunct="1">
              <a:buClr>
                <a:schemeClr val="tx1"/>
              </a:buClr>
            </a:pPr>
            <a:r>
              <a:rPr lang="ru-RU" altLang="ru-RU" sz="2400" smtClean="0"/>
              <a:t> Глобального уровня</a:t>
            </a:r>
            <a:endParaRPr lang="en-US" altLang="ru-RU" sz="2400" smtClean="0"/>
          </a:p>
        </p:txBody>
      </p:sp>
      <p:sp>
        <p:nvSpPr>
          <p:cNvPr id="1638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7B78C56-C9E3-4745-BB3A-901FA62C42EC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ru-RU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Новая архитектура</a:t>
            </a:r>
            <a:endParaRPr lang="en-US" sz="3200" b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47638" y="2513013"/>
            <a:ext cx="8732837" cy="641350"/>
            <a:chOff x="93" y="1583"/>
            <a:chExt cx="5501" cy="404"/>
          </a:xfrm>
        </p:grpSpPr>
        <p:sp>
          <p:nvSpPr>
            <p:cNvPr id="17440" name="Text Box 4"/>
            <p:cNvSpPr txBox="1">
              <a:spLocks noChangeArrowheads="1"/>
            </p:cNvSpPr>
            <p:nvPr/>
          </p:nvSpPr>
          <p:spPr bwMode="auto">
            <a:xfrm>
              <a:off x="93" y="1583"/>
              <a:ext cx="184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>
                  <a:solidFill>
                    <a:schemeClr val="hlink"/>
                  </a:solidFill>
                  <a:latin typeface="Arial" charset="0"/>
                </a:rPr>
                <a:t>Контекст</a:t>
              </a:r>
              <a:r>
                <a:rPr lang="en-US" altLang="ru-RU" sz="1800">
                  <a:solidFill>
                    <a:schemeClr val="hlink"/>
                  </a:solidFill>
                  <a:latin typeface="Arial" charset="0"/>
                </a:rPr>
                <a:t>, </a:t>
              </a:r>
              <a:r>
                <a:rPr lang="ru-RU" altLang="ru-RU" sz="1800">
                  <a:solidFill>
                    <a:schemeClr val="hlink"/>
                  </a:solidFill>
                  <a:latin typeface="Arial" charset="0"/>
                </a:rPr>
                <a:t>оповещение</a:t>
              </a:r>
              <a:endParaRPr lang="en-US" altLang="ru-RU" sz="1800">
                <a:solidFill>
                  <a:schemeClr val="hlink"/>
                </a:solidFill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>
                  <a:solidFill>
                    <a:schemeClr val="hlink"/>
                  </a:solidFill>
                  <a:latin typeface="Arial" charset="0"/>
                </a:rPr>
                <a:t>и сообщения</a:t>
              </a:r>
              <a:endParaRPr lang="en-US" alt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1932" y="1670"/>
              <a:ext cx="3662" cy="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 Services Component</a:t>
              </a:r>
            </a:p>
          </p:txBody>
        </p:sp>
      </p:grp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2978150" y="1506538"/>
            <a:ext cx="6000750" cy="1581150"/>
            <a:chOff x="1876" y="949"/>
            <a:chExt cx="3780" cy="996"/>
          </a:xfrm>
        </p:grpSpPr>
        <p:sp>
          <p:nvSpPr>
            <p:cNvPr id="17433" name="Rectangle 7"/>
            <p:cNvSpPr>
              <a:spLocks noChangeArrowheads="1"/>
            </p:cNvSpPr>
            <p:nvPr/>
          </p:nvSpPr>
          <p:spPr bwMode="auto">
            <a:xfrm>
              <a:off x="1876" y="949"/>
              <a:ext cx="3780" cy="9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180232" name="Text Box 8"/>
            <p:cNvSpPr txBox="1">
              <a:spLocks noChangeArrowheads="1"/>
            </p:cNvSpPr>
            <p:nvPr/>
          </p:nvSpPr>
          <p:spPr bwMode="auto">
            <a:xfrm>
              <a:off x="1911" y="1001"/>
              <a:ext cx="14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Digital Dashboard</a:t>
              </a:r>
            </a:p>
          </p:txBody>
        </p:sp>
        <p:sp>
          <p:nvSpPr>
            <p:cNvPr id="180233" name="Rectangle 9"/>
            <p:cNvSpPr>
              <a:spLocks noChangeArrowheads="1"/>
            </p:cNvSpPr>
            <p:nvPr/>
          </p:nvSpPr>
          <p:spPr bwMode="auto">
            <a:xfrm>
              <a:off x="1927" y="1271"/>
              <a:ext cx="815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80234" name="Rectangle 10"/>
            <p:cNvSpPr>
              <a:spLocks noChangeArrowheads="1"/>
            </p:cNvSpPr>
            <p:nvPr/>
          </p:nvSpPr>
          <p:spPr bwMode="auto">
            <a:xfrm>
              <a:off x="2782" y="1271"/>
              <a:ext cx="826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80235" name="Rectangle 11"/>
            <p:cNvSpPr>
              <a:spLocks noChangeArrowheads="1"/>
            </p:cNvSpPr>
            <p:nvPr/>
          </p:nvSpPr>
          <p:spPr bwMode="auto">
            <a:xfrm>
              <a:off x="3660" y="1271"/>
              <a:ext cx="860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80236" name="Rectangle 12"/>
            <p:cNvSpPr>
              <a:spLocks noChangeArrowheads="1"/>
            </p:cNvSpPr>
            <p:nvPr/>
          </p:nvSpPr>
          <p:spPr bwMode="auto">
            <a:xfrm>
              <a:off x="4717" y="1271"/>
              <a:ext cx="860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7439" name="Line 13"/>
            <p:cNvSpPr>
              <a:spLocks noChangeShapeType="1"/>
            </p:cNvSpPr>
            <p:nvPr/>
          </p:nvSpPr>
          <p:spPr bwMode="auto">
            <a:xfrm>
              <a:off x="4568" y="1428"/>
              <a:ext cx="13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3" name="Group 14"/>
          <p:cNvGrpSpPr>
            <a:grpSpLocks/>
          </p:cNvGrpSpPr>
          <p:nvPr/>
        </p:nvGrpSpPr>
        <p:grpSpPr bwMode="auto">
          <a:xfrm>
            <a:off x="147638" y="3087688"/>
            <a:ext cx="8791575" cy="2439987"/>
            <a:chOff x="93" y="1945"/>
            <a:chExt cx="5538" cy="1537"/>
          </a:xfrm>
        </p:grpSpPr>
        <p:sp>
          <p:nvSpPr>
            <p:cNvPr id="180239" name="Text Box 15"/>
            <p:cNvSpPr txBox="1">
              <a:spLocks noChangeArrowheads="1"/>
            </p:cNvSpPr>
            <p:nvPr/>
          </p:nvSpPr>
          <p:spPr bwMode="auto">
            <a:xfrm>
              <a:off x="93" y="2889"/>
              <a:ext cx="16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00" b="1">
                  <a:solidFill>
                    <a:schemeClr val="hlink"/>
                  </a:solidFill>
                  <a:latin typeface="Arial" charset="0"/>
                </a:rPr>
                <a:t>Элементы</a:t>
              </a:r>
              <a:r>
                <a:rPr lang="en-US" sz="1800" b="1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ru-RU" sz="1800" b="1">
                  <a:solidFill>
                    <a:schemeClr val="hlink"/>
                  </a:solidFill>
                  <a:latin typeface="Arial" charset="0"/>
                </a:rPr>
                <a:t>чтения/записи</a:t>
              </a:r>
              <a:endPara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93" y="2359"/>
              <a:ext cx="179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>
                  <a:solidFill>
                    <a:schemeClr val="hlink"/>
                  </a:solidFill>
                  <a:latin typeface="Arial" charset="0"/>
                </a:rPr>
                <a:t>Набор модулей, ЭПП и стили</a:t>
              </a:r>
              <a:endParaRPr lang="en-US" alt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1892" y="2189"/>
              <a:ext cx="3739" cy="1293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180242" name="Rectangle 18"/>
            <p:cNvSpPr>
              <a:spLocks noChangeArrowheads="1"/>
            </p:cNvSpPr>
            <p:nvPr/>
          </p:nvSpPr>
          <p:spPr bwMode="auto">
            <a:xfrm>
              <a:off x="1968" y="2427"/>
              <a:ext cx="3586" cy="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 Factory</a:t>
              </a:r>
            </a:p>
          </p:txBody>
        </p:sp>
        <p:sp>
          <p:nvSpPr>
            <p:cNvPr id="180243" name="Text Box 19"/>
            <p:cNvSpPr txBox="1">
              <a:spLocks noChangeArrowheads="1"/>
            </p:cNvSpPr>
            <p:nvPr/>
          </p:nvSpPr>
          <p:spPr bwMode="auto">
            <a:xfrm>
              <a:off x="3960" y="1945"/>
              <a:ext cx="5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HTTP</a:t>
              </a:r>
            </a:p>
          </p:txBody>
        </p:sp>
        <p:sp>
          <p:nvSpPr>
            <p:cNvPr id="17428" name="AutoShape 20"/>
            <p:cNvSpPr>
              <a:spLocks noChangeArrowheads="1"/>
            </p:cNvSpPr>
            <p:nvPr/>
          </p:nvSpPr>
          <p:spPr bwMode="auto">
            <a:xfrm>
              <a:off x="3635" y="1950"/>
              <a:ext cx="305" cy="231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180245" name="Text Box 21"/>
            <p:cNvSpPr txBox="1">
              <a:spLocks noChangeArrowheads="1"/>
            </p:cNvSpPr>
            <p:nvPr/>
          </p:nvSpPr>
          <p:spPr bwMode="auto">
            <a:xfrm>
              <a:off x="1936" y="2198"/>
              <a:ext cx="21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Internet Information Server</a:t>
              </a:r>
            </a:p>
          </p:txBody>
        </p:sp>
        <p:sp>
          <p:nvSpPr>
            <p:cNvPr id="180246" name="Rectangle 22"/>
            <p:cNvSpPr>
              <a:spLocks noChangeArrowheads="1"/>
            </p:cNvSpPr>
            <p:nvPr/>
          </p:nvSpPr>
          <p:spPr bwMode="auto">
            <a:xfrm>
              <a:off x="1976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Exchange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  <p:sp>
          <p:nvSpPr>
            <p:cNvPr id="180247" name="Rectangle 23"/>
            <p:cNvSpPr>
              <a:spLocks noChangeArrowheads="1"/>
            </p:cNvSpPr>
            <p:nvPr/>
          </p:nvSpPr>
          <p:spPr bwMode="auto">
            <a:xfrm>
              <a:off x="3272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SQL Server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  <p:sp>
          <p:nvSpPr>
            <p:cNvPr id="180248" name="Rectangle 24"/>
            <p:cNvSpPr>
              <a:spLocks noChangeArrowheads="1"/>
            </p:cNvSpPr>
            <p:nvPr/>
          </p:nvSpPr>
          <p:spPr bwMode="auto">
            <a:xfrm>
              <a:off x="4568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File Sys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</p:grp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147638" y="1571625"/>
            <a:ext cx="2290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hlink"/>
                </a:solidFill>
                <a:latin typeface="Arial" charset="0"/>
              </a:rPr>
              <a:t>Office, Outlook, </a:t>
            </a:r>
            <a:r>
              <a:rPr lang="ru-RU" sz="1800" b="1">
                <a:solidFill>
                  <a:schemeClr val="hlink"/>
                </a:solidFill>
                <a:latin typeface="Arial" charset="0"/>
              </a:rPr>
              <a:t>и</a:t>
            </a:r>
            <a:r>
              <a:rPr lang="en-US" sz="1800" b="1">
                <a:solidFill>
                  <a:schemeClr val="hlink"/>
                </a:solidFill>
                <a:latin typeface="Arial" charset="0"/>
              </a:rPr>
              <a:t> IE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5" name="Text Box 26"/>
          <p:cNvSpPr txBox="1">
            <a:spLocks noChangeArrowheads="1"/>
          </p:cNvSpPr>
          <p:nvPr/>
        </p:nvSpPr>
        <p:spPr bwMode="auto">
          <a:xfrm>
            <a:off x="228600" y="5715000"/>
            <a:ext cx="26241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hlink"/>
                </a:solidFill>
                <a:latin typeface="Arial" charset="0"/>
              </a:rPr>
              <a:t>Хранилище метаданных об ЭПП и веб-модулях</a:t>
            </a:r>
            <a:endParaRPr lang="en-US" altLang="ru-RU" sz="1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80251" name="AutoShape 27"/>
          <p:cNvSpPr>
            <a:spLocks noChangeArrowheads="1"/>
          </p:cNvSpPr>
          <p:nvPr/>
        </p:nvSpPr>
        <p:spPr bwMode="auto">
          <a:xfrm>
            <a:off x="31146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Exchange</a:t>
            </a:r>
          </a:p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Platinum</a:t>
            </a:r>
          </a:p>
        </p:txBody>
      </p:sp>
      <p:sp>
        <p:nvSpPr>
          <p:cNvPr id="17417" name="AutoShape 28"/>
          <p:cNvSpPr>
            <a:spLocks noChangeArrowheads="1"/>
          </p:cNvSpPr>
          <p:nvPr/>
        </p:nvSpPr>
        <p:spPr bwMode="auto">
          <a:xfrm>
            <a:off x="36068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80253" name="AutoShape 29"/>
          <p:cNvSpPr>
            <a:spLocks noChangeArrowheads="1"/>
          </p:cNvSpPr>
          <p:nvPr/>
        </p:nvSpPr>
        <p:spPr bwMode="auto">
          <a:xfrm>
            <a:off x="51720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SQL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17419" name="AutoShape 30"/>
          <p:cNvSpPr>
            <a:spLocks noChangeArrowheads="1"/>
          </p:cNvSpPr>
          <p:nvPr/>
        </p:nvSpPr>
        <p:spPr bwMode="auto">
          <a:xfrm>
            <a:off x="56642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80255" name="AutoShape 31"/>
          <p:cNvSpPr>
            <a:spLocks noChangeArrowheads="1"/>
          </p:cNvSpPr>
          <p:nvPr/>
        </p:nvSpPr>
        <p:spPr bwMode="auto">
          <a:xfrm>
            <a:off x="72294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W2K File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</a:t>
            </a:r>
          </a:p>
        </p:txBody>
      </p:sp>
      <p:sp>
        <p:nvSpPr>
          <p:cNvPr id="17421" name="AutoShape 32"/>
          <p:cNvSpPr>
            <a:spLocks noChangeArrowheads="1"/>
          </p:cNvSpPr>
          <p:nvPr/>
        </p:nvSpPr>
        <p:spPr bwMode="auto">
          <a:xfrm>
            <a:off x="77216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742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977C3A2-CEC1-446C-93B7-9C8D6B9ADBDE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ru-RU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7C2FA-74B3-4F7C-B686-E6749C5D83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2060" y="5088508"/>
            <a:ext cx="9049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Интернет вещей (англ. </a:t>
            </a:r>
            <a:r>
              <a:rPr lang="ru-RU" sz="1800" b="1" dirty="0" err="1" smtClean="0">
                <a:solidFill>
                  <a:schemeClr val="bg2"/>
                </a:solidFill>
              </a:rPr>
              <a:t>I</a:t>
            </a:r>
            <a:r>
              <a:rPr lang="ru-RU" sz="1800" dirty="0" err="1" smtClean="0">
                <a:solidFill>
                  <a:schemeClr val="bg2"/>
                </a:solidFill>
              </a:rPr>
              <a:t>nternet</a:t>
            </a:r>
            <a:r>
              <a:rPr lang="ru-RU" sz="1800" dirty="0" smtClean="0">
                <a:solidFill>
                  <a:schemeClr val="bg2"/>
                </a:solidFill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</a:rPr>
              <a:t>O</a:t>
            </a:r>
            <a:r>
              <a:rPr lang="ru-RU" sz="1800" dirty="0" err="1" smtClean="0">
                <a:solidFill>
                  <a:schemeClr val="bg2"/>
                </a:solidFill>
              </a:rPr>
              <a:t>f</a:t>
            </a:r>
            <a:r>
              <a:rPr lang="ru-RU" sz="1800" dirty="0" smtClean="0">
                <a:solidFill>
                  <a:schemeClr val="bg2"/>
                </a:solidFill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</a:rPr>
              <a:t>T</a:t>
            </a:r>
            <a:r>
              <a:rPr lang="ru-RU" sz="1800" dirty="0" err="1" smtClean="0">
                <a:solidFill>
                  <a:schemeClr val="bg2"/>
                </a:solidFill>
              </a:rPr>
              <a:t>hings</a:t>
            </a:r>
            <a:r>
              <a:rPr lang="ru-RU" sz="1800" dirty="0">
                <a:solidFill>
                  <a:schemeClr val="bg2"/>
                </a:solidFill>
              </a:rPr>
              <a:t>, </a:t>
            </a:r>
            <a:r>
              <a:rPr lang="ru-RU" sz="1800" dirty="0" err="1">
                <a:solidFill>
                  <a:schemeClr val="bg2"/>
                </a:solidFill>
              </a:rPr>
              <a:t>IoT</a:t>
            </a:r>
            <a:r>
              <a:rPr lang="ru-RU" sz="1800" dirty="0">
                <a:solidFill>
                  <a:schemeClr val="bg2"/>
                </a:solidFill>
              </a:rPr>
              <a:t>) — концепция вычислительной сети физических предметов («вещей»), оснащённых встроенными технологиями для взаимодействия друг с другом или с внешней </a:t>
            </a:r>
            <a:r>
              <a:rPr lang="ru-RU" sz="1800" dirty="0" smtClean="0">
                <a:solidFill>
                  <a:schemeClr val="bg2"/>
                </a:solidFill>
              </a:rPr>
              <a:t>средой, </a:t>
            </a:r>
            <a:r>
              <a:rPr lang="ru-RU" sz="1800" dirty="0">
                <a:solidFill>
                  <a:schemeClr val="bg2"/>
                </a:solidFill>
              </a:rPr>
              <a:t>рассматривающая организацию таких сетей как явление, способное перестроить экономические и общественные процессы, исключающее из части действий и операций необходимость участия </a:t>
            </a:r>
            <a:r>
              <a:rPr lang="ru-RU" sz="1800" dirty="0" smtClean="0">
                <a:solidFill>
                  <a:schemeClr val="bg2"/>
                </a:solidFill>
              </a:rPr>
              <a:t>человека.</a:t>
            </a:r>
            <a:endParaRPr lang="ru-RU" sz="1800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188640"/>
            <a:ext cx="9144000" cy="47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" y="40628"/>
            <a:ext cx="9012936" cy="68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" y="170635"/>
            <a:ext cx="9049512" cy="66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6737"/>
            <a:ext cx="7775575" cy="7620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chemeClr val="tx2"/>
                </a:solidFill>
              </a:rPr>
              <a:t>Вопросы и задачи</a:t>
            </a:r>
            <a:endParaRPr lang="en-US" altLang="ru-RU" sz="3200" dirty="0" smtClean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305800" cy="5184576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altLang="ru-RU" sz="2400" dirty="0"/>
              <a:t>Архитектура построения Больших данных </a:t>
            </a:r>
            <a:r>
              <a:rPr lang="en-US" altLang="ru-RU" sz="2400" dirty="0"/>
              <a:t>(Big Data)</a:t>
            </a:r>
            <a:endParaRPr lang="ru-RU" altLang="ru-RU" sz="2400" dirty="0"/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400" dirty="0"/>
              <a:t>Построение системы</a:t>
            </a:r>
            <a:r>
              <a:rPr lang="en-US" sz="2400" dirty="0"/>
              <a:t> </a:t>
            </a:r>
            <a:r>
              <a:rPr lang="ru-RU" sz="2400" dirty="0"/>
              <a:t>обмена </a:t>
            </a:r>
            <a:r>
              <a:rPr lang="ru-RU" sz="2400" dirty="0" smtClean="0"/>
              <a:t>информации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400" dirty="0" smtClean="0">
                <a:ea typeface="+mn-ea"/>
                <a:cs typeface="+mn-cs"/>
              </a:rPr>
              <a:t>Механизмы  </a:t>
            </a:r>
            <a:r>
              <a:rPr lang="ru-RU" sz="2400" dirty="0">
                <a:ea typeface="+mn-ea"/>
                <a:cs typeface="+mn-cs"/>
              </a:rPr>
              <a:t>доступа и управления </a:t>
            </a:r>
            <a:r>
              <a:rPr lang="ru-RU" sz="2400" dirty="0" smtClean="0">
                <a:ea typeface="+mn-ea"/>
                <a:cs typeface="+mn-cs"/>
              </a:rPr>
              <a:t>персональными данными</a:t>
            </a:r>
            <a:endParaRPr lang="ru-RU" sz="2400" dirty="0">
              <a:ea typeface="+mn-ea"/>
              <a:cs typeface="+mn-cs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altLang="ru-RU" sz="2400" dirty="0" smtClean="0"/>
              <a:t>Модель </a:t>
            </a:r>
            <a:r>
              <a:rPr lang="ru-RU" altLang="ru-RU" sz="2400" dirty="0"/>
              <a:t>многомерного представления информации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400" dirty="0"/>
              <a:t>Решение </a:t>
            </a:r>
            <a:r>
              <a:rPr lang="en-US" sz="2400" dirty="0"/>
              <a:t>Amazon Web Services</a:t>
            </a:r>
            <a:r>
              <a:rPr lang="ru-RU" sz="2400" dirty="0"/>
              <a:t>  (</a:t>
            </a:r>
            <a:r>
              <a:rPr lang="en-US" sz="2400" dirty="0"/>
              <a:t>AWS</a:t>
            </a:r>
            <a:r>
              <a:rPr lang="ru-RU" sz="2400" dirty="0"/>
              <a:t>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400" dirty="0"/>
              <a:t>Платформа </a:t>
            </a:r>
            <a:r>
              <a:rPr lang="en-US" sz="2400" dirty="0"/>
              <a:t>AWS</a:t>
            </a:r>
            <a:endParaRPr lang="ru-RU" sz="2400" dirty="0"/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400" dirty="0"/>
              <a:t>Категория продуктов и решения </a:t>
            </a:r>
            <a:r>
              <a:rPr lang="en-US" sz="2400" dirty="0"/>
              <a:t>AWS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400" dirty="0"/>
              <a:t>Модель совместной ответственности</a:t>
            </a:r>
            <a:r>
              <a:rPr lang="en-US" sz="2400" dirty="0"/>
              <a:t> (Shared </a:t>
            </a:r>
            <a:r>
              <a:rPr lang="en-US" sz="2400" dirty="0" err="1"/>
              <a:t>Responsbility</a:t>
            </a:r>
            <a:r>
              <a:rPr lang="en-US" sz="2400" dirty="0"/>
              <a:t> Model</a:t>
            </a:r>
            <a:r>
              <a:rPr lang="ru-RU" sz="2400" dirty="0"/>
              <a:t>) – безопасность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400" dirty="0"/>
              <a:t>Оптимизация затрат </a:t>
            </a:r>
            <a:r>
              <a:rPr lang="en-US" sz="2400" dirty="0"/>
              <a:t>AWS</a:t>
            </a:r>
            <a:endParaRPr lang="ru-RU" sz="2400" dirty="0"/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endParaRPr lang="ru-RU" sz="2400" dirty="0" smtClean="0"/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endParaRPr lang="ru-RU" sz="2400" dirty="0"/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</a:pPr>
            <a:endParaRPr lang="ru-RU" altLang="ru-RU" sz="2400" dirty="0" smtClean="0"/>
          </a:p>
        </p:txBody>
      </p:sp>
      <p:sp>
        <p:nvSpPr>
          <p:cNvPr id="307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92FEB4-ED85-4015-87C8-44091074246D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ru-RU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4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64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55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8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36" y="5796"/>
            <a:ext cx="7772400" cy="966936"/>
          </a:xfrm>
        </p:spPr>
        <p:txBody>
          <a:bodyPr/>
          <a:lstStyle/>
          <a:p>
            <a:pPr lvl="0"/>
            <a:r>
              <a:rPr lang="ru-RU" altLang="ru-RU" dirty="0">
                <a:solidFill>
                  <a:schemeClr val="tx2"/>
                </a:solidFill>
                <a:latin typeface="Foundry"/>
                <a:cs typeface="Arial" pitchFamily="34" charset="0"/>
              </a:rPr>
              <a:t>Разница </a:t>
            </a:r>
            <a:r>
              <a:rPr lang="ru-RU" altLang="ru-RU" dirty="0" smtClean="0">
                <a:solidFill>
                  <a:schemeClr val="tx2"/>
                </a:solidFill>
                <a:latin typeface="Foundry"/>
                <a:cs typeface="Arial" pitchFamily="34" charset="0"/>
              </a:rPr>
              <a:t>подходов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357128"/>
              </p:ext>
            </p:extLst>
          </p:nvPr>
        </p:nvGraphicFramePr>
        <p:xfrm>
          <a:off x="1115616" y="908720"/>
          <a:ext cx="7056676" cy="4188710"/>
        </p:xfrm>
        <a:graphic>
          <a:graphicData uri="http://schemas.openxmlformats.org/drawingml/2006/table">
            <a:tbl>
              <a:tblPr/>
              <a:tblGrid>
                <a:gridCol w="3528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4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Традиционная аналитика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Big data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аналитика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Постепенный анализ небольших пакетов данных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solidFill>
                            <a:srgbClr val="212121"/>
                          </a:solidFill>
                          <a:effectLst/>
                        </a:rPr>
                        <a:t>Обработка сразу всего массива доступных данных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solidFill>
                            <a:srgbClr val="212121"/>
                          </a:solidFill>
                          <a:effectLst/>
                        </a:rPr>
                        <a:t>Редакция и сортировка данных перед обработкой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solidFill>
                            <a:srgbClr val="212121"/>
                          </a:solidFill>
                          <a:effectLst/>
                        </a:rPr>
                        <a:t>Данные обрабатываются в их исходном виде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solidFill>
                            <a:srgbClr val="212121"/>
                          </a:solidFill>
                          <a:effectLst/>
                        </a:rPr>
                        <a:t>Старт с гипотезы и ее тестирования относительно данных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solidFill>
                            <a:srgbClr val="212121"/>
                          </a:solidFill>
                          <a:effectLst/>
                        </a:rPr>
                        <a:t>Поиск корреляций по всем данным до получения искомой информации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Данные собираются, обрабатываются, хранятся и лишь затем анализируются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Анализ и обработка больших данных в реальном времени, по мере поступления</a:t>
                      </a: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2988" y="1836351"/>
            <a:ext cx="65" cy="2769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64" y="522920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chemeClr val="bg2"/>
                </a:solidFill>
                <a:latin typeface="+mn-lt"/>
              </a:rPr>
              <a:t>Big</a:t>
            </a:r>
            <a:r>
              <a:rPr lang="ru-RU" sz="18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2"/>
                </a:solidFill>
                <a:latin typeface="+mn-lt"/>
              </a:rPr>
              <a:t>Data</a:t>
            </a:r>
            <a:r>
              <a:rPr lang="ru-RU" sz="18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bg2"/>
                </a:solidFill>
                <a:latin typeface="+mn-lt"/>
              </a:rPr>
              <a:t>в </a:t>
            </a:r>
            <a:r>
              <a:rPr lang="ru-RU" sz="1800" dirty="0" smtClean="0">
                <a:solidFill>
                  <a:schemeClr val="bg2"/>
                </a:solidFill>
                <a:latin typeface="+mn-lt"/>
              </a:rPr>
              <a:t>маркетинге позволяет провести анализ информации </a:t>
            </a:r>
            <a:r>
              <a:rPr lang="ru-RU" sz="1800" dirty="0">
                <a:solidFill>
                  <a:schemeClr val="bg2"/>
                </a:solidFill>
                <a:latin typeface="+mn-lt"/>
              </a:rPr>
              <a:t>о </a:t>
            </a:r>
            <a:r>
              <a:rPr lang="ru-RU" sz="1800" dirty="0" smtClean="0">
                <a:solidFill>
                  <a:schemeClr val="bg2"/>
                </a:solidFill>
                <a:latin typeface="+mn-lt"/>
              </a:rPr>
              <a:t>предприятии или фирме и </a:t>
            </a:r>
            <a:r>
              <a:rPr lang="ru-RU" sz="1800" dirty="0">
                <a:solidFill>
                  <a:schemeClr val="bg2"/>
                </a:solidFill>
                <a:latin typeface="+mn-lt"/>
              </a:rPr>
              <a:t>открывает новые </a:t>
            </a:r>
            <a:r>
              <a:rPr lang="ru-RU" sz="1800" dirty="0" smtClean="0">
                <a:solidFill>
                  <a:schemeClr val="bg2"/>
                </a:solidFill>
                <a:latin typeface="+mn-lt"/>
              </a:rPr>
              <a:t>возможности, а именно определить: к кокой группе исследуемый товар </a:t>
            </a:r>
            <a:r>
              <a:rPr lang="ru-RU" sz="1800" dirty="0">
                <a:solidFill>
                  <a:schemeClr val="bg2"/>
                </a:solidFill>
                <a:latin typeface="+mn-lt"/>
              </a:rPr>
              <a:t>относится </a:t>
            </a:r>
            <a:r>
              <a:rPr lang="ru-RU" sz="1800" dirty="0" smtClean="0">
                <a:solidFill>
                  <a:schemeClr val="bg2"/>
                </a:solidFill>
                <a:latin typeface="+mn-lt"/>
              </a:rPr>
              <a:t>(А,В,С,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X, Y, Z</a:t>
            </a:r>
            <a:r>
              <a:rPr lang="ru-RU" sz="1800" dirty="0" smtClean="0">
                <a:solidFill>
                  <a:schemeClr val="bg2"/>
                </a:solidFill>
                <a:latin typeface="+mn-lt"/>
              </a:rPr>
              <a:t> и т. д.),  сегментацию рынка, изучить конкурентов,  </a:t>
            </a:r>
            <a:r>
              <a:rPr lang="ru-RU" sz="1800" dirty="0">
                <a:solidFill>
                  <a:schemeClr val="bg2"/>
                </a:solidFill>
                <a:latin typeface="+mn-lt"/>
              </a:rPr>
              <a:t>своих </a:t>
            </a:r>
            <a:r>
              <a:rPr lang="ru-RU" sz="1800" dirty="0" smtClean="0">
                <a:solidFill>
                  <a:schemeClr val="bg2"/>
                </a:solidFill>
                <a:latin typeface="+mn-lt"/>
              </a:rPr>
              <a:t>клиентов, спрос, прогноз, развитие, </a:t>
            </a:r>
            <a:r>
              <a:rPr lang="ru-RU" sz="1800" dirty="0">
                <a:solidFill>
                  <a:schemeClr val="bg2"/>
                </a:solidFill>
                <a:latin typeface="+mn-lt"/>
              </a:rPr>
              <a:t>что позволит снизить издержки и увеличить продажи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.</a:t>
            </a:r>
            <a:endParaRPr lang="ru-RU" sz="1400" b="0" i="0" dirty="0">
              <a:solidFill>
                <a:schemeClr val="bg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8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56984" cy="107721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/>
            <a:r>
              <a:rPr lang="ru-RU" altLang="ru-RU" sz="3200" dirty="0" smtClean="0"/>
              <a:t>Архитектура построения Больших данных </a:t>
            </a:r>
            <a:r>
              <a:rPr lang="en-US" altLang="ru-RU" sz="3200" dirty="0" smtClean="0"/>
              <a:t>(Big Data)</a:t>
            </a:r>
          </a:p>
        </p:txBody>
      </p:sp>
      <p:sp>
        <p:nvSpPr>
          <p:cNvPr id="4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90156AD-24CE-4840-AB9F-EC5A123CD4F6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ru-RU" sz="1400" b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890518" cy="40660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4" y="765174"/>
            <a:ext cx="6821912" cy="48960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9" y="116632"/>
            <a:ext cx="7611244" cy="5040559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5157192"/>
            <a:ext cx="87031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2"/>
                </a:solidFill>
              </a:rPr>
              <a:t>Pentaho</a:t>
            </a:r>
            <a:r>
              <a:rPr lang="ru-RU" sz="2000" dirty="0">
                <a:solidFill>
                  <a:schemeClr val="bg2"/>
                </a:solidFill>
              </a:rPr>
              <a:t> - компания разработчик ПО, которая разрабатывает и поставляет ПО для выполнения бизнес-анализа, Интеграция данных, формирование отчетов, построения OLAP, построения процессов ETL и извлечения данных </a:t>
            </a:r>
            <a:r>
              <a:rPr lang="ru-RU" sz="2000" dirty="0" smtClean="0">
                <a:solidFill>
                  <a:schemeClr val="bg2"/>
                </a:solidFill>
              </a:rPr>
              <a:t>(Штаб-квартира </a:t>
            </a:r>
            <a:r>
              <a:rPr lang="ru-RU" sz="2000" dirty="0">
                <a:solidFill>
                  <a:schemeClr val="bg2"/>
                </a:solidFill>
              </a:rPr>
              <a:t>находится в Орландо, штат </a:t>
            </a:r>
            <a:r>
              <a:rPr lang="ru-RU" sz="2000" dirty="0" smtClean="0">
                <a:solidFill>
                  <a:schemeClr val="bg2"/>
                </a:solidFill>
              </a:rPr>
              <a:t>Флорида).  </a:t>
            </a:r>
            <a:r>
              <a:rPr lang="ru-RU" sz="2000" dirty="0" err="1">
                <a:solidFill>
                  <a:schemeClr val="bg2"/>
                </a:solidFill>
              </a:rPr>
              <a:t>Pentaho</a:t>
            </a:r>
            <a:r>
              <a:rPr lang="ru-RU" sz="2000" dirty="0">
                <a:solidFill>
                  <a:schemeClr val="bg2"/>
                </a:solidFill>
              </a:rPr>
              <a:t> была приобретена компанией </a:t>
            </a:r>
            <a:r>
              <a:rPr lang="ru-RU" sz="2000" dirty="0" err="1">
                <a:solidFill>
                  <a:schemeClr val="bg2"/>
                </a:solidFill>
              </a:rPr>
              <a:t>Hitachi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Data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Systems</a:t>
            </a:r>
            <a:r>
              <a:rPr lang="ru-RU" sz="2000" dirty="0">
                <a:solidFill>
                  <a:schemeClr val="bg2"/>
                </a:solidFill>
              </a:rPr>
              <a:t> в 2015 году.</a:t>
            </a:r>
          </a:p>
        </p:txBody>
      </p:sp>
    </p:spTree>
    <p:extLst>
      <p:ext uri="{BB962C8B-B14F-4D97-AF65-F5344CB8AC3E}">
        <p14:creationId xmlns:p14="http://schemas.microsoft.com/office/powerpoint/2010/main" val="12671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0189"/>
            <a:ext cx="8568952" cy="28803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solidFill>
                  <a:schemeClr val="tx2"/>
                </a:solidFill>
                <a:latin typeface="-apple-system"/>
              </a:rPr>
              <a:t>MapReduce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 </a:t>
            </a:r>
            <a:r>
              <a:rPr lang="ru-RU" sz="2800" b="0" dirty="0" smtClean="0">
                <a:solidFill>
                  <a:schemeClr val="tx2"/>
                </a:solidFill>
                <a:latin typeface="-apple-system"/>
              </a:rPr>
              <a:t>– модель 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распределенной обработки данных, предложенная компанией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Google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для обработки больших объёмов данных на компьютерных </a:t>
            </a:r>
            <a:r>
              <a:rPr lang="ru-RU" sz="2800" b="0" dirty="0" smtClean="0">
                <a:solidFill>
                  <a:schemeClr val="tx2"/>
                </a:solidFill>
                <a:latin typeface="-apple-system"/>
              </a:rPr>
              <a:t>кластерах .</a:t>
            </a:r>
          </a:p>
          <a:p>
            <a:pPr marL="0" indent="0">
              <a:buNone/>
            </a:pPr>
            <a:r>
              <a:rPr lang="ru-RU" sz="2800" b="0" dirty="0" smtClean="0">
                <a:solidFill>
                  <a:schemeClr val="tx2"/>
                </a:solidFill>
                <a:latin typeface="-apple-system"/>
              </a:rPr>
              <a:t>1С-Битрикс </a:t>
            </a:r>
            <a:r>
              <a:rPr lang="en-AU" sz="2800" b="0" dirty="0" err="1" smtClean="0">
                <a:solidFill>
                  <a:schemeClr val="tx2"/>
                </a:solidFill>
                <a:latin typeface="-apple-system"/>
              </a:rPr>
              <a:t>BigData</a:t>
            </a:r>
            <a:r>
              <a:rPr lang="ru-RU" sz="2800" b="0" dirty="0" smtClean="0">
                <a:solidFill>
                  <a:schemeClr val="tx2"/>
                </a:solidFill>
                <a:latin typeface="-apple-system"/>
              </a:rPr>
              <a:t> - 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облачный сервис </a:t>
            </a:r>
            <a:r>
              <a:rPr lang="ru-RU" sz="2800" b="0" dirty="0" smtClean="0">
                <a:solidFill>
                  <a:schemeClr val="tx2"/>
                </a:solidFill>
                <a:latin typeface="-apple-system"/>
              </a:rPr>
              <a:t>персонализации.</a:t>
            </a:r>
            <a:endParaRPr lang="en-AU" sz="2800" b="0" dirty="0">
              <a:solidFill>
                <a:schemeClr val="tx2"/>
              </a:solidFill>
              <a:latin typeface="-apple-system"/>
            </a:endParaRPr>
          </a:p>
          <a:p>
            <a:pPr marL="0" indent="0">
              <a:buNone/>
            </a:pPr>
            <a:endParaRPr lang="ru-RU" sz="2800" b="0" dirty="0">
              <a:solidFill>
                <a:schemeClr val="tx2"/>
              </a:solidFill>
              <a:latin typeface="-apple-system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0" y="2996952"/>
            <a:ext cx="6029798" cy="36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827088" y="2133600"/>
            <a:ext cx="7805737" cy="3429000"/>
            <a:chOff x="515" y="995"/>
            <a:chExt cx="4917" cy="2160"/>
          </a:xfrm>
        </p:grpSpPr>
        <p:sp>
          <p:nvSpPr>
            <p:cNvPr id="5148" name="Line 3"/>
            <p:cNvSpPr>
              <a:spLocks noChangeShapeType="1"/>
            </p:cNvSpPr>
            <p:nvPr/>
          </p:nvSpPr>
          <p:spPr bwMode="auto">
            <a:xfrm>
              <a:off x="4012" y="1955"/>
              <a:ext cx="0" cy="72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Line 4"/>
            <p:cNvSpPr>
              <a:spLocks noChangeShapeType="1"/>
            </p:cNvSpPr>
            <p:nvPr/>
          </p:nvSpPr>
          <p:spPr bwMode="auto">
            <a:xfrm>
              <a:off x="4952" y="2099"/>
              <a:ext cx="0" cy="95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Line 5"/>
            <p:cNvSpPr>
              <a:spLocks noChangeShapeType="1"/>
            </p:cNvSpPr>
            <p:nvPr/>
          </p:nvSpPr>
          <p:spPr bwMode="auto">
            <a:xfrm>
              <a:off x="2264" y="1043"/>
              <a:ext cx="0" cy="191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Line 6"/>
            <p:cNvSpPr>
              <a:spLocks noChangeShapeType="1"/>
            </p:cNvSpPr>
            <p:nvPr/>
          </p:nvSpPr>
          <p:spPr bwMode="auto">
            <a:xfrm>
              <a:off x="3320" y="1091"/>
              <a:ext cx="0" cy="1871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Line 7"/>
            <p:cNvSpPr>
              <a:spLocks noChangeShapeType="1"/>
            </p:cNvSpPr>
            <p:nvPr/>
          </p:nvSpPr>
          <p:spPr bwMode="auto">
            <a:xfrm>
              <a:off x="1082" y="995"/>
              <a:ext cx="0" cy="191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Rectangle 8"/>
            <p:cNvSpPr>
              <a:spLocks noChangeArrowheads="1"/>
            </p:cNvSpPr>
            <p:nvPr/>
          </p:nvSpPr>
          <p:spPr bwMode="invGray">
            <a:xfrm>
              <a:off x="515" y="2531"/>
              <a:ext cx="4917" cy="624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ru-RU" sz="2000" b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ru-RU" sz="2000" b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>
                  <a:solidFill>
                    <a:srgbClr val="FFFF00"/>
                  </a:solidFill>
                  <a:latin typeface="Arial Narrow" pitchFamily="34" charset="0"/>
                </a:rPr>
                <a:t>Составляющие документооборота</a:t>
              </a:r>
              <a:endParaRPr lang="en-US" altLang="ru-RU" sz="2000" b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154" name="Rectangle 9"/>
            <p:cNvSpPr>
              <a:spLocks noChangeArrowheads="1"/>
            </p:cNvSpPr>
            <p:nvPr/>
          </p:nvSpPr>
          <p:spPr bwMode="invGray">
            <a:xfrm>
              <a:off x="584" y="2579"/>
              <a:ext cx="576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>
                  <a:solidFill>
                    <a:srgbClr val="FFFFFF"/>
                  </a:solidFill>
                  <a:latin typeface="Arial Narrow" pitchFamily="34" charset="0"/>
                </a:rPr>
                <a:t>Документы</a:t>
              </a:r>
              <a:endParaRPr lang="en-US" altLang="ru-RU" sz="1600" b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55" name="Rectangle 10"/>
            <p:cNvSpPr>
              <a:spLocks noChangeArrowheads="1"/>
            </p:cNvSpPr>
            <p:nvPr/>
          </p:nvSpPr>
          <p:spPr bwMode="invGray">
            <a:xfrm>
              <a:off x="1208" y="2579"/>
              <a:ext cx="912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>
                  <a:solidFill>
                    <a:srgbClr val="FFFFFF"/>
                  </a:solidFill>
                  <a:latin typeface="Arial Narrow" pitchFamily="34" charset="0"/>
                </a:rPr>
                <a:t>Маршруты</a:t>
              </a:r>
              <a:endParaRPr lang="en-US" altLang="ru-RU" sz="1600" b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56" name="Rectangle 11"/>
            <p:cNvSpPr>
              <a:spLocks noChangeArrowheads="1"/>
            </p:cNvSpPr>
            <p:nvPr/>
          </p:nvSpPr>
          <p:spPr bwMode="invGray">
            <a:xfrm>
              <a:off x="2168" y="2579"/>
              <a:ext cx="720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 b="0">
                  <a:solidFill>
                    <a:srgbClr val="FFFFFF"/>
                  </a:solidFill>
                  <a:latin typeface="Arial Narrow" pitchFamily="34" charset="0"/>
                </a:rPr>
                <a:t>Расписание</a:t>
              </a:r>
              <a:r>
                <a:rPr lang="en-US" altLang="ru-RU" sz="2000" b="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5157" name="Rectangle 12"/>
            <p:cNvSpPr>
              <a:spLocks noChangeArrowheads="1"/>
            </p:cNvSpPr>
            <p:nvPr/>
          </p:nvSpPr>
          <p:spPr bwMode="invGray">
            <a:xfrm>
              <a:off x="4520" y="2579"/>
              <a:ext cx="864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>
                  <a:solidFill>
                    <a:srgbClr val="FFFFFF"/>
                  </a:solidFill>
                  <a:latin typeface="Arial Narrow" pitchFamily="34" charset="0"/>
                </a:rPr>
                <a:t>Отчеты</a:t>
              </a:r>
              <a:endParaRPr lang="en-US" altLang="ru-RU" sz="1600" b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58" name="Rectangle 13"/>
            <p:cNvSpPr>
              <a:spLocks noChangeArrowheads="1"/>
            </p:cNvSpPr>
            <p:nvPr/>
          </p:nvSpPr>
          <p:spPr bwMode="invGray">
            <a:xfrm>
              <a:off x="2936" y="2579"/>
              <a:ext cx="720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>
                  <a:solidFill>
                    <a:srgbClr val="FFFFFF"/>
                  </a:solidFill>
                  <a:latin typeface="Arial Narrow" pitchFamily="34" charset="0"/>
                </a:rPr>
                <a:t>Архив</a:t>
              </a:r>
              <a:endParaRPr lang="en-US" altLang="ru-RU" sz="1600" b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59" name="Rectangle 14"/>
            <p:cNvSpPr>
              <a:spLocks noChangeArrowheads="1"/>
            </p:cNvSpPr>
            <p:nvPr/>
          </p:nvSpPr>
          <p:spPr bwMode="invGray">
            <a:xfrm>
              <a:off x="3704" y="2579"/>
              <a:ext cx="768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>
                  <a:solidFill>
                    <a:srgbClr val="FFFFFF"/>
                  </a:solidFill>
                  <a:latin typeface="Arial Narrow" pitchFamily="34" charset="0"/>
                </a:rPr>
                <a:t>Контроль</a:t>
              </a:r>
              <a:endParaRPr lang="en-US" altLang="ru-RU" sz="1600" b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162831" name="Rectangle 15"/>
          <p:cNvSpPr>
            <a:spLocks noChangeArrowheads="1"/>
          </p:cNvSpPr>
          <p:nvPr/>
        </p:nvSpPr>
        <p:spPr bwMode="invGray">
          <a:xfrm>
            <a:off x="817563" y="1701800"/>
            <a:ext cx="5138737" cy="5889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00"/>
                </a:solidFill>
                <a:latin typeface="Arial Narrow" pitchFamily="34" charset="0"/>
              </a:rPr>
              <a:t>Средства доступа к базам данных</a:t>
            </a:r>
            <a:endParaRPr lang="en-US" sz="20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invGray">
          <a:xfrm>
            <a:off x="4572000" y="2492375"/>
            <a:ext cx="1524000" cy="1371600"/>
          </a:xfrm>
          <a:prstGeom prst="rect">
            <a:avLst/>
          </a:prstGeom>
          <a:gradFill rotWithShape="0">
            <a:gsLst>
              <a:gs pos="0">
                <a:srgbClr val="CC0099"/>
              </a:gs>
              <a:gs pos="100000">
                <a:srgbClr val="48003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SQL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+</a:t>
            </a:r>
            <a:b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OLAP</a:t>
            </a:r>
            <a:b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Services</a:t>
            </a:r>
          </a:p>
        </p:txBody>
      </p:sp>
      <p:grpSp>
        <p:nvGrpSpPr>
          <p:cNvPr id="5125" name="Group 18"/>
          <p:cNvGrpSpPr>
            <a:grpSpLocks/>
          </p:cNvGrpSpPr>
          <p:nvPr/>
        </p:nvGrpSpPr>
        <p:grpSpPr bwMode="auto">
          <a:xfrm>
            <a:off x="2755900" y="2519363"/>
            <a:ext cx="1887538" cy="1371600"/>
            <a:chOff x="1736" y="1379"/>
            <a:chExt cx="1152" cy="864"/>
          </a:xfrm>
        </p:grpSpPr>
        <p:sp>
          <p:nvSpPr>
            <p:cNvPr id="5146" name="Rectangle 19"/>
            <p:cNvSpPr>
              <a:spLocks noChangeArrowheads="1"/>
            </p:cNvSpPr>
            <p:nvPr/>
          </p:nvSpPr>
          <p:spPr bwMode="invGray">
            <a:xfrm>
              <a:off x="1736" y="1379"/>
              <a:ext cx="960" cy="864"/>
            </a:xfrm>
            <a:prstGeom prst="rect">
              <a:avLst/>
            </a:prstGeom>
            <a:gradFill rotWithShape="0">
              <a:gsLst>
                <a:gs pos="0">
                  <a:srgbClr val="CC0099"/>
                </a:gs>
                <a:gs pos="100000">
                  <a:srgbClr val="480036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000">
                  <a:solidFill>
                    <a:srgbClr val="FFFF00"/>
                  </a:solidFill>
                  <a:latin typeface="Arial Narrow" pitchFamily="34" charset="0"/>
                </a:rPr>
                <a:t>Exchange 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000">
                  <a:solidFill>
                    <a:srgbClr val="FFFF00"/>
                  </a:solidFill>
                  <a:latin typeface="Arial Narrow" pitchFamily="34" charset="0"/>
                </a:rPr>
                <a:t>Server</a:t>
              </a:r>
              <a:endParaRPr lang="en-US" altLang="ru-RU" sz="2000" b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147" name="Line 20"/>
            <p:cNvSpPr>
              <a:spLocks noChangeShapeType="1"/>
            </p:cNvSpPr>
            <p:nvPr/>
          </p:nvSpPr>
          <p:spPr bwMode="auto">
            <a:xfrm>
              <a:off x="2600" y="2195"/>
              <a:ext cx="288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6" name="Line 21"/>
          <p:cNvSpPr>
            <a:spLocks noChangeShapeType="1"/>
          </p:cNvSpPr>
          <p:nvPr/>
        </p:nvSpPr>
        <p:spPr bwMode="auto">
          <a:xfrm>
            <a:off x="850900" y="1604963"/>
            <a:ext cx="5257800" cy="0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Text Box 22"/>
          <p:cNvSpPr txBox="1">
            <a:spLocks noChangeArrowheads="1"/>
          </p:cNvSpPr>
          <p:nvPr/>
        </p:nvSpPr>
        <p:spPr bwMode="auto">
          <a:xfrm>
            <a:off x="2832100" y="12239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000" b="0">
                <a:solidFill>
                  <a:srgbClr val="FFFF00"/>
                </a:solidFill>
                <a:latin typeface="Arial Narrow" pitchFamily="34" charset="0"/>
              </a:rPr>
              <a:t>Построение</a:t>
            </a:r>
            <a:endParaRPr lang="en-US" altLang="ru-RU" sz="2400" b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128" name="Line 23"/>
          <p:cNvSpPr>
            <a:spLocks noChangeShapeType="1"/>
          </p:cNvSpPr>
          <p:nvPr/>
        </p:nvSpPr>
        <p:spPr bwMode="auto">
          <a:xfrm>
            <a:off x="6184900" y="1604963"/>
            <a:ext cx="2514600" cy="0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Text Box 24"/>
          <p:cNvSpPr txBox="1">
            <a:spLocks noChangeArrowheads="1"/>
          </p:cNvSpPr>
          <p:nvPr/>
        </p:nvSpPr>
        <p:spPr bwMode="auto">
          <a:xfrm>
            <a:off x="6583363" y="1223963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000" b="0">
                <a:solidFill>
                  <a:srgbClr val="FFFFFF"/>
                </a:solidFill>
                <a:latin typeface="Arial Narrow" pitchFamily="34" charset="0"/>
              </a:rPr>
              <a:t>Пользователь</a:t>
            </a:r>
            <a:endParaRPr lang="en-US" altLang="ru-RU" sz="2400" b="0">
              <a:latin typeface="Arial Narrow" pitchFamily="34" charset="0"/>
            </a:endParaRPr>
          </a:p>
        </p:txBody>
      </p:sp>
      <p:sp>
        <p:nvSpPr>
          <p:cNvPr id="5130" name="Line 25"/>
          <p:cNvSpPr>
            <a:spLocks noChangeShapeType="1"/>
          </p:cNvSpPr>
          <p:nvPr/>
        </p:nvSpPr>
        <p:spPr bwMode="auto">
          <a:xfrm flipV="1">
            <a:off x="684213" y="1604963"/>
            <a:ext cx="14287" cy="4056062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Text Box 26"/>
          <p:cNvSpPr txBox="1">
            <a:spLocks noChangeArrowheads="1"/>
          </p:cNvSpPr>
          <p:nvPr/>
        </p:nvSpPr>
        <p:spPr bwMode="auto">
          <a:xfrm rot="-5400000">
            <a:off x="-687387" y="3694112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000" b="0">
                <a:solidFill>
                  <a:srgbClr val="FFFFFF"/>
                </a:solidFill>
                <a:latin typeface="Arial Narrow" pitchFamily="34" charset="0"/>
              </a:rPr>
              <a:t>Администрирование</a:t>
            </a:r>
            <a:endParaRPr lang="en-US" altLang="ru-RU" sz="2400" b="0">
              <a:latin typeface="Arial Narrow" pitchFamily="34" charset="0"/>
            </a:endParaRPr>
          </a:p>
        </p:txBody>
      </p:sp>
      <p:sp>
        <p:nvSpPr>
          <p:cNvPr id="5132" name="Line 27"/>
          <p:cNvSpPr>
            <a:spLocks noChangeShapeType="1"/>
          </p:cNvSpPr>
          <p:nvPr/>
        </p:nvSpPr>
        <p:spPr bwMode="auto">
          <a:xfrm flipH="1" flipV="1">
            <a:off x="6946900" y="6634163"/>
            <a:ext cx="381000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Line 28"/>
          <p:cNvSpPr>
            <a:spLocks noChangeShapeType="1"/>
          </p:cNvSpPr>
          <p:nvPr/>
        </p:nvSpPr>
        <p:spPr bwMode="auto">
          <a:xfrm>
            <a:off x="5270500" y="6634163"/>
            <a:ext cx="454025" cy="1587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Text Box 29"/>
          <p:cNvSpPr txBox="1">
            <a:spLocks noChangeArrowheads="1"/>
          </p:cNvSpPr>
          <p:nvPr/>
        </p:nvSpPr>
        <p:spPr bwMode="auto">
          <a:xfrm>
            <a:off x="7327900" y="6481763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1400" b="0">
                <a:latin typeface="Arial Narrow" pitchFamily="34" charset="0"/>
              </a:rPr>
              <a:t>Потоки метаданных</a:t>
            </a:r>
            <a:endParaRPr lang="en-US" altLang="ru-RU" sz="1400" b="0">
              <a:latin typeface="Arial Narrow" pitchFamily="34" charset="0"/>
            </a:endParaRPr>
          </a:p>
        </p:txBody>
      </p:sp>
      <p:sp>
        <p:nvSpPr>
          <p:cNvPr id="5135" name="Text Box 30"/>
          <p:cNvSpPr txBox="1">
            <a:spLocks noChangeArrowheads="1"/>
          </p:cNvSpPr>
          <p:nvPr/>
        </p:nvSpPr>
        <p:spPr bwMode="auto">
          <a:xfrm>
            <a:off x="5727700" y="648176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1400" b="0">
                <a:latin typeface="Arial Narrow" pitchFamily="34" charset="0"/>
              </a:rPr>
              <a:t>Потоки данных</a:t>
            </a:r>
            <a:endParaRPr lang="en-US" altLang="ru-RU" sz="1400" b="0">
              <a:latin typeface="Arial Narrow" pitchFamily="34" charset="0"/>
            </a:endParaRPr>
          </a:p>
        </p:txBody>
      </p:sp>
      <p:grpSp>
        <p:nvGrpSpPr>
          <p:cNvPr id="5136" name="Group 31"/>
          <p:cNvGrpSpPr>
            <a:grpSpLocks/>
          </p:cNvGrpSpPr>
          <p:nvPr/>
        </p:nvGrpSpPr>
        <p:grpSpPr bwMode="auto">
          <a:xfrm>
            <a:off x="5651500" y="1773238"/>
            <a:ext cx="3124200" cy="2143125"/>
            <a:chOff x="3464" y="893"/>
            <a:chExt cx="1968" cy="1350"/>
          </a:xfrm>
        </p:grpSpPr>
        <p:sp>
          <p:nvSpPr>
            <p:cNvPr id="5142" name="Rectangle 32"/>
            <p:cNvSpPr>
              <a:spLocks noChangeArrowheads="1"/>
            </p:cNvSpPr>
            <p:nvPr/>
          </p:nvSpPr>
          <p:spPr bwMode="invGray">
            <a:xfrm rot="-5392914">
              <a:off x="3344" y="1395"/>
              <a:ext cx="1342" cy="337"/>
            </a:xfrm>
            <a:prstGeom prst="rect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6F43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b="0">
                  <a:latin typeface="Arial Narrow" pitchFamily="34" charset="0"/>
                </a:rPr>
                <a:t>Временя</a:t>
              </a:r>
              <a:endParaRPr lang="en-US" altLang="ru-RU" sz="2000" b="0">
                <a:latin typeface="Arial Narrow" pitchFamily="34" charset="0"/>
              </a:endParaRPr>
            </a:p>
          </p:txBody>
        </p:sp>
        <p:sp>
          <p:nvSpPr>
            <p:cNvPr id="5143" name="Line 33"/>
            <p:cNvSpPr>
              <a:spLocks noChangeShapeType="1"/>
            </p:cNvSpPr>
            <p:nvPr/>
          </p:nvSpPr>
          <p:spPr bwMode="auto">
            <a:xfrm>
              <a:off x="3464" y="2195"/>
              <a:ext cx="38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44" name="Rectangle 34"/>
            <p:cNvSpPr>
              <a:spLocks noChangeArrowheads="1"/>
            </p:cNvSpPr>
            <p:nvPr/>
          </p:nvSpPr>
          <p:spPr bwMode="invGray">
            <a:xfrm>
              <a:off x="4232" y="899"/>
              <a:ext cx="1200" cy="1344"/>
            </a:xfrm>
            <a:prstGeom prst="rect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6F43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Internet Explorer,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Outlook,</a:t>
              </a:r>
              <a:endParaRPr lang="en-US" altLang="ru-RU" sz="2000" b="0"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Word,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Access,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Excel</a:t>
              </a:r>
            </a:p>
          </p:txBody>
        </p:sp>
        <p:sp>
          <p:nvSpPr>
            <p:cNvPr id="5145" name="Line 35"/>
            <p:cNvSpPr>
              <a:spLocks noChangeShapeType="1"/>
            </p:cNvSpPr>
            <p:nvPr/>
          </p:nvSpPr>
          <p:spPr bwMode="auto">
            <a:xfrm>
              <a:off x="3992" y="2195"/>
              <a:ext cx="38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5137" name="Group 36"/>
          <p:cNvGrpSpPr>
            <a:grpSpLocks/>
          </p:cNvGrpSpPr>
          <p:nvPr/>
        </p:nvGrpSpPr>
        <p:grpSpPr bwMode="auto">
          <a:xfrm>
            <a:off x="817563" y="2519363"/>
            <a:ext cx="2090737" cy="1371600"/>
            <a:chOff x="515" y="1379"/>
            <a:chExt cx="1317" cy="864"/>
          </a:xfrm>
        </p:grpSpPr>
        <p:sp>
          <p:nvSpPr>
            <p:cNvPr id="5140" name="Rectangle 37"/>
            <p:cNvSpPr>
              <a:spLocks noChangeArrowheads="1"/>
            </p:cNvSpPr>
            <p:nvPr/>
          </p:nvSpPr>
          <p:spPr bwMode="invGray">
            <a:xfrm>
              <a:off x="515" y="1379"/>
              <a:ext cx="1125" cy="864"/>
            </a:xfrm>
            <a:prstGeom prst="rect">
              <a:avLst/>
            </a:prstGeom>
            <a:gradFill rotWithShape="0">
              <a:gsLst>
                <a:gs pos="0">
                  <a:srgbClr val="CC0099"/>
                </a:gs>
                <a:gs pos="100000">
                  <a:srgbClr val="480036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>
                  <a:solidFill>
                    <a:srgbClr val="FFFF00"/>
                  </a:solidFill>
                  <a:latin typeface="Arial Narrow" pitchFamily="34" charset="0"/>
                </a:rPr>
                <a:t>Электронная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>
                  <a:solidFill>
                    <a:srgbClr val="FFFF00"/>
                  </a:solidFill>
                  <a:latin typeface="Arial Narrow" pitchFamily="34" charset="0"/>
                </a:rPr>
                <a:t>подпись</a:t>
              </a:r>
              <a:endParaRPr lang="en-US" altLang="ru-RU" sz="2000" b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141" name="Line 38"/>
            <p:cNvSpPr>
              <a:spLocks noChangeShapeType="1"/>
            </p:cNvSpPr>
            <p:nvPr/>
          </p:nvSpPr>
          <p:spPr bwMode="auto">
            <a:xfrm>
              <a:off x="1544" y="2195"/>
              <a:ext cx="288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2855" name="Rectangle 39"/>
          <p:cNvSpPr>
            <a:spLocks noChangeArrowheads="1"/>
          </p:cNvSpPr>
          <p:nvPr/>
        </p:nvSpPr>
        <p:spPr bwMode="auto">
          <a:xfrm>
            <a:off x="0" y="252413"/>
            <a:ext cx="8991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Построение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системы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обмена информации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3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052A3F-E239-4DA4-B483-E4E12216360A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ru-RU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228600"/>
            <a:ext cx="8372475" cy="1190625"/>
          </a:xfrm>
        </p:spPr>
        <p:txBody>
          <a:bodyPr/>
          <a:lstStyle/>
          <a:p>
            <a:pPr eaLnBrk="1" hangingPunct="1"/>
            <a:r>
              <a:rPr lang="en-US" altLang="ru-RU" smtClean="0"/>
              <a:t/>
            </a:r>
            <a:br>
              <a:rPr lang="en-US" altLang="ru-RU" smtClean="0"/>
            </a:br>
            <a:endParaRPr lang="en-US" altLang="ru-RU" smtClean="0"/>
          </a:p>
        </p:txBody>
      </p:sp>
      <p:grpSp>
        <p:nvGrpSpPr>
          <p:cNvPr id="7171" name="Group 11"/>
          <p:cNvGrpSpPr>
            <a:grpSpLocks/>
          </p:cNvGrpSpPr>
          <p:nvPr/>
        </p:nvGrpSpPr>
        <p:grpSpPr bwMode="auto">
          <a:xfrm>
            <a:off x="1828800" y="3222625"/>
            <a:ext cx="2667000" cy="1338263"/>
            <a:chOff x="1008" y="2563"/>
            <a:chExt cx="1680" cy="843"/>
          </a:xfrm>
        </p:grpSpPr>
        <p:sp>
          <p:nvSpPr>
            <p:cNvPr id="173068" name="AutoShape 12"/>
            <p:cNvSpPr>
              <a:spLocks noChangeArrowheads="1"/>
            </p:cNvSpPr>
            <p:nvPr/>
          </p:nvSpPr>
          <p:spPr bwMode="auto">
            <a:xfrm>
              <a:off x="2304" y="2951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22" name="Group 13"/>
            <p:cNvGrpSpPr>
              <a:grpSpLocks/>
            </p:cNvGrpSpPr>
            <p:nvPr/>
          </p:nvGrpSpPr>
          <p:grpSpPr bwMode="auto">
            <a:xfrm>
              <a:off x="1008" y="2563"/>
              <a:ext cx="1245" cy="843"/>
              <a:chOff x="1008" y="2563"/>
              <a:chExt cx="1245" cy="843"/>
            </a:xfrm>
          </p:grpSpPr>
          <p:sp>
            <p:nvSpPr>
              <p:cNvPr id="17307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200" y="2763"/>
                <a:ext cx="960" cy="64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 sz="32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3071" name="Text Box 15"/>
              <p:cNvSpPr txBox="1">
                <a:spLocks noChangeArrowheads="1"/>
              </p:cNvSpPr>
              <p:nvPr/>
            </p:nvSpPr>
            <p:spPr bwMode="auto">
              <a:xfrm>
                <a:off x="1248" y="2976"/>
                <a:ext cx="10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Интернет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7225" name="Group 16"/>
              <p:cNvGrpSpPr>
                <a:grpSpLocks/>
              </p:cNvGrpSpPr>
              <p:nvPr/>
            </p:nvGrpSpPr>
            <p:grpSpPr bwMode="auto">
              <a:xfrm>
                <a:off x="1008" y="2563"/>
                <a:ext cx="336" cy="336"/>
                <a:chOff x="1008" y="2563"/>
                <a:chExt cx="336" cy="336"/>
              </a:xfrm>
            </p:grpSpPr>
            <p:sp>
              <p:nvSpPr>
                <p:cNvPr id="173073" name="Oval 17"/>
                <p:cNvSpPr>
                  <a:spLocks noChangeArrowheads="1"/>
                </p:cNvSpPr>
                <p:nvPr/>
              </p:nvSpPr>
              <p:spPr bwMode="auto">
                <a:xfrm>
                  <a:off x="1008" y="2563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07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57" y="2599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7172" name="Group 19"/>
          <p:cNvGrpSpPr>
            <a:grpSpLocks/>
          </p:cNvGrpSpPr>
          <p:nvPr/>
        </p:nvGrpSpPr>
        <p:grpSpPr bwMode="auto">
          <a:xfrm>
            <a:off x="3962400" y="2384425"/>
            <a:ext cx="4211638" cy="2743200"/>
            <a:chOff x="2352" y="2016"/>
            <a:chExt cx="2653" cy="1728"/>
          </a:xfrm>
        </p:grpSpPr>
        <p:sp>
          <p:nvSpPr>
            <p:cNvPr id="173076" name="AutoShape 20"/>
            <p:cNvSpPr>
              <a:spLocks noChangeArrowheads="1"/>
            </p:cNvSpPr>
            <p:nvPr/>
          </p:nvSpPr>
          <p:spPr bwMode="auto">
            <a:xfrm>
              <a:off x="3696" y="2924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10" name="Group 21"/>
            <p:cNvGrpSpPr>
              <a:grpSpLocks/>
            </p:cNvGrpSpPr>
            <p:nvPr/>
          </p:nvGrpSpPr>
          <p:grpSpPr bwMode="auto">
            <a:xfrm>
              <a:off x="2352" y="2016"/>
              <a:ext cx="2653" cy="1728"/>
              <a:chOff x="2352" y="2016"/>
              <a:chExt cx="2653" cy="1728"/>
            </a:xfrm>
          </p:grpSpPr>
          <p:sp>
            <p:nvSpPr>
              <p:cNvPr id="7211" name="server"/>
              <p:cNvSpPr>
                <a:spLocks noEditPoints="1" noChangeArrowheads="1"/>
              </p:cNvSpPr>
              <p:nvPr/>
            </p:nvSpPr>
            <p:spPr bwMode="auto">
              <a:xfrm>
                <a:off x="2736" y="2711"/>
                <a:ext cx="864" cy="10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50 w 21600"/>
                  <a:gd name="T25" fmla="*/ 22457 h 21600"/>
                  <a:gd name="T26" fmla="*/ 21075 w 21600"/>
                  <a:gd name="T27" fmla="*/ 2829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79" name="Text Box 23"/>
              <p:cNvSpPr txBox="1">
                <a:spLocks noChangeArrowheads="1"/>
              </p:cNvSpPr>
              <p:nvPr/>
            </p:nvSpPr>
            <p:spPr bwMode="auto">
              <a:xfrm>
                <a:off x="2739" y="3331"/>
                <a:ext cx="4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IIS</a:t>
                </a:r>
              </a:p>
            </p:txBody>
          </p:sp>
          <p:sp>
            <p:nvSpPr>
              <p:cNvPr id="173080" name="Text Box 24"/>
              <p:cNvSpPr txBox="1">
                <a:spLocks noChangeArrowheads="1"/>
              </p:cNvSpPr>
              <p:nvPr/>
            </p:nvSpPr>
            <p:spPr bwMode="auto">
              <a:xfrm>
                <a:off x="3191" y="2330"/>
                <a:ext cx="8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ADO DB</a:t>
                </a:r>
              </a:p>
            </p:txBody>
          </p:sp>
          <p:sp>
            <p:nvSpPr>
              <p:cNvPr id="173081" name="Text Box 25"/>
              <p:cNvSpPr txBox="1">
                <a:spLocks noChangeArrowheads="1"/>
              </p:cNvSpPr>
              <p:nvPr/>
            </p:nvSpPr>
            <p:spPr bwMode="auto">
              <a:xfrm>
                <a:off x="2688" y="2062"/>
                <a:ext cx="23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Идентификация пользователя</a:t>
                </a:r>
                <a:endParaRPr lang="en-US" sz="1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7215" name="Group 26"/>
              <p:cNvGrpSpPr>
                <a:grpSpLocks/>
              </p:cNvGrpSpPr>
              <p:nvPr/>
            </p:nvGrpSpPr>
            <p:grpSpPr bwMode="auto">
              <a:xfrm>
                <a:off x="2828" y="2304"/>
                <a:ext cx="336" cy="336"/>
                <a:chOff x="2828" y="2304"/>
                <a:chExt cx="336" cy="336"/>
              </a:xfrm>
            </p:grpSpPr>
            <p:sp>
              <p:nvSpPr>
                <p:cNvPr id="173083" name="Oval 27"/>
                <p:cNvSpPr>
                  <a:spLocks noChangeArrowheads="1"/>
                </p:cNvSpPr>
                <p:nvPr/>
              </p:nvSpPr>
              <p:spPr bwMode="auto">
                <a:xfrm>
                  <a:off x="2828" y="2304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0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877" y="234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7216" name="Group 29"/>
              <p:cNvGrpSpPr>
                <a:grpSpLocks/>
              </p:cNvGrpSpPr>
              <p:nvPr/>
            </p:nvGrpSpPr>
            <p:grpSpPr bwMode="auto">
              <a:xfrm>
                <a:off x="2352" y="2016"/>
                <a:ext cx="336" cy="336"/>
                <a:chOff x="2352" y="2016"/>
                <a:chExt cx="336" cy="336"/>
              </a:xfrm>
            </p:grpSpPr>
            <p:sp>
              <p:nvSpPr>
                <p:cNvPr id="173086" name="Oval 30"/>
                <p:cNvSpPr>
                  <a:spLocks noChangeArrowheads="1"/>
                </p:cNvSpPr>
                <p:nvPr/>
              </p:nvSpPr>
              <p:spPr bwMode="auto">
                <a:xfrm>
                  <a:off x="2352" y="201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08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401" y="2052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7173" name="Group 32"/>
          <p:cNvGrpSpPr>
            <a:grpSpLocks/>
          </p:cNvGrpSpPr>
          <p:nvPr/>
        </p:nvGrpSpPr>
        <p:grpSpPr bwMode="auto">
          <a:xfrm>
            <a:off x="6781800" y="3603625"/>
            <a:ext cx="2293938" cy="989013"/>
            <a:chOff x="4128" y="2784"/>
            <a:chExt cx="1445" cy="623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28" y="2907"/>
              <a:ext cx="576" cy="500"/>
            </a:xfrm>
            <a:prstGeom prst="flowChartMagneticDisk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90" name="Text Box 34"/>
            <p:cNvSpPr txBox="1">
              <a:spLocks noChangeArrowheads="1"/>
            </p:cNvSpPr>
            <p:nvPr/>
          </p:nvSpPr>
          <p:spPr bwMode="auto">
            <a:xfrm>
              <a:off x="5063" y="2928"/>
              <a:ext cx="5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SQL</a:t>
              </a:r>
            </a:p>
          </p:txBody>
        </p:sp>
        <p:grpSp>
          <p:nvGrpSpPr>
            <p:cNvPr id="7206" name="Group 35"/>
            <p:cNvGrpSpPr>
              <a:grpSpLocks/>
            </p:cNvGrpSpPr>
            <p:nvPr/>
          </p:nvGrpSpPr>
          <p:grpSpPr bwMode="auto">
            <a:xfrm>
              <a:off x="4775" y="2784"/>
              <a:ext cx="336" cy="336"/>
              <a:chOff x="4775" y="2784"/>
              <a:chExt cx="336" cy="336"/>
            </a:xfrm>
          </p:grpSpPr>
          <p:sp>
            <p:nvSpPr>
              <p:cNvPr id="173092" name="Oval 36"/>
              <p:cNvSpPr>
                <a:spLocks noChangeArrowheads="1"/>
              </p:cNvSpPr>
              <p:nvPr/>
            </p:nvSpPr>
            <p:spPr bwMode="auto">
              <a:xfrm>
                <a:off x="4775" y="2784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93" name="Text Box 37"/>
              <p:cNvSpPr txBox="1">
                <a:spLocks noChangeArrowheads="1"/>
              </p:cNvSpPr>
              <p:nvPr/>
            </p:nvSpPr>
            <p:spPr bwMode="auto">
              <a:xfrm>
                <a:off x="4824" y="282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5</a:t>
                </a:r>
              </a:p>
            </p:txBody>
          </p:sp>
        </p:grpSp>
      </p:grpSp>
      <p:grpSp>
        <p:nvGrpSpPr>
          <p:cNvPr id="7174" name="Group 38"/>
          <p:cNvGrpSpPr>
            <a:grpSpLocks/>
          </p:cNvGrpSpPr>
          <p:nvPr/>
        </p:nvGrpSpPr>
        <p:grpSpPr bwMode="auto">
          <a:xfrm>
            <a:off x="2590800" y="4325938"/>
            <a:ext cx="1905000" cy="954087"/>
            <a:chOff x="1488" y="3239"/>
            <a:chExt cx="1200" cy="601"/>
          </a:xfrm>
        </p:grpSpPr>
        <p:sp>
          <p:nvSpPr>
            <p:cNvPr id="173095" name="AutoShape 39"/>
            <p:cNvSpPr>
              <a:spLocks noChangeArrowheads="1"/>
            </p:cNvSpPr>
            <p:nvPr/>
          </p:nvSpPr>
          <p:spPr bwMode="auto">
            <a:xfrm flipH="1">
              <a:off x="2304" y="3239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01" name="Group 40"/>
            <p:cNvGrpSpPr>
              <a:grpSpLocks/>
            </p:cNvGrpSpPr>
            <p:nvPr/>
          </p:nvGrpSpPr>
          <p:grpSpPr bwMode="auto">
            <a:xfrm>
              <a:off x="1488" y="3504"/>
              <a:ext cx="336" cy="336"/>
              <a:chOff x="1488" y="3504"/>
              <a:chExt cx="336" cy="336"/>
            </a:xfrm>
          </p:grpSpPr>
          <p:sp>
            <p:nvSpPr>
              <p:cNvPr id="173097" name="Oval 41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98" name="Text Box 42"/>
              <p:cNvSpPr txBox="1">
                <a:spLocks noChangeArrowheads="1"/>
              </p:cNvSpPr>
              <p:nvPr/>
            </p:nvSpPr>
            <p:spPr bwMode="auto">
              <a:xfrm>
                <a:off x="1537" y="354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8</a:t>
                </a:r>
              </a:p>
            </p:txBody>
          </p:sp>
        </p:grpSp>
      </p:grpSp>
      <p:sp>
        <p:nvSpPr>
          <p:cNvPr id="173104" name="Rectangle 48"/>
          <p:cNvSpPr>
            <a:spLocks noChangeArrowheads="1"/>
          </p:cNvSpPr>
          <p:nvPr/>
        </p:nvSpPr>
        <p:spPr bwMode="auto">
          <a:xfrm>
            <a:off x="382588" y="228600"/>
            <a:ext cx="8532812" cy="8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Механизмы  доступа и управления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персональными данными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7176" name="Group 49"/>
          <p:cNvGrpSpPr>
            <a:grpSpLocks/>
          </p:cNvGrpSpPr>
          <p:nvPr/>
        </p:nvGrpSpPr>
        <p:grpSpPr bwMode="auto">
          <a:xfrm>
            <a:off x="5410200" y="4249738"/>
            <a:ext cx="3417888" cy="1487487"/>
            <a:chOff x="3264" y="3191"/>
            <a:chExt cx="2153" cy="937"/>
          </a:xfrm>
        </p:grpSpPr>
        <p:grpSp>
          <p:nvGrpSpPr>
            <p:cNvPr id="7191" name="Group 50"/>
            <p:cNvGrpSpPr>
              <a:grpSpLocks/>
            </p:cNvGrpSpPr>
            <p:nvPr/>
          </p:nvGrpSpPr>
          <p:grpSpPr bwMode="auto">
            <a:xfrm>
              <a:off x="3264" y="3792"/>
              <a:ext cx="336" cy="336"/>
              <a:chOff x="3264" y="3792"/>
              <a:chExt cx="336" cy="336"/>
            </a:xfrm>
          </p:grpSpPr>
          <p:sp>
            <p:nvSpPr>
              <p:cNvPr id="173107" name="Oval 51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08" name="Text Box 52"/>
              <p:cNvSpPr txBox="1">
                <a:spLocks noChangeArrowheads="1"/>
              </p:cNvSpPr>
              <p:nvPr/>
            </p:nvSpPr>
            <p:spPr bwMode="auto">
              <a:xfrm>
                <a:off x="3313" y="382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7</a:t>
                </a:r>
              </a:p>
            </p:txBody>
          </p:sp>
        </p:grpSp>
        <p:grpSp>
          <p:nvGrpSpPr>
            <p:cNvPr id="7192" name="Group 53"/>
            <p:cNvGrpSpPr>
              <a:grpSpLocks/>
            </p:cNvGrpSpPr>
            <p:nvPr/>
          </p:nvGrpSpPr>
          <p:grpSpPr bwMode="auto">
            <a:xfrm>
              <a:off x="3696" y="3191"/>
              <a:ext cx="1721" cy="755"/>
              <a:chOff x="3696" y="3191"/>
              <a:chExt cx="1721" cy="755"/>
            </a:xfrm>
          </p:grpSpPr>
          <p:sp>
            <p:nvSpPr>
              <p:cNvPr id="173110" name="AutoShape 54"/>
              <p:cNvSpPr>
                <a:spLocks noChangeArrowheads="1"/>
              </p:cNvSpPr>
              <p:nvPr/>
            </p:nvSpPr>
            <p:spPr bwMode="auto">
              <a:xfrm flipH="1">
                <a:off x="3696" y="3191"/>
                <a:ext cx="384" cy="288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94" name="Group 55"/>
              <p:cNvGrpSpPr>
                <a:grpSpLocks/>
              </p:cNvGrpSpPr>
              <p:nvPr/>
            </p:nvGrpSpPr>
            <p:grpSpPr bwMode="auto">
              <a:xfrm>
                <a:off x="3696" y="3504"/>
                <a:ext cx="336" cy="336"/>
                <a:chOff x="3696" y="3504"/>
                <a:chExt cx="336" cy="336"/>
              </a:xfrm>
            </p:grpSpPr>
            <p:sp>
              <p:nvSpPr>
                <p:cNvPr id="173112" name="Oval 56"/>
                <p:cNvSpPr>
                  <a:spLocks noChangeArrowheads="1"/>
                </p:cNvSpPr>
                <p:nvPr/>
              </p:nvSpPr>
              <p:spPr bwMode="auto">
                <a:xfrm>
                  <a:off x="3696" y="3504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11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745" y="354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6</a:t>
                  </a:r>
                </a:p>
              </p:txBody>
            </p:sp>
          </p:grpSp>
          <p:sp>
            <p:nvSpPr>
              <p:cNvPr id="173114" name="Text Box 58"/>
              <p:cNvSpPr txBox="1">
                <a:spLocks noChangeArrowheads="1"/>
              </p:cNvSpPr>
              <p:nvPr/>
            </p:nvSpPr>
            <p:spPr bwMode="auto">
              <a:xfrm>
                <a:off x="4002" y="3696"/>
                <a:ext cx="14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Exchange Server</a:t>
                </a:r>
              </a:p>
            </p:txBody>
          </p:sp>
        </p:grpSp>
      </p:grpSp>
      <p:grpSp>
        <p:nvGrpSpPr>
          <p:cNvPr id="7177" name="Group 65"/>
          <p:cNvGrpSpPr>
            <a:grpSpLocks/>
          </p:cNvGrpSpPr>
          <p:nvPr/>
        </p:nvGrpSpPr>
        <p:grpSpPr bwMode="auto">
          <a:xfrm>
            <a:off x="400050" y="2447925"/>
            <a:ext cx="1581150" cy="2755900"/>
            <a:chOff x="252" y="1542"/>
            <a:chExt cx="996" cy="1736"/>
          </a:xfrm>
        </p:grpSpPr>
        <p:grpSp>
          <p:nvGrpSpPr>
            <p:cNvPr id="7179" name="Group 43"/>
            <p:cNvGrpSpPr>
              <a:grpSpLocks/>
            </p:cNvGrpSpPr>
            <p:nvPr/>
          </p:nvGrpSpPr>
          <p:grpSpPr bwMode="auto">
            <a:xfrm>
              <a:off x="336" y="2725"/>
              <a:ext cx="912" cy="553"/>
              <a:chOff x="192" y="3239"/>
              <a:chExt cx="912" cy="553"/>
            </a:xfrm>
          </p:grpSpPr>
          <p:sp>
            <p:nvSpPr>
              <p:cNvPr id="173100" name="AutoShape 44"/>
              <p:cNvSpPr>
                <a:spLocks noChangeArrowheads="1"/>
              </p:cNvSpPr>
              <p:nvPr/>
            </p:nvSpPr>
            <p:spPr bwMode="auto">
              <a:xfrm flipH="1">
                <a:off x="720" y="3239"/>
                <a:ext cx="384" cy="288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88" name="Group 45"/>
              <p:cNvGrpSpPr>
                <a:grpSpLocks/>
              </p:cNvGrpSpPr>
              <p:nvPr/>
            </p:nvGrpSpPr>
            <p:grpSpPr bwMode="auto">
              <a:xfrm>
                <a:off x="192" y="3456"/>
                <a:ext cx="336" cy="336"/>
                <a:chOff x="192" y="3456"/>
                <a:chExt cx="336" cy="336"/>
              </a:xfrm>
            </p:grpSpPr>
            <p:sp>
              <p:nvSpPr>
                <p:cNvPr id="173102" name="Oval 46"/>
                <p:cNvSpPr>
                  <a:spLocks noChangeArrowheads="1"/>
                </p:cNvSpPr>
                <p:nvPr/>
              </p:nvSpPr>
              <p:spPr bwMode="auto">
                <a:xfrm>
                  <a:off x="192" y="345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10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41" y="3492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9</a:t>
                  </a:r>
                </a:p>
              </p:txBody>
            </p:sp>
          </p:grpSp>
        </p:grpSp>
        <p:grpSp>
          <p:nvGrpSpPr>
            <p:cNvPr id="7180" name="Group 64"/>
            <p:cNvGrpSpPr>
              <a:grpSpLocks/>
            </p:cNvGrpSpPr>
            <p:nvPr/>
          </p:nvGrpSpPr>
          <p:grpSpPr bwMode="auto">
            <a:xfrm>
              <a:off x="252" y="1542"/>
              <a:ext cx="960" cy="1274"/>
              <a:chOff x="252" y="1542"/>
              <a:chExt cx="960" cy="1274"/>
            </a:xfrm>
          </p:grpSpPr>
          <p:sp>
            <p:nvSpPr>
              <p:cNvPr id="173060" name="AutoShape 4"/>
              <p:cNvSpPr>
                <a:spLocks noChangeArrowheads="1"/>
              </p:cNvSpPr>
              <p:nvPr/>
            </p:nvSpPr>
            <p:spPr bwMode="auto">
              <a:xfrm>
                <a:off x="828" y="2279"/>
                <a:ext cx="384" cy="288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2" name="computr2"/>
              <p:cNvSpPr>
                <a:spLocks noEditPoints="1" noChangeArrowheads="1"/>
              </p:cNvSpPr>
              <p:nvPr/>
            </p:nvSpPr>
            <p:spPr bwMode="auto">
              <a:xfrm>
                <a:off x="295" y="2115"/>
                <a:ext cx="363" cy="3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188 w 21600"/>
                  <a:gd name="T31" fmla="*/ 1908 h 21600"/>
                  <a:gd name="T32" fmla="*/ 15590 w 21600"/>
                  <a:gd name="T33" fmla="*/ 9744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63" name="Text Box 7"/>
              <p:cNvSpPr txBox="1">
                <a:spLocks noChangeArrowheads="1"/>
              </p:cNvSpPr>
              <p:nvPr/>
            </p:nvSpPr>
            <p:spPr bwMode="auto">
              <a:xfrm>
                <a:off x="252" y="1542"/>
                <a:ext cx="7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Клиент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3065" name="Oval 9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349" cy="31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66" name="Text Box 10"/>
              <p:cNvSpPr txBox="1">
                <a:spLocks noChangeArrowheads="1"/>
              </p:cNvSpPr>
              <p:nvPr/>
            </p:nvSpPr>
            <p:spPr bwMode="auto">
              <a:xfrm>
                <a:off x="521" y="1842"/>
                <a:ext cx="2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1</a:t>
                </a:r>
              </a:p>
            </p:txBody>
          </p:sp>
          <p:pic>
            <p:nvPicPr>
              <p:cNvPr id="7186" name="Picture 63" descr="1878_bi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2478"/>
                <a:ext cx="157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925BB0C-FC35-441F-8BC8-FAD21EECBD20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ru-RU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stival_template">
  <a:themeElements>
    <a:clrScheme name="Festival_templat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Festival_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estival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stival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</TotalTime>
  <Words>1001</Words>
  <Application>Microsoft Office PowerPoint</Application>
  <PresentationFormat>Экран (4:3)</PresentationFormat>
  <Paragraphs>244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-apple-system</vt:lpstr>
      <vt:lpstr>Arial</vt:lpstr>
      <vt:lpstr>Arial Narrow</vt:lpstr>
      <vt:lpstr>Foundry</vt:lpstr>
      <vt:lpstr>Times New Roman</vt:lpstr>
      <vt:lpstr>Wingdings</vt:lpstr>
      <vt:lpstr>Festival_template</vt:lpstr>
      <vt:lpstr>Презентация PowerPoint</vt:lpstr>
      <vt:lpstr>Вопросы и задачи</vt:lpstr>
      <vt:lpstr>Разница подходов</vt:lpstr>
      <vt:lpstr>Архитектура построения Больших данных (Big Data)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Процесс создания хранилища данных</vt:lpstr>
      <vt:lpstr>Модель многомерного представления информации</vt:lpstr>
      <vt:lpstr>Пользователи системы</vt:lpstr>
      <vt:lpstr>Использование OLAP</vt:lpstr>
      <vt:lpstr>Гибкость системы</vt:lpstr>
      <vt:lpstr>Digital Dashboard - подход к построению пользовательской среды</vt:lpstr>
      <vt:lpstr>Новая архитектура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Digital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Иванов</dc:creator>
  <cp:lastModifiedBy>Пользователь Windows</cp:lastModifiedBy>
  <cp:revision>37</cp:revision>
  <cp:lastPrinted>2014-05-14T05:31:48Z</cp:lastPrinted>
  <dcterms:created xsi:type="dcterms:W3CDTF">2000-05-23T08:35:24Z</dcterms:created>
  <dcterms:modified xsi:type="dcterms:W3CDTF">2020-10-26T08:17:56Z</dcterms:modified>
</cp:coreProperties>
</file>