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2" r:id="rId2"/>
    <p:sldId id="266" r:id="rId3"/>
    <p:sldId id="257" r:id="rId4"/>
    <p:sldId id="259" r:id="rId5"/>
    <p:sldId id="258" r:id="rId6"/>
    <p:sldId id="260" r:id="rId7"/>
    <p:sldId id="261" r:id="rId8"/>
    <p:sldId id="263" r:id="rId9"/>
    <p:sldId id="265" r:id="rId10"/>
    <p:sldId id="267" r:id="rId11"/>
    <p:sldId id="271" r:id="rId12"/>
    <p:sldId id="269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7987D-5EBE-4B9B-954B-24727637CEA7}" type="datetimeFigureOut">
              <a:rPr lang="uk-UA" smtClean="0"/>
              <a:t>03.10.2023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0629C-B44A-45F8-BD02-000DA33B19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83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0629C-B44A-45F8-BD02-000DA33B19F0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755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D9D31-E31E-499B-82F0-28AB18223D5C}" type="datetimeFigureOut">
              <a:rPr lang="uk-UA" smtClean="0"/>
              <a:t>03.10.2023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9627D59-8DD7-49AE-8244-6CE4884D4EB0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63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9D31-E31E-499B-82F0-28AB18223D5C}" type="datetimeFigureOut">
              <a:rPr lang="uk-UA" smtClean="0"/>
              <a:t>03.10.2023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D59-8DD7-49AE-8244-6CE4884D4E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425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9D31-E31E-499B-82F0-28AB18223D5C}" type="datetimeFigureOut">
              <a:rPr lang="uk-UA" smtClean="0"/>
              <a:t>03.10.2023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D59-8DD7-49AE-8244-6CE4884D4EB0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921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9D31-E31E-499B-82F0-28AB18223D5C}" type="datetimeFigureOut">
              <a:rPr lang="uk-UA" smtClean="0"/>
              <a:t>03.10.2023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D59-8DD7-49AE-8244-6CE4884D4EB0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042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9D31-E31E-499B-82F0-28AB18223D5C}" type="datetimeFigureOut">
              <a:rPr lang="uk-UA" smtClean="0"/>
              <a:t>03.10.2023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D59-8DD7-49AE-8244-6CE4884D4E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524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9D31-E31E-499B-82F0-28AB18223D5C}" type="datetimeFigureOut">
              <a:rPr lang="uk-UA" smtClean="0"/>
              <a:t>03.10.2023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D59-8DD7-49AE-8244-6CE4884D4EB0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171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9D31-E31E-499B-82F0-28AB18223D5C}" type="datetimeFigureOut">
              <a:rPr lang="uk-UA" smtClean="0"/>
              <a:t>03.10.2023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D59-8DD7-49AE-8244-6CE4884D4EB0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828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9D31-E31E-499B-82F0-28AB18223D5C}" type="datetimeFigureOut">
              <a:rPr lang="uk-UA" smtClean="0"/>
              <a:t>03.10.2023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D59-8DD7-49AE-8244-6CE4884D4EB0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485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9D31-E31E-499B-82F0-28AB18223D5C}" type="datetimeFigureOut">
              <a:rPr lang="uk-UA" smtClean="0"/>
              <a:t>03.10.2023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D59-8DD7-49AE-8244-6CE4884D4EB0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08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9D31-E31E-499B-82F0-28AB18223D5C}" type="datetimeFigureOut">
              <a:rPr lang="uk-UA" smtClean="0"/>
              <a:t>03.10.2023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D59-8DD7-49AE-8244-6CE4884D4E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565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9D31-E31E-499B-82F0-28AB18223D5C}" type="datetimeFigureOut">
              <a:rPr lang="uk-UA" smtClean="0"/>
              <a:t>03.10.2023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D59-8DD7-49AE-8244-6CE4884D4EB0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2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9D31-E31E-499B-82F0-28AB18223D5C}" type="datetimeFigureOut">
              <a:rPr lang="uk-UA" smtClean="0"/>
              <a:t>03.10.2023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D59-8DD7-49AE-8244-6CE4884D4E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416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9D31-E31E-499B-82F0-28AB18223D5C}" type="datetimeFigureOut">
              <a:rPr lang="uk-UA" smtClean="0"/>
              <a:t>03.10.2023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D59-8DD7-49AE-8244-6CE4884D4EB0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23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9D31-E31E-499B-82F0-28AB18223D5C}" type="datetimeFigureOut">
              <a:rPr lang="uk-UA" smtClean="0"/>
              <a:t>03.10.2023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D59-8DD7-49AE-8244-6CE4884D4EB0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99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9D31-E31E-499B-82F0-28AB18223D5C}" type="datetimeFigureOut">
              <a:rPr lang="uk-UA" smtClean="0"/>
              <a:t>03.10.2023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D59-8DD7-49AE-8244-6CE4884D4E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455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9D31-E31E-499B-82F0-28AB18223D5C}" type="datetimeFigureOut">
              <a:rPr lang="uk-UA" smtClean="0"/>
              <a:t>03.10.2023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D59-8DD7-49AE-8244-6CE4884D4EB0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06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9D31-E31E-499B-82F0-28AB18223D5C}" type="datetimeFigureOut">
              <a:rPr lang="uk-UA" smtClean="0"/>
              <a:t>03.10.2023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7D59-8DD7-49AE-8244-6CE4884D4E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05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D9D31-E31E-499B-82F0-28AB18223D5C}" type="datetimeFigureOut">
              <a:rPr lang="uk-UA" smtClean="0"/>
              <a:t>03.10.2023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627D59-8DD7-49AE-8244-6CE4884D4E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2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5702" y="1133445"/>
            <a:ext cx="6899646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solidFill>
                  <a:prstClr val="black"/>
                </a:solidFill>
              </a:rPr>
              <a:t>Теорії політичних систем та</a:t>
            </a:r>
          </a:p>
          <a:p>
            <a:pPr algn="ctr"/>
            <a:r>
              <a:rPr lang="uk-UA" sz="2400" b="1" i="1" dirty="0" smtClean="0">
                <a:solidFill>
                  <a:prstClr val="black"/>
                </a:solidFill>
              </a:rPr>
              <a:t> їх використання в порівняльних дослідженнях </a:t>
            </a:r>
          </a:p>
          <a:p>
            <a:pPr marL="457200" indent="-457200">
              <a:buAutoNum type="arabicPeriod"/>
            </a:pPr>
            <a:r>
              <a:rPr lang="uk-UA" sz="2400" i="1" dirty="0" smtClean="0">
                <a:solidFill>
                  <a:prstClr val="black"/>
                </a:solidFill>
              </a:rPr>
              <a:t>Структура політичної системи</a:t>
            </a:r>
          </a:p>
          <a:p>
            <a:pPr marL="457200" indent="-457200">
              <a:buAutoNum type="arabicPeriod"/>
            </a:pPr>
            <a:r>
              <a:rPr lang="uk-UA" sz="2400" i="1" dirty="0" smtClean="0">
                <a:solidFill>
                  <a:prstClr val="black"/>
                </a:solidFill>
              </a:rPr>
              <a:t>Теорія політичної системи </a:t>
            </a:r>
            <a:r>
              <a:rPr lang="uk-UA" sz="2400" i="1" dirty="0" err="1" smtClean="0">
                <a:solidFill>
                  <a:prstClr val="black"/>
                </a:solidFill>
              </a:rPr>
              <a:t>Істона</a:t>
            </a:r>
            <a:r>
              <a:rPr lang="uk-UA" sz="2400" i="1" dirty="0" smtClean="0">
                <a:solidFill>
                  <a:prstClr val="black"/>
                </a:solidFill>
              </a:rPr>
              <a:t> та </a:t>
            </a:r>
            <a:r>
              <a:rPr lang="uk-UA" sz="2400" i="1" dirty="0" err="1" smtClean="0">
                <a:solidFill>
                  <a:prstClr val="black"/>
                </a:solidFill>
              </a:rPr>
              <a:t>Алмонда</a:t>
            </a:r>
            <a:endParaRPr lang="uk-UA" sz="2400" i="1" dirty="0" smtClean="0">
              <a:solidFill>
                <a:prstClr val="black"/>
              </a:solidFill>
            </a:endParaRPr>
          </a:p>
          <a:p>
            <a:pPr marL="457200" indent="-457200">
              <a:buAutoNum type="arabicPeriod"/>
            </a:pPr>
            <a:r>
              <a:rPr lang="uk-UA" sz="2400" i="1" dirty="0" smtClean="0">
                <a:solidFill>
                  <a:prstClr val="black"/>
                </a:solidFill>
              </a:rPr>
              <a:t>Теорія політичної системи Даля</a:t>
            </a:r>
          </a:p>
          <a:p>
            <a:pPr marL="457200" indent="-457200">
              <a:buAutoNum type="arabicPeriod"/>
            </a:pPr>
            <a:r>
              <a:rPr lang="uk-UA" sz="2400" i="1" dirty="0" smtClean="0">
                <a:solidFill>
                  <a:prstClr val="black"/>
                </a:solidFill>
              </a:rPr>
              <a:t>Типологія політичних систем </a:t>
            </a:r>
            <a:r>
              <a:rPr lang="uk-UA" sz="2400" i="1" dirty="0" err="1" smtClean="0">
                <a:solidFill>
                  <a:prstClr val="black"/>
                </a:solidFill>
              </a:rPr>
              <a:t>Лейпхарда</a:t>
            </a:r>
            <a:endParaRPr lang="uk-UA" sz="2400" i="1" dirty="0" smtClean="0">
              <a:solidFill>
                <a:prstClr val="black"/>
              </a:solidFill>
            </a:endParaRPr>
          </a:p>
          <a:p>
            <a:pPr marL="457200" indent="-457200">
              <a:buAutoNum type="arabicPeriod"/>
            </a:pP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621051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618" y="501226"/>
            <a:ext cx="1118061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i="1" dirty="0" err="1">
                <a:latin typeface="Cambria" panose="02040503050406030204" pitchFamily="18" charset="0"/>
              </a:rPr>
              <a:t>Відповідно</a:t>
            </a:r>
            <a:r>
              <a:rPr lang="ru-RU" sz="2000" i="1" dirty="0">
                <a:latin typeface="Cambria" panose="02040503050406030204" pitchFamily="18" charset="0"/>
              </a:rPr>
              <a:t> до </a:t>
            </a:r>
            <a:r>
              <a:rPr lang="ru-RU" sz="2000" i="1" dirty="0" err="1">
                <a:latin typeface="Cambria" panose="02040503050406030204" pitchFamily="18" charset="0"/>
              </a:rPr>
              <a:t>запропонованих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критеріїв</a:t>
            </a:r>
            <a:r>
              <a:rPr lang="ru-RU" sz="2000" i="1" dirty="0">
                <a:latin typeface="Cambria" panose="02040503050406030204" pitchFamily="18" charset="0"/>
              </a:rPr>
              <a:t> і </a:t>
            </a:r>
            <a:r>
              <a:rPr lang="ru-RU" sz="2000" i="1" dirty="0" err="1">
                <a:latin typeface="Cambria" panose="02040503050406030204" pitchFamily="18" charset="0"/>
              </a:rPr>
              <a:t>їхнього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виміру</a:t>
            </a:r>
            <a:r>
              <a:rPr lang="ru-RU" sz="2000" i="1" dirty="0">
                <a:latin typeface="Cambria" panose="02040503050406030204" pitchFamily="18" charset="0"/>
              </a:rPr>
              <a:t> Р. </a:t>
            </a:r>
            <a:r>
              <a:rPr lang="ru-RU" sz="2000" i="1" dirty="0" smtClean="0">
                <a:latin typeface="Cambria" panose="02040503050406030204" pitchFamily="18" charset="0"/>
              </a:rPr>
              <a:t>Даль </a:t>
            </a:r>
            <a:r>
              <a:rPr lang="ru-RU" sz="2000" i="1" dirty="0" err="1" smtClean="0">
                <a:latin typeface="Cambria" panose="02040503050406030204" pitchFamily="18" charset="0"/>
              </a:rPr>
              <a:t>виокремлює</a:t>
            </a:r>
            <a:r>
              <a:rPr lang="ru-RU" sz="2000" i="1" dirty="0" smtClean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чотири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типи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політичних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smtClean="0">
                <a:latin typeface="Cambria" panose="02040503050406030204" pitchFamily="18" charset="0"/>
              </a:rPr>
              <a:t>систем.</a:t>
            </a:r>
            <a:endParaRPr lang="uk-UA" sz="2000" i="1" dirty="0">
              <a:latin typeface="Cambria" panose="02040503050406030204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5" y="1213046"/>
            <a:ext cx="7952509" cy="13955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2618" y="2608589"/>
            <a:ext cx="11180618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b="1" i="1" dirty="0"/>
              <a:t>Закритою гегемонією </a:t>
            </a:r>
            <a:r>
              <a:rPr lang="uk-UA" dirty="0" smtClean="0"/>
              <a:t>- немає </a:t>
            </a:r>
            <a:r>
              <a:rPr lang="uk-UA" dirty="0"/>
              <a:t>опозиції </a:t>
            </a:r>
            <a:r>
              <a:rPr lang="uk-UA" dirty="0" smtClean="0"/>
              <a:t>і політичної </a:t>
            </a:r>
            <a:r>
              <a:rPr lang="uk-UA" dirty="0"/>
              <a:t>конкуренції або вони близькі до нуля, а ступінь </a:t>
            </a:r>
            <a:r>
              <a:rPr lang="uk-UA" dirty="0" smtClean="0"/>
              <a:t>залучення громадян </a:t>
            </a:r>
            <a:r>
              <a:rPr lang="uk-UA" dirty="0"/>
              <a:t>до політичного процесу вкрай низький і не </a:t>
            </a:r>
            <a:r>
              <a:rPr lang="uk-UA" dirty="0" smtClean="0"/>
              <a:t>забезпечений жодними </a:t>
            </a:r>
            <a:r>
              <a:rPr lang="uk-UA" dirty="0"/>
              <a:t>інституціональними можливостями. Режим забороняє </a:t>
            </a:r>
            <a:r>
              <a:rPr lang="uk-UA" dirty="0" smtClean="0"/>
              <a:t>будь-яку опозицію </a:t>
            </a:r>
            <a:r>
              <a:rPr lang="uk-UA" dirty="0"/>
              <a:t>і робить усе можливе для її повного знищення. Отже, </a:t>
            </a:r>
            <a:r>
              <a:rPr lang="uk-UA" dirty="0" smtClean="0"/>
              <a:t>громадяни цілком </a:t>
            </a:r>
            <a:r>
              <a:rPr lang="uk-UA" dirty="0"/>
              <a:t>відчужуються від політики і позбавляються </a:t>
            </a:r>
            <a:r>
              <a:rPr lang="uk-UA" dirty="0" smtClean="0"/>
              <a:t>будь-яких механізмів контролю </a:t>
            </a:r>
            <a:r>
              <a:rPr lang="uk-UA" dirty="0"/>
              <a:t>над соціальними, економічними і політичними структурами.</a:t>
            </a:r>
          </a:p>
          <a:p>
            <a:pPr algn="just"/>
            <a:r>
              <a:rPr lang="uk-UA" b="1" i="1" dirty="0" err="1"/>
              <a:t>Включаюча</a:t>
            </a:r>
            <a:r>
              <a:rPr lang="uk-UA" b="1" i="1" dirty="0"/>
              <a:t> гегемонія </a:t>
            </a:r>
            <a:r>
              <a:rPr lang="uk-UA" b="1" i="1" dirty="0" smtClean="0"/>
              <a:t> - </a:t>
            </a:r>
            <a:r>
              <a:rPr lang="uk-UA" dirty="0" smtClean="0"/>
              <a:t>системи </a:t>
            </a:r>
            <a:r>
              <a:rPr lang="uk-UA" dirty="0"/>
              <a:t>з низьким рівнем конкуренції </a:t>
            </a:r>
            <a:r>
              <a:rPr lang="uk-UA" dirty="0" smtClean="0"/>
              <a:t>і великою </a:t>
            </a:r>
            <a:r>
              <a:rPr lang="uk-UA" dirty="0"/>
              <a:t>політичною участю населення. </a:t>
            </a:r>
            <a:r>
              <a:rPr lang="uk-UA" b="1" i="1" dirty="0"/>
              <a:t>Конкурентну </a:t>
            </a:r>
            <a:r>
              <a:rPr lang="uk-UA" b="1" i="1" dirty="0" smtClean="0"/>
              <a:t>олігархію - </a:t>
            </a:r>
            <a:r>
              <a:rPr lang="uk-UA" dirty="0" smtClean="0"/>
              <a:t>система </a:t>
            </a:r>
            <a:r>
              <a:rPr lang="uk-UA" dirty="0"/>
              <a:t>з більшим ступенем опозиційності і конкуренції </a:t>
            </a:r>
            <a:r>
              <a:rPr lang="uk-UA" dirty="0" smtClean="0"/>
              <a:t>в поєднанні </a:t>
            </a:r>
            <a:r>
              <a:rPr lang="uk-UA" dirty="0"/>
              <a:t>з малою пропорцією участі населення в політичному процесі. </a:t>
            </a:r>
            <a:r>
              <a:rPr lang="uk-UA" dirty="0" smtClean="0"/>
              <a:t>Характерною </a:t>
            </a:r>
            <a:r>
              <a:rPr lang="uk-UA" dirty="0"/>
              <a:t>рисою є те, що інститути політичної </a:t>
            </a:r>
            <a:r>
              <a:rPr lang="uk-UA" dirty="0" smtClean="0"/>
              <a:t>участі використовуються</a:t>
            </a:r>
            <a:r>
              <a:rPr lang="uk-UA" dirty="0"/>
              <a:t>, як правило, лише </a:t>
            </a:r>
            <a:r>
              <a:rPr lang="uk-UA" dirty="0" err="1"/>
              <a:t>вузькоелітарними</a:t>
            </a:r>
            <a:r>
              <a:rPr lang="uk-UA" dirty="0"/>
              <a:t> угрупованнями.</a:t>
            </a:r>
          </a:p>
          <a:p>
            <a:pPr algn="just"/>
            <a:r>
              <a:rPr lang="uk-UA" b="1" i="1" dirty="0" smtClean="0"/>
              <a:t>Поліархія</a:t>
            </a:r>
            <a:r>
              <a:rPr lang="uk-UA" dirty="0" smtClean="0"/>
              <a:t>  </a:t>
            </a:r>
            <a:r>
              <a:rPr lang="uk-UA" dirty="0"/>
              <a:t>-</a:t>
            </a:r>
            <a:r>
              <a:rPr lang="uk-UA" dirty="0" smtClean="0"/>
              <a:t> політична система, </a:t>
            </a:r>
            <a:r>
              <a:rPr lang="uk-UA" dirty="0"/>
              <a:t>яка </a:t>
            </a:r>
            <a:r>
              <a:rPr lang="uk-UA" dirty="0" smtClean="0"/>
              <a:t>характеризується значним </a:t>
            </a:r>
            <a:r>
              <a:rPr lang="uk-UA" dirty="0"/>
              <a:t>ступенем політичної конкуренції й опозиційності, а </a:t>
            </a:r>
            <a:r>
              <a:rPr lang="uk-UA" dirty="0" smtClean="0"/>
              <a:t>також великою </a:t>
            </a:r>
            <a:r>
              <a:rPr lang="uk-UA" dirty="0"/>
              <a:t>часткою населення, забезпеченого всією повнотою </a:t>
            </a:r>
            <a:r>
              <a:rPr lang="uk-UA" dirty="0" smtClean="0"/>
              <a:t>можливостей участі </a:t>
            </a:r>
            <a:r>
              <a:rPr lang="uk-UA" dirty="0"/>
              <a:t>в політичній діяльності. Фактично поняттю поліархії відповідає </a:t>
            </a:r>
            <a:r>
              <a:rPr lang="uk-UA" dirty="0" smtClean="0"/>
              <a:t>те, що </a:t>
            </a:r>
            <a:r>
              <a:rPr lang="uk-UA" dirty="0"/>
              <a:t>звичайно визначається як демократична політична система</a:t>
            </a:r>
            <a:r>
              <a:rPr lang="uk-UA" dirty="0" smtClean="0"/>
              <a:t>.</a:t>
            </a:r>
          </a:p>
          <a:p>
            <a:pPr algn="just"/>
            <a:endParaRPr lang="uk-UA" dirty="0"/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113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746" y="570499"/>
            <a:ext cx="10986654" cy="2369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latin typeface="Cambria" panose="02040503050406030204" pitchFamily="18" charset="0"/>
              </a:rPr>
              <a:t>Типологія</a:t>
            </a:r>
            <a:r>
              <a:rPr lang="ru-RU" sz="2400" b="1" i="1" dirty="0" smtClean="0">
                <a:latin typeface="Cambria" panose="02040503050406030204" pitchFamily="18" charset="0"/>
              </a:rPr>
              <a:t> </a:t>
            </a:r>
            <a:r>
              <a:rPr lang="ru-RU" sz="2400" b="1" i="1" dirty="0" err="1">
                <a:latin typeface="Cambria" panose="02040503050406030204" pitchFamily="18" charset="0"/>
              </a:rPr>
              <a:t>демократичних</a:t>
            </a:r>
            <a:r>
              <a:rPr lang="ru-RU" sz="2400" b="1" i="1" dirty="0">
                <a:latin typeface="Cambria" panose="02040503050406030204" pitchFamily="18" charset="0"/>
              </a:rPr>
              <a:t> </a:t>
            </a:r>
            <a:r>
              <a:rPr lang="ru-RU" sz="2400" b="1" i="1" dirty="0" err="1">
                <a:latin typeface="Cambria" panose="02040503050406030204" pitchFamily="18" charset="0"/>
              </a:rPr>
              <a:t>політичних</a:t>
            </a:r>
            <a:r>
              <a:rPr lang="ru-RU" sz="2400" b="1" i="1" dirty="0">
                <a:latin typeface="Cambria" panose="02040503050406030204" pitchFamily="18" charset="0"/>
              </a:rPr>
              <a:t> систем </a:t>
            </a:r>
            <a:r>
              <a:rPr lang="ru-RU" sz="2400" b="1" i="1" dirty="0" smtClean="0">
                <a:latin typeface="Cambria" panose="02040503050406030204" pitchFamily="18" charset="0"/>
              </a:rPr>
              <a:t>А</a:t>
            </a:r>
            <a:r>
              <a:rPr lang="ru-RU" sz="2400" b="1" i="1" dirty="0">
                <a:latin typeface="Cambria" panose="02040503050406030204" pitchFamily="18" charset="0"/>
              </a:rPr>
              <a:t>. </a:t>
            </a:r>
            <a:r>
              <a:rPr lang="ru-RU" sz="2400" b="1" i="1" dirty="0" err="1" smtClean="0">
                <a:latin typeface="Cambria" panose="02040503050406030204" pitchFamily="18" charset="0"/>
              </a:rPr>
              <a:t>Лейпхарта</a:t>
            </a:r>
            <a:r>
              <a:rPr lang="ru-RU" sz="2400" b="1" i="1" dirty="0" smtClean="0">
                <a:latin typeface="Cambria" panose="02040503050406030204" pitchFamily="18" charset="0"/>
              </a:rPr>
              <a:t>.</a:t>
            </a:r>
          </a:p>
          <a:p>
            <a:pPr algn="ctr"/>
            <a:endParaRPr lang="ru-RU" sz="2400" b="1" i="1" dirty="0">
              <a:latin typeface="Cambria" panose="02040503050406030204" pitchFamily="18" charset="0"/>
            </a:endParaRPr>
          </a:p>
          <a:p>
            <a:pPr algn="just"/>
            <a:r>
              <a:rPr lang="uk-UA" sz="2000" i="1" dirty="0">
                <a:latin typeface="Cambria" panose="02040503050406030204" pitchFamily="18" charset="0"/>
              </a:rPr>
              <a:t>В основі його типології лежать два критерії</a:t>
            </a:r>
            <a:r>
              <a:rPr lang="uk-UA" sz="2000" i="1" dirty="0" smtClean="0">
                <a:latin typeface="Cambria" panose="02040503050406030204" pitchFamily="18" charset="0"/>
              </a:rPr>
              <a:t>:</a:t>
            </a:r>
          </a:p>
          <a:p>
            <a:pPr algn="just"/>
            <a:r>
              <a:rPr lang="uk-UA" sz="2000" i="1" dirty="0" smtClean="0">
                <a:latin typeface="Cambria" panose="02040503050406030204" pitchFamily="18" charset="0"/>
              </a:rPr>
              <a:t>1) </a:t>
            </a:r>
            <a:r>
              <a:rPr lang="uk-UA" sz="2000" b="1" dirty="0" smtClean="0">
                <a:latin typeface="Cambria" panose="02040503050406030204" pitchFamily="18" charset="0"/>
              </a:rPr>
              <a:t>структура </a:t>
            </a:r>
            <a:r>
              <a:rPr lang="uk-UA" sz="2000" b="1" dirty="0">
                <a:latin typeface="Cambria" panose="02040503050406030204" pitchFamily="18" charset="0"/>
              </a:rPr>
              <a:t>суспільства </a:t>
            </a:r>
            <a:r>
              <a:rPr lang="uk-UA" sz="2000" i="1" dirty="0">
                <a:latin typeface="Cambria" panose="02040503050406030204" pitchFamily="18" charset="0"/>
              </a:rPr>
              <a:t>– однорідна чи </a:t>
            </a:r>
            <a:r>
              <a:rPr lang="uk-UA" sz="2000" i="1" dirty="0" smtClean="0">
                <a:latin typeface="Cambria" panose="02040503050406030204" pitchFamily="18" charset="0"/>
              </a:rPr>
              <a:t>плюралістична;</a:t>
            </a:r>
          </a:p>
          <a:p>
            <a:pPr algn="just"/>
            <a:r>
              <a:rPr lang="uk-UA" sz="2000" i="1" dirty="0" smtClean="0">
                <a:latin typeface="Cambria" panose="02040503050406030204" pitchFamily="18" charset="0"/>
              </a:rPr>
              <a:t> </a:t>
            </a:r>
            <a:r>
              <a:rPr lang="uk-UA" sz="2000" i="1" dirty="0">
                <a:latin typeface="Cambria" panose="02040503050406030204" pitchFamily="18" charset="0"/>
              </a:rPr>
              <a:t>2) </a:t>
            </a:r>
            <a:r>
              <a:rPr lang="uk-UA" sz="2000" b="1" i="1" dirty="0">
                <a:latin typeface="Cambria" panose="02040503050406030204" pitchFamily="18" charset="0"/>
              </a:rPr>
              <a:t>поведінка еліт </a:t>
            </a:r>
            <a:r>
              <a:rPr lang="uk-UA" sz="2000" i="1" dirty="0" smtClean="0">
                <a:latin typeface="Cambria" panose="02040503050406030204" pitchFamily="18" charset="0"/>
              </a:rPr>
              <a:t>– конфронтаційна </a:t>
            </a:r>
            <a:r>
              <a:rPr lang="uk-UA" sz="2000" i="1" dirty="0">
                <a:latin typeface="Cambria" panose="02040503050406030204" pitchFamily="18" charset="0"/>
              </a:rPr>
              <a:t>чи коаліційна. </a:t>
            </a:r>
            <a:endParaRPr lang="uk-UA" sz="2000" i="1" dirty="0" smtClean="0">
              <a:latin typeface="Cambria" panose="02040503050406030204" pitchFamily="18" charset="0"/>
            </a:endParaRPr>
          </a:p>
          <a:p>
            <a:pPr algn="just"/>
            <a:r>
              <a:rPr lang="uk-UA" sz="2000" i="1" dirty="0" smtClean="0">
                <a:latin typeface="Cambria" panose="02040503050406030204" pitchFamily="18" charset="0"/>
              </a:rPr>
              <a:t>Відповідно </a:t>
            </a:r>
            <a:r>
              <a:rPr lang="uk-UA" sz="2000" i="1" dirty="0">
                <a:latin typeface="Cambria" panose="02040503050406030204" pitchFamily="18" charset="0"/>
              </a:rPr>
              <a:t>до них він вирізняє чотири </a:t>
            </a:r>
            <a:r>
              <a:rPr lang="uk-UA" sz="2000" i="1" dirty="0" smtClean="0">
                <a:latin typeface="Cambria" panose="02040503050406030204" pitchFamily="18" charset="0"/>
              </a:rPr>
              <a:t>типи демократичних </a:t>
            </a:r>
            <a:r>
              <a:rPr lang="uk-UA" sz="2000" i="1" dirty="0">
                <a:latin typeface="Cambria" panose="02040503050406030204" pitchFamily="18" charset="0"/>
              </a:rPr>
              <a:t>політичних систем, репрезентованих </a:t>
            </a:r>
            <a:r>
              <a:rPr lang="uk-UA" sz="2000" i="1" dirty="0" smtClean="0">
                <a:latin typeface="Cambria" panose="02040503050406030204" pitchFamily="18" charset="0"/>
              </a:rPr>
              <a:t>відповідними країнами. </a:t>
            </a:r>
            <a:endParaRPr lang="uk-UA" sz="2000" i="1" dirty="0">
              <a:latin typeface="Cambria" panose="02040503050406030204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1"/>
            <a:ext cx="11249890" cy="322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41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96980" y="13855"/>
            <a:ext cx="11970325" cy="19534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i="1" dirty="0">
                <a:solidFill>
                  <a:schemeClr val="tx1"/>
                </a:solidFill>
                <a:latin typeface="Cambria" panose="02040503050406030204" pitchFamily="18" charset="0"/>
              </a:rPr>
              <a:t>Деполітизовані демократії </a:t>
            </a:r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</a:rPr>
              <a:t>характеризуються </a:t>
            </a:r>
            <a:r>
              <a:rPr lang="uk-UA" i="1" dirty="0">
                <a:solidFill>
                  <a:schemeClr val="tx1"/>
                </a:solidFill>
                <a:latin typeface="Cambria" panose="02040503050406030204" pitchFamily="18" charset="0"/>
              </a:rPr>
              <a:t>однорідною суспільною структурою </a:t>
            </a:r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</a:rPr>
              <a:t>і </a:t>
            </a:r>
            <a:r>
              <a:rPr lang="uk-UA" i="1" dirty="0">
                <a:solidFill>
                  <a:schemeClr val="tx1"/>
                </a:solidFill>
                <a:latin typeface="Cambria" panose="02040503050406030204" pitchFamily="18" charset="0"/>
              </a:rPr>
              <a:t>стилем співробітництва у взаємодії елі</a:t>
            </a:r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</a:rPr>
              <a:t>т. </a:t>
            </a:r>
            <a:endParaRPr lang="uk-UA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Cambria" panose="02040503050406030204" pitchFamily="18" charset="0"/>
              </a:rPr>
              <a:t>Такі </a:t>
            </a:r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</a:rPr>
              <a:t>системи </a:t>
            </a:r>
            <a:r>
              <a:rPr lang="uk-UA" i="1" dirty="0">
                <a:solidFill>
                  <a:schemeClr val="tx1"/>
                </a:solidFill>
                <a:latin typeface="Cambria" panose="02040503050406030204" pitchFamily="18" charset="0"/>
              </a:rPr>
              <a:t>досить стабільні </a:t>
            </a:r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</a:rPr>
              <a:t>завдяки тому, що </a:t>
            </a:r>
            <a:r>
              <a:rPr lang="uk-UA" i="1" dirty="0">
                <a:solidFill>
                  <a:schemeClr val="tx1"/>
                </a:solidFill>
                <a:latin typeface="Cambria" panose="02040503050406030204" pitchFamily="18" charset="0"/>
              </a:rPr>
              <a:t>процес прийняття рішень в них не </a:t>
            </a:r>
            <a:r>
              <a:rPr lang="uk-UA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обтяжується ідеологічними</a:t>
            </a:r>
            <a:r>
              <a:rPr lang="uk-UA" i="1" dirty="0">
                <a:solidFill>
                  <a:schemeClr val="tx1"/>
                </a:solidFill>
                <a:latin typeface="Cambria" panose="02040503050406030204" pitchFamily="18" charset="0"/>
              </a:rPr>
              <a:t>, культурними і релігійними протиріччями.</a:t>
            </a:r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</a:rPr>
              <a:t> Однак наявність в таких політичних демократіях безлічі коаліцій на всіх рівнях суспільства, на думку А. </a:t>
            </a:r>
            <a:r>
              <a:rPr lang="uk-UA" dirty="0" err="1">
                <a:solidFill>
                  <a:schemeClr val="tx1"/>
                </a:solidFill>
                <a:latin typeface="Cambria" panose="02040503050406030204" pitchFamily="18" charset="0"/>
              </a:rPr>
              <a:t>Лейпхарта</a:t>
            </a:r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</a:rPr>
              <a:t>, стимулює виникнення нових форм протесту й опозиції, орієнтованої на дестабілізацію системи</a:t>
            </a:r>
            <a:r>
              <a:rPr lang="uk-UA" i="1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H="1" flipV="1">
            <a:off x="96979" y="1967346"/>
            <a:ext cx="11970325" cy="16763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i="1" dirty="0">
                <a:solidFill>
                  <a:schemeClr val="tx1"/>
                </a:solidFill>
                <a:latin typeface="Cambria" panose="02040503050406030204" pitchFamily="18" charset="0"/>
              </a:rPr>
              <a:t>Доцентрові демократії, </a:t>
            </a:r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</a:rPr>
              <a:t>на думку А. </a:t>
            </a:r>
            <a:r>
              <a:rPr lang="uk-UA" dirty="0" err="1">
                <a:solidFill>
                  <a:schemeClr val="tx1"/>
                </a:solidFill>
                <a:latin typeface="Cambria" panose="02040503050406030204" pitchFamily="18" charset="0"/>
              </a:rPr>
              <a:t>Лейпхарта</a:t>
            </a:r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uk-UA" i="1" dirty="0">
                <a:solidFill>
                  <a:schemeClr val="tx1"/>
                </a:solidFill>
                <a:latin typeface="Cambria" panose="02040503050406030204" pitchFamily="18" charset="0"/>
              </a:rPr>
              <a:t>відповідають англо-американському типу</a:t>
            </a:r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</a:rPr>
              <a:t>, виокремленому Г. </a:t>
            </a:r>
            <a:r>
              <a:rPr lang="uk-UA" dirty="0" err="1">
                <a:solidFill>
                  <a:schemeClr val="tx1"/>
                </a:solidFill>
                <a:latin typeface="Cambria" panose="02040503050406030204" pitchFamily="18" charset="0"/>
              </a:rPr>
              <a:t>Алмондом</a:t>
            </a:r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</a:rPr>
              <a:t>. Вони репрезентовані системами з однорідною соціальною структурою й однорідною політичною культурою. Відносна однорідність цінностей на рівні суспільства робить їх стабільними навіть при конфронтаційному типі відносин еліт.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978" y="5874328"/>
            <a:ext cx="11970325" cy="8451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i="1" dirty="0">
                <a:solidFill>
                  <a:schemeClr val="tx1"/>
                </a:solidFill>
                <a:latin typeface="Cambria" panose="02040503050406030204" pitchFamily="18" charset="0"/>
              </a:rPr>
              <a:t>Відцентрові демократії </a:t>
            </a:r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</a:rPr>
              <a:t>аналогічні європейському континентальному типу Г. </a:t>
            </a:r>
            <a:r>
              <a:rPr lang="uk-UA" dirty="0" err="1">
                <a:solidFill>
                  <a:schemeClr val="tx1"/>
                </a:solidFill>
                <a:latin typeface="Cambria" panose="02040503050406030204" pitchFamily="18" charset="0"/>
              </a:rPr>
              <a:t>Алмонда</a:t>
            </a:r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</a:rPr>
              <a:t>. Вони презентовані політичними системами з фрагментарною структурою суспільних цінностей і конфліктною поведінкою політичних еліт. Таке поєднання обумовлює їх уразливість перед небезпекою нестабільності і безладу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979" y="3643746"/>
            <a:ext cx="11970325" cy="2230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i="1" dirty="0" err="1">
                <a:solidFill>
                  <a:schemeClr val="tx1"/>
                </a:solidFill>
                <a:latin typeface="Cambria" panose="02040503050406030204" pitchFamily="18" charset="0"/>
              </a:rPr>
              <a:t>Консоціальні</a:t>
            </a:r>
            <a:r>
              <a:rPr lang="uk-UA" sz="2000" b="1" i="1" dirty="0">
                <a:solidFill>
                  <a:schemeClr val="tx1"/>
                </a:solidFill>
                <a:latin typeface="Cambria" panose="02040503050406030204" pitchFamily="18" charset="0"/>
              </a:rPr>
              <a:t> демократичні системи</a:t>
            </a:r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</a:rPr>
              <a:t> вирізняє </a:t>
            </a:r>
            <a:r>
              <a:rPr lang="uk-UA" i="1" dirty="0">
                <a:solidFill>
                  <a:schemeClr val="tx1"/>
                </a:solidFill>
                <a:latin typeface="Cambria" panose="02040503050406030204" pitchFamily="18" charset="0"/>
              </a:rPr>
              <a:t>фрагментарна соціальна структура і коаліційний тип поведінки еліт. </a:t>
            </a:r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</a:rPr>
              <a:t>Існуючі в ній сегментовані чи </a:t>
            </a:r>
            <a:r>
              <a:rPr lang="uk-UA" dirty="0" err="1">
                <a:solidFill>
                  <a:schemeClr val="tx1"/>
                </a:solidFill>
                <a:latin typeface="Cambria" panose="02040503050406030204" pitchFamily="18" charset="0"/>
              </a:rPr>
              <a:t>субкультурні</a:t>
            </a:r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</a:rPr>
              <a:t> розколи в суспільній структурі компенсуються коопераційним характером діяльності політичних еліт. </a:t>
            </a:r>
            <a:r>
              <a:rPr lang="uk-UA" dirty="0" smtClean="0">
                <a:solidFill>
                  <a:schemeClr val="tx1"/>
                </a:solidFill>
                <a:latin typeface="Cambria" panose="02040503050406030204" pitchFamily="18" charset="0"/>
              </a:rPr>
              <a:t>З </a:t>
            </a:r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</a:rPr>
              <a:t>одного боку, </a:t>
            </a:r>
            <a:r>
              <a:rPr lang="uk-UA" dirty="0" smtClean="0">
                <a:solidFill>
                  <a:schemeClr val="tx1"/>
                </a:solidFill>
                <a:latin typeface="Cambria" panose="02040503050406030204" pitchFamily="18" charset="0"/>
              </a:rPr>
              <a:t>такі системи є </a:t>
            </a:r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</a:rPr>
              <a:t>джерелом потенційної дестабілізації – аж до розпаду системи. Однак, з іншого боку, можуть допомогти в процесі стабілізації системи за умови, що еліти різних субкультур </a:t>
            </a:r>
            <a:r>
              <a:rPr lang="uk-UA" dirty="0" err="1">
                <a:solidFill>
                  <a:schemeClr val="tx1"/>
                </a:solidFill>
                <a:latin typeface="Cambria" panose="02040503050406030204" pitchFamily="18" charset="0"/>
              </a:rPr>
              <a:t>оберуть</a:t>
            </a:r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</a:rPr>
              <a:t> довірчий стиль відносин і співробітництво. Водночас еліти, з свого боку, використовують цінності плюралізму, який інтегрує цінності всього </a:t>
            </a:r>
            <a:r>
              <a:rPr lang="uk-UA" dirty="0" smtClean="0">
                <a:solidFill>
                  <a:schemeClr val="tx1"/>
                </a:solidFill>
                <a:latin typeface="Cambria" panose="02040503050406030204" pitchFamily="18" charset="0"/>
              </a:rPr>
              <a:t>суспільства</a:t>
            </a:r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243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2" y="457198"/>
            <a:ext cx="10169236" cy="616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36472" y="3241964"/>
            <a:ext cx="7218219" cy="2215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sz="2400" dirty="0" err="1" smtClean="0"/>
              <a:t>Системний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аналіз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заснований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понятті</a:t>
            </a:r>
            <a:r>
              <a:rPr lang="ru-RU" sz="2400" dirty="0" smtClean="0"/>
              <a:t> «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, </a:t>
            </a:r>
            <a:r>
              <a:rPr lang="ru-RU" sz="2400" dirty="0" err="1" smtClean="0"/>
              <a:t>зануреної</a:t>
            </a:r>
            <a:r>
              <a:rPr lang="ru-RU" sz="2400" dirty="0" smtClean="0"/>
              <a:t> в </a:t>
            </a:r>
            <a:r>
              <a:rPr lang="ru-RU" sz="2400" dirty="0" err="1" smtClean="0"/>
              <a:t>середовище</a:t>
            </a:r>
            <a:r>
              <a:rPr lang="ru-RU" sz="2400" dirty="0" smtClean="0"/>
              <a:t>» і </a:t>
            </a:r>
            <a:r>
              <a:rPr lang="ru-RU" sz="2400" dirty="0" err="1" smtClean="0"/>
              <a:t>підданої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впливу</a:t>
            </a:r>
            <a:r>
              <a:rPr lang="ru-RU" sz="2400" dirty="0" smtClean="0"/>
              <a:t> з </a:t>
            </a:r>
            <a:r>
              <a:rPr lang="ru-RU" sz="2400" dirty="0" err="1" smtClean="0"/>
              <a:t>її</a:t>
            </a:r>
            <a:r>
              <a:rPr lang="ru-RU" sz="2400" dirty="0" smtClean="0"/>
              <a:t> боку... </a:t>
            </a:r>
            <a:r>
              <a:rPr lang="ru-RU" sz="2400" dirty="0" err="1" smtClean="0"/>
              <a:t>Такий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аналіз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передбачає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система, </a:t>
            </a:r>
            <a:r>
              <a:rPr lang="ru-RU" sz="2400" dirty="0" err="1" smtClean="0"/>
              <a:t>аби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вижити</a:t>
            </a:r>
            <a:r>
              <a:rPr lang="ru-RU" sz="2400" dirty="0" smtClean="0"/>
              <a:t>, повинна </a:t>
            </a:r>
            <a:r>
              <a:rPr lang="ru-RU" sz="2400" dirty="0" err="1" smtClean="0"/>
              <a:t>мати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здатність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реагувати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вимоги</a:t>
            </a:r>
            <a:r>
              <a:rPr lang="ru-RU" sz="2400" dirty="0" smtClean="0"/>
              <a:t>....» 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1273" y="252121"/>
            <a:ext cx="6096000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uk-UA" b="1" dirty="0" smtClean="0"/>
              <a:t>ІСТОН (</a:t>
            </a:r>
            <a:r>
              <a:rPr lang="en-US" b="1" dirty="0" smtClean="0"/>
              <a:t>Easton), </a:t>
            </a:r>
            <a:r>
              <a:rPr lang="uk-UA" b="1" dirty="0" smtClean="0"/>
              <a:t>Девід (1917-2014) </a:t>
            </a:r>
            <a:r>
              <a:rPr lang="uk-UA" dirty="0" smtClean="0"/>
              <a:t>- канадський політолог, автор теорії політичної системи. Політичну систему </a:t>
            </a:r>
            <a:r>
              <a:rPr lang="uk-UA" dirty="0" err="1" smtClean="0"/>
              <a:t>Істон</a:t>
            </a:r>
            <a:r>
              <a:rPr lang="uk-UA" dirty="0" smtClean="0"/>
              <a:t> визначає як механізм функціонування влади, певний порядок розподілу ресурсів та цінностей. У 1968-1969 рр. - Президент Американської асоціації політичних наук. Основні праці - "Політична система: політологічні дослідження про державу" (1953), "Структура політології" (1965), "Системний аналіз політичного життя" (1965), "Розвиток політичної науки" (1991).</a:t>
            </a:r>
            <a:endParaRPr lang="uk-UA" dirty="0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252121"/>
            <a:ext cx="4045527" cy="530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290945"/>
            <a:ext cx="11665528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15" y="302359"/>
            <a:ext cx="11736411" cy="6247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Вивчаючи політичні системи, Д. </a:t>
            </a:r>
            <a:r>
              <a:rPr lang="uk-UA" sz="2000" dirty="0" err="1" smtClean="0"/>
              <a:t>Істон</a:t>
            </a:r>
            <a:r>
              <a:rPr lang="uk-UA" sz="2000" dirty="0" smtClean="0"/>
              <a:t> приділяв основну увагу їх взаємодії з іншими підсистемами суспільства. За </a:t>
            </a:r>
            <a:r>
              <a:rPr lang="uk-UA" sz="2000" dirty="0" err="1" smtClean="0"/>
              <a:t>Істоном</a:t>
            </a:r>
            <a:r>
              <a:rPr lang="uk-UA" sz="2000" i="1" dirty="0" smtClean="0"/>
              <a:t>, політична система представляє собою організм, що активно реагує на зовнішні імпульси.</a:t>
            </a:r>
            <a:r>
              <a:rPr lang="uk-UA" sz="2000" dirty="0" smtClean="0"/>
              <a:t> Але, формуючись під впливом внутрішнього й міжнародного оточення, будь-яка політична система, в свою чергу, сама впливає на його формування (одержуючи вихідні з цього оточення імпульси, система впливає на нього за допомогою власних сигналів). Відмінною рисою взаємодії політичної системи з навколишнім середовищем є те, що вона здійснюється за допомогою політичної влади.</a:t>
            </a:r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r>
              <a:rPr lang="uk-UA" sz="2000" dirty="0" smtClean="0"/>
              <a:t>При побудові теоретичної моделі політичної системи використовуються чотири базові категорії: </a:t>
            </a:r>
            <a:r>
              <a:rPr lang="uk-UA" sz="2000" b="1" i="1" dirty="0" smtClean="0"/>
              <a:t>"політична система", "навколишнє середовище", "реакція системи" і "зворотний зв'язок". </a:t>
            </a:r>
            <a:r>
              <a:rPr lang="uk-UA" sz="2000" dirty="0" smtClean="0"/>
              <a:t>Відповідно до цієї моделі, механізм функціонування політичної системи містить у собі чотири фази:</a:t>
            </a:r>
          </a:p>
          <a:p>
            <a:pPr algn="just"/>
            <a:endParaRPr lang="uk-UA" sz="2000" dirty="0" smtClean="0"/>
          </a:p>
          <a:p>
            <a:pPr algn="just"/>
            <a:r>
              <a:rPr lang="uk-UA" sz="2000" b="1" i="1" dirty="0" smtClean="0"/>
              <a:t>"Вхід" ("введення")</a:t>
            </a:r>
            <a:r>
              <a:rPr lang="uk-UA" sz="2000" dirty="0" smtClean="0"/>
              <a:t> - вплив на політичну систему навколишнього середовища у формі вимог і підтримки.</a:t>
            </a:r>
          </a:p>
          <a:p>
            <a:pPr algn="just"/>
            <a:r>
              <a:rPr lang="uk-UA" sz="2000" b="1" i="1" dirty="0" smtClean="0"/>
              <a:t>"Конверсію" ("перетворення") </a:t>
            </a:r>
            <a:r>
              <a:rPr lang="uk-UA" sz="2000" dirty="0" smtClean="0"/>
              <a:t>- реакцію системи на вимоги навколишнього середовища, їх перетворення на певні рішення.</a:t>
            </a:r>
          </a:p>
          <a:p>
            <a:pPr algn="just"/>
            <a:r>
              <a:rPr lang="uk-UA" sz="2000" b="1" i="1" dirty="0" smtClean="0"/>
              <a:t>"Вихід" ("висновок") </a:t>
            </a:r>
            <a:r>
              <a:rPr lang="uk-UA" sz="2000" dirty="0" smtClean="0"/>
              <a:t>- здійснення ухвалених рішень у формі конкретних дій системи.</a:t>
            </a:r>
          </a:p>
          <a:p>
            <a:pPr algn="just"/>
            <a:r>
              <a:rPr lang="uk-UA" sz="2000" b="1" i="1" dirty="0" smtClean="0"/>
              <a:t>"Зворотний зв'язок" </a:t>
            </a:r>
            <a:r>
              <a:rPr lang="uk-UA" sz="2000" dirty="0" smtClean="0"/>
              <a:t>- вплив дій системи на навколишнє середовище з метою формування на "вході" певних вимог і забезпечення підтримки.</a:t>
            </a:r>
          </a:p>
          <a:p>
            <a:pPr algn="just"/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9539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846" y="657930"/>
            <a:ext cx="10904651" cy="5693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ВИМОГИ ТА ПІДТРИМКА</a:t>
            </a:r>
            <a:endParaRPr lang="uk-UA" sz="2400" dirty="0"/>
          </a:p>
          <a:p>
            <a:pPr indent="432000" algn="just"/>
            <a:endParaRPr lang="uk-UA" sz="2000" dirty="0" smtClean="0"/>
          </a:p>
          <a:p>
            <a:pPr indent="432000" algn="just"/>
            <a:r>
              <a:rPr lang="uk-UA" sz="2000" dirty="0" smtClean="0"/>
              <a:t>За даною моделлю у систему ззовні надходять </a:t>
            </a:r>
            <a:r>
              <a:rPr lang="uk-UA" sz="2000" b="1" i="1" dirty="0" smtClean="0"/>
              <a:t>вимоги</a:t>
            </a:r>
            <a:r>
              <a:rPr lang="uk-UA" sz="2000" dirty="0" smtClean="0"/>
              <a:t> (думки індивідів з приводу розподілу цінностей у суспільстві: безпека, соціальний захист, освіта, медичні послуги та ін.), що послабляють політичну систему, і </a:t>
            </a:r>
            <a:r>
              <a:rPr lang="uk-UA" sz="2000" b="1" i="1" dirty="0" smtClean="0"/>
              <a:t>підтримка</a:t>
            </a:r>
            <a:r>
              <a:rPr lang="uk-UA" sz="2000" i="1" dirty="0" smtClean="0"/>
              <a:t> </a:t>
            </a:r>
            <a:r>
              <a:rPr lang="uk-UA" sz="2000" dirty="0" smtClean="0"/>
              <a:t>(матеріальні й нематеріальні ресурси - податки, виконання обов'язків, правомірна поведінка, участь у виборах і референдумах та ін.), що підсилює систему.</a:t>
            </a:r>
          </a:p>
          <a:p>
            <a:pPr indent="432000" algn="just"/>
            <a:endParaRPr lang="uk-UA" sz="2000" i="1" dirty="0" smtClean="0"/>
          </a:p>
          <a:p>
            <a:pPr indent="432000" algn="just"/>
            <a:endParaRPr lang="uk-UA" sz="2000" i="1" dirty="0" smtClean="0"/>
          </a:p>
          <a:p>
            <a:pPr indent="432000" algn="just"/>
            <a:r>
              <a:rPr lang="uk-UA" sz="2000" i="1" dirty="0" smtClean="0"/>
              <a:t>Введення інформації складається з виявлення і аналізу існуючих інтересів</a:t>
            </a:r>
            <a:r>
              <a:rPr lang="uk-UA" sz="2000" dirty="0" smtClean="0"/>
              <a:t> (функція артикуляції інтересів), </a:t>
            </a:r>
            <a:r>
              <a:rPr lang="uk-UA" sz="2000" i="1" dirty="0" smtClean="0"/>
              <a:t>їх узагальнення та інтеграції </a:t>
            </a:r>
            <a:r>
              <a:rPr lang="uk-UA" sz="2000" dirty="0" smtClean="0"/>
              <a:t>(функція агрегування інтересів), що виконують групи інтересів, громадські організації та політичні партії, які </a:t>
            </a:r>
            <a:r>
              <a:rPr lang="uk-UA" sz="2000" i="1" dirty="0" smtClean="0"/>
              <a:t>формулюють і узагальнюють вимоги населення</a:t>
            </a:r>
            <a:r>
              <a:rPr lang="uk-UA" sz="2000" dirty="0" smtClean="0"/>
              <a:t>. </a:t>
            </a:r>
          </a:p>
          <a:p>
            <a:pPr indent="432000" algn="just"/>
            <a:endParaRPr lang="uk-UA" sz="2000" dirty="0"/>
          </a:p>
          <a:p>
            <a:pPr indent="432000" algn="just"/>
            <a:endParaRPr lang="uk-UA" sz="2000" dirty="0" smtClean="0"/>
          </a:p>
          <a:p>
            <a:pPr indent="432000" algn="just"/>
            <a:r>
              <a:rPr lang="uk-UA" sz="2000" dirty="0" smtClean="0"/>
              <a:t>Велике значення має й </a:t>
            </a:r>
            <a:r>
              <a:rPr lang="uk-UA" sz="2000" i="1" dirty="0" smtClean="0"/>
              <a:t>функція політичної комунікації,</a:t>
            </a:r>
            <a:r>
              <a:rPr lang="uk-UA" sz="2000" dirty="0" smtClean="0"/>
              <a:t> що забезпечує поширення політичної інформації між елементами політичної системи, системою та навколишнім середовищем.</a:t>
            </a:r>
          </a:p>
          <a:p>
            <a:pPr indent="432000" algn="just"/>
            <a:endParaRPr lang="uk-UA" sz="2000" dirty="0"/>
          </a:p>
          <a:p>
            <a:pPr indent="432000" algn="just"/>
            <a:endParaRPr lang="uk-UA" sz="2000" dirty="0" smtClean="0"/>
          </a:p>
          <a:p>
            <a:pPr indent="432000" algn="just"/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8492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817" y="484909"/>
            <a:ext cx="7897092" cy="60016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uk-UA" sz="2400" dirty="0" smtClean="0"/>
          </a:p>
          <a:p>
            <a:pPr indent="432000" algn="ctr"/>
            <a:r>
              <a:rPr lang="uk-UA" sz="2000" dirty="0" smtClean="0"/>
              <a:t>КОНВЕРСІЯ(перетворення інформації) ТА ФУНКЦІЯ ВИВЕДЕННЯ</a:t>
            </a:r>
            <a:endParaRPr lang="uk-UA" sz="2000" dirty="0"/>
          </a:p>
          <a:p>
            <a:pPr indent="432000" algn="just"/>
            <a:r>
              <a:rPr lang="uk-UA" sz="2000" dirty="0" smtClean="0"/>
              <a:t>	</a:t>
            </a:r>
          </a:p>
          <a:p>
            <a:pPr indent="432000" algn="just"/>
            <a:endParaRPr lang="uk-UA" sz="2000" dirty="0" smtClean="0"/>
          </a:p>
          <a:p>
            <a:pPr indent="432000" algn="just"/>
            <a:r>
              <a:rPr lang="uk-UA" sz="2000" dirty="0" smtClean="0"/>
              <a:t>Політична система </a:t>
            </a:r>
            <a:r>
              <a:rPr lang="uk-UA" sz="2000" i="1" dirty="0" smtClean="0"/>
              <a:t>переробляє вимоги</a:t>
            </a:r>
            <a:r>
              <a:rPr lang="uk-UA" sz="2000" dirty="0" smtClean="0"/>
              <a:t>, що надійшли до неї, і підтримку </a:t>
            </a:r>
            <a:r>
              <a:rPr lang="uk-UA" sz="2000" i="1" dirty="0" smtClean="0"/>
              <a:t>на рішення по розподілу цінностей </a:t>
            </a:r>
            <a:r>
              <a:rPr lang="uk-UA" sz="2000" dirty="0" smtClean="0"/>
              <a:t>(закони, розпорядження, інші норми) </a:t>
            </a:r>
            <a:r>
              <a:rPr lang="uk-UA" sz="2000" i="1" dirty="0" smtClean="0"/>
              <a:t>та виконує на підставі ухвалених рішень дії, відповідно до вимог суспільства.</a:t>
            </a:r>
            <a:r>
              <a:rPr lang="uk-UA" sz="2000" dirty="0" smtClean="0"/>
              <a:t> </a:t>
            </a:r>
          </a:p>
          <a:p>
            <a:pPr indent="432000" algn="just"/>
            <a:endParaRPr lang="uk-UA" sz="2000" i="1" dirty="0" smtClean="0"/>
          </a:p>
          <a:p>
            <a:pPr indent="432000" algn="just"/>
            <a:endParaRPr lang="uk-UA" sz="2000" i="1" dirty="0"/>
          </a:p>
          <a:p>
            <a:pPr indent="432000" algn="just"/>
            <a:r>
              <a:rPr lang="uk-UA" sz="2000" i="1" dirty="0" smtClean="0"/>
              <a:t>Функція конверсії (перетворення інформації)</a:t>
            </a:r>
            <a:r>
              <a:rPr lang="uk-UA" sz="2000" dirty="0" smtClean="0"/>
              <a:t> полягає у встановленні норм, правил (законодавча діяльність), </a:t>
            </a:r>
            <a:r>
              <a:rPr lang="uk-UA" sz="2000" i="1" dirty="0" smtClean="0"/>
              <a:t>а функція виведення </a:t>
            </a:r>
            <a:r>
              <a:rPr lang="uk-UA" sz="2000" dirty="0" smtClean="0"/>
              <a:t>- у застосуванні цих норм, виконанні конкретних дій (виконавча діяльність), а також </a:t>
            </a:r>
            <a:r>
              <a:rPr lang="uk-UA" sz="2000" i="1" dirty="0" smtClean="0"/>
              <a:t>у здійсненні контролю за дотриманням встановлених норм і застосуванні санкцій у випадку їх порушення (правоохоронна, контрольно-наглядова діяльність).</a:t>
            </a:r>
          </a:p>
          <a:p>
            <a:pPr indent="432000" algn="just"/>
            <a:endParaRPr lang="uk-UA" sz="2000" i="1" dirty="0"/>
          </a:p>
          <a:p>
            <a:pPr indent="432000" algn="just"/>
            <a:endParaRPr lang="uk-UA" sz="2000" i="1" dirty="0"/>
          </a:p>
          <a:p>
            <a:pPr algn="just"/>
            <a:endParaRPr lang="uk-UA" sz="2000" i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104909" y="1731404"/>
            <a:ext cx="3546763" cy="31393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32000" algn="just"/>
            <a:r>
              <a:rPr lang="uk-UA" dirty="0" smtClean="0"/>
              <a:t>Для підтримки стабільності в суспільстві рішення та дії системи на «виході» повинні відповідати вимогам і підтримці на «вході». Саме на підтримку рівноваги системи спрямовані механізми зворотного зв'язку (цінності та настанови політичної культури, ідеологія, політична соціалізація, рекрутування політичної еліти та ін.).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45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609600"/>
            <a:ext cx="11236037" cy="6248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673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Габріель А. </a:t>
            </a:r>
            <a:r>
              <a:rPr lang="uk-UA" dirty="0" err="1"/>
              <a:t>Алмонд</a:t>
            </a:r>
            <a:r>
              <a:rPr lang="uk-UA" dirty="0"/>
              <a:t>, “Порівняльні політичні системи”, </a:t>
            </a:r>
            <a:r>
              <a:rPr lang="en-US" dirty="0"/>
              <a:t>The Journal of Politics 18, no. 3 (1956): 391–409.</a:t>
            </a:r>
          </a:p>
        </p:txBody>
      </p:sp>
    </p:spTree>
    <p:extLst>
      <p:ext uri="{BB962C8B-B14F-4D97-AF65-F5344CB8AC3E}">
        <p14:creationId xmlns:p14="http://schemas.microsoft.com/office/powerpoint/2010/main" val="97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909" y="249379"/>
            <a:ext cx="11208327" cy="2000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/>
              <a:t>Двомірна </a:t>
            </a:r>
            <a:r>
              <a:rPr lang="uk-UA" sz="2400" b="1" i="1" dirty="0"/>
              <a:t>типологія політичних </a:t>
            </a:r>
            <a:r>
              <a:rPr lang="uk-UA" sz="2400" b="1" i="1" dirty="0" smtClean="0"/>
              <a:t>систем Р</a:t>
            </a:r>
            <a:r>
              <a:rPr lang="uk-UA" sz="2400" b="1" i="1" dirty="0"/>
              <a:t>. </a:t>
            </a:r>
            <a:r>
              <a:rPr lang="uk-UA" sz="2400" b="1" i="1" dirty="0" smtClean="0"/>
              <a:t>Даля</a:t>
            </a:r>
            <a:r>
              <a:rPr lang="uk-UA" sz="2000" b="1" i="1" dirty="0" smtClean="0"/>
              <a:t>. </a:t>
            </a:r>
          </a:p>
          <a:p>
            <a:pPr algn="ctr"/>
            <a:endParaRPr lang="uk-UA" sz="2000" b="1" i="1" dirty="0"/>
          </a:p>
          <a:p>
            <a:pPr algn="ctr"/>
            <a:endParaRPr lang="uk-UA" sz="2000" b="1" i="1" dirty="0" smtClean="0"/>
          </a:p>
          <a:p>
            <a:pPr algn="just"/>
            <a:r>
              <a:rPr lang="uk-UA" sz="2000" dirty="0" smtClean="0">
                <a:latin typeface="Cambria" panose="02040503050406030204" pitchFamily="18" charset="0"/>
              </a:rPr>
              <a:t>Ідеальні </a:t>
            </a:r>
            <a:r>
              <a:rPr lang="uk-UA" sz="2000" dirty="0">
                <a:latin typeface="Cambria" panose="02040503050406030204" pitchFamily="18" charset="0"/>
              </a:rPr>
              <a:t>типи політичних систем Р. Даль вибудовує </a:t>
            </a:r>
            <a:r>
              <a:rPr lang="uk-UA" sz="2000" dirty="0" smtClean="0">
                <a:latin typeface="Cambria" panose="02040503050406030204" pitchFamily="18" charset="0"/>
              </a:rPr>
              <a:t>за допомогою </a:t>
            </a:r>
            <a:r>
              <a:rPr lang="uk-UA" sz="2000" dirty="0">
                <a:latin typeface="Cambria" panose="02040503050406030204" pitchFamily="18" charset="0"/>
              </a:rPr>
              <a:t>двох основних </a:t>
            </a:r>
            <a:r>
              <a:rPr lang="uk-UA" sz="2000" dirty="0" smtClean="0">
                <a:latin typeface="Cambria" panose="02040503050406030204" pitchFamily="18" charset="0"/>
              </a:rPr>
              <a:t>критеріїв: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latin typeface="Cambria" panose="02040503050406030204" pitchFamily="18" charset="0"/>
              </a:rPr>
              <a:t>рівень лібералізації політичної системи;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latin typeface="Cambria" panose="02040503050406030204" pitchFamily="18" charset="0"/>
              </a:rPr>
              <a:t>рівень політичної участі</a:t>
            </a:r>
            <a:r>
              <a:rPr lang="uk-UA" sz="2000" b="1" i="1" dirty="0">
                <a:latin typeface="Cambria" panose="02040503050406030204" pitchFamily="18" charset="0"/>
              </a:rPr>
              <a:t>, так званої </a:t>
            </a:r>
            <a:r>
              <a:rPr lang="uk-UA" sz="2000" b="1" i="1" dirty="0" err="1" smtClean="0">
                <a:latin typeface="Cambria" panose="02040503050406030204" pitchFamily="18" charset="0"/>
              </a:rPr>
              <a:t>включеності</a:t>
            </a:r>
            <a:r>
              <a:rPr lang="en-US" sz="2000" b="1" i="1" dirty="0" smtClean="0">
                <a:latin typeface="Cambria" panose="02040503050406030204" pitchFamily="18" charset="0"/>
              </a:rPr>
              <a:t>. </a:t>
            </a:r>
            <a:endParaRPr lang="uk-UA" sz="2000" b="1" i="1" dirty="0" smtClean="0">
              <a:latin typeface="Cambria" panose="0204050305040603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3454" y="2249928"/>
            <a:ext cx="5569527" cy="4003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Рівень лібералізації </a:t>
            </a:r>
            <a:r>
              <a:rPr lang="uk-UA" sz="2000" i="1" dirty="0">
                <a:solidFill>
                  <a:schemeClr val="tx1"/>
                </a:solidFill>
                <a:latin typeface="Cambria" panose="02040503050406030204" pitchFamily="18" charset="0"/>
              </a:rPr>
              <a:t>політичної </a:t>
            </a:r>
            <a:r>
              <a:rPr lang="uk-UA" sz="20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системи визначається ступенем публічної змагальності, яка включає: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</a:rPr>
              <a:t>ступінь допустимості </a:t>
            </a:r>
            <a:r>
              <a:rPr lang="uk-UA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опозиції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  <a:endParaRPr lang="uk-UA" sz="20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</a:rPr>
              <a:t>ч</a:t>
            </a:r>
            <a:r>
              <a:rPr lang="uk-UA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есність політичної 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</a:rPr>
              <a:t>конкуренції, </a:t>
            </a:r>
            <a:endParaRPr lang="uk-UA" sz="20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відкритість 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</a:rPr>
              <a:t>політичних </a:t>
            </a:r>
            <a:r>
              <a:rPr lang="uk-UA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інститутів;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гарантії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</a:rPr>
              <a:t>, що дозволяють членам політичної системи претендувати </a:t>
            </a:r>
            <a:r>
              <a:rPr lang="uk-UA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на управління суспільством.</a:t>
            </a:r>
            <a:endParaRPr lang="uk-UA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59236" y="2249927"/>
            <a:ext cx="5209309" cy="40039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uk-UA" sz="20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Рівень політичної участі </a:t>
            </a:r>
            <a:r>
              <a:rPr lang="uk-UA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визначається пропорцією населення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</a:rPr>
              <a:t>, що має право брати участь у системі </a:t>
            </a:r>
            <a:r>
              <a:rPr lang="uk-UA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публічного суперництва 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</a:rPr>
              <a:t>за владу. </a:t>
            </a:r>
            <a:endParaRPr lang="uk-UA" sz="20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/>
            <a:endParaRPr lang="uk-UA" sz="2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/>
            <a:r>
              <a:rPr lang="uk-UA" sz="20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Критерій політичної участі визначає, в </a:t>
            </a:r>
            <a:r>
              <a:rPr lang="uk-UA" sz="2000" i="1" dirty="0">
                <a:solidFill>
                  <a:schemeClr val="tx1"/>
                </a:solidFill>
                <a:latin typeface="Cambria" panose="02040503050406030204" pitchFamily="18" charset="0"/>
              </a:rPr>
              <a:t>який спосіб </a:t>
            </a:r>
            <a:r>
              <a:rPr lang="uk-UA" sz="20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можливості участі та політичної діяльності опозиції можуть </a:t>
            </a:r>
            <a:r>
              <a:rPr lang="uk-UA" sz="2000" i="1" dirty="0">
                <a:solidFill>
                  <a:schemeClr val="tx1"/>
                </a:solidFill>
                <a:latin typeface="Cambria" panose="02040503050406030204" pitchFamily="18" charset="0"/>
              </a:rPr>
              <a:t>практично </a:t>
            </a:r>
            <a:r>
              <a:rPr lang="uk-UA" sz="20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реалізовуватися.</a:t>
            </a:r>
            <a:endParaRPr lang="uk-UA" sz="2000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</TotalTime>
  <Words>1146</Words>
  <Application>Microsoft Office PowerPoint</Application>
  <PresentationFormat>Широкоэкранный</PresentationFormat>
  <Paragraphs>68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Garamond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Owner</cp:lastModifiedBy>
  <cp:revision>18</cp:revision>
  <dcterms:created xsi:type="dcterms:W3CDTF">2021-04-05T14:52:39Z</dcterms:created>
  <dcterms:modified xsi:type="dcterms:W3CDTF">2023-10-03T13:22:32Z</dcterms:modified>
</cp:coreProperties>
</file>