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99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30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546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892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413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525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590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16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33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38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40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44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72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09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73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02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575C8-99E0-4CCA-994E-D71E6D7B6C9F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8E82F0-630C-4A01-8BFA-B6315EEC96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91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8D57C7-2909-4F55-AC69-8A5DA40AD249}"/>
              </a:ext>
            </a:extLst>
          </p:cNvPr>
          <p:cNvSpPr txBox="1"/>
          <p:nvPr/>
        </p:nvSpPr>
        <p:spPr>
          <a:xfrm>
            <a:off x="989814" y="923828"/>
            <a:ext cx="10671143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4000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Тема 1</a:t>
            </a:r>
            <a:endParaRPr lang="en-US" sz="4000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4000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lvl="0" algn="ctr"/>
            <a:r>
              <a:rPr lang="uk-UA" sz="4000" b="1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noProof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інформації, критичне мислення, управління інформацією</a:t>
            </a:r>
            <a:br>
              <a:rPr lang="ru-RU" sz="1800" b="0" i="0" u="none" strike="noStrike" cap="none" dirty="0">
                <a:solidFill>
                  <a:srgbClr val="494429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</a:br>
            <a:endParaRPr lang="ru-RU" sz="1800" b="0" i="0" u="none" strike="noStrike" cap="none" dirty="0">
              <a:solidFill>
                <a:srgbClr val="494429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3387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9BED4D-42A8-4411-8FB3-7A209281B329}"/>
              </a:ext>
            </a:extLst>
          </p:cNvPr>
          <p:cNvSpPr txBox="1"/>
          <p:nvPr/>
        </p:nvSpPr>
        <p:spPr>
          <a:xfrm>
            <a:off x="1263192" y="199702"/>
            <a:ext cx="1051088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endParaRPr lang="uk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uk-UA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помилка?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укор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60%, олія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25%, борошно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30%, крупи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20%, проїзд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15%,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паливо 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10%.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Складемо, підсумуємо, підсумуємо... все одно, інфляція за рік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3,3%...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1985 по 2010 рік Ларрі вів на телеканалі CNN щоденну програму Larry King Live, яка мала величезну популярність у різних країнах світу.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свою кар'єру Кінг провів понад 50 тисяч інтерв'ю у прямому ефірі з політиками, спортсменами, артистами та іншими знаменитостями. Він є лауреатом телевізійної премії «Еммі» та багатьох інших престижних нагород.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повідомили у прес-службі прокуратури Запорізької області, під час обшуку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однокімнатній квартирі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правоохоронці вилучили 90 літрів готових алкогольних напоїв, розфасованих у тару з маркуванням відомих брендів Becherovka, Jin тощо. Крім того, вилучили 4,5 тис. літрів спирту, який використовувався для їх виготовлення. Орієнтовна вартість вилученого становить понад 900 тис. грн.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960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42DC66-A625-4121-A6D3-BD5BECE863EE}"/>
              </a:ext>
            </a:extLst>
          </p:cNvPr>
          <p:cNvSpPr txBox="1"/>
          <p:nvPr/>
        </p:nvSpPr>
        <p:spPr>
          <a:xfrm>
            <a:off x="527901" y="443060"/>
            <a:ext cx="1148184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Що таке «інформація» для органів місцевого самоврядування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– те, що передається назовні. Комунікація – те, через що проходить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Інформація –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будь-які відомості та /або дані, які можуть бути збережені на матеріальних носіях або відображені в електронному вигляді (згідно Закону України «Про інформацію»).</a:t>
            </a:r>
          </a:p>
          <a:p>
            <a:endParaRPr lang="uk-UA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Інформація як частина інформаційного потоку, містить важливі сигнали, що забезпечують активність її отримувача (що є характеристикою не повідомлення, а відношення між повідомленням та його адресатом).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Інформаційний шум –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неважлива, вторинна по відношенню до адресатів інформація</a:t>
            </a:r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Інформаційне навантаження –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обсяг інформації, яку сприймає окрема людина протягом певного періоду часу.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Комунікація –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процес обміну інформацією завдяки спільній системі символів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Схема комунікації: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комунікант – повідомлення – адресат</a:t>
            </a:r>
          </a:p>
          <a:p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Масова комунікація – </a:t>
            </a: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процес розповсюдження інформації, адресованої всім членам суспільства незалежно від їх положення та роду занять.</a:t>
            </a:r>
          </a:p>
        </p:txBody>
      </p:sp>
    </p:spTree>
    <p:extLst>
      <p:ext uri="{BB962C8B-B14F-4D97-AF65-F5344CB8AC3E}">
        <p14:creationId xmlns:p14="http://schemas.microsoft.com/office/powerpoint/2010/main" val="344364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19BC6E-6466-45E4-A25F-8EDDE23381D4}"/>
              </a:ext>
            </a:extLst>
          </p:cNvPr>
          <p:cNvSpPr txBox="1"/>
          <p:nvPr/>
        </p:nvSpPr>
        <p:spPr>
          <a:xfrm>
            <a:off x="1442300" y="1307698"/>
            <a:ext cx="1004897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Принципи інформаційної політики органів місцевого самоврядування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достовірність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своєчасність інформації</a:t>
            </a:r>
          </a:p>
          <a:p>
            <a:r>
              <a:rPr lang="ru-RU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 	</a:t>
            </a: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повнота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відповідність форми подання до змісту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доступність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адресна спрямованість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інтерактивність (зворотний зв'язок)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систематичність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послідовність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відповідальність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об'єктивність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правдивість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	креативність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908522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6B0F84-FDA8-4F31-A726-A422AC184F03}"/>
              </a:ext>
            </a:extLst>
          </p:cNvPr>
          <p:cNvSpPr txBox="1"/>
          <p:nvPr/>
        </p:nvSpPr>
        <p:spPr>
          <a:xfrm>
            <a:off x="904973" y="476701"/>
            <a:ext cx="1078426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800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endParaRPr lang="uk-UA" b="1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r>
              <a:rPr lang="uk-UA" sz="1800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Інформаційна політика – </a:t>
            </a: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це здатність проводити заплановані цілеспрямовані заходи з інформування громади та широкого кола заінтересованих сторін і зовнішньої аудиторії (представників інших громад).</a:t>
            </a:r>
          </a:p>
          <a:p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 та кваліфікована інформація підходить для органів місцевого самоврядування, оскільки: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Пряма взаємозалежність між відкритістю самоврядування та довірою до нього є вагомою причиною, щоб приділяти постійну увагу інформаційній складовій у діяльності місцевих органів влади.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громадян у прийнятті рішень породжує взаємну відповідальність за прийняті рішення.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Громада, крім особи, відповідальної за прийняття рішень, також може виступати радником та генератором ідей.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 рівень схвалення громадою вжитих дій.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Надійна інформаційна політика позитивно впливає на ефективність управління.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 діяльності органів місцевого самоврядування є вагомим фактором, який підвищує зовнішню привабливість міста, села, району в очах інвесторів та донорських організацій.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09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FDE4A5-00D7-44C7-8475-76911B567F9A}"/>
              </a:ext>
            </a:extLst>
          </p:cNvPr>
          <p:cNvSpPr txBox="1"/>
          <p:nvPr/>
        </p:nvSpPr>
        <p:spPr>
          <a:xfrm>
            <a:off x="1640264" y="1446197"/>
            <a:ext cx="964362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Канали поширення інформації: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Робота зі засобами масової інформації (інтерв'ю, брифінги, прес-релізи, прес-анонси, прес-тури)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Домашня сторінка – офіційний веб-сайт органу місцевого самоврядування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Інформування через соціальні мережі (загальнодоступні сторінки)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Інформування через форми прямої демократії (громадські слухання, місцеві ініціативи, загальні збори громадян)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Робота зі зверненнями громадян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Робота з інформаційними запитами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Взаємодія з громадськими організаціями (громадська експертиза, консультації, спільна діяльність та проєкти)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053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0C75F2-BC11-4A6C-9840-D557F30FE3DD}"/>
              </a:ext>
            </a:extLst>
          </p:cNvPr>
          <p:cNvSpPr txBox="1"/>
          <p:nvPr/>
        </p:nvSpPr>
        <p:spPr>
          <a:xfrm>
            <a:off x="1545995" y="199702"/>
            <a:ext cx="1035063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Способи маніпулювання інформацією:</a:t>
            </a:r>
          </a:p>
          <a:p>
            <a:pPr algn="just"/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Приховування, – а не тільки поширення неточної, недостовірної інформації, – призводить до введення людей в оману. Приховування суспільно важливих повідомлень – це також маніпулятивний прийом. Тому для розуміння кола важливих питань нам потрібно черпати інформацію з різних перевірених ресурсів.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Посилання на ненадійні джерела.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Використання чуток.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Порушення балансу, рівноваги. Це коли відображено позицію лише однієї сторони у конфліктній ситуації. Іноді у матеріалах відображають позиції обох сторін, але коментують лише одну. 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Вилучення з контексту.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Перебільшення.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Підсумки та необґрунтовані твердження. Це нехтування фактами та спрощення ситуації;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Навішування ярликів. Цим зловживають у політичних комунікаціях. Так працює пропаганда;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Так, наче щось є відомим фактом. Твердження, що починається словами «багатьом відомо ...»– це пастка.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Маніпулювання статистичними даними.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Font typeface="Arial" panose="020B0604020202020204" pitchFamily="34" charset="0"/>
              <a:buChar char="●"/>
            </a:pPr>
            <a:r>
              <a:rPr lang="uk-UA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Парафразування.</a:t>
            </a:r>
            <a:endParaRPr lang="ru-RU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51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615D6D-2F6B-4AA9-92F9-4BA7053CAB4F}"/>
              </a:ext>
            </a:extLst>
          </p:cNvPr>
          <p:cNvSpPr txBox="1"/>
          <p:nvPr/>
        </p:nvSpPr>
        <p:spPr>
          <a:xfrm>
            <a:off x="1574276" y="476701"/>
            <a:ext cx="1017152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Управління інформацією </a:t>
            </a: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– процеси, які включають збір, зберігання, розповсюдження, архівування та знищення інформації. Воно дає змогу командам та заінтересованим сторонам ефективно використовувати час, ресурси та спеціальні знання і навички для прийняття рішень та виконання своїх ролей.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Збір та створення даних – стандартні процедури.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Дані потрібно перетворити на інформацію, яка може бути використана командою управління (коректна інтерпретація). 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Зберігання (інформації) потрібно продумувати з урахуванням доступності. Інформація, яку неможливо легко знайти, не має жодної цінності.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Підготовка та розповсюдження інформації будуть визначені у плані управління комунікаціями. Це стосуватиметься права власності, прав доступу та строків розповсюдження.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Arial Unicode MS"/>
              </a:rPr>
              <a:t>Інформацію, яка більше не потрібна, з часом потрібно знищувати відповідно до законодавчих вимог та організаційної політики. Знищення (інформації) може проводитись із міркувань безпеки чи конфіденційності або просто для запобігання накопиченню непотрібної документації.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41990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1E9693-0588-4305-B62C-BA31DEA74420}"/>
              </a:ext>
            </a:extLst>
          </p:cNvPr>
          <p:cNvSpPr txBox="1"/>
          <p:nvPr/>
        </p:nvSpPr>
        <p:spPr>
          <a:xfrm>
            <a:off x="1602556" y="838542"/>
            <a:ext cx="95587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Управління інформацією можна розглядати як накладні витрати, які забирають час від управління проєктом. Багатьом керівникам проєктів не вистачає підтримки, щоб допомогти з адміністративним навантаженням, і, якщо це так, то систему управління інформацією слід максимально спростити, щоб вона могла бути складовою ролі керівника проєкту.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endParaRPr lang="uk-UA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 великих проєктах, або там, де проєкт є частиною програми, ймовірно, є функція підтримки, яка забезпечує процес управління інформацією. Однак менеджер проєкту все одно несе відповідальність за забезпечення наявності відповідного плану управління інформацією та його виконання.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План управління інформацією для програми повинен враховувати три фактори: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 fontAlgn="base">
              <a:buSzPts val="1000"/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узгодженість управління інформацією на рівні проєкту;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SzPts val="1000"/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координація управління інформацією між проєктами та у поточній діяльності;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buSzPts val="1000"/>
              <a:buFont typeface="Arial" panose="020B0604020202020204" pitchFamily="34" charset="0"/>
              <a:buChar char="●"/>
            </a:pPr>
            <a:r>
              <a:rPr lang="uk-UA" sz="180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управління інформацією на рівні програми.</a:t>
            </a:r>
            <a:endParaRPr lang="ru-RU" sz="1800" dirty="0"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Helvetica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240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8D18FF-8DD2-4688-A7A0-B5F4C3E68B6D}"/>
              </a:ext>
            </a:extLst>
          </p:cNvPr>
          <p:cNvSpPr txBox="1"/>
          <p:nvPr/>
        </p:nvSpPr>
        <p:spPr>
          <a:xfrm>
            <a:off x="735292" y="612636"/>
            <a:ext cx="10567446" cy="4883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</a:t>
            </a: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 перевірка інформації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Час існування організації та її членство у фахових організаціях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установи, яка публікує відомості.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Чи є відомою організація за попередніми дослідженнями та тривалість її існування.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Сенсаційні цифри. Як правило, результати фахових центрів відрізняються один від одного у межах статистичної похибки.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Паспорт дослідження (публікація статистики приватними організаціями). Мають бути зазначені: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час і місце його проведення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територія, яку охоплювало опитування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розмір та спосіб формування соціологічної вибірки опитаних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метод опитування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точне формулювання питань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можлива статистична похибка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повна назва організації, яка проводила опитування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200"/>
              </a:spcAft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замовник/ки опитування (за його дозволом)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89029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1118</Words>
  <Application>Microsoft Office PowerPoint</Application>
  <PresentationFormat>Широкоэкранный</PresentationFormat>
  <Paragraphs>111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Олександра</cp:lastModifiedBy>
  <cp:revision>2</cp:revision>
  <dcterms:created xsi:type="dcterms:W3CDTF">2022-11-24T20:46:45Z</dcterms:created>
  <dcterms:modified xsi:type="dcterms:W3CDTF">2023-10-04T11:54:03Z</dcterms:modified>
</cp:coreProperties>
</file>