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Презентація курсу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/>
              <a:t>Документальне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соціально</a:t>
            </a:r>
            <a:r>
              <a:rPr lang="ru-RU" dirty="0"/>
              <a:t>-правового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та </a:t>
            </a:r>
            <a:r>
              <a:rPr lang="ru-RU" dirty="0" err="1"/>
              <a:t>молоді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96446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ВСТУП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Програма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навчальної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 «</a:t>
            </a:r>
            <a:r>
              <a:rPr lang="ru-RU" dirty="0" err="1"/>
              <a:t>Документальне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соціально</a:t>
            </a:r>
            <a:r>
              <a:rPr lang="ru-RU" dirty="0"/>
              <a:t>-правового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та </a:t>
            </a:r>
            <a:r>
              <a:rPr lang="ru-RU" dirty="0" err="1"/>
              <a:t>молоді</a:t>
            </a:r>
            <a:r>
              <a:rPr lang="ru-RU" dirty="0"/>
              <a:t>» </a:t>
            </a:r>
            <a:r>
              <a:rPr lang="ru-RU" dirty="0" err="1"/>
              <a:t>складена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освітньо-професійної</a:t>
            </a:r>
            <a:r>
              <a:rPr lang="ru-RU" dirty="0"/>
              <a:t> </a:t>
            </a:r>
            <a:r>
              <a:rPr lang="ru-RU" dirty="0" err="1"/>
              <a:t>програми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бакалавра </a:t>
            </a:r>
            <a:r>
              <a:rPr lang="ru-RU" dirty="0" err="1"/>
              <a:t>напряму</a:t>
            </a:r>
            <a:r>
              <a:rPr lang="ru-RU" dirty="0"/>
              <a:t> «</a:t>
            </a:r>
            <a:r>
              <a:rPr lang="ru-RU" dirty="0" err="1"/>
              <a:t>Соціальна</a:t>
            </a:r>
            <a:r>
              <a:rPr lang="ru-RU" dirty="0"/>
              <a:t> </a:t>
            </a:r>
            <a:r>
              <a:rPr lang="ru-RU" dirty="0" err="1"/>
              <a:t>педагогіка</a:t>
            </a:r>
            <a:r>
              <a:rPr lang="ru-RU" dirty="0"/>
              <a:t>».</a:t>
            </a:r>
          </a:p>
          <a:p>
            <a:r>
              <a:rPr lang="ru-RU" dirty="0" err="1"/>
              <a:t>Навчальна</a:t>
            </a:r>
            <a:r>
              <a:rPr lang="ru-RU" dirty="0"/>
              <a:t> </a:t>
            </a:r>
            <a:r>
              <a:rPr lang="ru-RU" dirty="0" err="1"/>
              <a:t>дисципліна</a:t>
            </a:r>
            <a:r>
              <a:rPr lang="ru-RU" dirty="0"/>
              <a:t> „</a:t>
            </a:r>
            <a:r>
              <a:rPr lang="ru-RU" dirty="0" err="1"/>
              <a:t>Документальне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соціально</a:t>
            </a:r>
            <a:r>
              <a:rPr lang="ru-RU" dirty="0"/>
              <a:t>-правового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та </a:t>
            </a:r>
            <a:r>
              <a:rPr lang="ru-RU" dirty="0" err="1"/>
              <a:t>молоді</a:t>
            </a:r>
            <a:r>
              <a:rPr lang="ru-RU" dirty="0"/>
              <a:t>” </a:t>
            </a:r>
            <a:r>
              <a:rPr lang="ru-RU" dirty="0" err="1"/>
              <a:t>належить</a:t>
            </a:r>
            <a:r>
              <a:rPr lang="ru-RU" dirty="0"/>
              <a:t> до циклу </a:t>
            </a:r>
            <a:r>
              <a:rPr lang="ru-RU" dirty="0" err="1"/>
              <a:t>дисциплін</a:t>
            </a:r>
            <a:r>
              <a:rPr lang="ru-RU" dirty="0"/>
              <a:t> </a:t>
            </a:r>
            <a:r>
              <a:rPr lang="ru-RU" dirty="0" err="1"/>
              <a:t>професійно-практичної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„</a:t>
            </a:r>
            <a:r>
              <a:rPr lang="ru-RU" dirty="0" err="1"/>
              <a:t>бакалаврів</a:t>
            </a:r>
            <a:r>
              <a:rPr lang="ru-RU" dirty="0"/>
              <a:t>”.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92995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Якість та ефективність організації соціальної підтримки дітей та молоді багато в чому залежить від належного використання тих чи інших документів. Це пояснюється, насамперед, їх великою кількістю, різновидами використання тощо.</a:t>
            </a:r>
          </a:p>
          <a:p>
            <a:r>
              <a:rPr lang="uk-UA" dirty="0"/>
              <a:t>З метою забезпечення належного документообігу майбутньому спеціалісту вкрай необхідно володіти певними теоретичними знаннями та практичними навичками оформлення документації.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39940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Мета курсу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вивчення основ документування та документального забезпечення в соціальній галузі з метою забезпечення соціально-правового захисту дітей та молоді, підвищення адаптованості випускників спеціальності «Соціальна робота» до вимог роботодавців та умов  практичної роботи. Формування практичних навичок діловодства в соціальній сфері. </a:t>
            </a:r>
          </a:p>
        </p:txBody>
      </p:sp>
    </p:spTree>
    <p:extLst>
      <p:ext uri="{BB962C8B-B14F-4D97-AF65-F5344CB8AC3E}">
        <p14:creationId xmlns:p14="http://schemas.microsoft.com/office/powerpoint/2010/main" val="160343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– </a:t>
            </a:r>
            <a:r>
              <a:rPr lang="ru-RU" dirty="0" err="1"/>
              <a:t>сформувати</a:t>
            </a:r>
            <a:r>
              <a:rPr lang="ru-RU" dirty="0"/>
              <a:t> </a:t>
            </a:r>
            <a:r>
              <a:rPr lang="ru-RU" dirty="0" err="1"/>
              <a:t>цілісне</a:t>
            </a:r>
            <a:r>
              <a:rPr lang="ru-RU" dirty="0"/>
              <a:t> </a:t>
            </a:r>
            <a:r>
              <a:rPr lang="ru-RU" dirty="0" err="1"/>
              <a:t>уявлення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документального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; </a:t>
            </a:r>
          </a:p>
          <a:p>
            <a:r>
              <a:rPr lang="ru-RU" dirty="0"/>
              <a:t>– </a:t>
            </a:r>
            <a:r>
              <a:rPr lang="ru-RU" dirty="0" err="1"/>
              <a:t>сформувати</a:t>
            </a:r>
            <a:r>
              <a:rPr lang="ru-RU" dirty="0"/>
              <a:t> </a:t>
            </a:r>
            <a:r>
              <a:rPr lang="ru-RU" dirty="0" err="1"/>
              <a:t>прихильність</a:t>
            </a:r>
            <a:r>
              <a:rPr lang="ru-RU" dirty="0"/>
              <a:t> до потреби </a:t>
            </a:r>
            <a:r>
              <a:rPr lang="ru-RU" dirty="0" err="1"/>
              <a:t>дотримання</a:t>
            </a:r>
            <a:r>
              <a:rPr lang="ru-RU" dirty="0"/>
              <a:t> нормативно-</a:t>
            </a:r>
            <a:r>
              <a:rPr lang="ru-RU" dirty="0" err="1"/>
              <a:t>правових</a:t>
            </a:r>
            <a:r>
              <a:rPr lang="ru-RU" dirty="0"/>
              <a:t> </a:t>
            </a:r>
            <a:r>
              <a:rPr lang="ru-RU" dirty="0" err="1"/>
              <a:t>аспектів</a:t>
            </a:r>
            <a:r>
              <a:rPr lang="ru-RU" dirty="0"/>
              <a:t> документального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у </a:t>
            </a:r>
            <a:r>
              <a:rPr lang="ru-RU" dirty="0" err="1"/>
              <a:t>соціальній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;</a:t>
            </a:r>
          </a:p>
          <a:p>
            <a:r>
              <a:rPr lang="ru-RU" dirty="0"/>
              <a:t>–	</a:t>
            </a:r>
            <a:r>
              <a:rPr lang="ru-RU" dirty="0" err="1"/>
              <a:t>розкрити</a:t>
            </a:r>
            <a:r>
              <a:rPr lang="ru-RU" dirty="0"/>
              <a:t> </a:t>
            </a:r>
            <a:r>
              <a:rPr lang="ru-RU" dirty="0" err="1"/>
              <a:t>актуальні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нормовування</a:t>
            </a:r>
            <a:r>
              <a:rPr lang="ru-RU" dirty="0"/>
              <a:t> </a:t>
            </a:r>
            <a:r>
              <a:rPr lang="ru-RU" dirty="0" err="1"/>
              <a:t>праці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в  </a:t>
            </a:r>
            <a:r>
              <a:rPr lang="ru-RU" dirty="0" err="1"/>
              <a:t>сучасних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; </a:t>
            </a:r>
          </a:p>
          <a:p>
            <a:r>
              <a:rPr lang="ru-RU" dirty="0"/>
              <a:t>–	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підходи</a:t>
            </a:r>
            <a:r>
              <a:rPr lang="ru-RU" dirty="0"/>
              <a:t> до </a:t>
            </a:r>
            <a:r>
              <a:rPr lang="ru-RU" dirty="0" err="1"/>
              <a:t>документування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за </a:t>
            </a:r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напрямками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з метою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та </a:t>
            </a:r>
            <a:r>
              <a:rPr lang="ru-RU" dirty="0" err="1"/>
              <a:t>молоді</a:t>
            </a:r>
            <a:r>
              <a:rPr lang="ru-RU" dirty="0"/>
              <a:t>;</a:t>
            </a:r>
          </a:p>
          <a:p>
            <a:r>
              <a:rPr lang="ru-RU" dirty="0"/>
              <a:t>– </a:t>
            </a:r>
            <a:r>
              <a:rPr lang="ru-RU" dirty="0" err="1"/>
              <a:t>забезпечити</a:t>
            </a:r>
            <a:r>
              <a:rPr lang="ru-RU" dirty="0"/>
              <a:t> </a:t>
            </a:r>
            <a:r>
              <a:rPr lang="ru-RU" dirty="0" err="1"/>
              <a:t>оволодіння</a:t>
            </a:r>
            <a:r>
              <a:rPr lang="ru-RU" dirty="0"/>
              <a:t> студентами </a:t>
            </a:r>
            <a:r>
              <a:rPr lang="ru-RU" dirty="0" err="1"/>
              <a:t>певною</a:t>
            </a:r>
            <a:r>
              <a:rPr lang="ru-RU" dirty="0"/>
              <a:t> системою </a:t>
            </a:r>
            <a:r>
              <a:rPr lang="ru-RU" dirty="0" err="1"/>
              <a:t>теоретичних</a:t>
            </a:r>
            <a:r>
              <a:rPr lang="ru-RU" dirty="0"/>
              <a:t> </a:t>
            </a:r>
            <a:r>
              <a:rPr lang="ru-RU" dirty="0" err="1"/>
              <a:t>знань</a:t>
            </a:r>
            <a:r>
              <a:rPr lang="ru-RU" dirty="0"/>
              <a:t> і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умінь</a:t>
            </a:r>
            <a:r>
              <a:rPr lang="ru-RU" dirty="0"/>
              <a:t> та </a:t>
            </a:r>
            <a:r>
              <a:rPr lang="ru-RU" dirty="0" err="1"/>
              <a:t>навичок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соціальному</a:t>
            </a:r>
            <a:r>
              <a:rPr lang="ru-RU" dirty="0"/>
              <a:t> педагогу.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47043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714202"/>
          </a:xfrm>
        </p:spPr>
        <p:txBody>
          <a:bodyPr>
            <a:noAutofit/>
          </a:bodyPr>
          <a:lstStyle/>
          <a:p>
            <a:r>
              <a:rPr lang="ru-RU" sz="2800" dirty="0" err="1"/>
              <a:t>Згідно</a:t>
            </a:r>
            <a:r>
              <a:rPr lang="ru-RU" sz="2800" dirty="0"/>
              <a:t> з </a:t>
            </a:r>
            <a:r>
              <a:rPr lang="ru-RU" sz="2800" dirty="0" err="1"/>
              <a:t>вимогами</a:t>
            </a:r>
            <a:r>
              <a:rPr lang="ru-RU" sz="2800" dirty="0"/>
              <a:t> </a:t>
            </a:r>
            <a:r>
              <a:rPr lang="ru-RU" sz="2800" dirty="0" err="1"/>
              <a:t>освітньо-професійної</a:t>
            </a:r>
            <a:r>
              <a:rPr lang="ru-RU" sz="2800" dirty="0"/>
              <a:t> </a:t>
            </a:r>
            <a:r>
              <a:rPr lang="ru-RU" sz="2800" dirty="0" err="1"/>
              <a:t>програми</a:t>
            </a:r>
            <a:r>
              <a:rPr lang="ru-RU" sz="2800" dirty="0"/>
              <a:t> </a:t>
            </a:r>
            <a:r>
              <a:rPr lang="ru-RU" sz="2800" dirty="0" err="1"/>
              <a:t>студенти</a:t>
            </a:r>
            <a:r>
              <a:rPr lang="ru-RU" sz="2800" dirty="0"/>
              <a:t> </a:t>
            </a:r>
            <a:r>
              <a:rPr lang="ru-RU" sz="2800" dirty="0" err="1"/>
              <a:t>повинні</a:t>
            </a:r>
            <a:r>
              <a:rPr lang="ru-RU" sz="2800" dirty="0"/>
              <a:t>:</a:t>
            </a:r>
            <a:br>
              <a:rPr lang="ru-RU" sz="2800" dirty="0"/>
            </a:br>
            <a:r>
              <a:rPr lang="ru-RU" sz="2800" dirty="0"/>
              <a:t>знати: </a:t>
            </a:r>
            <a:br>
              <a:rPr lang="ru-RU" sz="2800" dirty="0"/>
            </a:b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8219256" cy="4176504"/>
          </a:xfrm>
        </p:spPr>
        <p:txBody>
          <a:bodyPr>
            <a:normAutofit fontScale="70000" lnSpcReduction="20000"/>
          </a:bodyPr>
          <a:lstStyle/>
          <a:p>
            <a:r>
              <a:rPr lang="uk-UA" dirty="0"/>
              <a:t>-	сутність теорії і практики застосування документального забезпечення у соціальній роботі, проблеми сучасного етапу розвитку і становлення діловодства;</a:t>
            </a:r>
          </a:p>
          <a:p>
            <a:r>
              <a:rPr lang="uk-UA" dirty="0"/>
              <a:t>-	предмет діловодства і документування, їх головні функції та принципи;</a:t>
            </a:r>
          </a:p>
          <a:p>
            <a:r>
              <a:rPr lang="uk-UA" dirty="0"/>
              <a:t>-	критерії оцінки якості документування, методи контролю за етапами документального забезпечення;</a:t>
            </a:r>
          </a:p>
          <a:p>
            <a:r>
              <a:rPr lang="uk-UA" dirty="0"/>
              <a:t>-	систему документації та її класифікацію;</a:t>
            </a:r>
          </a:p>
          <a:p>
            <a:r>
              <a:rPr lang="uk-UA" dirty="0"/>
              <a:t>-	порядок складання та формування справ;</a:t>
            </a:r>
          </a:p>
          <a:p>
            <a:r>
              <a:rPr lang="uk-UA" dirty="0"/>
              <a:t>-	цикл документообігу вхідної та вхідної кореспонденції;</a:t>
            </a:r>
          </a:p>
          <a:p>
            <a:r>
              <a:rPr lang="uk-UA" dirty="0"/>
              <a:t>-	принципи роботи зі зверненнями громадян;</a:t>
            </a:r>
          </a:p>
          <a:p>
            <a:r>
              <a:rPr lang="uk-UA" dirty="0"/>
              <a:t>-	загальні вимоги до оформлення документів;</a:t>
            </a:r>
          </a:p>
          <a:p>
            <a:r>
              <a:rPr lang="uk-UA" dirty="0"/>
              <a:t>-	особливості складення окремих видів документів які гарантують соціальний захист дітей та молоді.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02860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1714202"/>
          </a:xfrm>
        </p:spPr>
        <p:txBody>
          <a:bodyPr>
            <a:noAutofit/>
          </a:bodyPr>
          <a:lstStyle/>
          <a:p>
            <a:r>
              <a:rPr lang="ru-RU" sz="2800" dirty="0" err="1"/>
              <a:t>Згідно</a:t>
            </a:r>
            <a:r>
              <a:rPr lang="ru-RU" sz="2800" dirty="0"/>
              <a:t> з </a:t>
            </a:r>
            <a:r>
              <a:rPr lang="ru-RU" sz="2800" dirty="0" err="1"/>
              <a:t>вимогами</a:t>
            </a:r>
            <a:r>
              <a:rPr lang="ru-RU" sz="2800" dirty="0"/>
              <a:t> </a:t>
            </a:r>
            <a:r>
              <a:rPr lang="ru-RU" sz="2800" dirty="0" err="1"/>
              <a:t>освітньо-професійної</a:t>
            </a:r>
            <a:r>
              <a:rPr lang="ru-RU" sz="2800" dirty="0"/>
              <a:t> </a:t>
            </a:r>
            <a:r>
              <a:rPr lang="ru-RU" sz="2800" dirty="0" err="1"/>
              <a:t>програми</a:t>
            </a:r>
            <a:r>
              <a:rPr lang="ru-RU" sz="2800" dirty="0"/>
              <a:t> </a:t>
            </a:r>
            <a:r>
              <a:rPr lang="ru-RU" sz="2800" dirty="0" err="1"/>
              <a:t>студенти</a:t>
            </a:r>
            <a:r>
              <a:rPr lang="ru-RU" sz="2800" dirty="0"/>
              <a:t> </a:t>
            </a:r>
            <a:r>
              <a:rPr lang="ru-RU" sz="2800" dirty="0" err="1"/>
              <a:t>повинні</a:t>
            </a:r>
            <a:r>
              <a:rPr lang="ru-RU" sz="2800" dirty="0"/>
              <a:t>:</a:t>
            </a:r>
            <a:br>
              <a:rPr lang="ru-RU" sz="2800" dirty="0"/>
            </a:br>
            <a:r>
              <a:rPr lang="ru-RU" sz="2800" dirty="0" err="1" smtClean="0"/>
              <a:t>вміти</a:t>
            </a:r>
            <a:r>
              <a:rPr lang="ru-RU" sz="2800" dirty="0" smtClean="0"/>
              <a:t>: </a:t>
            </a:r>
            <a:r>
              <a:rPr lang="ru-RU" sz="2800" dirty="0"/>
              <a:t/>
            </a:r>
            <a:br>
              <a:rPr lang="ru-RU" sz="2800" dirty="0"/>
            </a:b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132856"/>
            <a:ext cx="8219256" cy="4176504"/>
          </a:xfrm>
        </p:spPr>
        <p:txBody>
          <a:bodyPr>
            <a:normAutofit fontScale="92500" lnSpcReduction="10000"/>
          </a:bodyPr>
          <a:lstStyle/>
          <a:p>
            <a:r>
              <a:rPr lang="uk-UA" dirty="0"/>
              <a:t>-	формувати номенклатуру справ організації;</a:t>
            </a:r>
          </a:p>
          <a:p>
            <a:r>
              <a:rPr lang="uk-UA" dirty="0"/>
              <a:t>-	створювати окремі документи, які спрямовані на соціальний захист дітей та молоді;</a:t>
            </a:r>
          </a:p>
          <a:p>
            <a:r>
              <a:rPr lang="uk-UA" dirty="0"/>
              <a:t>-	оформлювати відповідну галузеву документацію;</a:t>
            </a:r>
          </a:p>
          <a:p>
            <a:r>
              <a:rPr lang="uk-UA" dirty="0"/>
              <a:t>-	аналізувати якість документування;</a:t>
            </a:r>
          </a:p>
          <a:p>
            <a:r>
              <a:rPr lang="uk-UA" dirty="0"/>
              <a:t>-	систематизувати та узагальнювати документи;</a:t>
            </a:r>
          </a:p>
          <a:p>
            <a:r>
              <a:rPr lang="uk-UA" dirty="0"/>
              <a:t>-	організовувати процеси проходження, виконання та зберігання документів;</a:t>
            </a:r>
          </a:p>
          <a:p>
            <a:r>
              <a:rPr lang="uk-UA" dirty="0"/>
              <a:t>-	використовувати в роботі сучасні інформаційні технології.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07437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273747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198</Words>
  <Application>Microsoft Office PowerPoint</Application>
  <PresentationFormat>Экран (4:3)</PresentationFormat>
  <Paragraphs>33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Апекс</vt:lpstr>
      <vt:lpstr>Презентація курсу</vt:lpstr>
      <vt:lpstr>ВСТУП</vt:lpstr>
      <vt:lpstr>Презентация PowerPoint</vt:lpstr>
      <vt:lpstr>Мета курсу</vt:lpstr>
      <vt:lpstr>Завдання</vt:lpstr>
      <vt:lpstr>Згідно з вимогами освітньо-професійної програми студенти повинні: знати:  </vt:lpstr>
      <vt:lpstr>Згідно з вимогами освітньо-професійної програми студенти повинні: вміти: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</dc:title>
  <dc:creator>user</dc:creator>
  <cp:lastModifiedBy>user</cp:lastModifiedBy>
  <cp:revision>1</cp:revision>
  <dcterms:created xsi:type="dcterms:W3CDTF">2017-02-28T17:44:12Z</dcterms:created>
  <dcterms:modified xsi:type="dcterms:W3CDTF">2017-02-28T17:48:14Z</dcterms:modified>
</cp:coreProperties>
</file>