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12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7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80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91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3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84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56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91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67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37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7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58AAD-8E36-47EE-ABEB-E8FBAF7880D2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7657B-0208-49A5-9110-9EE28030C1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58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5 Методы получения сталей специального назначения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431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363272" cy="6480720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Основные потребители и пути совершенствования технологии.</a:t>
            </a:r>
          </a:p>
          <a:p>
            <a:pPr marL="0" indent="444500" algn="just">
              <a:buNone/>
            </a:pPr>
            <a:r>
              <a:rPr lang="ru-RU" dirty="0"/>
              <a:t>Основными потребителями металла ВИП являются авиационная, </a:t>
            </a:r>
            <a:r>
              <a:rPr lang="ru-RU" dirty="0" smtClean="0"/>
              <a:t>химическая</a:t>
            </a:r>
            <a:r>
              <a:rPr lang="ru-RU" dirty="0"/>
              <a:t>, атомная, ракетная, космическая, радиоэлектронная промышленность</a:t>
            </a:r>
            <a:r>
              <a:rPr lang="ru-RU" dirty="0" smtClean="0"/>
              <a:t>, энергетическое </a:t>
            </a:r>
            <a:r>
              <a:rPr lang="ru-RU" dirty="0"/>
              <a:t>машиностроение. В связи с этим </a:t>
            </a:r>
            <a:r>
              <a:rPr lang="ru-RU" dirty="0" smtClean="0"/>
              <a:t>основой </a:t>
            </a:r>
            <a:r>
              <a:rPr lang="ru-RU" dirty="0"/>
              <a:t>сортамента ВИП </a:t>
            </a:r>
            <a:r>
              <a:rPr lang="ru-RU" dirty="0" smtClean="0"/>
              <a:t>являются </a:t>
            </a:r>
            <a:r>
              <a:rPr lang="ru-RU" dirty="0"/>
              <a:t>жаропрочные и прецизионные сплавы на основе никеля, кобальта, </a:t>
            </a:r>
            <a:r>
              <a:rPr lang="ru-RU" dirty="0" smtClean="0"/>
              <a:t>железа</a:t>
            </a:r>
            <a:r>
              <a:rPr lang="ru-RU" dirty="0"/>
              <a:t>, а также низко- и </a:t>
            </a:r>
            <a:r>
              <a:rPr lang="ru-RU" dirty="0" err="1"/>
              <a:t>особонизкоуглеродистые</a:t>
            </a:r>
            <a:r>
              <a:rPr lang="ru-RU" dirty="0"/>
              <a:t> коррозионностойкие и </a:t>
            </a:r>
            <a:r>
              <a:rPr lang="ru-RU" dirty="0" smtClean="0"/>
              <a:t>конструкционная </a:t>
            </a:r>
            <a:r>
              <a:rPr lang="ru-RU" dirty="0"/>
              <a:t>стали. К ним относятся:</a:t>
            </a:r>
          </a:p>
          <a:p>
            <a:pPr marL="0" indent="444500" algn="just">
              <a:buNone/>
            </a:pPr>
            <a:r>
              <a:rPr lang="ru-RU" dirty="0"/>
              <a:t>1) Прецизионные - сплавы с особыми физическими свойствами:</a:t>
            </a:r>
          </a:p>
          <a:p>
            <a:pPr marL="0" indent="444500" algn="just">
              <a:buNone/>
            </a:pPr>
            <a:r>
              <a:rPr lang="ru-RU" dirty="0"/>
              <a:t>а) </a:t>
            </a:r>
            <a:r>
              <a:rPr lang="ru-RU" dirty="0" err="1"/>
              <a:t>магнитомягкие</a:t>
            </a:r>
            <a:r>
              <a:rPr lang="ru-RU" dirty="0"/>
              <a:t>, из которых изготовляют сердечники </a:t>
            </a:r>
            <a:r>
              <a:rPr lang="ru-RU" dirty="0" smtClean="0"/>
              <a:t>трансформаторов и </a:t>
            </a:r>
            <a:r>
              <a:rPr lang="ru-RU" dirty="0"/>
              <a:t>дросселей. Магнитные свойства сплавов при получении их методом ВИП </a:t>
            </a:r>
            <a:r>
              <a:rPr lang="ru-RU" dirty="0" smtClean="0"/>
              <a:t>повышаются </a:t>
            </a:r>
            <a:r>
              <a:rPr lang="ru-RU" dirty="0"/>
              <a:t>на 20 - 30% по сравнению со сплавами, полученными открытой </a:t>
            </a:r>
            <a:r>
              <a:rPr lang="ru-RU" dirty="0" smtClean="0"/>
              <a:t>индукционной </a:t>
            </a:r>
            <a:r>
              <a:rPr lang="ru-RU" dirty="0"/>
              <a:t>плавкой;</a:t>
            </a:r>
          </a:p>
          <a:p>
            <a:pPr marL="0" indent="444500" algn="just">
              <a:buNone/>
            </a:pPr>
            <a:r>
              <a:rPr lang="ru-RU" dirty="0"/>
              <a:t>б) пружинные с заданными упругими свойствами;</a:t>
            </a:r>
          </a:p>
          <a:p>
            <a:pPr marL="0" indent="444500" algn="just">
              <a:buNone/>
            </a:pPr>
            <a:r>
              <a:rPr lang="ru-RU" dirty="0"/>
              <a:t>в) с заданным минимальным коэффициентом расширения (инвар);</a:t>
            </a:r>
          </a:p>
          <a:p>
            <a:pPr marL="0" indent="444500" algn="just">
              <a:buNone/>
            </a:pPr>
            <a:r>
              <a:rPr lang="ru-RU" dirty="0"/>
              <a:t>г) сплавы сопротивления, например Х20Н80 (нихром). Выплавленные </a:t>
            </a:r>
            <a:r>
              <a:rPr lang="ru-RU" dirty="0" smtClean="0"/>
              <a:t>в ДСП </a:t>
            </a:r>
            <a:r>
              <a:rPr lang="ru-RU" dirty="0"/>
              <a:t>сплавы имеют стойкость 40 ч (диаметр проволоки 0,8 мм), а в печах ВИП </a:t>
            </a:r>
            <a:r>
              <a:rPr lang="ru-RU" dirty="0" smtClean="0"/>
              <a:t>- 250 </a:t>
            </a:r>
            <a:r>
              <a:rPr lang="ru-RU" dirty="0"/>
              <a:t>ч.</a:t>
            </a:r>
          </a:p>
          <a:p>
            <a:pPr marL="0" indent="444500" algn="just">
              <a:buNone/>
            </a:pPr>
            <a:r>
              <a:rPr lang="ru-RU" dirty="0"/>
              <a:t>2) Жаропрочные стали и сплавы на основе </a:t>
            </a:r>
            <a:r>
              <a:rPr lang="ru-RU" dirty="0" err="1"/>
              <a:t>Fе</a:t>
            </a:r>
            <a:r>
              <a:rPr lang="ru-RU" dirty="0"/>
              <a:t> и </a:t>
            </a:r>
            <a:r>
              <a:rPr lang="ru-RU" dirty="0" err="1"/>
              <a:t>Ni</a:t>
            </a:r>
            <a:r>
              <a:rPr lang="ru-RU" dirty="0"/>
              <a:t>. При применении </a:t>
            </a:r>
            <a:r>
              <a:rPr lang="ru-RU" dirty="0" smtClean="0"/>
              <a:t>ВИП жаропрочность </a:t>
            </a:r>
            <a:r>
              <a:rPr lang="ru-RU" dirty="0"/>
              <a:t>увеличивается на 10 - 20%, а по отдельным маркам на 30 - 40</a:t>
            </a:r>
            <a:r>
              <a:rPr lang="ru-RU" dirty="0" smtClean="0"/>
              <a:t>% (</a:t>
            </a:r>
            <a:r>
              <a:rPr lang="ru-RU" dirty="0"/>
              <a:t>ЭИ437, ЭИ 617, ЭП 220, ЭИ 617).</a:t>
            </a:r>
          </a:p>
          <a:p>
            <a:pPr marL="0" indent="444500" algn="just">
              <a:buNone/>
            </a:pPr>
            <a:r>
              <a:rPr lang="ru-RU" dirty="0"/>
              <a:t>3) Нержавеющие и конструкционные стали ответственного назначения </a:t>
            </a:r>
            <a:r>
              <a:rPr lang="ru-RU" dirty="0" smtClean="0"/>
              <a:t>с [С</a:t>
            </a:r>
            <a:r>
              <a:rPr lang="ru-RU" dirty="0"/>
              <a:t>] &lt; 0,03%, обладающие весьма высоким коррозионностойкими свойствами.</a:t>
            </a:r>
          </a:p>
        </p:txBody>
      </p:sp>
    </p:spTree>
    <p:extLst>
      <p:ext uri="{BB962C8B-B14F-4D97-AF65-F5344CB8AC3E}">
        <p14:creationId xmlns:p14="http://schemas.microsoft.com/office/powerpoint/2010/main" val="1075129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408712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Задача получения металла, чистого по примесям и </a:t>
            </a:r>
            <a:r>
              <a:rPr lang="ru-RU" dirty="0" smtClean="0"/>
              <a:t>неметаллическим включениям</a:t>
            </a:r>
            <a:r>
              <a:rPr lang="ru-RU" dirty="0"/>
              <a:t>, методом ВИП может решаться двумя путями:</a:t>
            </a:r>
          </a:p>
          <a:p>
            <a:pPr marL="0" indent="444500" algn="just">
              <a:buNone/>
            </a:pPr>
            <a:r>
              <a:rPr lang="ru-RU" dirty="0"/>
              <a:t>- использованием </a:t>
            </a:r>
            <a:r>
              <a:rPr lang="ru-RU" dirty="0" err="1"/>
              <a:t>особочистых</a:t>
            </a:r>
            <a:r>
              <a:rPr lang="ru-RU" dirty="0"/>
              <a:t> шихтовых материалов - в </a:t>
            </a:r>
            <a:r>
              <a:rPr lang="ru-RU" dirty="0" smtClean="0"/>
              <a:t>большинстве своем </a:t>
            </a:r>
            <a:r>
              <a:rPr lang="ru-RU" dirty="0"/>
              <a:t>дефицитных и дорогих. При этом главная цель ВИП - обеспечение </a:t>
            </a:r>
            <a:r>
              <a:rPr lang="ru-RU" dirty="0" smtClean="0"/>
              <a:t>стабильного </a:t>
            </a:r>
            <a:r>
              <a:rPr lang="ru-RU" dirty="0"/>
              <a:t>химического состава и предотвращение загрязнения расплава из </a:t>
            </a:r>
            <a:r>
              <a:rPr lang="ru-RU" dirty="0" smtClean="0"/>
              <a:t>атмосферы </a:t>
            </a:r>
            <a:r>
              <a:rPr lang="ru-RU" dirty="0"/>
              <a:t>и футеровки тигля. Этот путь, как более дорогой, наиболее </a:t>
            </a:r>
            <a:r>
              <a:rPr lang="ru-RU" dirty="0" smtClean="0"/>
              <a:t>применим для </a:t>
            </a:r>
            <a:r>
              <a:rPr lang="ru-RU" dirty="0"/>
              <a:t>выплавки особо ответственных марок стали и сплавов;</a:t>
            </a:r>
          </a:p>
          <a:p>
            <a:pPr marL="0" indent="444500" algn="just">
              <a:buNone/>
            </a:pPr>
            <a:r>
              <a:rPr lang="ru-RU" dirty="0"/>
              <a:t>- использованием менее дефицитных и более дешевых шихтовых </a:t>
            </a:r>
            <a:r>
              <a:rPr lang="ru-RU" dirty="0" smtClean="0"/>
              <a:t>материалов</a:t>
            </a:r>
            <a:r>
              <a:rPr lang="ru-RU" dirty="0"/>
              <a:t>, обеспечивающих при этом достаточную эффективность </a:t>
            </a:r>
            <a:r>
              <a:rPr lang="ru-RU" dirty="0" smtClean="0"/>
              <a:t>рафинировочных </a:t>
            </a:r>
            <a:r>
              <a:rPr lang="ru-RU" dirty="0"/>
              <a:t>процессов в ходе плавки.</a:t>
            </a:r>
          </a:p>
          <a:p>
            <a:pPr marL="0" indent="444500" algn="just">
              <a:buNone/>
            </a:pPr>
            <a:r>
              <a:rPr lang="ru-RU" dirty="0"/>
              <a:t>В настоящее время вакуумный индукционный переплав используется </a:t>
            </a:r>
            <a:r>
              <a:rPr lang="ru-RU" dirty="0" smtClean="0"/>
              <a:t>как метод </a:t>
            </a:r>
            <a:r>
              <a:rPr lang="ru-RU" dirty="0"/>
              <a:t>предварительной плавки шихты и получения заготовки для других </a:t>
            </a:r>
            <a:r>
              <a:rPr lang="ru-RU" dirty="0" smtClean="0"/>
              <a:t>переплавных </a:t>
            </a:r>
            <a:r>
              <a:rPr lang="ru-RU" dirty="0"/>
              <a:t>процессов. Этот метод используется для производства </a:t>
            </a:r>
            <a:r>
              <a:rPr lang="ru-RU" dirty="0" smtClean="0"/>
              <a:t>жаропрочных сплавов </a:t>
            </a:r>
            <a:r>
              <a:rPr lang="ru-RU" dirty="0"/>
              <a:t>для изготовления деталей реактивных двигателей и лопаток </a:t>
            </a:r>
            <a:r>
              <a:rPr lang="ru-RU" dirty="0" smtClean="0"/>
              <a:t>газовых турбин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280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5.2 Вакуумный дуговой переплав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976664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b="1" dirty="0"/>
              <a:t>Сущность процесса ВДП </a:t>
            </a:r>
            <a:r>
              <a:rPr lang="ru-RU" dirty="0"/>
              <a:t>состоит в переплаве металла в вакуумной </a:t>
            </a:r>
            <a:r>
              <a:rPr lang="ru-RU" dirty="0" smtClean="0"/>
              <a:t>дуговой </a:t>
            </a:r>
            <a:r>
              <a:rPr lang="ru-RU" dirty="0"/>
              <a:t>печи в результате его нагрева и плавления электрической дугой </a:t>
            </a:r>
            <a:r>
              <a:rPr lang="ru-RU" dirty="0" smtClean="0"/>
              <a:t>большой мощности</a:t>
            </a:r>
            <a:r>
              <a:rPr lang="ru-RU" dirty="0"/>
              <a:t>, капельном переносе электродного металла и последовательном </a:t>
            </a:r>
            <a:r>
              <a:rPr lang="ru-RU" dirty="0" smtClean="0"/>
              <a:t>затвердевании </a:t>
            </a:r>
            <a:r>
              <a:rPr lang="ru-RU" dirty="0"/>
              <a:t>металла в </a:t>
            </a:r>
            <a:r>
              <a:rPr lang="ru-RU" dirty="0" err="1"/>
              <a:t>водоохлаждаемом</a:t>
            </a:r>
            <a:r>
              <a:rPr lang="ru-RU" dirty="0"/>
              <a:t> кристаллизаторе.</a:t>
            </a:r>
          </a:p>
          <a:p>
            <a:pPr marL="0" indent="444500" algn="just">
              <a:buNone/>
            </a:pPr>
            <a:r>
              <a:rPr lang="ru-RU" dirty="0"/>
              <a:t>Принципы получения отливок электродуговой плавкой </a:t>
            </a:r>
            <a:r>
              <a:rPr lang="ru-RU" dirty="0" smtClean="0"/>
              <a:t>металлургических электродов </a:t>
            </a:r>
            <a:r>
              <a:rPr lang="ru-RU" dirty="0"/>
              <a:t>сформулированы изобретателем дуговой сварки Н.Г. Славяновым </a:t>
            </a:r>
            <a:r>
              <a:rPr lang="ru-RU" dirty="0" smtClean="0"/>
              <a:t>в 1892 </a:t>
            </a:r>
            <a:r>
              <a:rPr lang="ru-RU" dirty="0"/>
              <a:t>г. В 1903 г. В. </a:t>
            </a:r>
            <a:r>
              <a:rPr lang="ru-RU" dirty="0" err="1"/>
              <a:t>Болтон</a:t>
            </a:r>
            <a:r>
              <a:rPr lang="ru-RU" dirty="0"/>
              <a:t> применил процесс ВДП в Германии. На его печи</a:t>
            </a:r>
            <a:r>
              <a:rPr lang="ru-RU" dirty="0" smtClean="0"/>
              <a:t>, усовершенствованной </a:t>
            </a:r>
            <a:r>
              <a:rPr lang="ru-RU" dirty="0"/>
              <a:t>О.А. Симпсоном, в 1904 г. получена первая тонна </a:t>
            </a:r>
            <a:r>
              <a:rPr lang="ru-RU" dirty="0" smtClean="0"/>
              <a:t>литого тантала</a:t>
            </a:r>
            <a:r>
              <a:rPr lang="ru-RU" dirty="0"/>
              <a:t>. В 1909 г. </a:t>
            </a:r>
            <a:r>
              <a:rPr lang="ru-RU" dirty="0" err="1"/>
              <a:t>Вайс</a:t>
            </a:r>
            <a:r>
              <a:rPr lang="ru-RU" dirty="0"/>
              <a:t> и </a:t>
            </a:r>
            <a:r>
              <a:rPr lang="ru-RU" dirty="0" err="1"/>
              <a:t>Штиммельмайер</a:t>
            </a:r>
            <a:r>
              <a:rPr lang="ru-RU" dirty="0"/>
              <a:t> переплавляли вольфрам в </a:t>
            </a:r>
            <a:r>
              <a:rPr lang="ru-RU" dirty="0" smtClean="0"/>
              <a:t>атмосфере водорода</a:t>
            </a:r>
            <a:r>
              <a:rPr lang="ru-RU" dirty="0"/>
              <a:t>, азота, а также в вакууме.</a:t>
            </a:r>
          </a:p>
          <a:p>
            <a:pPr marL="0" indent="444500" algn="just">
              <a:buNone/>
            </a:pPr>
            <a:r>
              <a:rPr lang="ru-RU" dirty="0"/>
              <a:t>Первые результаты промышленного использования ВДП в СССР </a:t>
            </a:r>
            <a:r>
              <a:rPr lang="ru-RU" dirty="0" smtClean="0"/>
              <a:t>получены </a:t>
            </a:r>
            <a:r>
              <a:rPr lang="ru-RU" dirty="0"/>
              <a:t>к 1960 г., а еще через четыре года начал действовать первый </a:t>
            </a:r>
            <a:r>
              <a:rPr lang="ru-RU" dirty="0" smtClean="0"/>
              <a:t>специализированный </a:t>
            </a:r>
            <a:r>
              <a:rPr lang="ru-RU" dirty="0"/>
              <a:t>цех вакуумных дуговых печей для выплавки сталей и сплавов.</a:t>
            </a:r>
          </a:p>
          <a:p>
            <a:pPr marL="0" indent="444500" algn="just">
              <a:buNone/>
            </a:pPr>
            <a:r>
              <a:rPr lang="ru-RU" dirty="0"/>
              <a:t>Интенсивное развитие и промышленное применение ВДП вызвано </a:t>
            </a:r>
            <a:r>
              <a:rPr lang="ru-RU" dirty="0" smtClean="0"/>
              <a:t>бурным </a:t>
            </a:r>
            <a:r>
              <a:rPr lang="ru-RU" dirty="0"/>
              <a:t>развитием атомной энергетики, авиации и стало возможным с </a:t>
            </a:r>
            <a:r>
              <a:rPr lang="ru-RU" dirty="0" smtClean="0"/>
              <a:t>появлением достаточно </a:t>
            </a:r>
            <a:r>
              <a:rPr lang="ru-RU" dirty="0"/>
              <a:t>производительного вакуумного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1464799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При ВДП качество металла повышается в результате действия </a:t>
            </a:r>
            <a:r>
              <a:rPr lang="ru-RU" dirty="0" smtClean="0"/>
              <a:t>следующих </a:t>
            </a:r>
            <a:r>
              <a:rPr lang="ru-RU" b="1" dirty="0"/>
              <a:t>основных факторов:</a:t>
            </a:r>
          </a:p>
          <a:p>
            <a:pPr marL="0" indent="444500" algn="just">
              <a:buNone/>
            </a:pPr>
            <a:r>
              <a:rPr lang="ru-RU" dirty="0"/>
              <a:t>1) направленной снизу вверх кристаллизации слитка;</a:t>
            </a:r>
          </a:p>
          <a:p>
            <a:pPr marL="0" indent="444500" algn="just">
              <a:buNone/>
            </a:pPr>
            <a:r>
              <a:rPr lang="ru-RU" dirty="0"/>
              <a:t>2) обработки металла вакуумом на трех стадиях его существования </a:t>
            </a:r>
            <a:r>
              <a:rPr lang="ru-RU" dirty="0" smtClean="0"/>
              <a:t>в жидком </a:t>
            </a:r>
            <a:r>
              <a:rPr lang="ru-RU" dirty="0"/>
              <a:t>виде (на торце оплавляемого электрода в виде тонкой пленки, в </a:t>
            </a:r>
            <a:r>
              <a:rPr lang="ru-RU" dirty="0" smtClean="0"/>
              <a:t>процессе </a:t>
            </a:r>
            <a:r>
              <a:rPr lang="ru-RU" dirty="0"/>
              <a:t>формирования капли и протекания ее с торца электрода в ванну </a:t>
            </a:r>
            <a:r>
              <a:rPr lang="ru-RU" dirty="0" smtClean="0"/>
              <a:t>кристаллизатора</a:t>
            </a:r>
            <a:r>
              <a:rPr lang="ru-RU" dirty="0"/>
              <a:t>, в ванне кристаллизатора);</a:t>
            </a:r>
          </a:p>
          <a:p>
            <a:pPr marL="0" indent="444500" algn="just">
              <a:buNone/>
            </a:pPr>
            <a:r>
              <a:rPr lang="ru-RU" dirty="0"/>
              <a:t>3) достаточно высокой температуры металла и значительного </a:t>
            </a:r>
            <a:r>
              <a:rPr lang="ru-RU" dirty="0" smtClean="0"/>
              <a:t>развития поверхности </a:t>
            </a:r>
            <a:r>
              <a:rPr lang="ru-RU" dirty="0"/>
              <a:t>реагирования, что способствует протеканию </a:t>
            </a:r>
            <a:r>
              <a:rPr lang="ru-RU" dirty="0" smtClean="0"/>
              <a:t>физико-химических процессов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7054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dirty="0"/>
              <a:t>Качество металла</a:t>
            </a:r>
            <a:r>
              <a:rPr lang="ru-RU" dirty="0"/>
              <a:t>, переплавленного в вакуумной дуговой печи, </a:t>
            </a:r>
            <a:r>
              <a:rPr lang="ru-RU" dirty="0" smtClean="0"/>
              <a:t>значительно </a:t>
            </a:r>
            <a:r>
              <a:rPr lang="ru-RU" b="1" dirty="0"/>
              <a:t>выше</a:t>
            </a:r>
            <a:r>
              <a:rPr lang="ru-RU" dirty="0"/>
              <a:t> качества металла, выплавленного традиционными методами (в </a:t>
            </a:r>
            <a:r>
              <a:rPr lang="ru-RU" dirty="0" smtClean="0"/>
              <a:t>дуговой </a:t>
            </a:r>
            <a:r>
              <a:rPr lang="ru-RU" dirty="0"/>
              <a:t>печи, конверторе, мартеновской печи) и отлитого в чугунные изложницы:</a:t>
            </a:r>
          </a:p>
          <a:p>
            <a:pPr marL="0" indent="444500" algn="just">
              <a:buNone/>
            </a:pPr>
            <a:r>
              <a:rPr lang="ru-RU" dirty="0"/>
              <a:t>1) слиток ВДП более плотен и однороден, в нем значительно </a:t>
            </a:r>
            <a:r>
              <a:rPr lang="ru-RU" dirty="0" smtClean="0"/>
              <a:t>меньше развиты </a:t>
            </a:r>
            <a:r>
              <a:rPr lang="ru-RU" dirty="0"/>
              <a:t>дефекты кристаллизационного и </a:t>
            </a:r>
            <a:r>
              <a:rPr lang="ru-RU" dirty="0" err="1"/>
              <a:t>ликвационного</a:t>
            </a:r>
            <a:r>
              <a:rPr lang="ru-RU" dirty="0"/>
              <a:t> происхождения;</a:t>
            </a:r>
          </a:p>
          <a:p>
            <a:pPr marL="0" indent="444500" algn="just">
              <a:buNone/>
            </a:pPr>
            <a:r>
              <a:rPr lang="ru-RU" dirty="0"/>
              <a:t>2) содержание газов и неметаллических включений при переплаве </a:t>
            </a:r>
            <a:r>
              <a:rPr lang="ru-RU" dirty="0" smtClean="0"/>
              <a:t>значительно </a:t>
            </a:r>
            <a:r>
              <a:rPr lang="ru-RU" dirty="0"/>
              <a:t>снижается, неметаллические включения и избыточные фазы (</a:t>
            </a:r>
            <a:r>
              <a:rPr lang="ru-RU" dirty="0" smtClean="0"/>
              <a:t>карбидные</a:t>
            </a:r>
            <a:r>
              <a:rPr lang="ru-RU" dirty="0"/>
              <a:t>, </a:t>
            </a:r>
            <a:r>
              <a:rPr lang="ru-RU" dirty="0" err="1"/>
              <a:t>боридные</a:t>
            </a:r>
            <a:r>
              <a:rPr lang="ru-RU" dirty="0"/>
              <a:t> и т.д.) диспергированы и распределены более равномерно;</a:t>
            </a:r>
          </a:p>
          <a:p>
            <a:pPr marL="0" indent="444500" algn="just">
              <a:buNone/>
            </a:pPr>
            <a:r>
              <a:rPr lang="ru-RU" dirty="0"/>
              <a:t>3) меньше содержание вредных примесей цветных металлов (</a:t>
            </a:r>
            <a:r>
              <a:rPr lang="ru-RU" dirty="0" smtClean="0"/>
              <a:t>свинца, сурьмы</a:t>
            </a:r>
            <a:r>
              <a:rPr lang="ru-RU" dirty="0"/>
              <a:t>, цинка, висмута, олова, меди и т.д.);</a:t>
            </a:r>
          </a:p>
          <a:p>
            <a:pPr marL="0" indent="444500" algn="just">
              <a:buNone/>
            </a:pPr>
            <a:r>
              <a:rPr lang="ru-RU" dirty="0"/>
              <a:t>4) выше пластические характеристики металла (относительное </a:t>
            </a:r>
            <a:r>
              <a:rPr lang="ru-RU" dirty="0" smtClean="0"/>
              <a:t>удлинение</a:t>
            </a:r>
            <a:r>
              <a:rPr lang="ru-RU" dirty="0"/>
              <a:t>, относительное сжатие, ударная вязкость) в поперечном направлении </a:t>
            </a:r>
            <a:r>
              <a:rPr lang="ru-RU" dirty="0" smtClean="0"/>
              <a:t>при комнатной </a:t>
            </a:r>
            <a:r>
              <a:rPr lang="ru-RU" dirty="0"/>
              <a:t>и рабочих температурах, что повышает </a:t>
            </a:r>
            <a:r>
              <a:rPr lang="ru-RU" dirty="0" err="1"/>
              <a:t>изотропность</a:t>
            </a:r>
            <a:r>
              <a:rPr lang="ru-RU" dirty="0"/>
              <a:t> металла;</a:t>
            </a:r>
          </a:p>
          <a:p>
            <a:pPr marL="0" indent="444500" algn="just">
              <a:buNone/>
            </a:pPr>
            <a:r>
              <a:rPr lang="ru-RU" dirty="0"/>
              <a:t>5) выше технологическая пластичность металла при температурах </a:t>
            </a:r>
            <a:r>
              <a:rPr lang="ru-RU" dirty="0" smtClean="0"/>
              <a:t>деформации</a:t>
            </a:r>
            <a:r>
              <a:rPr lang="ru-RU" dirty="0"/>
              <a:t>;</a:t>
            </a:r>
          </a:p>
          <a:p>
            <a:pPr marL="0" indent="444500" algn="just">
              <a:buNone/>
            </a:pPr>
            <a:r>
              <a:rPr lang="ru-RU" dirty="0"/>
              <a:t>6) лучше обрабатываемость изделий и их эксплуатационные </a:t>
            </a:r>
            <a:r>
              <a:rPr lang="ru-RU" dirty="0" smtClean="0"/>
              <a:t>свойства (</a:t>
            </a:r>
            <a:r>
              <a:rPr lang="ru-RU" dirty="0" err="1" smtClean="0"/>
              <a:t>полируемость</a:t>
            </a:r>
            <a:r>
              <a:rPr lang="ru-RU" dirty="0"/>
              <a:t>, ресурс работы изделий, склонность к образованию трещин, </a:t>
            </a:r>
            <a:r>
              <a:rPr lang="ru-RU" dirty="0" smtClean="0"/>
              <a:t>усталостные </a:t>
            </a:r>
            <a:r>
              <a:rPr lang="ru-RU" dirty="0"/>
              <a:t>характеристики и т.п.).</a:t>
            </a:r>
          </a:p>
        </p:txBody>
      </p:sp>
    </p:spTree>
    <p:extLst>
      <p:ext uri="{BB962C8B-B14F-4D97-AF65-F5344CB8AC3E}">
        <p14:creationId xmlns:p14="http://schemas.microsoft.com/office/powerpoint/2010/main" val="1432474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480720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Анализ технико-экономических показателей ВДП и качества </a:t>
            </a:r>
            <a:r>
              <a:rPr lang="ru-RU" dirty="0" smtClean="0"/>
              <a:t>вакуумного дугового </a:t>
            </a:r>
            <a:r>
              <a:rPr lang="ru-RU" dirty="0"/>
              <a:t>металла показывает, что метод ВДП имеет </a:t>
            </a:r>
            <a:r>
              <a:rPr lang="ru-RU" b="1" dirty="0"/>
              <a:t>ряд серьезных недостатков</a:t>
            </a:r>
            <a:r>
              <a:rPr lang="ru-RU" dirty="0"/>
              <a:t>:</a:t>
            </a:r>
          </a:p>
          <a:p>
            <a:pPr marL="0" indent="444500" algn="just">
              <a:buNone/>
            </a:pPr>
            <a:r>
              <a:rPr lang="ru-RU" dirty="0"/>
              <a:t>1) сравнительно сложное и дорогостоящее оборудование (</a:t>
            </a:r>
            <a:r>
              <a:rPr lang="ru-RU" dirty="0" smtClean="0"/>
              <a:t>высоковакуумные </a:t>
            </a:r>
            <a:r>
              <a:rPr lang="ru-RU" dirty="0"/>
              <a:t>насосы большой производительности, уникальные источники </a:t>
            </a:r>
            <a:r>
              <a:rPr lang="ru-RU" dirty="0" smtClean="0"/>
              <a:t>постоянного тока</a:t>
            </a:r>
            <a:r>
              <a:rPr lang="ru-RU" dirty="0"/>
              <a:t>);</a:t>
            </a:r>
          </a:p>
          <a:p>
            <a:pPr marL="0" indent="444500" algn="just">
              <a:buNone/>
            </a:pPr>
            <a:r>
              <a:rPr lang="ru-RU" dirty="0"/>
              <a:t>2) проведение плавки только на постоянном токе снижает </a:t>
            </a:r>
            <a:r>
              <a:rPr lang="ru-RU" dirty="0" smtClean="0"/>
              <a:t>электротехнические </a:t>
            </a:r>
            <a:r>
              <a:rPr lang="ru-RU" dirty="0"/>
              <a:t>возможности ВДП. Трехфазные печи переменного </a:t>
            </a:r>
            <a:r>
              <a:rPr lang="ru-RU" dirty="0" smtClean="0"/>
              <a:t>тока не </a:t>
            </a:r>
            <a:r>
              <a:rPr lang="ru-RU" dirty="0"/>
              <a:t>получили </a:t>
            </a:r>
            <a:r>
              <a:rPr lang="ru-RU" dirty="0" smtClean="0"/>
              <a:t>распространения </a:t>
            </a:r>
            <a:r>
              <a:rPr lang="ru-RU" dirty="0"/>
              <a:t>вследствие серьезных недостатков;</a:t>
            </a:r>
          </a:p>
          <a:p>
            <a:pPr marL="0" indent="444500" algn="just">
              <a:buNone/>
            </a:pPr>
            <a:r>
              <a:rPr lang="ru-RU" dirty="0"/>
              <a:t>3) наличие жесткой связи источника нагрева и переплавляемой </a:t>
            </a:r>
            <a:r>
              <a:rPr lang="ru-RU" dirty="0" smtClean="0"/>
              <a:t>заготовки при </a:t>
            </a:r>
            <a:r>
              <a:rPr lang="ru-RU" dirty="0"/>
              <a:t>малых диапазонах варьирования параметров плавки затрудняет в ряде </a:t>
            </a:r>
            <a:r>
              <a:rPr lang="ru-RU" dirty="0" smtClean="0"/>
              <a:t>случаев </a:t>
            </a:r>
            <a:r>
              <a:rPr lang="ru-RU" dirty="0"/>
              <a:t>получение слитков без дефектов. Указанное обстоятельство </a:t>
            </a:r>
            <a:r>
              <a:rPr lang="ru-RU" dirty="0" smtClean="0"/>
              <a:t>является принципиальным </a:t>
            </a:r>
            <a:r>
              <a:rPr lang="ru-RU" dirty="0"/>
              <a:t>препятствием при получении слитка большого </a:t>
            </a:r>
            <a:r>
              <a:rPr lang="ru-RU" dirty="0" smtClean="0"/>
              <a:t>диаметра (</a:t>
            </a:r>
            <a:r>
              <a:rPr lang="ru-RU" dirty="0"/>
              <a:t>больше 1,5 м);</a:t>
            </a:r>
          </a:p>
          <a:p>
            <a:pPr marL="0" indent="444500" algn="just">
              <a:buNone/>
            </a:pPr>
            <a:r>
              <a:rPr lang="ru-RU" dirty="0"/>
              <a:t>4) методом ВДП нельзя улучшать качество сталей, легированных </a:t>
            </a:r>
            <a:r>
              <a:rPr lang="ru-RU" dirty="0" smtClean="0"/>
              <a:t>марганцем </a:t>
            </a:r>
            <a:r>
              <a:rPr lang="ru-RU" dirty="0"/>
              <a:t>и азотом вследствие удаления последних при переплаве;</a:t>
            </a:r>
          </a:p>
          <a:p>
            <a:pPr marL="0" indent="444500" algn="just">
              <a:buNone/>
            </a:pPr>
            <a:r>
              <a:rPr lang="ru-RU" dirty="0"/>
              <a:t>5) низкое качество поверхности слитка ухудшает экономическую </a:t>
            </a:r>
            <a:r>
              <a:rPr lang="ru-RU" dirty="0" smtClean="0"/>
              <a:t>эффективность </a:t>
            </a:r>
            <a:r>
              <a:rPr lang="ru-RU" dirty="0"/>
              <a:t>ВДП;</a:t>
            </a:r>
          </a:p>
          <a:p>
            <a:pPr marL="0" indent="444500" algn="just">
              <a:buNone/>
            </a:pPr>
            <a:r>
              <a:rPr lang="ru-RU" dirty="0"/>
              <a:t>6) сложность производства слитков квадратного или прямоугольного </a:t>
            </a:r>
            <a:r>
              <a:rPr lang="ru-RU" dirty="0" smtClean="0"/>
              <a:t>сечения</a:t>
            </a:r>
            <a:r>
              <a:rPr lang="ru-RU" dirty="0"/>
              <a:t>. Круглые слитки ВДП перед прокаткой необходимо перековывать </a:t>
            </a:r>
            <a:r>
              <a:rPr lang="ru-RU" dirty="0" smtClean="0"/>
              <a:t>на квадратную </a:t>
            </a:r>
            <a:r>
              <a:rPr lang="ru-RU" dirty="0"/>
              <a:t>или прямоугольную заготовку, что усложняет схему передела и </a:t>
            </a:r>
            <a:r>
              <a:rPr lang="ru-RU" dirty="0" smtClean="0"/>
              <a:t>повышает </a:t>
            </a:r>
            <a:r>
              <a:rPr lang="ru-RU" dirty="0"/>
              <a:t>себестоимость металла.</a:t>
            </a:r>
          </a:p>
          <a:p>
            <a:pPr marL="0" indent="444500" algn="just">
              <a:buNone/>
            </a:pPr>
            <a:r>
              <a:rPr lang="ru-RU" dirty="0"/>
              <a:t>Отсутствие крупных печей, работающих по принципу переплава двух </a:t>
            </a:r>
            <a:r>
              <a:rPr lang="ru-RU" dirty="0" smtClean="0"/>
              <a:t>и более </a:t>
            </a:r>
            <a:r>
              <a:rPr lang="ru-RU" dirty="0"/>
              <a:t>электродов, не позволяет исключить при производстве крупных </a:t>
            </a:r>
            <a:r>
              <a:rPr lang="ru-RU" dirty="0" smtClean="0"/>
              <a:t>слитков методом </a:t>
            </a:r>
            <a:r>
              <a:rPr lang="ru-RU" dirty="0"/>
              <a:t>ВДП дефект типа зональной ликвации, который органически </a:t>
            </a:r>
            <a:r>
              <a:rPr lang="ru-RU" dirty="0" smtClean="0"/>
              <a:t>присущ переплавляемому </a:t>
            </a:r>
            <a:r>
              <a:rPr lang="ru-RU" dirty="0"/>
              <a:t>электроду.</a:t>
            </a:r>
          </a:p>
        </p:txBody>
      </p:sp>
    </p:spTree>
    <p:extLst>
      <p:ext uri="{BB962C8B-B14F-4D97-AF65-F5344CB8AC3E}">
        <p14:creationId xmlns:p14="http://schemas.microsoft.com/office/powerpoint/2010/main" val="2303429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6336704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Принцип действия установок ВДП</a:t>
            </a:r>
            <a:r>
              <a:rPr lang="ru-RU" b="1" i="1" dirty="0" smtClean="0"/>
              <a:t>.</a:t>
            </a:r>
          </a:p>
          <a:p>
            <a:pPr marL="0" indent="444500" algn="just">
              <a:buNone/>
            </a:pPr>
            <a:endParaRPr lang="ru-RU" b="1" i="1" dirty="0"/>
          </a:p>
          <a:p>
            <a:pPr marL="0" indent="444500" algn="just">
              <a:buNone/>
            </a:pPr>
            <a:r>
              <a:rPr lang="ru-RU" dirty="0"/>
              <a:t>При реализации этого метода переплава под действием высоких </a:t>
            </a:r>
            <a:r>
              <a:rPr lang="ru-RU" dirty="0" smtClean="0"/>
              <a:t>температур</a:t>
            </a:r>
            <a:r>
              <a:rPr lang="ru-RU" dirty="0"/>
              <a:t>, возникающей в зоне электрической дуги, горящей между электродом </a:t>
            </a:r>
            <a:r>
              <a:rPr lang="ru-RU" dirty="0" smtClean="0"/>
              <a:t>и поддоном </a:t>
            </a:r>
            <a:r>
              <a:rPr lang="ru-RU" dirty="0"/>
              <a:t>кристаллизатора в вакууме, металл расплавляется, и капли его </a:t>
            </a:r>
            <a:r>
              <a:rPr lang="ru-RU" dirty="0" smtClean="0"/>
              <a:t>падают </a:t>
            </a:r>
            <a:r>
              <a:rPr lang="ru-RU" dirty="0"/>
              <a:t>в кристаллизатор. В </a:t>
            </a:r>
            <a:r>
              <a:rPr lang="ru-RU" dirty="0" err="1"/>
              <a:t>водоохлаждаемом</a:t>
            </a:r>
            <a:r>
              <a:rPr lang="ru-RU" dirty="0"/>
              <a:t> кристаллизаторе из капель </a:t>
            </a:r>
            <a:r>
              <a:rPr lang="ru-RU" dirty="0" smtClean="0"/>
              <a:t>металла формируется </a:t>
            </a:r>
            <a:r>
              <a:rPr lang="ru-RU" dirty="0"/>
              <a:t>слиток. Электрод в этом процессе может быть расходуемым (</a:t>
            </a:r>
            <a:r>
              <a:rPr lang="ru-RU" dirty="0" smtClean="0"/>
              <a:t>тогда </a:t>
            </a:r>
            <a:r>
              <a:rPr lang="ru-RU" dirty="0"/>
              <a:t>он и переплавляется) и не расходуемым (тогда переплавляются </a:t>
            </a:r>
            <a:r>
              <a:rPr lang="ru-RU" dirty="0" smtClean="0"/>
              <a:t>порошок или </a:t>
            </a:r>
            <a:r>
              <a:rPr lang="ru-RU" dirty="0"/>
              <a:t>губчатый металл). До начала плавки установка </a:t>
            </a:r>
            <a:r>
              <a:rPr lang="ru-RU" dirty="0" err="1"/>
              <a:t>вакуумируется</a:t>
            </a:r>
            <a:r>
              <a:rPr lang="ru-RU" dirty="0"/>
              <a:t> до </a:t>
            </a:r>
            <a:r>
              <a:rPr lang="ru-RU" i="1" dirty="0"/>
              <a:t>p </a:t>
            </a:r>
            <a:r>
              <a:rPr lang="ru-RU" dirty="0" smtClean="0"/>
              <a:t>= </a:t>
            </a:r>
            <a:r>
              <a:rPr lang="ru-RU" dirty="0"/>
              <a:t>1,33</a:t>
            </a:r>
            <a:r>
              <a:rPr lang="ru-RU" i="1" dirty="0"/>
              <a:t>Па </a:t>
            </a:r>
            <a:r>
              <a:rPr lang="ru-RU" dirty="0" smtClean="0"/>
              <a:t>, далее </a:t>
            </a:r>
            <a:r>
              <a:rPr lang="ru-RU" dirty="0"/>
              <a:t>вакуумная система работает в течение всей плавки. Таким образом, </a:t>
            </a:r>
            <a:r>
              <a:rPr lang="ru-RU" dirty="0" smtClean="0"/>
              <a:t>капли металла </a:t>
            </a:r>
            <a:r>
              <a:rPr lang="ru-RU" dirty="0"/>
              <a:t>падают в жидкую лунку расплава, находящуюся поверх </a:t>
            </a:r>
            <a:r>
              <a:rPr lang="ru-RU" dirty="0" smtClean="0"/>
              <a:t>кристаллизуемого </a:t>
            </a:r>
            <a:r>
              <a:rPr lang="ru-RU" dirty="0"/>
              <a:t>слитка, через разрежённое пространство. Кристаллизация расплава в </a:t>
            </a:r>
            <a:r>
              <a:rPr lang="ru-RU" dirty="0" err="1" smtClean="0"/>
              <a:t>водоохлаждаемом</a:t>
            </a:r>
            <a:r>
              <a:rPr lang="ru-RU" dirty="0" smtClean="0"/>
              <a:t> </a:t>
            </a:r>
            <a:r>
              <a:rPr lang="ru-RU" dirty="0"/>
              <a:t>кристаллизаторе имеет выраженный направленный характер </a:t>
            </a:r>
            <a:r>
              <a:rPr lang="ru-RU" dirty="0" smtClean="0"/>
              <a:t>– вдоль </a:t>
            </a:r>
            <a:r>
              <a:rPr lang="ru-RU" dirty="0"/>
              <a:t>направления теплоотвода. Схема процесса с расходуемым </a:t>
            </a:r>
            <a:r>
              <a:rPr lang="ru-RU" dirty="0" smtClean="0"/>
              <a:t>электродом рассмотрена </a:t>
            </a:r>
            <a:r>
              <a:rPr lang="ru-RU" dirty="0"/>
              <a:t>на рисунке 5.2</a:t>
            </a:r>
            <a:r>
              <a:rPr lang="ru-RU" dirty="0" smtClean="0"/>
              <a:t>.</a:t>
            </a:r>
          </a:p>
          <a:p>
            <a:pPr marL="0" indent="444500" algn="just">
              <a:buNone/>
            </a:pPr>
            <a:r>
              <a:rPr lang="ru-RU" dirty="0"/>
              <a:t>При этом обеспечивается весьма полное очищение металла от газов, </a:t>
            </a:r>
            <a:r>
              <a:rPr lang="ru-RU" dirty="0" smtClean="0"/>
              <a:t>оксидных </a:t>
            </a:r>
            <a:r>
              <a:rPr lang="ru-RU" dirty="0"/>
              <a:t>неметаллических включений и примесей некоторых цветных металлов.</a:t>
            </a:r>
          </a:p>
          <a:p>
            <a:pPr marL="0" indent="444500" algn="just">
              <a:buNone/>
            </a:pPr>
            <a:r>
              <a:rPr lang="ru-RU" dirty="0"/>
              <a:t>Слиток в этом процессе получается плотным. В результате переплава </a:t>
            </a:r>
            <a:r>
              <a:rPr lang="ru-RU" dirty="0" smtClean="0"/>
              <a:t>механические </a:t>
            </a:r>
            <a:r>
              <a:rPr lang="ru-RU" dirty="0"/>
              <a:t>характеристики металла улучшаются и становятся почти изотропными.</a:t>
            </a:r>
          </a:p>
        </p:txBody>
      </p:sp>
    </p:spTree>
    <p:extLst>
      <p:ext uri="{BB962C8B-B14F-4D97-AF65-F5344CB8AC3E}">
        <p14:creationId xmlns:p14="http://schemas.microsoft.com/office/powerpoint/2010/main" val="2429969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" y="5589240"/>
            <a:ext cx="8229600" cy="114225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/>
              <a:t>1 – источник питания; 2 - слиток; 3 – ванна расплава; 4 – кристаллизатор; 5 –</a:t>
            </a:r>
          </a:p>
          <a:p>
            <a:pPr marL="0" indent="0" algn="just">
              <a:buNone/>
            </a:pPr>
            <a:r>
              <a:rPr lang="ru-RU" dirty="0"/>
              <a:t>электрод; 6 – герметизированная камера</a:t>
            </a:r>
          </a:p>
          <a:p>
            <a:pPr marL="0" indent="0" algn="just">
              <a:buNone/>
            </a:pPr>
            <a:r>
              <a:rPr lang="ru-RU" dirty="0"/>
              <a:t>Рисунок 5.2 - Схема вакуумного дугового переплава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6632"/>
            <a:ext cx="3384376" cy="5288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275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136904" cy="158417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i="1" dirty="0"/>
              <a:t>Конструктивно-технологические особенности.</a:t>
            </a:r>
          </a:p>
          <a:p>
            <a:pPr marL="0" indent="0" algn="just">
              <a:buNone/>
            </a:pPr>
            <a:r>
              <a:rPr lang="ru-RU" dirty="0"/>
              <a:t>Технологическое оборудование вакуумной дуговой плавки представляет</a:t>
            </a:r>
          </a:p>
          <a:p>
            <a:pPr marL="0" indent="0" algn="just">
              <a:buNone/>
            </a:pPr>
            <a:r>
              <a:rPr lang="ru-RU" dirty="0"/>
              <a:t>собой достаточно сложную конструкцию. Схема конструкции и электропитания</a:t>
            </a:r>
          </a:p>
          <a:p>
            <a:pPr marL="0" indent="0" algn="just">
              <a:buNone/>
            </a:pPr>
            <a:r>
              <a:rPr lang="ru-RU" dirty="0"/>
              <a:t>печи ВДП представлена на рисунке 5.3.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032" y="1513999"/>
            <a:ext cx="2881413" cy="5198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60032" y="1850842"/>
            <a:ext cx="38884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1 - выключатель-предохранитель; 2 - дроссели насыщения; 3 - регулятор</a:t>
            </a:r>
          </a:p>
          <a:p>
            <a:pPr algn="just"/>
            <a:r>
              <a:rPr lang="ru-RU" dirty="0"/>
              <a:t>напряжения; 4 - трансформатор; 5 - выпрямители; б - амперметр; 7 </a:t>
            </a:r>
            <a:r>
              <a:rPr lang="ru-RU" dirty="0" smtClean="0"/>
              <a:t>– механизм перемещения </a:t>
            </a:r>
            <a:r>
              <a:rPr lang="ru-RU" dirty="0"/>
              <a:t>электрода; 8 - шток; 9 - вакуумное уплотнение; 10 - вакуум-камера</a:t>
            </a:r>
            <a:r>
              <a:rPr lang="ru-RU" dirty="0" smtClean="0"/>
              <a:t>; 11 </a:t>
            </a:r>
            <a:r>
              <a:rPr lang="ru-RU" dirty="0"/>
              <a:t>- </a:t>
            </a:r>
            <a:r>
              <a:rPr lang="ru-RU" dirty="0" err="1"/>
              <a:t>электрододержатель</a:t>
            </a:r>
            <a:r>
              <a:rPr lang="ru-RU" dirty="0"/>
              <a:t>; </a:t>
            </a:r>
            <a:r>
              <a:rPr lang="ru-RU" dirty="0" smtClean="0"/>
              <a:t>12 - </a:t>
            </a:r>
            <a:r>
              <a:rPr lang="ru-RU" dirty="0" err="1" smtClean="0"/>
              <a:t>головк</a:t>
            </a:r>
            <a:r>
              <a:rPr lang="ru-RU" dirty="0" smtClean="0"/>
              <a:t> </a:t>
            </a:r>
            <a:r>
              <a:rPr lang="ru-RU" dirty="0"/>
              <a:t>электрода; 13 - расходуемый электрод; 14 </a:t>
            </a:r>
            <a:r>
              <a:rPr lang="ru-RU" dirty="0" smtClean="0"/>
              <a:t>- отвод </a:t>
            </a:r>
            <a:r>
              <a:rPr lang="ru-RU" dirty="0"/>
              <a:t>воды; 15 - кристаллизатор; 16- слиток; 17 - ввод воды; 18 - вывод </a:t>
            </a:r>
            <a:r>
              <a:rPr lang="ru-RU" dirty="0" smtClean="0"/>
              <a:t>к вакуумным </a:t>
            </a:r>
            <a:r>
              <a:rPr lang="ru-RU" dirty="0"/>
              <a:t>насосам</a:t>
            </a:r>
          </a:p>
          <a:p>
            <a:pPr algn="just"/>
            <a:r>
              <a:rPr lang="ru-RU" dirty="0"/>
              <a:t>Рисунок 5.3 - Схема конструкции и электропитания печи ВДП</a:t>
            </a:r>
          </a:p>
        </p:txBody>
      </p:sp>
    </p:spTree>
    <p:extLst>
      <p:ext uri="{BB962C8B-B14F-4D97-AF65-F5344CB8AC3E}">
        <p14:creationId xmlns:p14="http://schemas.microsoft.com/office/powerpoint/2010/main" val="1704706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336704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Камера печи 10, представляющая собой сварной цилиндр, жестко </a:t>
            </a:r>
            <a:r>
              <a:rPr lang="ru-RU" dirty="0" smtClean="0"/>
              <a:t>соединена </a:t>
            </a:r>
            <a:r>
              <a:rPr lang="ru-RU" dirty="0"/>
              <a:t>с </a:t>
            </a:r>
            <a:r>
              <a:rPr lang="ru-RU" dirty="0" err="1"/>
              <a:t>водоохлаждаемым</a:t>
            </a:r>
            <a:r>
              <a:rPr lang="ru-RU" dirty="0"/>
              <a:t> кристаллизатором 15. Снизу кристаллизатор </a:t>
            </a:r>
            <a:r>
              <a:rPr lang="ru-RU" dirty="0" smtClean="0"/>
              <a:t>плотно закрывается </a:t>
            </a:r>
            <a:r>
              <a:rPr lang="ru-RU" dirty="0" err="1"/>
              <a:t>водоохлаждаемым</a:t>
            </a:r>
            <a:r>
              <a:rPr lang="ru-RU" dirty="0"/>
              <a:t> поддоном при помощи вакуумного уплотнения.</a:t>
            </a:r>
          </a:p>
          <a:p>
            <a:pPr marL="0" indent="444500" algn="just">
              <a:buNone/>
            </a:pPr>
            <a:r>
              <a:rPr lang="ru-RU" dirty="0"/>
              <a:t>Во многих случаях кристаллизатор снабжен соленоидом. Электрод 13 </a:t>
            </a:r>
            <a:r>
              <a:rPr lang="ru-RU" dirty="0" smtClean="0"/>
              <a:t>вакуумной </a:t>
            </a:r>
            <a:r>
              <a:rPr lang="ru-RU" dirty="0"/>
              <a:t>дуговой печи при помощи переходника и замка </a:t>
            </a:r>
            <a:r>
              <a:rPr lang="ru-RU" dirty="0" err="1"/>
              <a:t>электродержателя</a:t>
            </a:r>
            <a:r>
              <a:rPr lang="ru-RU" dirty="0"/>
              <a:t> 11 </a:t>
            </a:r>
            <a:r>
              <a:rPr lang="ru-RU" dirty="0" smtClean="0"/>
              <a:t>крепится </a:t>
            </a:r>
            <a:r>
              <a:rPr lang="ru-RU" dirty="0"/>
              <a:t>к </a:t>
            </a:r>
            <a:r>
              <a:rPr lang="ru-RU" dirty="0" err="1"/>
              <a:t>водоохлаждаемому</a:t>
            </a:r>
            <a:r>
              <a:rPr lang="ru-RU" dirty="0"/>
              <a:t> штоку 8, который представляет собой </a:t>
            </a:r>
            <a:r>
              <a:rPr lang="ru-RU" dirty="0" smtClean="0"/>
              <a:t>охлаждаемую водой </a:t>
            </a:r>
            <a:r>
              <a:rPr lang="ru-RU" dirty="0"/>
              <a:t>полированную стальную трубу. Часто шток состоит из двух труб - из </a:t>
            </a:r>
            <a:r>
              <a:rPr lang="ru-RU" dirty="0" smtClean="0"/>
              <a:t>наружной </a:t>
            </a:r>
            <a:r>
              <a:rPr lang="ru-RU" dirty="0"/>
              <a:t>стальной, которая несет механическую нагрузку, и внутренней медной</a:t>
            </a:r>
            <a:r>
              <a:rPr lang="ru-RU" dirty="0" smtClean="0"/>
              <a:t>, по </a:t>
            </a:r>
            <a:r>
              <a:rPr lang="ru-RU" dirty="0"/>
              <a:t>которой протекает ток. Шток вводится в камеру через вакуумное </a:t>
            </a:r>
            <a:r>
              <a:rPr lang="ru-RU" dirty="0" smtClean="0"/>
              <a:t>уплотнение 9</a:t>
            </a:r>
            <a:r>
              <a:rPr lang="ru-RU" dirty="0"/>
              <a:t>. Перемещение штока вместе с электродом осуществляется посредством </a:t>
            </a:r>
            <a:r>
              <a:rPr lang="ru-RU" dirty="0" smtClean="0"/>
              <a:t>дифференциального </a:t>
            </a:r>
            <a:r>
              <a:rPr lang="ru-RU" dirty="0"/>
              <a:t>электропривода. ВДП проводится при остаточном </a:t>
            </a:r>
            <a:r>
              <a:rPr lang="ru-RU" dirty="0" smtClean="0"/>
              <a:t>давлении </a:t>
            </a:r>
            <a:r>
              <a:rPr lang="ru-RU" dirty="0"/>
              <a:t>0,655 - 6,55 Н/м</a:t>
            </a:r>
            <a:r>
              <a:rPr lang="ru-RU" baseline="30000" dirty="0"/>
              <a:t>2</a:t>
            </a:r>
            <a:r>
              <a:rPr lang="ru-RU" dirty="0"/>
              <a:t> (</a:t>
            </a:r>
            <a:r>
              <a:rPr lang="ru-RU" dirty="0" smtClean="0"/>
              <a:t>5*10</a:t>
            </a:r>
            <a:r>
              <a:rPr lang="ru-RU" baseline="30000" dirty="0" smtClean="0"/>
              <a:t>-3</a:t>
            </a:r>
            <a:r>
              <a:rPr lang="ru-RU" dirty="0" smtClean="0"/>
              <a:t> – 5*10</a:t>
            </a:r>
            <a:r>
              <a:rPr lang="ru-RU" baseline="30000" dirty="0" smtClean="0"/>
              <a:t>-2</a:t>
            </a:r>
            <a:r>
              <a:rPr lang="ru-RU" dirty="0" smtClean="0"/>
              <a:t>мм </a:t>
            </a:r>
            <a:r>
              <a:rPr lang="ru-RU" dirty="0"/>
              <a:t>рт. ст.). Откачка воздуха осуществляется </a:t>
            </a:r>
            <a:r>
              <a:rPr lang="ru-RU" dirty="0" smtClean="0"/>
              <a:t>через </a:t>
            </a:r>
            <a:r>
              <a:rPr lang="ru-RU" dirty="0"/>
              <a:t>патрубок 18 вакуумными насосами. Наблюдение за плавкой </a:t>
            </a:r>
            <a:r>
              <a:rPr lang="ru-RU" dirty="0" smtClean="0"/>
              <a:t>осуществляется через </a:t>
            </a:r>
            <a:r>
              <a:rPr lang="ru-RU" dirty="0"/>
              <a:t>специальные окна с использованием перископов или телевизионных </a:t>
            </a:r>
            <a:r>
              <a:rPr lang="ru-RU" dirty="0" smtClean="0"/>
              <a:t>систем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Для повышения энергетической эффективности переплава </a:t>
            </a:r>
            <a:r>
              <a:rPr lang="ru-RU" dirty="0" smtClean="0"/>
              <a:t>расходуемый электрод </a:t>
            </a:r>
            <a:r>
              <a:rPr lang="ru-RU" dirty="0"/>
              <a:t>подключают к отрицательному полюсу источника питания (</a:t>
            </a:r>
            <a:r>
              <a:rPr lang="ru-RU" dirty="0" smtClean="0"/>
              <a:t>прямая полярность</a:t>
            </a:r>
            <a:r>
              <a:rPr lang="ru-RU" dirty="0"/>
              <a:t>). В камере печи поддерживают разрежение 0,13 - 1,3 Па (10</a:t>
            </a:r>
            <a:r>
              <a:rPr lang="ru-RU" baseline="30000" dirty="0"/>
              <a:t>-3</a:t>
            </a:r>
            <a:r>
              <a:rPr lang="ru-RU" dirty="0"/>
              <a:t> - </a:t>
            </a:r>
            <a:r>
              <a:rPr lang="ru-RU" dirty="0" smtClean="0"/>
              <a:t>10</a:t>
            </a:r>
            <a:r>
              <a:rPr lang="ru-RU" baseline="30000" dirty="0" smtClean="0"/>
              <a:t>-2</a:t>
            </a:r>
            <a:r>
              <a:rPr lang="ru-RU" dirty="0" smtClean="0"/>
              <a:t> мм </a:t>
            </a:r>
            <a:r>
              <a:rPr lang="ru-RU" dirty="0"/>
              <a:t>рт. ст.).</a:t>
            </a:r>
          </a:p>
        </p:txBody>
      </p:sp>
    </p:spTree>
    <p:extLst>
      <p:ext uri="{BB962C8B-B14F-4D97-AF65-F5344CB8AC3E}">
        <p14:creationId xmlns:p14="http://schemas.microsoft.com/office/powerpoint/2010/main" val="260107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80920" cy="5976664"/>
          </a:xfrm>
        </p:spPr>
        <p:txBody>
          <a:bodyPr>
            <a:normAutofit fontScale="8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Переплавные процессы представляют собой различные </a:t>
            </a:r>
            <a:r>
              <a:rPr lang="ru-RU" dirty="0" smtClean="0"/>
              <a:t>способы переплава </a:t>
            </a:r>
            <a:r>
              <a:rPr lang="ru-RU" dirty="0"/>
              <a:t>(с целью повышения качества металла) слитков или заготовок</a:t>
            </a:r>
            <a:r>
              <a:rPr lang="ru-RU" dirty="0" smtClean="0"/>
              <a:t>, предварительно </a:t>
            </a:r>
            <a:r>
              <a:rPr lang="ru-RU" dirty="0"/>
              <a:t>полученных обычными способами выплавки. При </a:t>
            </a:r>
            <a:r>
              <a:rPr lang="ru-RU" dirty="0" smtClean="0"/>
              <a:t>реализации переплавных </a:t>
            </a:r>
            <a:r>
              <a:rPr lang="ru-RU" dirty="0"/>
              <a:t>процессов в металле уменьшается содержание вредных </a:t>
            </a:r>
            <a:r>
              <a:rPr lang="ru-RU" dirty="0" smtClean="0"/>
              <a:t>примесей и </a:t>
            </a:r>
            <a:r>
              <a:rPr lang="ru-RU" dirty="0"/>
              <a:t>включений. Иногда переплавные процессы объединяют общим </a:t>
            </a:r>
            <a:r>
              <a:rPr lang="ru-RU" dirty="0" smtClean="0"/>
              <a:t>термином </a:t>
            </a:r>
            <a:r>
              <a:rPr lang="ru-RU" b="1" dirty="0" smtClean="0"/>
              <a:t>«</a:t>
            </a:r>
            <a:r>
              <a:rPr lang="ru-RU" b="1" dirty="0" err="1"/>
              <a:t>Спецэлектрометаллургия</a:t>
            </a:r>
            <a:r>
              <a:rPr lang="ru-RU" b="1" dirty="0"/>
              <a:t>». </a:t>
            </a:r>
            <a:r>
              <a:rPr lang="ru-RU" dirty="0"/>
              <a:t>Существует множество вариантов </a:t>
            </a:r>
            <a:r>
              <a:rPr lang="ru-RU" dirty="0" smtClean="0"/>
              <a:t>переплавных процессов</a:t>
            </a:r>
            <a:r>
              <a:rPr lang="ru-RU" dirty="0"/>
              <a:t>: </a:t>
            </a:r>
            <a:endParaRPr lang="ru-RU" dirty="0" smtClean="0"/>
          </a:p>
          <a:p>
            <a:pPr algn="just"/>
            <a:r>
              <a:rPr lang="ru-RU" dirty="0" smtClean="0"/>
              <a:t>вакуумный </a:t>
            </a:r>
            <a:r>
              <a:rPr lang="ru-RU" dirty="0"/>
              <a:t>индукционный переплав (ВИП), </a:t>
            </a:r>
            <a:endParaRPr lang="ru-RU" dirty="0" smtClean="0"/>
          </a:p>
          <a:p>
            <a:pPr algn="just"/>
            <a:r>
              <a:rPr lang="ru-RU" dirty="0" smtClean="0"/>
              <a:t>вакуумный дуговой переплав </a:t>
            </a:r>
            <a:r>
              <a:rPr lang="ru-RU" dirty="0"/>
              <a:t>(ВДП), </a:t>
            </a:r>
            <a:endParaRPr lang="ru-RU" dirty="0" smtClean="0"/>
          </a:p>
          <a:p>
            <a:pPr algn="just"/>
            <a:r>
              <a:rPr lang="ru-RU" dirty="0" smtClean="0"/>
              <a:t>плазменный </a:t>
            </a:r>
            <a:r>
              <a:rPr lang="ru-RU" dirty="0"/>
              <a:t>дуговой переплав (ПДП), </a:t>
            </a:r>
            <a:endParaRPr lang="ru-RU" dirty="0" smtClean="0"/>
          </a:p>
          <a:p>
            <a:pPr algn="just"/>
            <a:r>
              <a:rPr lang="ru-RU" dirty="0" smtClean="0"/>
              <a:t>электрошлаковый переплав </a:t>
            </a:r>
            <a:r>
              <a:rPr lang="ru-RU" dirty="0"/>
              <a:t>(ЭШП), </a:t>
            </a:r>
            <a:endParaRPr lang="ru-RU" dirty="0" smtClean="0"/>
          </a:p>
          <a:p>
            <a:pPr algn="just"/>
            <a:r>
              <a:rPr lang="ru-RU" dirty="0" smtClean="0"/>
              <a:t>электронно-лучевой </a:t>
            </a:r>
            <a:r>
              <a:rPr lang="ru-RU" dirty="0"/>
              <a:t>переплав (ЭЛП) и другие.</a:t>
            </a:r>
          </a:p>
        </p:txBody>
      </p:sp>
    </p:spTree>
    <p:extLst>
      <p:ext uri="{BB962C8B-B14F-4D97-AF65-F5344CB8AC3E}">
        <p14:creationId xmlns:p14="http://schemas.microsoft.com/office/powerpoint/2010/main" val="951903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4104456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Электрическая дуга горит между торцом электрода и поверхностью </a:t>
            </a:r>
            <a:r>
              <a:rPr lang="ru-RU" dirty="0" smtClean="0"/>
              <a:t>металлической </a:t>
            </a:r>
            <a:r>
              <a:rPr lang="ru-RU" dirty="0"/>
              <a:t>ванны, соединенной с положительным полюсом источника </a:t>
            </a:r>
            <a:r>
              <a:rPr lang="ru-RU" dirty="0" smtClean="0"/>
              <a:t>питания </a:t>
            </a:r>
            <a:r>
              <a:rPr lang="ru-RU" dirty="0"/>
              <a:t>по цепи слиток - кристаллизатор. Место подсоединения токоведущих </a:t>
            </a:r>
            <a:r>
              <a:rPr lang="ru-RU" dirty="0" smtClean="0"/>
              <a:t>шин к </a:t>
            </a:r>
            <a:r>
              <a:rPr lang="ru-RU" dirty="0"/>
              <a:t>кристаллизатору имеет очень большое значение. При неблагоприятной </a:t>
            </a:r>
            <a:r>
              <a:rPr lang="ru-RU" dirty="0" smtClean="0"/>
              <a:t>схеме подключения </a:t>
            </a:r>
            <a:r>
              <a:rPr lang="ru-RU" dirty="0"/>
              <a:t>электромагнитное взаимодействие тока дуги и тока, </a:t>
            </a:r>
            <a:r>
              <a:rPr lang="ru-RU" dirty="0" smtClean="0"/>
              <a:t>проходящего через </a:t>
            </a:r>
            <a:r>
              <a:rPr lang="ru-RU" dirty="0"/>
              <a:t>жидкий металл, вызывает вращение ванны со скоростью 0,08 - 0,1 с</a:t>
            </a:r>
            <a:r>
              <a:rPr lang="ru-RU" baseline="30000" dirty="0"/>
              <a:t>-1</a:t>
            </a:r>
            <a:r>
              <a:rPr lang="ru-RU" dirty="0"/>
              <a:t>, </a:t>
            </a:r>
            <a:r>
              <a:rPr lang="ru-RU" dirty="0" smtClean="0"/>
              <a:t>нестабильность </a:t>
            </a:r>
            <a:r>
              <a:rPr lang="ru-RU" dirty="0"/>
              <a:t>горения дуги (переход дугового в тлеющий разряд) и ее </a:t>
            </a:r>
            <a:r>
              <a:rPr lang="ru-RU" dirty="0" smtClean="0"/>
              <a:t>смещение относительно </a:t>
            </a:r>
            <a:r>
              <a:rPr lang="ru-RU" dirty="0"/>
              <a:t>устойчивого положения. Это приводит к ухудшению </a:t>
            </a:r>
            <a:r>
              <a:rPr lang="ru-RU" dirty="0" smtClean="0"/>
              <a:t>качества поверхности </a:t>
            </a:r>
            <a:r>
              <a:rPr lang="ru-RU" dirty="0"/>
              <a:t>и тела слитка, к опасности переброса дуги на стенку </a:t>
            </a:r>
            <a:r>
              <a:rPr lang="ru-RU" dirty="0" smtClean="0"/>
              <a:t>кристаллизатора </a:t>
            </a:r>
            <a:r>
              <a:rPr lang="ru-RU" dirty="0"/>
              <a:t>и его прожога.</a:t>
            </a:r>
          </a:p>
          <a:p>
            <a:pPr marL="0" indent="444500" algn="just">
              <a:buNone/>
            </a:pPr>
            <a:r>
              <a:rPr lang="ru-RU" dirty="0"/>
              <a:t>Вредное влияние магнитных полей при переплаве устраняют за счет </a:t>
            </a:r>
            <a:r>
              <a:rPr lang="ru-RU" dirty="0" smtClean="0"/>
              <a:t>коаксиального </a:t>
            </a:r>
            <a:r>
              <a:rPr lang="ru-RU" dirty="0" err="1"/>
              <a:t>токоподвода</a:t>
            </a:r>
            <a:r>
              <a:rPr lang="ru-RU" dirty="0"/>
              <a:t> (рисунок 5.4) и равномерного распределения тока </a:t>
            </a:r>
            <a:r>
              <a:rPr lang="ru-RU" dirty="0" smtClean="0"/>
              <a:t>по контакту </a:t>
            </a:r>
            <a:r>
              <a:rPr lang="ru-RU" dirty="0"/>
              <a:t>верхнего.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89040"/>
            <a:ext cx="3662363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3968" y="45811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/>
              <a:t>а - с </a:t>
            </a:r>
            <a:r>
              <a:rPr lang="ru-RU" dirty="0" err="1"/>
              <a:t>токоподводом</a:t>
            </a:r>
            <a:r>
              <a:rPr lang="ru-RU" dirty="0"/>
              <a:t> к поддону; б - с </a:t>
            </a:r>
            <a:r>
              <a:rPr lang="ru-RU" dirty="0" err="1"/>
              <a:t>токоподводом</a:t>
            </a:r>
            <a:r>
              <a:rPr lang="ru-RU" dirty="0"/>
              <a:t> к камере; в - с </a:t>
            </a:r>
            <a:r>
              <a:rPr lang="ru-RU" dirty="0" err="1" smtClean="0"/>
              <a:t>токоподводом</a:t>
            </a:r>
            <a:r>
              <a:rPr lang="ru-RU" dirty="0" smtClean="0"/>
              <a:t> </a:t>
            </a:r>
            <a:r>
              <a:rPr lang="ru-RU" dirty="0"/>
              <a:t>к штоку</a:t>
            </a:r>
          </a:p>
          <a:p>
            <a:pPr algn="just"/>
            <a:r>
              <a:rPr lang="ru-RU" dirty="0"/>
              <a:t>Рисунок 5.4 - Схемы печей ВДП с различным </a:t>
            </a:r>
            <a:r>
              <a:rPr lang="ru-RU" dirty="0" err="1"/>
              <a:t>токоподводом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790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2520280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Иногда для стабилизации дуги при ВДП применяют соленоид, </a:t>
            </a:r>
            <a:r>
              <a:rPr lang="ru-RU" dirty="0" smtClean="0"/>
              <a:t>располагаемый </a:t>
            </a:r>
            <a:r>
              <a:rPr lang="ru-RU" dirty="0"/>
              <a:t>между охлаждаемым кожухом и внутренней стенкой кристаллизатора.</a:t>
            </a:r>
          </a:p>
          <a:p>
            <a:pPr marL="0" indent="444500" algn="just">
              <a:buNone/>
            </a:pPr>
            <a:r>
              <a:rPr lang="ru-RU" dirty="0"/>
              <a:t>Однако включение соленоида интенсифицирует вращение и </a:t>
            </a:r>
            <a:r>
              <a:rPr lang="ru-RU" dirty="0" smtClean="0"/>
              <a:t>перемешивание металлической </a:t>
            </a:r>
            <a:r>
              <a:rPr lang="ru-RU" dirty="0"/>
              <a:t>ванны, что увеличивает количество дефектов в слитках сталей </a:t>
            </a:r>
            <a:r>
              <a:rPr lang="ru-RU" dirty="0" smtClean="0"/>
              <a:t>и сплавов</a:t>
            </a:r>
            <a:r>
              <a:rPr lang="ru-RU" dirty="0"/>
              <a:t>, склонных к ликвации. Поэтому применение соленоида </a:t>
            </a:r>
            <a:r>
              <a:rPr lang="ru-RU" dirty="0" smtClean="0"/>
              <a:t>ограничено ВДП </a:t>
            </a:r>
            <a:r>
              <a:rPr lang="ru-RU" dirty="0"/>
              <a:t>титана и сплавов на его основе.</a:t>
            </a:r>
          </a:p>
          <a:p>
            <a:pPr marL="0" indent="444500" algn="just">
              <a:buNone/>
            </a:pPr>
            <a:r>
              <a:rPr lang="ru-RU" dirty="0"/>
              <a:t>Для сокращения </a:t>
            </a:r>
            <a:r>
              <a:rPr lang="ru-RU" dirty="0" err="1"/>
              <a:t>межплавочных</a:t>
            </a:r>
            <a:r>
              <a:rPr lang="ru-RU" dirty="0"/>
              <a:t> простоев печи ВДП оснащают </a:t>
            </a:r>
            <a:r>
              <a:rPr lang="ru-RU" dirty="0" smtClean="0"/>
              <a:t>несколькими </a:t>
            </a:r>
            <a:r>
              <a:rPr lang="ru-RU" dirty="0"/>
              <a:t>кристаллизаторами (рисунок 5.5).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88453"/>
            <a:ext cx="3672408" cy="4060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48064" y="4118587"/>
            <a:ext cx="3995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а - стационарная; б - съемная; в – поворотная с одноколонная верхней </a:t>
            </a:r>
            <a:r>
              <a:rPr lang="ru-RU" dirty="0" smtClean="0"/>
              <a:t>частью поворотная </a:t>
            </a:r>
            <a:r>
              <a:rPr lang="ru-RU" dirty="0"/>
              <a:t>с двухколонной верхней частью</a:t>
            </a:r>
          </a:p>
          <a:p>
            <a:pPr algn="just"/>
            <a:r>
              <a:rPr lang="ru-RU" dirty="0"/>
              <a:t>Рисунок 5.5 – Основные виды печей ВДП</a:t>
            </a:r>
          </a:p>
        </p:txBody>
      </p:sp>
    </p:spTree>
    <p:extLst>
      <p:ext uri="{BB962C8B-B14F-4D97-AF65-F5344CB8AC3E}">
        <p14:creationId xmlns:p14="http://schemas.microsoft.com/office/powerpoint/2010/main" val="1562296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408712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Смена их осуществляется по-разному, в зависимости от </a:t>
            </a:r>
            <a:r>
              <a:rPr lang="ru-RU" dirty="0" smtClean="0"/>
              <a:t>конструктивных особенностей </a:t>
            </a:r>
            <a:r>
              <a:rPr lang="ru-RU" dirty="0"/>
              <a:t>печи. В СССР построены печи со стационарной верхней </a:t>
            </a:r>
            <a:r>
              <a:rPr lang="ru-RU" dirty="0" smtClean="0"/>
              <a:t>частью (</a:t>
            </a:r>
            <a:r>
              <a:rPr lang="ru-RU" dirty="0"/>
              <a:t>вакуум-камерой) и подвижной нижней частью, в которой устанавливается </a:t>
            </a:r>
            <a:r>
              <a:rPr lang="ru-RU" dirty="0" smtClean="0"/>
              <a:t>кристаллизатор </a:t>
            </a:r>
            <a:r>
              <a:rPr lang="ru-RU" dirty="0"/>
              <a:t>(рисунок 5.5а). Современные печи ВДП выполняют также </a:t>
            </a:r>
            <a:r>
              <a:rPr lang="ru-RU" dirty="0" smtClean="0"/>
              <a:t>двухпозиционными</a:t>
            </a:r>
            <a:r>
              <a:rPr lang="ru-RU" dirty="0"/>
              <a:t>, но поворотными. В этих печах верхняя часть (портал) </a:t>
            </a:r>
            <a:r>
              <a:rPr lang="ru-RU" dirty="0" smtClean="0"/>
              <a:t>поворачивается </a:t>
            </a:r>
            <a:r>
              <a:rPr lang="ru-RU" dirty="0"/>
              <a:t>вокруг стационарной колонны. В портале расположены вакуум-камеры</a:t>
            </a:r>
            <a:r>
              <a:rPr lang="ru-RU" dirty="0" smtClean="0"/>
              <a:t>, шток </a:t>
            </a:r>
            <a:r>
              <a:rPr lang="ru-RU" dirty="0"/>
              <a:t>и механизм его перемещения. В колодце ниже уровня пола </a:t>
            </a:r>
            <a:r>
              <a:rPr lang="ru-RU" dirty="0" smtClean="0"/>
              <a:t>устанавливают два </a:t>
            </a:r>
            <a:r>
              <a:rPr lang="ru-RU" dirty="0" err="1"/>
              <a:t>водоохлаждаемых</a:t>
            </a:r>
            <a:r>
              <a:rPr lang="ru-RU" dirty="0"/>
              <a:t> кожуха, в которые помещают кристаллизаторы.</a:t>
            </a:r>
          </a:p>
          <a:p>
            <a:pPr marL="0" indent="444500" algn="just">
              <a:buNone/>
            </a:pPr>
            <a:r>
              <a:rPr lang="ru-RU" dirty="0"/>
              <a:t>Существуют две модификации поворотных печей. Агрегаты с одной </a:t>
            </a:r>
            <a:r>
              <a:rPr lang="ru-RU" dirty="0" smtClean="0"/>
              <a:t>колонной </a:t>
            </a:r>
            <a:r>
              <a:rPr lang="ru-RU" dirty="0"/>
              <a:t>рассчитаны на получение слитков массой до 7 т. (рисунок 5.5в). </a:t>
            </a:r>
            <a:r>
              <a:rPr lang="ru-RU" dirty="0" smtClean="0"/>
              <a:t>Их портал </a:t>
            </a:r>
            <a:r>
              <a:rPr lang="ru-RU" dirty="0"/>
              <a:t>поворачивают вручную. Более крупные печи имеют две колонны - </a:t>
            </a:r>
            <a:r>
              <a:rPr lang="ru-RU" dirty="0" smtClean="0"/>
              <a:t>поворотную </a:t>
            </a:r>
            <a:r>
              <a:rPr lang="ru-RU" dirty="0"/>
              <a:t>и поддерживающую, оснащенную механизмом поворота (</a:t>
            </a:r>
            <a:r>
              <a:rPr lang="ru-RU" dirty="0" smtClean="0"/>
              <a:t>рисунок 5.5г</a:t>
            </a:r>
            <a:r>
              <a:rPr lang="ru-RU" dirty="0"/>
              <a:t>). Основание поворотной колонны объединено с входным патрубком </a:t>
            </a:r>
            <a:r>
              <a:rPr lang="ru-RU" dirty="0" smtClean="0"/>
              <a:t>вакуумной </a:t>
            </a:r>
            <a:r>
              <a:rPr lang="ru-RU" dirty="0"/>
              <a:t>системы. Печь автоматически присоединяется к системе, когда </a:t>
            </a:r>
            <a:r>
              <a:rPr lang="ru-RU" dirty="0" smtClean="0"/>
              <a:t>фланец вакуум-камеры </a:t>
            </a:r>
            <a:r>
              <a:rPr lang="ru-RU" dirty="0"/>
              <a:t>опускается на кристаллизатор. Такие печи компактнее и проще</a:t>
            </a:r>
            <a:r>
              <a:rPr lang="ru-RU" dirty="0" smtClean="0"/>
              <a:t>, чем </a:t>
            </a:r>
            <a:r>
              <a:rPr lang="ru-RU" dirty="0"/>
              <a:t>печи со стационарной верхней частью</a:t>
            </a:r>
            <a:r>
              <a:rPr lang="ru-RU" dirty="0" smtClean="0"/>
              <a:t>.</a:t>
            </a:r>
          </a:p>
          <a:p>
            <a:pPr marL="0" indent="444500" algn="just">
              <a:buNone/>
            </a:pPr>
            <a:r>
              <a:rPr lang="ru-RU" dirty="0"/>
              <a:t>Надежное удержание и электрический контакт многотонного </a:t>
            </a:r>
            <a:r>
              <a:rPr lang="ru-RU" dirty="0" err="1" smtClean="0"/>
              <a:t>электрода</a:t>
            </a:r>
            <a:r>
              <a:rPr lang="ru-RU" dirty="0" err="1"/>
              <a:t>со</a:t>
            </a:r>
            <a:r>
              <a:rPr lang="ru-RU" dirty="0"/>
              <a:t> штоком осуществляются </a:t>
            </a:r>
            <a:r>
              <a:rPr lang="ru-RU" dirty="0" err="1"/>
              <a:t>электрододержателем</a:t>
            </a:r>
            <a:r>
              <a:rPr lang="ru-RU" dirty="0"/>
              <a:t>. В нем зажимается </a:t>
            </a:r>
            <a:r>
              <a:rPr lang="ru-RU" dirty="0" smtClean="0"/>
              <a:t>специальная </a:t>
            </a:r>
            <a:r>
              <a:rPr lang="ru-RU" dirty="0"/>
              <a:t>головка, которая либо изготовляется отдельно и приваривается в вакууме </a:t>
            </a:r>
            <a:r>
              <a:rPr lang="ru-RU" dirty="0" smtClean="0"/>
              <a:t>к торцу </a:t>
            </a:r>
            <a:r>
              <a:rPr lang="ru-RU" dirty="0"/>
              <a:t>электрода, либо протачивается на одном из концов электрода. </a:t>
            </a:r>
            <a:r>
              <a:rPr lang="ru-RU" dirty="0" smtClean="0"/>
              <a:t>Существуют </a:t>
            </a:r>
            <a:r>
              <a:rPr lang="ru-RU" dirty="0"/>
              <a:t>различные конструкции </a:t>
            </a:r>
            <a:r>
              <a:rPr lang="ru-RU" dirty="0" err="1"/>
              <a:t>электрододержателей</a:t>
            </a:r>
            <a:r>
              <a:rPr lang="ru-RU" dirty="0"/>
              <a:t>, в том числе и </a:t>
            </a:r>
            <a:r>
              <a:rPr lang="ru-RU" dirty="0" smtClean="0"/>
              <a:t>автоматических</a:t>
            </a:r>
            <a:r>
              <a:rPr lang="ru-RU" dirty="0"/>
              <a:t>, позволяющих в несколько секунд освободиться от огарка.</a:t>
            </a:r>
          </a:p>
        </p:txBody>
      </p:sp>
    </p:spTree>
    <p:extLst>
      <p:ext uri="{BB962C8B-B14F-4D97-AF65-F5344CB8AC3E}">
        <p14:creationId xmlns:p14="http://schemas.microsoft.com/office/powerpoint/2010/main" val="3575551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480720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Скорость опускания электрода по мере его оплавления регулируется </a:t>
            </a:r>
            <a:r>
              <a:rPr lang="ru-RU" dirty="0" smtClean="0"/>
              <a:t>на основании </a:t>
            </a:r>
            <a:r>
              <a:rPr lang="ru-RU" dirty="0"/>
              <a:t>контроля электрического режима процесса, массовой скорости </a:t>
            </a:r>
            <a:r>
              <a:rPr lang="ru-RU" dirty="0" smtClean="0"/>
              <a:t>переплава</a:t>
            </a:r>
            <a:r>
              <a:rPr lang="ru-RU" dirty="0"/>
              <a:t>, а также наблюдения оператора за характером дугового разряда.</a:t>
            </a:r>
          </a:p>
          <a:p>
            <a:pPr marL="0" indent="444500" algn="just">
              <a:buNone/>
            </a:pPr>
            <a:r>
              <a:rPr lang="ru-RU" dirty="0"/>
              <a:t>Величину дугового промежутка контролируют регуляторами </a:t>
            </a:r>
            <a:r>
              <a:rPr lang="ru-RU" dirty="0" smtClean="0"/>
              <a:t>напряжения дуги</a:t>
            </a:r>
            <a:r>
              <a:rPr lang="ru-RU" dirty="0"/>
              <a:t>. Однако за рубежом такой контроль признается неполноценным, </a:t>
            </a:r>
            <a:r>
              <a:rPr lang="ru-RU" dirty="0" smtClean="0"/>
              <a:t>поскольку </a:t>
            </a:r>
            <a:r>
              <a:rPr lang="ru-RU" dirty="0"/>
              <a:t>зависимость величины напряжения от длины дуги в вакууме выражена </a:t>
            </a:r>
            <a:r>
              <a:rPr lang="ru-RU" dirty="0" smtClean="0"/>
              <a:t>слабо</a:t>
            </a:r>
            <a:r>
              <a:rPr lang="ru-RU" dirty="0"/>
              <a:t>. Более надежным инструментом контроля считают высокочастотную </a:t>
            </a:r>
            <a:r>
              <a:rPr lang="ru-RU" dirty="0" smtClean="0"/>
              <a:t>составляющую </a:t>
            </a:r>
            <a:r>
              <a:rPr lang="ru-RU" dirty="0"/>
              <a:t>напряжения дуги, вызванную короткими замыканиями при </a:t>
            </a:r>
            <a:r>
              <a:rPr lang="ru-RU" dirty="0" smtClean="0"/>
              <a:t>стекании капель </a:t>
            </a:r>
            <a:r>
              <a:rPr lang="ru-RU" dirty="0"/>
              <a:t>с электрода в ванну, а также переходом дугового разряда в тлеющий.</a:t>
            </a:r>
          </a:p>
          <a:p>
            <a:pPr marL="0" indent="444500" algn="just">
              <a:buNone/>
            </a:pPr>
            <a:r>
              <a:rPr lang="ru-RU" dirty="0"/>
              <a:t>Стоимость электродов составляет значительную долю затрат на ВДП. </a:t>
            </a:r>
            <a:r>
              <a:rPr lang="ru-RU" dirty="0" err="1" smtClean="0"/>
              <a:t>Нараннем</a:t>
            </a:r>
            <a:r>
              <a:rPr lang="ru-RU" dirty="0" smtClean="0"/>
              <a:t> </a:t>
            </a:r>
            <a:r>
              <a:rPr lang="ru-RU" dirty="0"/>
              <a:t>этапе его освоения их изготовляли только из деформированного </a:t>
            </a:r>
            <a:r>
              <a:rPr lang="ru-RU" dirty="0" smtClean="0"/>
              <a:t>металла</a:t>
            </a:r>
            <a:r>
              <a:rPr lang="ru-RU" dirty="0"/>
              <a:t>. Теперь кованые или катаные электроды применяют лишь в случаях, </a:t>
            </a:r>
            <a:r>
              <a:rPr lang="ru-RU" dirty="0" smtClean="0"/>
              <a:t>когда переплав </a:t>
            </a:r>
            <a:r>
              <a:rPr lang="ru-RU" dirty="0"/>
              <a:t>литого металла затруднителен. Например, при ВДП </a:t>
            </a:r>
            <a:r>
              <a:rPr lang="ru-RU" dirty="0" smtClean="0"/>
              <a:t>инструментальных </a:t>
            </a:r>
            <a:r>
              <a:rPr lang="ru-RU" dirty="0"/>
              <a:t>(быстрорежущих) и подшипниковых сталей от литых электродов </a:t>
            </a:r>
            <a:r>
              <a:rPr lang="ru-RU" dirty="0" smtClean="0"/>
              <a:t>откалываются </a:t>
            </a:r>
            <a:r>
              <a:rPr lang="ru-RU" dirty="0"/>
              <a:t>куски, поэтому к электродам ВДП предъявляются повышенные </a:t>
            </a:r>
            <a:r>
              <a:rPr lang="ru-RU" dirty="0" smtClean="0"/>
              <a:t>требования </a:t>
            </a:r>
            <a:r>
              <a:rPr lang="ru-RU" dirty="0"/>
              <a:t>в отношении однородности химического состава по длине, </a:t>
            </a:r>
            <a:r>
              <a:rPr lang="ru-RU" dirty="0" smtClean="0"/>
              <a:t>отсутствия крупных </a:t>
            </a:r>
            <a:r>
              <a:rPr lang="ru-RU" dirty="0"/>
              <a:t>экзогенных НВ, газовых пор и раковин, трещин. Поэтому </a:t>
            </a:r>
            <a:r>
              <a:rPr lang="ru-RU" dirty="0" smtClean="0"/>
              <a:t>подготовка электродов </a:t>
            </a:r>
            <a:r>
              <a:rPr lang="ru-RU" dirty="0"/>
              <a:t>к ВДП предусматривает тщательную обработку их поверхности</a:t>
            </a:r>
            <a:r>
              <a:rPr lang="ru-RU" dirty="0" smtClean="0"/>
              <a:t>: кислотное </a:t>
            </a:r>
            <a:r>
              <a:rPr lang="ru-RU" dirty="0"/>
              <a:t>травление, дробеструйная очистка, обдирка на абразивных и </a:t>
            </a:r>
            <a:r>
              <a:rPr lang="ru-RU" dirty="0" smtClean="0"/>
              <a:t>токарных </a:t>
            </a:r>
            <a:r>
              <a:rPr lang="ru-RU" dirty="0"/>
              <a:t>станках.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41729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408712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Технология выплавки в промышленных печах.</a:t>
            </a:r>
          </a:p>
          <a:p>
            <a:pPr marL="0" indent="444500" algn="just">
              <a:buNone/>
            </a:pPr>
            <a:r>
              <a:rPr lang="ru-RU" dirty="0"/>
              <a:t>Непосредственно перед загрузкой в печь поверхность расходуемого </a:t>
            </a:r>
            <a:r>
              <a:rPr lang="ru-RU" dirty="0" smtClean="0"/>
              <a:t>электрода </a:t>
            </a:r>
            <a:r>
              <a:rPr lang="ru-RU" dirty="0"/>
              <a:t>протирают мягкой ветошью, смоченной в бензине или ацетоне. На </a:t>
            </a:r>
            <a:r>
              <a:rPr lang="ru-RU" dirty="0" smtClean="0"/>
              <a:t>большинстве </a:t>
            </a:r>
            <a:r>
              <a:rPr lang="ru-RU" dirty="0"/>
              <a:t>печей электрод загружают снизу. При этом вначале собирают поддон </a:t>
            </a:r>
            <a:r>
              <a:rPr lang="ru-RU" dirty="0" smtClean="0"/>
              <a:t>с кристаллизатором</a:t>
            </a:r>
            <a:r>
              <a:rPr lang="ru-RU" dirty="0"/>
              <a:t>, на поддон устанавливают электрод, центрируют его </a:t>
            </a:r>
            <a:r>
              <a:rPr lang="ru-RU" dirty="0" smtClean="0"/>
              <a:t>относительно </a:t>
            </a:r>
            <a:r>
              <a:rPr lang="ru-RU" dirty="0"/>
              <a:t>кристаллизатора и механизмом подъема поддона весь узел </a:t>
            </a:r>
            <a:r>
              <a:rPr lang="ru-RU" dirty="0" smtClean="0"/>
              <a:t>поднимают вверх</a:t>
            </a:r>
            <a:r>
              <a:rPr lang="ru-RU" dirty="0"/>
              <a:t>, вводя верхний конец электрода в вакуумную камеру. Через люк </a:t>
            </a:r>
            <a:r>
              <a:rPr lang="ru-RU" dirty="0" smtClean="0"/>
              <a:t>вакуумной </a:t>
            </a:r>
            <a:r>
              <a:rPr lang="ru-RU" dirty="0"/>
              <a:t>камеры обслуживающий персонал закрепляет электрод в штоке и </a:t>
            </a:r>
            <a:r>
              <a:rPr lang="ru-RU" dirty="0" smtClean="0"/>
              <a:t>механизмом </a:t>
            </a:r>
            <a:r>
              <a:rPr lang="ru-RU" dirty="0"/>
              <a:t>перемещения электрода шток с электродом поднимают в верхнее </a:t>
            </a:r>
            <a:r>
              <a:rPr lang="ru-RU" dirty="0" smtClean="0"/>
              <a:t>положение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Печь герметизируют, откачивают до технологического вакуума и </a:t>
            </a:r>
            <a:r>
              <a:rPr lang="ru-RU" dirty="0" smtClean="0"/>
              <a:t>проверяют </a:t>
            </a:r>
            <a:r>
              <a:rPr lang="ru-RU" dirty="0"/>
              <a:t>натекание. При достижении заданного разрежения и допустимой </a:t>
            </a:r>
            <a:r>
              <a:rPr lang="ru-RU" dirty="0" smtClean="0"/>
              <a:t>величины </a:t>
            </a:r>
            <a:r>
              <a:rPr lang="ru-RU" dirty="0"/>
              <a:t>натекания начинают процесс переплава. Процесс можно разделить на </a:t>
            </a:r>
            <a:r>
              <a:rPr lang="ru-RU" dirty="0" smtClean="0"/>
              <a:t>три стадии</a:t>
            </a:r>
            <a:r>
              <a:rPr lang="ru-RU" dirty="0"/>
              <a:t>: разведение ванны, переплав и выведение усадочной раковины. </a:t>
            </a:r>
            <a:r>
              <a:rPr lang="ru-RU" dirty="0" smtClean="0"/>
              <a:t>Начинается </a:t>
            </a:r>
            <a:r>
              <a:rPr lang="ru-RU" dirty="0"/>
              <a:t>процесс переплава при максимальной мощности, чтобы быстрее </a:t>
            </a:r>
            <a:r>
              <a:rPr lang="ru-RU" dirty="0" smtClean="0"/>
              <a:t>получить в </a:t>
            </a:r>
            <a:r>
              <a:rPr lang="ru-RU" dirty="0"/>
              <a:t>кристаллизаторе ванну жидкого металла. Для уменьшения тепловой </a:t>
            </a:r>
            <a:r>
              <a:rPr lang="ru-RU" dirty="0" smtClean="0"/>
              <a:t>нагрузки от </a:t>
            </a:r>
            <a:r>
              <a:rPr lang="ru-RU" dirty="0"/>
              <a:t>дуги на поддон иногда на него укладывают так называемую </a:t>
            </a:r>
            <a:r>
              <a:rPr lang="ru-RU" dirty="0" smtClean="0"/>
              <a:t>затравочную шайбу </a:t>
            </a:r>
            <a:r>
              <a:rPr lang="ru-RU" dirty="0"/>
              <a:t>- диск диаметром несколько меньшим, чем у кристаллизатора, </a:t>
            </a:r>
            <a:r>
              <a:rPr lang="ru-RU" dirty="0" smtClean="0"/>
              <a:t>толщиной 20 </a:t>
            </a:r>
            <a:r>
              <a:rPr lang="ru-RU" dirty="0"/>
              <a:t>- 30 мм, из того же металла, что и электрод. Благодаря этому дуга </a:t>
            </a:r>
            <a:r>
              <a:rPr lang="ru-RU" dirty="0" smtClean="0"/>
              <a:t>возбуждается </a:t>
            </a:r>
            <a:r>
              <a:rPr lang="ru-RU" dirty="0"/>
              <a:t>не между поддоном и электродом, а между электродом и </a:t>
            </a:r>
            <a:r>
              <a:rPr lang="ru-RU" dirty="0" smtClean="0"/>
              <a:t>затравочной </a:t>
            </a:r>
            <a:r>
              <a:rPr lang="ru-RU" dirty="0"/>
              <a:t>шайбой. Для исключения возможности приваривания шайбы к электроду в </a:t>
            </a:r>
            <a:r>
              <a:rPr lang="ru-RU" dirty="0" smtClean="0"/>
              <a:t>момент </a:t>
            </a:r>
            <a:r>
              <a:rPr lang="ru-RU" dirty="0"/>
              <a:t>короткого замыкания и появления при подъеме электрода дуги </a:t>
            </a:r>
            <a:r>
              <a:rPr lang="ru-RU" dirty="0" smtClean="0"/>
              <a:t>между шайбой </a:t>
            </a:r>
            <a:r>
              <a:rPr lang="ru-RU" dirty="0"/>
              <a:t>и поддоном на шайбу укладывают несколько витков стружки, </a:t>
            </a:r>
            <a:r>
              <a:rPr lang="ru-RU" dirty="0" smtClean="0"/>
              <a:t>благодаря </a:t>
            </a:r>
            <a:r>
              <a:rPr lang="ru-RU" dirty="0"/>
              <a:t>которой исключается непосредственный контакт при коротком </a:t>
            </a:r>
            <a:r>
              <a:rPr lang="ru-RU" dirty="0" smtClean="0"/>
              <a:t>замыкании между </a:t>
            </a:r>
            <a:r>
              <a:rPr lang="ru-RU" dirty="0"/>
              <a:t>шайбой и электродом.</a:t>
            </a:r>
          </a:p>
        </p:txBody>
      </p:sp>
    </p:spTree>
    <p:extLst>
      <p:ext uri="{BB962C8B-B14F-4D97-AF65-F5344CB8AC3E}">
        <p14:creationId xmlns:p14="http://schemas.microsoft.com/office/powerpoint/2010/main" val="236227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6336704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После возбуждения дуги из металла электрода и затравочной </a:t>
            </a:r>
            <a:r>
              <a:rPr lang="ru-RU" dirty="0" smtClean="0"/>
              <a:t>шайбы формируется </a:t>
            </a:r>
            <a:r>
              <a:rPr lang="ru-RU" dirty="0"/>
              <a:t>жидкая ванна. Когда жидкий металл полностью закроет поддон</a:t>
            </a:r>
            <a:r>
              <a:rPr lang="ru-RU" dirty="0" smtClean="0"/>
              <a:t>, процесс </a:t>
            </a:r>
            <a:r>
              <a:rPr lang="ru-RU" dirty="0"/>
              <a:t>переводят на рабочий режим, понижая мощность до оптимальной </a:t>
            </a:r>
            <a:r>
              <a:rPr lang="ru-RU" dirty="0" smtClean="0"/>
              <a:t>для данных </a:t>
            </a:r>
            <a:r>
              <a:rPr lang="ru-RU" dirty="0"/>
              <a:t>условий.</a:t>
            </a:r>
          </a:p>
          <a:p>
            <a:pPr marL="0" indent="444500" algn="just">
              <a:buNone/>
            </a:pPr>
            <a:r>
              <a:rPr lang="ru-RU" dirty="0"/>
              <a:t>Продолжительность переплава составляет основную долю </a:t>
            </a:r>
            <a:r>
              <a:rPr lang="ru-RU" dirty="0" smtClean="0"/>
              <a:t>продолжительности </a:t>
            </a:r>
            <a:r>
              <a:rPr lang="ru-RU" dirty="0"/>
              <a:t>плавки и на печах разной мощности колеблется от 3 до 20 ч. </a:t>
            </a:r>
            <a:r>
              <a:rPr lang="ru-RU" dirty="0" smtClean="0"/>
              <a:t>Основное </a:t>
            </a:r>
            <a:r>
              <a:rPr lang="ru-RU" dirty="0"/>
              <a:t>в процессе переплава - поддержание стабильного режима; при этом </a:t>
            </a:r>
            <a:r>
              <a:rPr lang="ru-RU" dirty="0" smtClean="0"/>
              <a:t>нельзя допускать </a:t>
            </a:r>
            <a:r>
              <a:rPr lang="ru-RU" dirty="0"/>
              <a:t>переброса дуги на стенки кристаллизатора, коротких замыканий </a:t>
            </a:r>
            <a:r>
              <a:rPr lang="ru-RU" dirty="0" smtClean="0"/>
              <a:t>между </a:t>
            </a:r>
            <a:r>
              <a:rPr lang="ru-RU" dirty="0"/>
              <a:t>электродом и ванной, появления объемного разряда.</a:t>
            </a:r>
          </a:p>
          <a:p>
            <a:pPr marL="0" indent="444500" algn="just">
              <a:buNone/>
            </a:pPr>
            <a:r>
              <a:rPr lang="ru-RU" dirty="0"/>
              <a:t>В конце плавки постепенным плавным снижением мощности </a:t>
            </a:r>
            <a:r>
              <a:rPr lang="ru-RU" dirty="0" smtClean="0"/>
              <a:t>можно уменьшить </a:t>
            </a:r>
            <a:r>
              <a:rPr lang="ru-RU" dirty="0"/>
              <a:t>скорость плавления и полностью исключить образование </a:t>
            </a:r>
            <a:r>
              <a:rPr lang="ru-RU" dirty="0" smtClean="0"/>
              <a:t>усадочных дефектов</a:t>
            </a:r>
            <a:r>
              <a:rPr lang="ru-RU" dirty="0"/>
              <a:t>. При этом по всей высоте слиток будет плотным, что в </a:t>
            </a:r>
            <a:r>
              <a:rPr lang="ru-RU" dirty="0" smtClean="0"/>
              <a:t>некоторых случаях </a:t>
            </a:r>
            <a:r>
              <a:rPr lang="ru-RU" dirty="0"/>
              <a:t>позволяет существенно уменьшить головную </a:t>
            </a:r>
            <a:r>
              <a:rPr lang="ru-RU" dirty="0" err="1"/>
              <a:t>обрезь</a:t>
            </a:r>
            <a:r>
              <a:rPr lang="ru-RU" dirty="0"/>
              <a:t> слитка. </a:t>
            </a:r>
            <a:r>
              <a:rPr lang="ru-RU" dirty="0" smtClean="0"/>
              <a:t>Однако изменение </a:t>
            </a:r>
            <a:r>
              <a:rPr lang="ru-RU" dirty="0"/>
              <a:t>скорости плавления вызывает изменение скорости кристаллизации</a:t>
            </a:r>
            <a:r>
              <a:rPr lang="ru-RU" dirty="0" smtClean="0"/>
              <a:t>, что </a:t>
            </a:r>
            <a:r>
              <a:rPr lang="ru-RU" dirty="0"/>
              <a:t>влияет на строение слитка, поэтому в случае выведения усадочной </a:t>
            </a:r>
            <a:r>
              <a:rPr lang="ru-RU" dirty="0" smtClean="0"/>
              <a:t>раковины </a:t>
            </a:r>
            <a:r>
              <a:rPr lang="ru-RU" dirty="0"/>
              <a:t>структура верхней части отличается от структуры тела слитка. При </a:t>
            </a:r>
            <a:r>
              <a:rPr lang="ru-RU" dirty="0" smtClean="0"/>
              <a:t>переплаве </a:t>
            </a:r>
            <a:r>
              <a:rPr lang="ru-RU" dirty="0"/>
              <a:t>металла ответственного назначения изменение структуры, а следовательно, </a:t>
            </a:r>
            <a:r>
              <a:rPr lang="ru-RU" dirty="0" smtClean="0"/>
              <a:t>и свойств </a:t>
            </a:r>
            <a:r>
              <a:rPr lang="ru-RU" dirty="0"/>
              <a:t>является недопустимым, поэтому для увеличения </a:t>
            </a:r>
            <a:r>
              <a:rPr lang="ru-RU" dirty="0" smtClean="0"/>
              <a:t>производительности печи </a:t>
            </a:r>
            <a:r>
              <a:rPr lang="ru-RU" dirty="0"/>
              <a:t>выведение усадочной раковины проводить нецелесообразно, лучше </a:t>
            </a:r>
            <a:r>
              <a:rPr lang="ru-RU" dirty="0" smtClean="0"/>
              <a:t>печь отключить </a:t>
            </a:r>
            <a:r>
              <a:rPr lang="ru-RU" dirty="0"/>
              <a:t>сразу после сплавления электрода.</a:t>
            </a:r>
          </a:p>
          <a:p>
            <a:pPr marL="0" indent="444500" algn="just">
              <a:buNone/>
            </a:pPr>
            <a:r>
              <a:rPr lang="ru-RU" dirty="0"/>
              <a:t>После отключения печь выдерживают под вакуумом до полной </a:t>
            </a:r>
            <a:r>
              <a:rPr lang="ru-RU" dirty="0" smtClean="0"/>
              <a:t>кристаллизации </a:t>
            </a:r>
            <a:r>
              <a:rPr lang="ru-RU" dirty="0"/>
              <a:t>слитка. Затем напускают воздух, охлаждают слиток до </a:t>
            </a:r>
            <a:r>
              <a:rPr lang="ru-RU" dirty="0" smtClean="0"/>
              <a:t>темно-красного цвета </a:t>
            </a:r>
            <a:r>
              <a:rPr lang="ru-RU" dirty="0"/>
              <a:t>для того, чтобы произошла его усадка и он легче извлекался из </a:t>
            </a:r>
            <a:r>
              <a:rPr lang="ru-RU" dirty="0" smtClean="0"/>
              <a:t>кристаллизатора</a:t>
            </a:r>
            <a:r>
              <a:rPr lang="ru-RU" dirty="0"/>
              <a:t>, и выгружают слиток. Вакуумную камеру, кристаллизатор и </a:t>
            </a:r>
            <a:r>
              <a:rPr lang="ru-RU" dirty="0" smtClean="0"/>
              <a:t>поддон чистят </a:t>
            </a:r>
            <a:r>
              <a:rPr lang="ru-RU" dirty="0"/>
              <a:t>от конденсата и готовят для следующей плавки.</a:t>
            </a:r>
          </a:p>
        </p:txBody>
      </p:sp>
    </p:spTree>
    <p:extLst>
      <p:ext uri="{BB962C8B-B14F-4D97-AF65-F5344CB8AC3E}">
        <p14:creationId xmlns:p14="http://schemas.microsoft.com/office/powerpoint/2010/main" val="4169972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192688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Основные потребители и пути совершенствования технологии.</a:t>
            </a:r>
          </a:p>
          <a:p>
            <a:pPr marL="0" indent="444500" algn="just">
              <a:buNone/>
            </a:pPr>
            <a:r>
              <a:rPr lang="ru-RU" dirty="0"/>
              <a:t>Применение ВДП для улучшения качества специальных сталей </a:t>
            </a:r>
            <a:r>
              <a:rPr lang="ru-RU" dirty="0" smtClean="0"/>
              <a:t>и жаропрочных </a:t>
            </a:r>
            <a:r>
              <a:rPr lang="ru-RU" dirty="0"/>
              <a:t>сплавов на основе железа, никеля и кобальта началось еще </a:t>
            </a:r>
            <a:r>
              <a:rPr lang="ru-RU" dirty="0" smtClean="0"/>
              <a:t>в США </a:t>
            </a:r>
            <a:r>
              <a:rPr lang="ru-RU" dirty="0"/>
              <a:t>в 50-х годах. В настоящее время ВДП широко распространен во </a:t>
            </a:r>
            <a:r>
              <a:rPr lang="ru-RU" dirty="0" smtClean="0"/>
              <a:t>всех высокоразвитых </a:t>
            </a:r>
            <a:r>
              <a:rPr lang="ru-RU" dirty="0"/>
              <a:t>промышленных странах. В основном печи ВДП рассчитаны </a:t>
            </a:r>
            <a:r>
              <a:rPr lang="ru-RU" dirty="0" smtClean="0"/>
              <a:t>на получение </a:t>
            </a:r>
            <a:r>
              <a:rPr lang="ru-RU" dirty="0"/>
              <a:t>слитков массой до 30 т.</a:t>
            </a:r>
          </a:p>
          <a:p>
            <a:pPr marL="0" indent="444500" algn="just">
              <a:buNone/>
            </a:pPr>
            <a:r>
              <a:rPr lang="ru-RU" dirty="0"/>
              <a:t>ВДП принадлежит ведущая роль в производстве </a:t>
            </a:r>
            <a:r>
              <a:rPr lang="ru-RU" dirty="0" smtClean="0"/>
              <a:t>высококачественной стали </a:t>
            </a:r>
            <a:r>
              <a:rPr lang="ru-RU" dirty="0"/>
              <a:t>и сплавов для атомной энергетики, авиации, </a:t>
            </a:r>
            <a:r>
              <a:rPr lang="ru-RU" dirty="0" smtClean="0"/>
              <a:t>космической промышленности </a:t>
            </a:r>
            <a:r>
              <a:rPr lang="ru-RU" dirty="0"/>
              <a:t>и т.д.</a:t>
            </a:r>
          </a:p>
          <a:p>
            <a:pPr marL="0" indent="444500" algn="just">
              <a:buNone/>
            </a:pPr>
            <a:r>
              <a:rPr lang="ru-RU" dirty="0"/>
              <a:t>Повысить технико-экономические </a:t>
            </a:r>
            <a:r>
              <a:rPr lang="ru-RU" dirty="0" smtClean="0"/>
              <a:t>показатели </a:t>
            </a:r>
            <a:r>
              <a:rPr lang="ru-RU" dirty="0"/>
              <a:t>ВДП могут следующие </a:t>
            </a:r>
            <a:r>
              <a:rPr lang="ru-RU" dirty="0" smtClean="0"/>
              <a:t>мероприятия</a:t>
            </a:r>
            <a:r>
              <a:rPr lang="ru-RU" dirty="0"/>
              <a:t>:</a:t>
            </a:r>
          </a:p>
          <a:p>
            <a:pPr marL="0" indent="444500" algn="just">
              <a:buNone/>
            </a:pPr>
            <a:r>
              <a:rPr lang="ru-RU" dirty="0"/>
              <a:t>Механизация вспомогательных операций по обслуживанию печей, </a:t>
            </a:r>
            <a:r>
              <a:rPr lang="ru-RU" dirty="0" smtClean="0"/>
              <a:t>применение </a:t>
            </a:r>
            <a:r>
              <a:rPr lang="ru-RU" dirty="0"/>
              <a:t>двух сменных кристаллизаторов.</a:t>
            </a:r>
          </a:p>
          <a:p>
            <a:pPr marL="0" indent="444500" algn="just">
              <a:buNone/>
            </a:pPr>
            <a:r>
              <a:rPr lang="ru-RU" dirty="0"/>
              <a:t>Повышение скорости кристаллизации слитков при переплаве </a:t>
            </a:r>
            <a:r>
              <a:rPr lang="ru-RU" dirty="0" smtClean="0"/>
              <a:t>сталей, склонных </a:t>
            </a:r>
            <a:r>
              <a:rPr lang="ru-RU" dirty="0"/>
              <a:t>к </a:t>
            </a:r>
            <a:r>
              <a:rPr lang="ru-RU" dirty="0" err="1"/>
              <a:t>ликвационным</a:t>
            </a:r>
            <a:r>
              <a:rPr lang="ru-RU" dirty="0"/>
              <a:t> дефектам, за счет использования гелия, </a:t>
            </a:r>
            <a:r>
              <a:rPr lang="ru-RU" dirty="0" smtClean="0"/>
              <a:t>жидкого </a:t>
            </a:r>
            <a:r>
              <a:rPr lang="ru-RU" dirty="0"/>
              <a:t>висмута и других эффективных охладителей.</a:t>
            </a:r>
          </a:p>
          <a:p>
            <a:pPr marL="0" indent="444500" algn="just">
              <a:buNone/>
            </a:pPr>
            <a:r>
              <a:rPr lang="ru-RU" dirty="0"/>
              <a:t>Широкое применение средств воздействия на структуру слитка (</a:t>
            </a:r>
            <a:r>
              <a:rPr lang="ru-RU" dirty="0" smtClean="0"/>
              <a:t>ультразвуковая </a:t>
            </a:r>
            <a:r>
              <a:rPr lang="ru-RU" dirty="0"/>
              <a:t>обработка, знакопеременное магнитное поле соленоида).</a:t>
            </a:r>
          </a:p>
          <a:p>
            <a:pPr marL="0" indent="444500" algn="just">
              <a:buNone/>
            </a:pPr>
            <a:r>
              <a:rPr lang="ru-RU" dirty="0"/>
              <a:t>Переплав под слоем шлака (за счет специального покрытия -обмазки </a:t>
            </a:r>
            <a:r>
              <a:rPr lang="ru-RU" dirty="0" smtClean="0"/>
              <a:t>поверхности </a:t>
            </a:r>
            <a:r>
              <a:rPr lang="ru-RU" dirty="0"/>
              <a:t>кристаллизатора).</a:t>
            </a:r>
          </a:p>
          <a:p>
            <a:pPr marL="0" indent="444500" algn="just">
              <a:buNone/>
            </a:pPr>
            <a:r>
              <a:rPr lang="ru-RU" dirty="0"/>
              <a:t>Применение фигурных поддонов, дифференцированных токовых </a:t>
            </a:r>
            <a:r>
              <a:rPr lang="ru-RU" dirty="0" smtClean="0"/>
              <a:t>режимов и </a:t>
            </a:r>
            <a:r>
              <a:rPr lang="ru-RU" dirty="0"/>
              <a:t>рациональных режимов выведения усадочной раковины, позволяющих </a:t>
            </a:r>
            <a:r>
              <a:rPr lang="ru-RU" dirty="0" smtClean="0"/>
              <a:t>исключить </a:t>
            </a:r>
            <a:r>
              <a:rPr lang="ru-RU" dirty="0"/>
              <a:t>обрез хвостовой и головной частей слитка.</a:t>
            </a:r>
          </a:p>
          <a:p>
            <a:pPr marL="0" indent="444500" algn="just">
              <a:buNone/>
            </a:pPr>
            <a:r>
              <a:rPr lang="ru-RU" dirty="0"/>
              <a:t>Применение электродов, полученных с МНЛЗ, пригодных для </a:t>
            </a:r>
            <a:r>
              <a:rPr lang="ru-RU" dirty="0" smtClean="0"/>
              <a:t>переплава без </a:t>
            </a:r>
            <a:r>
              <a:rPr lang="ru-RU" dirty="0"/>
              <a:t>предварительной обдирки.</a:t>
            </a:r>
          </a:p>
        </p:txBody>
      </p:sp>
    </p:spTree>
    <p:extLst>
      <p:ext uri="{BB962C8B-B14F-4D97-AF65-F5344CB8AC3E}">
        <p14:creationId xmlns:p14="http://schemas.microsoft.com/office/powerpoint/2010/main" val="22028241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5.3 Электрошлаковый переплав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877272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Процесс электрошлакового </a:t>
            </a:r>
            <a:r>
              <a:rPr lang="ru-RU" dirty="0" err="1"/>
              <a:t>переплавава</a:t>
            </a:r>
            <a:r>
              <a:rPr lang="ru-RU" dirty="0"/>
              <a:t> разработан институтом </a:t>
            </a:r>
            <a:r>
              <a:rPr lang="ru-RU" dirty="0" smtClean="0"/>
              <a:t>электросварки </a:t>
            </a:r>
            <a:r>
              <a:rPr lang="ru-RU" dirty="0"/>
              <a:t>им. Е.О. Патона АН СССР, первая промышленная печь пущена в 1958 г</a:t>
            </a:r>
            <a:r>
              <a:rPr lang="ru-RU" dirty="0" smtClean="0"/>
              <a:t>. на </a:t>
            </a:r>
            <a:r>
              <a:rPr lang="ru-RU" dirty="0"/>
              <a:t>заводе «</a:t>
            </a:r>
            <a:r>
              <a:rPr lang="ru-RU" dirty="0" err="1"/>
              <a:t>Днепроспецсталь</a:t>
            </a:r>
            <a:r>
              <a:rPr lang="ru-RU" dirty="0"/>
              <a:t>».</a:t>
            </a:r>
          </a:p>
          <a:p>
            <a:pPr marL="0" indent="444500" algn="just">
              <a:buNone/>
            </a:pPr>
            <a:r>
              <a:rPr lang="ru-RU" dirty="0"/>
              <a:t>Характерной особенностью ЭШП является отсутствие электрической дуги</a:t>
            </a:r>
            <a:r>
              <a:rPr lang="ru-RU" dirty="0" smtClean="0"/>
              <a:t>. Электрическая </a:t>
            </a:r>
            <a:r>
              <a:rPr lang="ru-RU" dirty="0"/>
              <a:t>цепь между расходуемым электродом и наплавляемым слитком</a:t>
            </a:r>
            <a:r>
              <a:rPr lang="ru-RU" dirty="0" smtClean="0"/>
              <a:t>, к </a:t>
            </a:r>
            <a:r>
              <a:rPr lang="ru-RU" dirty="0"/>
              <a:t>которым подается разность потенциалов, замыкается через слой </a:t>
            </a:r>
            <a:r>
              <a:rPr lang="ru-RU" dirty="0" smtClean="0"/>
              <a:t>расплавленного </a:t>
            </a:r>
            <a:r>
              <a:rPr lang="ru-RU" dirty="0"/>
              <a:t>шлака. Шлак в твердом виде ток не проводит, а в жидком состоянии </a:t>
            </a:r>
            <a:r>
              <a:rPr lang="ru-RU" dirty="0" smtClean="0"/>
              <a:t>становится </a:t>
            </a:r>
            <a:r>
              <a:rPr lang="ru-RU" dirty="0"/>
              <a:t>электропроводным, но при этом обладает высоким </a:t>
            </a:r>
            <a:r>
              <a:rPr lang="ru-RU" dirty="0" smtClean="0"/>
              <a:t>электросопротивлением</a:t>
            </a:r>
            <a:r>
              <a:rPr lang="ru-RU" dirty="0"/>
              <a:t>. На этом участке электрической цепи выделяется значительная часть </a:t>
            </a:r>
            <a:r>
              <a:rPr lang="ru-RU" dirty="0" smtClean="0"/>
              <a:t>тепла</a:t>
            </a:r>
            <a:r>
              <a:rPr lang="ru-RU" dirty="0"/>
              <a:t>: </a:t>
            </a:r>
            <a:r>
              <a:rPr lang="en-US" dirty="0"/>
              <a:t>Q = </a:t>
            </a:r>
            <a:r>
              <a:rPr lang="en-US" dirty="0" err="1"/>
              <a:t>kTlRx</a:t>
            </a:r>
            <a:r>
              <a:rPr lang="en-US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Шлак нагревается до температуры 1700 - 2000°С, в результате чего </a:t>
            </a:r>
            <a:r>
              <a:rPr lang="ru-RU" dirty="0" smtClean="0"/>
              <a:t>начинает </a:t>
            </a:r>
            <a:r>
              <a:rPr lang="ru-RU" dirty="0"/>
              <a:t>оплавляться погруженный в него конец расходуемого электрода. </a:t>
            </a:r>
            <a:r>
              <a:rPr lang="ru-RU" dirty="0" smtClean="0"/>
              <a:t>Металл электрода </a:t>
            </a:r>
            <a:r>
              <a:rPr lang="ru-RU" dirty="0"/>
              <a:t>в виде капель перетекает в жидкую ванну в кристаллизаторе и </a:t>
            </a:r>
            <a:r>
              <a:rPr lang="ru-RU" dirty="0" smtClean="0"/>
              <a:t>спустя некоторое </a:t>
            </a:r>
            <a:r>
              <a:rPr lang="ru-RU" dirty="0"/>
              <a:t>время </a:t>
            </a:r>
            <a:r>
              <a:rPr lang="ru-RU" dirty="0" smtClean="0"/>
              <a:t>затвердевает. При </a:t>
            </a:r>
            <a:r>
              <a:rPr lang="ru-RU" dirty="0"/>
              <a:t>нормальном течении процесса ЭШП оплавляющийся торец </a:t>
            </a:r>
            <a:r>
              <a:rPr lang="ru-RU" dirty="0" smtClean="0"/>
              <a:t>электрода имеет </a:t>
            </a:r>
            <a:r>
              <a:rPr lang="ru-RU" dirty="0"/>
              <a:t>форму правильного конуса, на вершине которого образуется капля. </a:t>
            </a:r>
            <a:r>
              <a:rPr lang="ru-RU" dirty="0" smtClean="0"/>
              <a:t>Отрыв </a:t>
            </a:r>
            <a:r>
              <a:rPr lang="ru-RU" dirty="0"/>
              <a:t>капли происходит в момент, когда гравитационные и динамические </a:t>
            </a:r>
            <a:r>
              <a:rPr lang="ru-RU" dirty="0" smtClean="0"/>
              <a:t>силы превысят </a:t>
            </a:r>
            <a:r>
              <a:rPr lang="ru-RU" dirty="0"/>
              <a:t>силы межфазного натяжения. После отрыва капля проходит </a:t>
            </a:r>
            <a:r>
              <a:rPr lang="ru-RU" dirty="0" smtClean="0"/>
              <a:t>межэлектродный </a:t>
            </a:r>
            <a:r>
              <a:rPr lang="ru-RU" dirty="0"/>
              <a:t>промежуток за 0,1 - 0,3 с.</a:t>
            </a:r>
          </a:p>
          <a:p>
            <a:pPr marL="0" indent="444500" algn="just">
              <a:buNone/>
            </a:pPr>
            <a:r>
              <a:rPr lang="ru-RU" dirty="0"/>
              <a:t>Важнейшее влияние на металлургические процессы и </a:t>
            </a:r>
            <a:r>
              <a:rPr lang="ru-RU" dirty="0" smtClean="0"/>
              <a:t>электротехнические параметры </a:t>
            </a:r>
            <a:r>
              <a:rPr lang="ru-RU" dirty="0"/>
              <a:t>переплава оказывают состав и свойства шлаков (флюсов</a:t>
            </a:r>
            <a:r>
              <a:rPr lang="ru-RU" dirty="0" smtClean="0"/>
              <a:t>). Шлак </a:t>
            </a:r>
            <a:r>
              <a:rPr lang="ru-RU" dirty="0"/>
              <a:t>при ЭШП не только рафинирует металл от нежелательных примесей</a:t>
            </a:r>
            <a:r>
              <a:rPr lang="ru-RU" dirty="0" smtClean="0"/>
              <a:t>, но </a:t>
            </a:r>
            <a:r>
              <a:rPr lang="ru-RU" dirty="0"/>
              <a:t>и является генератором тепла, формирует поверхность слитка, защищает </a:t>
            </a:r>
            <a:r>
              <a:rPr lang="ru-RU" dirty="0" smtClean="0"/>
              <a:t>металл </a:t>
            </a:r>
            <a:r>
              <a:rPr lang="ru-RU" dirty="0"/>
              <a:t>от взаимодействия с газами, участвует в замыкании электрической цепи </a:t>
            </a:r>
            <a:r>
              <a:rPr lang="ru-RU" dirty="0" smtClean="0"/>
              <a:t>и выполняет </a:t>
            </a:r>
            <a:r>
              <a:rPr lang="ru-RU" dirty="0"/>
              <a:t>ряд других функций. Поэтому к шлаку предъявляют особые </a:t>
            </a:r>
            <a:r>
              <a:rPr lang="ru-RU" dirty="0" smtClean="0"/>
              <a:t>требования </a:t>
            </a:r>
            <a:r>
              <a:rPr lang="ru-RU" dirty="0"/>
              <a:t>по химическому составу, физическим и физико-химическим свойствам.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600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408712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Основные требования сводятся к следующему:</a:t>
            </a:r>
          </a:p>
          <a:p>
            <a:pPr marL="0" indent="444500" algn="just">
              <a:buNone/>
            </a:pPr>
            <a:r>
              <a:rPr lang="ru-RU" dirty="0"/>
              <a:t>1) Состав шлака должен обеспечивать протекание определенных </a:t>
            </a:r>
            <a:r>
              <a:rPr lang="ru-RU" dirty="0" smtClean="0"/>
              <a:t>физико-химических </a:t>
            </a:r>
            <a:r>
              <a:rPr lang="ru-RU" dirty="0"/>
              <a:t>процессов, связанных с рафинированием металла от </a:t>
            </a:r>
            <a:r>
              <a:rPr lang="ru-RU" dirty="0" smtClean="0"/>
              <a:t>нежелательных </a:t>
            </a:r>
            <a:r>
              <a:rPr lang="ru-RU" dirty="0"/>
              <a:t>растворенных примесей и неметаллических включений, защиту </a:t>
            </a:r>
            <a:r>
              <a:rPr lang="ru-RU" dirty="0" smtClean="0"/>
              <a:t>активных легирующих </a:t>
            </a:r>
            <a:r>
              <a:rPr lang="ru-RU" dirty="0"/>
              <a:t>элементов (</a:t>
            </a:r>
            <a:r>
              <a:rPr lang="ru-RU" dirty="0" err="1"/>
              <a:t>Al</a:t>
            </a:r>
            <a:r>
              <a:rPr lang="ru-RU" dirty="0"/>
              <a:t>, </a:t>
            </a:r>
            <a:r>
              <a:rPr lang="ru-RU" dirty="0" err="1"/>
              <a:t>Ti</a:t>
            </a:r>
            <a:r>
              <a:rPr lang="ru-RU" dirty="0"/>
              <a:t> и др.) от окисления, стабильность </a:t>
            </a:r>
            <a:r>
              <a:rPr lang="ru-RU" dirty="0" smtClean="0"/>
              <a:t>химического состава </a:t>
            </a:r>
            <a:r>
              <a:rPr lang="ru-RU" dirty="0"/>
              <a:t>по высоте наплавляемого слитка.</a:t>
            </a:r>
          </a:p>
          <a:p>
            <a:pPr marL="0" indent="444500" algn="just">
              <a:buNone/>
            </a:pPr>
            <a:r>
              <a:rPr lang="ru-RU" dirty="0" smtClean="0"/>
              <a:t>2</a:t>
            </a:r>
            <a:r>
              <a:rPr lang="ru-RU" dirty="0"/>
              <a:t>) При рабочих температурах теплопроводность шлака должна </a:t>
            </a:r>
            <a:r>
              <a:rPr lang="ru-RU" dirty="0" smtClean="0"/>
              <a:t>составлять порядка </a:t>
            </a:r>
            <a:r>
              <a:rPr lang="ru-RU" dirty="0"/>
              <a:t>1 - 6 </a:t>
            </a:r>
            <a:r>
              <a:rPr lang="ru-RU" dirty="0" smtClean="0"/>
              <a:t>Ом</a:t>
            </a:r>
            <a:r>
              <a:rPr lang="ru-RU" baseline="30000" dirty="0" smtClean="0"/>
              <a:t>-1</a:t>
            </a:r>
            <a:r>
              <a:rPr lang="ru-RU" dirty="0"/>
              <a:t>*</a:t>
            </a:r>
            <a:r>
              <a:rPr lang="ru-RU" dirty="0" smtClean="0"/>
              <a:t>см</a:t>
            </a:r>
            <a:r>
              <a:rPr lang="ru-RU" baseline="30000" dirty="0" smtClean="0"/>
              <a:t>-1</a:t>
            </a:r>
            <a:r>
              <a:rPr lang="ru-RU" dirty="0"/>
              <a:t>. Слишком высокая проводимость шлака может не </a:t>
            </a:r>
            <a:r>
              <a:rPr lang="ru-RU" dirty="0" smtClean="0"/>
              <a:t>обеспечить </a:t>
            </a:r>
            <a:r>
              <a:rPr lang="ru-RU" dirty="0"/>
              <a:t>необходимую концентрацию тепла, а слишком малая - привести к </a:t>
            </a:r>
            <a:r>
              <a:rPr lang="ru-RU" dirty="0" smtClean="0"/>
              <a:t>дуговому </a:t>
            </a:r>
            <a:r>
              <a:rPr lang="ru-RU" dirty="0"/>
              <a:t>разряду.</a:t>
            </a:r>
          </a:p>
          <a:p>
            <a:pPr marL="0" indent="444500" algn="just">
              <a:buNone/>
            </a:pPr>
            <a:r>
              <a:rPr lang="ru-RU" dirty="0"/>
              <a:t>3) Шлак должен быть легкоплавким, иметь высокую температуру </a:t>
            </a:r>
            <a:r>
              <a:rPr lang="ru-RU" dirty="0" smtClean="0"/>
              <a:t>кипения и </a:t>
            </a:r>
            <a:r>
              <a:rPr lang="ru-RU" dirty="0"/>
              <a:t>мало изменять вязкость в широком интервале температур, т.е. быть «</a:t>
            </a:r>
            <a:r>
              <a:rPr lang="ru-RU" dirty="0" smtClean="0"/>
              <a:t>длинным</a:t>
            </a:r>
            <a:r>
              <a:rPr lang="ru-RU" dirty="0"/>
              <a:t>». Такой шлак образует ровную тонкую корочку </a:t>
            </a:r>
            <a:r>
              <a:rPr lang="ru-RU" dirty="0" err="1"/>
              <a:t>гарнисажа</a:t>
            </a:r>
            <a:r>
              <a:rPr lang="ru-RU" dirty="0"/>
              <a:t> и позволяет </a:t>
            </a:r>
            <a:r>
              <a:rPr lang="ru-RU" dirty="0" smtClean="0"/>
              <a:t>получить </a:t>
            </a:r>
            <a:r>
              <a:rPr lang="ru-RU" dirty="0"/>
              <a:t>слиток с весьма хорошей поверхностью. Использование </a:t>
            </a:r>
            <a:r>
              <a:rPr lang="ru-RU" dirty="0" smtClean="0"/>
              <a:t>тугоплавких «</a:t>
            </a:r>
            <a:r>
              <a:rPr lang="ru-RU" dirty="0"/>
              <a:t>коротких» шлаков приводит к </a:t>
            </a:r>
            <a:r>
              <a:rPr lang="ru-RU" dirty="0" smtClean="0"/>
              <a:t>появлению </a:t>
            </a:r>
            <a:r>
              <a:rPr lang="ru-RU" dirty="0"/>
              <a:t>ряда поверхностных дефектов.</a:t>
            </a:r>
          </a:p>
          <a:p>
            <a:pPr marL="0" indent="444500" algn="just">
              <a:buNone/>
            </a:pPr>
            <a:r>
              <a:rPr lang="ru-RU" dirty="0"/>
              <a:t>4) Шлаки должны отличаться высоким межфазным натяжением на </a:t>
            </a:r>
            <a:r>
              <a:rPr lang="ru-RU" dirty="0" smtClean="0"/>
              <a:t>границе </a:t>
            </a:r>
            <a:r>
              <a:rPr lang="ru-RU" dirty="0"/>
              <a:t>с металлом и обладать высокой адгезией к неметаллическим </a:t>
            </a:r>
            <a:r>
              <a:rPr lang="ru-RU" dirty="0" smtClean="0"/>
              <a:t>включениям</a:t>
            </a:r>
            <a:r>
              <a:rPr lang="ru-RU" dirty="0"/>
              <a:t>. Это способствует хорошему отделению шлака от металла, </a:t>
            </a:r>
            <a:r>
              <a:rPr lang="ru-RU" dirty="0" smtClean="0"/>
              <a:t>предотвращает </a:t>
            </a:r>
            <a:r>
              <a:rPr lang="ru-RU" dirty="0"/>
              <a:t>его запутывание в металлической ванне и обеспечивает </a:t>
            </a:r>
            <a:r>
              <a:rPr lang="ru-RU" dirty="0" smtClean="0"/>
              <a:t>хорошее отслоение </a:t>
            </a:r>
            <a:r>
              <a:rPr lang="ru-RU" dirty="0"/>
              <a:t>корочки шлака от поверхности слитка, а также </a:t>
            </a:r>
            <a:r>
              <a:rPr lang="ru-RU" dirty="0" smtClean="0"/>
              <a:t>способствуют извлечению </a:t>
            </a:r>
            <a:r>
              <a:rPr lang="ru-RU" dirty="0"/>
              <a:t>шлаком неметаллических включений</a:t>
            </a:r>
            <a:r>
              <a:rPr lang="ru-RU" dirty="0" smtClean="0"/>
              <a:t>.</a:t>
            </a:r>
          </a:p>
          <a:p>
            <a:pPr marL="0" indent="444500" algn="just">
              <a:buNone/>
            </a:pPr>
            <a:r>
              <a:rPr lang="ru-RU" dirty="0"/>
              <a:t>Составы шлаков при ЭШП различны; чаще всего используют шлак, </a:t>
            </a:r>
            <a:r>
              <a:rPr lang="ru-RU" dirty="0" smtClean="0"/>
              <a:t>состоящий </a:t>
            </a:r>
            <a:r>
              <a:rPr lang="ru-RU" dirty="0"/>
              <a:t>из CaF</a:t>
            </a:r>
            <a:r>
              <a:rPr lang="ru-RU" baseline="-25000" dirty="0"/>
              <a:t>2</a:t>
            </a:r>
            <a:r>
              <a:rPr lang="ru-RU" dirty="0"/>
              <a:t> с добавками </a:t>
            </a:r>
            <a:r>
              <a:rPr lang="ru-RU" dirty="0" err="1"/>
              <a:t>СаО</a:t>
            </a:r>
            <a:r>
              <a:rPr lang="ru-RU" dirty="0"/>
              <a:t>, А1</a:t>
            </a:r>
            <a:r>
              <a:rPr lang="ru-RU" baseline="-25000" dirty="0"/>
              <a:t>2</a:t>
            </a:r>
            <a:r>
              <a:rPr lang="ru-RU" dirty="0"/>
              <a:t>О</a:t>
            </a:r>
            <a:r>
              <a:rPr lang="ru-RU" baseline="-25000" dirty="0"/>
              <a:t>3</a:t>
            </a:r>
            <a:r>
              <a:rPr lang="ru-RU" dirty="0"/>
              <a:t>, SiO</a:t>
            </a:r>
            <a:r>
              <a:rPr lang="ru-RU" baseline="-25000" dirty="0"/>
              <a:t>2</a:t>
            </a:r>
            <a:r>
              <a:rPr lang="ru-RU" dirty="0"/>
              <a:t>. Проходя через такой шлак, </a:t>
            </a:r>
            <a:r>
              <a:rPr lang="ru-RU" dirty="0" smtClean="0"/>
              <a:t>капли </a:t>
            </a:r>
            <a:r>
              <a:rPr lang="ru-RU" dirty="0"/>
              <a:t>металла очищаются от серы; в них снижается содержание </a:t>
            </a:r>
            <a:r>
              <a:rPr lang="ru-RU" dirty="0" smtClean="0"/>
              <a:t>неметаллических включений</a:t>
            </a:r>
            <a:r>
              <a:rPr lang="ru-RU" dirty="0"/>
              <a:t>, а в кристаллизаторе образуется плотный качественный слиток.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006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408712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Электрошлаковый переплав позволяет получать наплавляемый </a:t>
            </a:r>
            <a:r>
              <a:rPr lang="ru-RU" dirty="0" smtClean="0"/>
              <a:t>слиток высокого </a:t>
            </a:r>
            <a:r>
              <a:rPr lang="ru-RU" dirty="0"/>
              <a:t>качества за счет снижения содержания вредных примесей, </a:t>
            </a:r>
            <a:r>
              <a:rPr lang="ru-RU" dirty="0" smtClean="0"/>
              <a:t>особенностей </a:t>
            </a:r>
            <a:r>
              <a:rPr lang="ru-RU" dirty="0"/>
              <a:t>кристаллической структуры и однородности по химическому составу.</a:t>
            </a:r>
          </a:p>
          <a:p>
            <a:pPr marL="0" indent="444500" algn="just">
              <a:buNone/>
            </a:pPr>
            <a:r>
              <a:rPr lang="ru-RU" dirty="0"/>
              <a:t>В настоящее время установлены следующие преимущества </a:t>
            </a:r>
            <a:r>
              <a:rPr lang="ru-RU" dirty="0" smtClean="0"/>
              <a:t>электрошлакового </a:t>
            </a:r>
            <a:r>
              <a:rPr lang="ru-RU" dirty="0"/>
              <a:t>переплава перед другими способами получения стали:</a:t>
            </a:r>
          </a:p>
          <a:p>
            <a:pPr marL="0" indent="444500" algn="just">
              <a:buNone/>
            </a:pPr>
            <a:r>
              <a:rPr lang="ru-RU" dirty="0"/>
              <a:t>1) Хорошее качество слитка, отсутствие усадочной раковины и </a:t>
            </a:r>
            <a:r>
              <a:rPr lang="ru-RU" dirty="0" smtClean="0"/>
              <a:t>пористости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2) Меньшее количество и меньший размер включений.</a:t>
            </a:r>
          </a:p>
          <a:p>
            <a:pPr marL="0" indent="444500" algn="just">
              <a:buNone/>
            </a:pPr>
            <a:r>
              <a:rPr lang="ru-RU" dirty="0"/>
              <a:t>3) Однородность структуры и химического состава.</a:t>
            </a:r>
          </a:p>
          <a:p>
            <a:pPr marL="0" indent="444500" algn="just">
              <a:buNone/>
            </a:pPr>
            <a:r>
              <a:rPr lang="ru-RU" dirty="0"/>
              <a:t>4) Высокий выход годного.</a:t>
            </a:r>
          </a:p>
          <a:p>
            <a:pPr marL="0" indent="444500" algn="just">
              <a:buNone/>
            </a:pPr>
            <a:r>
              <a:rPr lang="ru-RU" dirty="0"/>
              <a:t>5) Возможность регулируемого снижения содержания серы, кислорода, </a:t>
            </a:r>
            <a:r>
              <a:rPr lang="ru-RU" dirty="0" smtClean="0"/>
              <a:t>а в </a:t>
            </a:r>
            <a:r>
              <a:rPr lang="ru-RU" dirty="0"/>
              <a:t>некоторых условиях и азот; возможность сохранения </a:t>
            </a:r>
            <a:r>
              <a:rPr lang="ru-RU" dirty="0" smtClean="0"/>
              <a:t>легирующих элементов</a:t>
            </a:r>
            <a:r>
              <a:rPr lang="ru-RU" dirty="0"/>
              <a:t>, которые могут быть окислены, таких как кремний и титан.</a:t>
            </a:r>
          </a:p>
          <a:p>
            <a:pPr marL="0" indent="444500" algn="just">
              <a:buNone/>
            </a:pPr>
            <a:r>
              <a:rPr lang="ru-RU" dirty="0"/>
              <a:t>6) Возможность корректирования состава металла путем применения </a:t>
            </a:r>
            <a:r>
              <a:rPr lang="ru-RU" dirty="0" smtClean="0"/>
              <a:t>соответствующего </a:t>
            </a:r>
            <a:r>
              <a:rPr lang="ru-RU" dirty="0"/>
              <a:t>флюса.</a:t>
            </a:r>
          </a:p>
          <a:p>
            <a:pPr marL="0" indent="444500" algn="just">
              <a:buNone/>
            </a:pPr>
            <a:r>
              <a:rPr lang="ru-RU" dirty="0"/>
              <a:t>7) Общее улучшение характеристик пластичности и ударной вязкости.</a:t>
            </a:r>
          </a:p>
          <a:p>
            <a:pPr marL="0" indent="444500" algn="just">
              <a:buNone/>
            </a:pPr>
            <a:r>
              <a:rPr lang="ru-RU" dirty="0"/>
              <a:t>8) Улучшение свариваемости.</a:t>
            </a:r>
          </a:p>
          <a:p>
            <a:pPr marL="0" indent="444500" algn="just">
              <a:buNone/>
            </a:pPr>
            <a:r>
              <a:rPr lang="ru-RU" dirty="0"/>
              <a:t>9) Обеспечение такого качества поверхности, которое исключает </a:t>
            </a:r>
            <a:r>
              <a:rPr lang="ru-RU" dirty="0" smtClean="0"/>
              <a:t>необходимость </a:t>
            </a:r>
            <a:r>
              <a:rPr lang="ru-RU" dirty="0"/>
              <a:t>в зачистке поверхности при горячей обработке.</a:t>
            </a:r>
          </a:p>
          <a:p>
            <a:pPr marL="0" indent="444500" algn="just">
              <a:buNone/>
            </a:pPr>
            <a:r>
              <a:rPr lang="ru-RU" dirty="0"/>
              <a:t>10) Облегчение условий отливки электродов по сравнению с </a:t>
            </a:r>
            <a:r>
              <a:rPr lang="ru-RU" dirty="0" smtClean="0"/>
              <a:t>разливкой слитков </a:t>
            </a:r>
            <a:r>
              <a:rPr lang="ru-RU" dirty="0"/>
              <a:t>для непосредственной прокатки.</a:t>
            </a:r>
          </a:p>
          <a:p>
            <a:pPr marL="0" indent="444500" algn="just">
              <a:buNone/>
            </a:pPr>
            <a:r>
              <a:rPr lang="ru-RU" dirty="0"/>
              <a:t>11) Возможность управления направлением и скоростью </a:t>
            </a:r>
            <a:r>
              <a:rPr lang="ru-RU" dirty="0" smtClean="0"/>
              <a:t>затвердевания.</a:t>
            </a:r>
          </a:p>
          <a:p>
            <a:pPr marL="0" indent="444500" algn="just">
              <a:buNone/>
            </a:pPr>
            <a:r>
              <a:rPr lang="ru-RU" dirty="0" smtClean="0"/>
              <a:t>12</a:t>
            </a:r>
            <a:r>
              <a:rPr lang="ru-RU" dirty="0"/>
              <a:t>) Возможность регулирования крупности зерен и величины карбидов</a:t>
            </a:r>
            <a:r>
              <a:rPr lang="ru-RU" dirty="0" smtClean="0"/>
              <a:t>, особенно </a:t>
            </a:r>
            <a:r>
              <a:rPr lang="ru-RU" dirty="0"/>
              <a:t>в быстрорежущих инструментальных сталях.</a:t>
            </a:r>
          </a:p>
          <a:p>
            <a:pPr marL="0" indent="444500" algn="just">
              <a:buNone/>
            </a:pPr>
            <a:r>
              <a:rPr lang="ru-RU" dirty="0"/>
              <a:t>13) Расплавленный металл защищен от </a:t>
            </a:r>
            <a:r>
              <a:rPr lang="ru-RU" dirty="0" smtClean="0"/>
              <a:t>атмосферного </a:t>
            </a:r>
            <a:r>
              <a:rPr lang="ru-RU" dirty="0"/>
              <a:t>окисления.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71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5.1 Вакуумный индукционный переплав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904656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Общая характеристика.</a:t>
            </a:r>
          </a:p>
          <a:p>
            <a:pPr marL="0" indent="444500" algn="just">
              <a:buNone/>
            </a:pPr>
            <a:r>
              <a:rPr lang="ru-RU" dirty="0"/>
              <a:t>Вакуумная индукционная плавка является одним из </a:t>
            </a:r>
            <a:r>
              <a:rPr lang="ru-RU" dirty="0" smtClean="0"/>
              <a:t>самых распространенных </a:t>
            </a:r>
            <a:r>
              <a:rPr lang="ru-RU" dirty="0"/>
              <a:t>процессов индукционной плавки как в промышленности, </a:t>
            </a:r>
            <a:r>
              <a:rPr lang="ru-RU" dirty="0" smtClean="0"/>
              <a:t>так и </a:t>
            </a:r>
            <a:r>
              <a:rPr lang="ru-RU" dirty="0"/>
              <a:t>в области лабораторного эксперимента. Развитие ВИП идет по </a:t>
            </a:r>
            <a:r>
              <a:rPr lang="ru-RU" dirty="0" smtClean="0"/>
              <a:t>трем направлениям</a:t>
            </a:r>
            <a:r>
              <a:rPr lang="ru-RU" dirty="0"/>
              <a:t>:</a:t>
            </a:r>
          </a:p>
          <a:p>
            <a:pPr marL="0" indent="444500" algn="just">
              <a:buNone/>
            </a:pPr>
            <a:r>
              <a:rPr lang="ru-RU" dirty="0"/>
              <a:t>1) выплавка металла для слитков, предназначенных для </a:t>
            </a:r>
            <a:r>
              <a:rPr lang="ru-RU" dirty="0" smtClean="0"/>
              <a:t>последующего передела </a:t>
            </a:r>
            <a:r>
              <a:rPr lang="ru-RU" dirty="0"/>
              <a:t>методами обработки металлов давлением;</a:t>
            </a:r>
          </a:p>
          <a:p>
            <a:pPr marL="0" indent="444500" algn="just">
              <a:buNone/>
            </a:pPr>
            <a:r>
              <a:rPr lang="ru-RU" dirty="0"/>
              <a:t>2) производство литых изделий (в частности, турбинных лопаток</a:t>
            </a:r>
            <a:r>
              <a:rPr lang="ru-RU" dirty="0" smtClean="0"/>
              <a:t>) способами </a:t>
            </a:r>
            <a:r>
              <a:rPr lang="ru-RU" dirty="0"/>
              <a:t>как точного, так и центробежного литья;</a:t>
            </a:r>
          </a:p>
          <a:p>
            <a:pPr marL="0" indent="444500" algn="just">
              <a:buNone/>
            </a:pPr>
            <a:r>
              <a:rPr lang="ru-RU" dirty="0"/>
              <a:t>3) выплавка электродов и заготовок для последующего переплава (ВДП</a:t>
            </a:r>
            <a:r>
              <a:rPr lang="ru-RU" dirty="0" smtClean="0"/>
              <a:t>, ЭЛП</a:t>
            </a:r>
            <a:r>
              <a:rPr lang="ru-RU" dirty="0"/>
              <a:t>, ЭШП и др.).</a:t>
            </a:r>
          </a:p>
          <a:p>
            <a:pPr marL="0" indent="444500" algn="just">
              <a:buNone/>
            </a:pPr>
            <a:r>
              <a:rPr lang="ru-RU" dirty="0"/>
              <a:t>На заводах черной металлургии, когда поставлена цель получить </a:t>
            </a:r>
            <a:r>
              <a:rPr lang="ru-RU" dirty="0" smtClean="0"/>
              <a:t>металл наивысшего </a:t>
            </a:r>
            <a:r>
              <a:rPr lang="ru-RU" dirty="0"/>
              <a:t>качества, ВИП используются в основном для выплавки </a:t>
            </a:r>
            <a:r>
              <a:rPr lang="ru-RU" dirty="0" smtClean="0"/>
              <a:t>заготовок для </a:t>
            </a:r>
            <a:r>
              <a:rPr lang="ru-RU" dirty="0"/>
              <a:t>дальнейшего переплава</a:t>
            </a:r>
            <a:r>
              <a:rPr lang="ru-RU" dirty="0" smtClean="0"/>
              <a:t>.</a:t>
            </a:r>
          </a:p>
          <a:p>
            <a:pPr marL="0" indent="444500" algn="just">
              <a:buNone/>
            </a:pPr>
            <a:r>
              <a:rPr lang="ru-RU" dirty="0"/>
              <a:t>Методом ВИП выплавляют в основном две группы марок стали:</a:t>
            </a:r>
          </a:p>
          <a:p>
            <a:pPr marL="0" indent="444500" algn="just">
              <a:buNone/>
            </a:pPr>
            <a:r>
              <a:rPr lang="ru-RU" dirty="0"/>
              <a:t>-жаропрочные сплавы на никелевой основе (это главный </a:t>
            </a:r>
            <a:r>
              <a:rPr lang="ru-RU" dirty="0" smtClean="0"/>
              <a:t>сортамент ВИП</a:t>
            </a:r>
            <a:r>
              <a:rPr lang="ru-RU" dirty="0"/>
              <a:t>);</a:t>
            </a:r>
          </a:p>
          <a:p>
            <a:pPr marL="0" indent="444500" algn="just">
              <a:buNone/>
            </a:pPr>
            <a:r>
              <a:rPr lang="ru-RU" dirty="0"/>
              <a:t>- </a:t>
            </a:r>
            <a:r>
              <a:rPr lang="ru-RU" dirty="0" err="1"/>
              <a:t>особонизкоуглеродистые</a:t>
            </a:r>
            <a:r>
              <a:rPr lang="ru-RU" dirty="0"/>
              <a:t> коррозионностойкие стали.</a:t>
            </a:r>
          </a:p>
          <a:p>
            <a:pPr marL="0" indent="444500" algn="just">
              <a:buNone/>
            </a:pPr>
            <a:r>
              <a:rPr lang="ru-RU" dirty="0"/>
              <a:t>Стали занимают меньший объем и если коррозионностойкие стали </a:t>
            </a:r>
            <a:r>
              <a:rPr lang="ru-RU" dirty="0" smtClean="0"/>
              <a:t>можно сразу </a:t>
            </a:r>
            <a:r>
              <a:rPr lang="ru-RU" dirty="0"/>
              <a:t>передавать из ВИП на прокатку, то жаропрочные сплавы нельзя, так </a:t>
            </a:r>
            <a:r>
              <a:rPr lang="ru-RU" dirty="0" smtClean="0"/>
              <a:t>как структура </a:t>
            </a:r>
            <a:r>
              <a:rPr lang="ru-RU" dirty="0"/>
              <a:t>слитка, получаемого при выплавке стали и сплавов ВИП, </a:t>
            </a:r>
            <a:r>
              <a:rPr lang="ru-RU" dirty="0" smtClean="0"/>
              <a:t>обладает теми </a:t>
            </a:r>
            <a:r>
              <a:rPr lang="ru-RU" dirty="0"/>
              <a:t>же дефектами, что и обычный слиток, так как разливка производится </a:t>
            </a:r>
            <a:r>
              <a:rPr lang="ru-RU" dirty="0" smtClean="0"/>
              <a:t>в обычную </a:t>
            </a:r>
            <a:r>
              <a:rPr lang="ru-RU" dirty="0"/>
              <a:t>изложницу.</a:t>
            </a:r>
          </a:p>
        </p:txBody>
      </p:sp>
    </p:spTree>
    <p:extLst>
      <p:ext uri="{BB962C8B-B14F-4D97-AF65-F5344CB8AC3E}">
        <p14:creationId xmlns:p14="http://schemas.microsoft.com/office/powerpoint/2010/main" val="785531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5904656"/>
          </a:xfrm>
        </p:spPr>
        <p:txBody>
          <a:bodyPr>
            <a:normAutofit fontScale="9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Такое большое число преимуществ процесса ЭШП является </a:t>
            </a:r>
            <a:r>
              <a:rPr lang="ru-RU" dirty="0" smtClean="0"/>
              <a:t>следствием большого </a:t>
            </a:r>
            <a:r>
              <a:rPr lang="ru-RU" dirty="0"/>
              <a:t>числа степеней свободы, свойственного этому процессу. </a:t>
            </a:r>
            <a:r>
              <a:rPr lang="ru-RU" dirty="0" smtClean="0"/>
              <a:t>Важность степеней </a:t>
            </a:r>
            <a:r>
              <a:rPr lang="ru-RU" dirty="0"/>
              <a:t>свободы в технологии стала приобретать все большее значение по </a:t>
            </a:r>
            <a:r>
              <a:rPr lang="ru-RU" dirty="0" smtClean="0"/>
              <a:t>мере </a:t>
            </a:r>
            <a:r>
              <a:rPr lang="ru-RU" dirty="0"/>
              <a:t>усложнения требований к современным продуктам.</a:t>
            </a:r>
          </a:p>
          <a:p>
            <a:pPr marL="0" indent="444500" algn="just">
              <a:buNone/>
            </a:pPr>
            <a:r>
              <a:rPr lang="ru-RU" dirty="0"/>
              <a:t>Оборудование ЭШП проще и дешевле, чем при ВДП.</a:t>
            </a:r>
          </a:p>
          <a:p>
            <a:pPr marL="0" indent="444500" algn="just">
              <a:buNone/>
            </a:pPr>
            <a:r>
              <a:rPr lang="ru-RU" dirty="0"/>
              <a:t>Недостатком ЭШП является невозможность организовать в открытом </a:t>
            </a:r>
            <a:r>
              <a:rPr lang="ru-RU" dirty="0" smtClean="0"/>
              <a:t>агрегате </a:t>
            </a:r>
            <a:r>
              <a:rPr lang="ru-RU" dirty="0"/>
              <a:t>удаление водорода. В связи с этим широкое распространение </a:t>
            </a:r>
            <a:r>
              <a:rPr lang="ru-RU" dirty="0" smtClean="0"/>
              <a:t>получили дуплекс-процессы </a:t>
            </a:r>
            <a:r>
              <a:rPr lang="ru-RU" dirty="0"/>
              <a:t>ВИП–ЭШП и ЭШП-ВДП.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6693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872207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Конструктивно-технологические особенности.</a:t>
            </a:r>
          </a:p>
          <a:p>
            <a:pPr marL="0" indent="444500" algn="just">
              <a:buNone/>
            </a:pPr>
            <a:r>
              <a:rPr lang="ru-RU" dirty="0"/>
              <a:t>Процесс ЭШП разработан в Институте электросварки им. Е. О. </a:t>
            </a:r>
            <a:r>
              <a:rPr lang="ru-RU" dirty="0" smtClean="0"/>
              <a:t>Патона АН </a:t>
            </a:r>
            <a:r>
              <a:rPr lang="ru-RU" dirty="0"/>
              <a:t>Украины. Практическое распространение метода ЭШП началось с 1958 г</a:t>
            </a:r>
            <a:r>
              <a:rPr lang="ru-RU" dirty="0" smtClean="0"/>
              <a:t>. на </a:t>
            </a:r>
            <a:r>
              <a:rPr lang="ru-RU" dirty="0"/>
              <a:t>металлургическом заводе «</a:t>
            </a:r>
            <a:r>
              <a:rPr lang="ru-RU" dirty="0" err="1"/>
              <a:t>Днепроспецсталь</a:t>
            </a:r>
            <a:r>
              <a:rPr lang="ru-RU" dirty="0"/>
              <a:t>».</a:t>
            </a:r>
          </a:p>
          <a:p>
            <a:pPr marL="0" indent="444500" algn="just">
              <a:buNone/>
            </a:pPr>
            <a:r>
              <a:rPr lang="ru-RU" dirty="0"/>
              <a:t>Принципиальная схема электрошлакового переплава представлена на </a:t>
            </a:r>
            <a:r>
              <a:rPr lang="ru-RU" dirty="0" smtClean="0"/>
              <a:t>рисунке </a:t>
            </a:r>
            <a:r>
              <a:rPr lang="ru-RU" dirty="0"/>
              <a:t>5.6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28" y="2132856"/>
            <a:ext cx="3190875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67944" y="357301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/>
              <a:t>1 – источник питания;2 – слиток; 3 – лунка расплава;4 – кристаллизатор; 5 </a:t>
            </a:r>
            <a:r>
              <a:rPr lang="ru-RU" dirty="0" smtClean="0"/>
              <a:t>– электрод</a:t>
            </a:r>
            <a:r>
              <a:rPr lang="ru-RU" dirty="0"/>
              <a:t>; 6 – вакуумная камера; 7 – шлаковая ванна</a:t>
            </a:r>
          </a:p>
          <a:p>
            <a:pPr algn="just"/>
            <a:r>
              <a:rPr lang="ru-RU" dirty="0"/>
              <a:t>Рисунок 5.6 - Схема электрошлакового переплава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130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6120680"/>
          </a:xfrm>
        </p:spPr>
        <p:txBody>
          <a:bodyPr>
            <a:normAutofit fontScale="85000" lnSpcReduction="10000"/>
          </a:bodyPr>
          <a:lstStyle/>
          <a:p>
            <a:pPr marL="0" indent="444500" algn="just">
              <a:buNone/>
            </a:pPr>
            <a:r>
              <a:rPr lang="ru-RU" dirty="0"/>
              <a:t>Существует </a:t>
            </a:r>
            <a:r>
              <a:rPr lang="ru-RU" b="1" dirty="0"/>
              <a:t>два типа установок ЭШП</a:t>
            </a:r>
            <a:r>
              <a:rPr lang="ru-RU" dirty="0"/>
              <a:t>: с расходуемым электродом и с </a:t>
            </a:r>
            <a:r>
              <a:rPr lang="ru-RU" dirty="0" err="1" smtClean="0"/>
              <a:t>нерасходуемым</a:t>
            </a:r>
            <a:r>
              <a:rPr lang="ru-RU" dirty="0" smtClean="0"/>
              <a:t> </a:t>
            </a:r>
            <a:r>
              <a:rPr lang="ru-RU" dirty="0"/>
              <a:t>электродом. Суть процесса при этом остается неизменной: </a:t>
            </a:r>
            <a:r>
              <a:rPr lang="ru-RU" dirty="0" smtClean="0"/>
              <a:t>капли металла </a:t>
            </a:r>
            <a:r>
              <a:rPr lang="ru-RU" dirty="0"/>
              <a:t>проходят через слой жидкого шлака (через шлаковую ванну). </a:t>
            </a:r>
            <a:r>
              <a:rPr lang="ru-RU" dirty="0" err="1" smtClean="0"/>
              <a:t>Нерасходуемые</a:t>
            </a:r>
            <a:r>
              <a:rPr lang="ru-RU" dirty="0" smtClean="0"/>
              <a:t> </a:t>
            </a:r>
            <a:r>
              <a:rPr lang="ru-RU" dirty="0"/>
              <a:t>электроды, используемые для поддержания требуемой температуры </a:t>
            </a:r>
            <a:r>
              <a:rPr lang="ru-RU" dirty="0" smtClean="0"/>
              <a:t>в шлаковой </a:t>
            </a:r>
            <a:r>
              <a:rPr lang="ru-RU" dirty="0"/>
              <a:t>ванне, бывают графитовые или металлические </a:t>
            </a:r>
            <a:r>
              <a:rPr lang="ru-RU" dirty="0" err="1"/>
              <a:t>водоохлаждаемые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Проходя через слой жидкого шлака, капли металла попадают или в </a:t>
            </a:r>
            <a:r>
              <a:rPr lang="ru-RU" dirty="0" smtClean="0"/>
              <a:t>кристаллизатор</a:t>
            </a:r>
            <a:r>
              <a:rPr lang="ru-RU" dirty="0"/>
              <a:t>, или в огнеупорный тигель. В последнем случае плавка ведется в так </a:t>
            </a:r>
            <a:r>
              <a:rPr lang="ru-RU" dirty="0" smtClean="0"/>
              <a:t>называемых </a:t>
            </a:r>
            <a:r>
              <a:rPr lang="ru-RU" dirty="0"/>
              <a:t>установках с керамическим тиглем. Для производства </a:t>
            </a:r>
            <a:r>
              <a:rPr lang="ru-RU" dirty="0" smtClean="0"/>
              <a:t>стальных слитков </a:t>
            </a:r>
            <a:r>
              <a:rPr lang="ru-RU" dirty="0"/>
              <a:t>обычно используют процесс с расходуемым электродом и </a:t>
            </a:r>
            <a:r>
              <a:rPr lang="ru-RU" dirty="0" smtClean="0"/>
              <a:t>охлаждаемым </a:t>
            </a:r>
            <a:r>
              <a:rPr lang="ru-RU" dirty="0"/>
              <a:t>кристаллизатором.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4469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435280" cy="6669360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Расходуемые электроды получают, выплавляя предварительно </a:t>
            </a:r>
            <a:r>
              <a:rPr lang="ru-RU" dirty="0" smtClean="0"/>
              <a:t>металл нужного </a:t>
            </a:r>
            <a:r>
              <a:rPr lang="ru-RU" dirty="0"/>
              <a:t>состава в обычном сталеплавильном агрегате (чаще в дуговой </a:t>
            </a:r>
            <a:r>
              <a:rPr lang="ru-RU" dirty="0" smtClean="0"/>
              <a:t>сталеплавильной </a:t>
            </a:r>
            <a:r>
              <a:rPr lang="ru-RU" dirty="0"/>
              <a:t>печи) и разливая его на слитки или непрерывно-литую заготовку.</a:t>
            </a:r>
          </a:p>
          <a:p>
            <a:pPr marL="0" indent="444500" algn="just">
              <a:buNone/>
            </a:pPr>
            <a:r>
              <a:rPr lang="ru-RU" dirty="0"/>
              <a:t>Для получения расходуемых электродов необходимых размеров (по </a:t>
            </a:r>
            <a:r>
              <a:rPr lang="ru-RU" dirty="0" smtClean="0"/>
              <a:t>сечению) слитки </a:t>
            </a:r>
            <a:r>
              <a:rPr lang="ru-RU" dirty="0"/>
              <a:t>могут подвергаться прокатке или ковке. Получаемые ЭШП </a:t>
            </a:r>
            <a:r>
              <a:rPr lang="ru-RU" dirty="0" smtClean="0"/>
              <a:t>слитки имеют </a:t>
            </a:r>
            <a:r>
              <a:rPr lang="ru-RU" dirty="0"/>
              <a:t>обычно развес до 5–6т. В отдельных случаях (например, при </a:t>
            </a:r>
            <a:r>
              <a:rPr lang="ru-RU" dirty="0" smtClean="0"/>
              <a:t>получении заготовок </a:t>
            </a:r>
            <a:r>
              <a:rPr lang="ru-RU" dirty="0"/>
              <a:t>для последующего изготовления роторов турбин электростанций</a:t>
            </a:r>
            <a:r>
              <a:rPr lang="ru-RU" dirty="0" smtClean="0"/>
              <a:t>) отливаются </a:t>
            </a:r>
            <a:r>
              <a:rPr lang="ru-RU" dirty="0"/>
              <a:t>ЭШП слитки массой 60т и более. В СССР была разработана </a:t>
            </a:r>
            <a:r>
              <a:rPr lang="ru-RU" dirty="0" smtClean="0"/>
              <a:t>специальная </a:t>
            </a:r>
            <a:r>
              <a:rPr lang="ru-RU" dirty="0"/>
              <a:t>электрошлаковая технология, позволяющая отливать слитки массой </a:t>
            </a:r>
            <a:r>
              <a:rPr lang="ru-RU" dirty="0" smtClean="0"/>
              <a:t>до 300т</a:t>
            </a:r>
            <a:r>
              <a:rPr lang="ru-RU" dirty="0"/>
              <a:t>. Большие слитки массой 200– 300 т (для роторов турбин, валов </a:t>
            </a:r>
            <a:r>
              <a:rPr lang="ru-RU" dirty="0" smtClean="0"/>
              <a:t>судовых двигателей </a:t>
            </a:r>
            <a:r>
              <a:rPr lang="ru-RU" dirty="0"/>
              <a:t>и т. п.) выплавляют редко, и заводам нерационально иметь у </a:t>
            </a:r>
            <a:r>
              <a:rPr lang="ru-RU" dirty="0" smtClean="0"/>
              <a:t>себя крупные </a:t>
            </a:r>
            <a:r>
              <a:rPr lang="ru-RU" dirty="0"/>
              <a:t>агрегаты для того, чтобы использовать их только несколько раз в году</a:t>
            </a:r>
            <a:r>
              <a:rPr lang="ru-RU" dirty="0" smtClean="0"/>
              <a:t>. </a:t>
            </a:r>
            <a:endParaRPr lang="ru-RU" dirty="0"/>
          </a:p>
          <a:p>
            <a:pPr marL="0" indent="444500" algn="just">
              <a:buNone/>
            </a:pPr>
            <a:r>
              <a:rPr lang="ru-RU" dirty="0"/>
              <a:t>Поэтому для производства сверхкрупных слитков Институтом им. Е. О. </a:t>
            </a:r>
            <a:r>
              <a:rPr lang="ru-RU" dirty="0" smtClean="0"/>
              <a:t>Патона совместно </a:t>
            </a:r>
            <a:r>
              <a:rPr lang="ru-RU" dirty="0"/>
              <a:t>с рядом заводов создан способ, получивший название </a:t>
            </a:r>
            <a:r>
              <a:rPr lang="ru-RU" i="1" dirty="0" smtClean="0"/>
              <a:t>порционной электрошлаковой </a:t>
            </a:r>
            <a:r>
              <a:rPr lang="ru-RU" i="1" dirty="0"/>
              <a:t>отливки </a:t>
            </a:r>
            <a:r>
              <a:rPr lang="ru-RU" dirty="0"/>
              <a:t>(ПЭШО). В отличие от обычного ЭШП, </a:t>
            </a:r>
            <a:r>
              <a:rPr lang="ru-RU" dirty="0" smtClean="0"/>
              <a:t>основанного на </a:t>
            </a:r>
            <a:r>
              <a:rPr lang="ru-RU" dirty="0"/>
              <a:t>переплаве расходуемых электродов, способ ПЭШО предусматривает </a:t>
            </a:r>
            <a:r>
              <a:rPr lang="ru-RU" dirty="0" smtClean="0"/>
              <a:t>получение </a:t>
            </a:r>
            <a:r>
              <a:rPr lang="ru-RU" dirty="0"/>
              <a:t>слитков непосредственно из жидкого металла. В </a:t>
            </a:r>
            <a:r>
              <a:rPr lang="ru-RU" dirty="0" err="1"/>
              <a:t>водоохлаждаемой</a:t>
            </a:r>
            <a:r>
              <a:rPr lang="ru-RU" dirty="0"/>
              <a:t> </a:t>
            </a:r>
            <a:r>
              <a:rPr lang="ru-RU" dirty="0" smtClean="0"/>
              <a:t>изложнице </a:t>
            </a:r>
            <a:r>
              <a:rPr lang="ru-RU" dirty="0"/>
              <a:t>с помощью </a:t>
            </a:r>
            <a:r>
              <a:rPr lang="ru-RU" dirty="0" err="1"/>
              <a:t>нерасходуемых</a:t>
            </a:r>
            <a:r>
              <a:rPr lang="ru-RU" dirty="0"/>
              <a:t> электродов расплавляется смесь </a:t>
            </a:r>
            <a:r>
              <a:rPr lang="ru-RU" dirty="0" smtClean="0"/>
              <a:t>шлакообразующих </a:t>
            </a:r>
            <a:r>
              <a:rPr lang="ru-RU" dirty="0"/>
              <a:t>компонентов. При этом в изложнице образуется слой </a:t>
            </a:r>
            <a:r>
              <a:rPr lang="ru-RU" dirty="0" smtClean="0"/>
              <a:t>жидкого шлака </a:t>
            </a:r>
            <a:r>
              <a:rPr lang="ru-RU" dirty="0"/>
              <a:t>(шлаковая ванна), обладающий высокой рафинирующей </a:t>
            </a:r>
            <a:r>
              <a:rPr lang="ru-RU" dirty="0" smtClean="0"/>
              <a:t>способностью (</a:t>
            </a:r>
            <a:r>
              <a:rPr lang="ru-RU" dirty="0"/>
              <a:t>рисунок 5.7, </a:t>
            </a:r>
            <a:r>
              <a:rPr lang="ru-RU" i="1" dirty="0"/>
              <a:t>а). </a:t>
            </a:r>
            <a:r>
              <a:rPr lang="ru-RU" dirty="0"/>
              <a:t>Через слой шлака заливают первую порцию стали, </a:t>
            </a:r>
            <a:r>
              <a:rPr lang="ru-RU" dirty="0" smtClean="0"/>
              <a:t>полученной </a:t>
            </a:r>
            <a:r>
              <a:rPr lang="ru-RU" dirty="0"/>
              <a:t>в печи, емкость которой равна части емкости изложницы. В период </a:t>
            </a:r>
            <a:r>
              <a:rPr lang="ru-RU" dirty="0" smtClean="0"/>
              <a:t>заливки металла </a:t>
            </a:r>
            <a:r>
              <a:rPr lang="ru-RU" dirty="0"/>
              <a:t>погруженные в шлак электроды автоматически поднимаются (</a:t>
            </a:r>
            <a:r>
              <a:rPr lang="ru-RU" dirty="0" smtClean="0"/>
              <a:t>рисунок 5.7</a:t>
            </a:r>
            <a:r>
              <a:rPr lang="ru-RU" dirty="0"/>
              <a:t>, </a:t>
            </a:r>
            <a:r>
              <a:rPr lang="ru-RU" i="1" dirty="0"/>
              <a:t>б).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0420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157192"/>
            <a:ext cx="8229600" cy="53692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Рисунок 5.7 - Схема порционной электрошлаковой отливки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231651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76469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435280" cy="6336704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После заливки первой порции металла ведут электрошлаковый </a:t>
            </a:r>
            <a:r>
              <a:rPr lang="ru-RU" dirty="0" smtClean="0"/>
              <a:t>обогрев зеркала </a:t>
            </a:r>
            <a:r>
              <a:rPr lang="ru-RU" dirty="0"/>
              <a:t>металла. За счет подводимой мощности зеркало должно </a:t>
            </a:r>
            <a:r>
              <a:rPr lang="ru-RU" dirty="0" smtClean="0"/>
              <a:t>оставаться жидким </a:t>
            </a:r>
            <a:r>
              <a:rPr lang="ru-RU" dirty="0"/>
              <a:t>по всему сечению изложницы. При этом залитый металл </a:t>
            </a:r>
            <a:r>
              <a:rPr lang="ru-RU" dirty="0" smtClean="0"/>
              <a:t>постепенно затвердевает </a:t>
            </a:r>
            <a:r>
              <a:rPr lang="ru-RU" dirty="0"/>
              <a:t>в направлении снизу вверх, и к моменту заливки </a:t>
            </a:r>
            <a:r>
              <a:rPr lang="ru-RU" dirty="0" smtClean="0"/>
              <a:t>следующей порции </a:t>
            </a:r>
            <a:r>
              <a:rPr lang="ru-RU" dirty="0"/>
              <a:t>металла под слоем жидкого шлака остается небольшой объем </a:t>
            </a:r>
            <a:r>
              <a:rPr lang="ru-RU" dirty="0" smtClean="0"/>
              <a:t>жидкого металла </a:t>
            </a:r>
            <a:r>
              <a:rPr lang="ru-RU" dirty="0"/>
              <a:t>(рисунок 5.7, </a:t>
            </a:r>
            <a:r>
              <a:rPr lang="ru-RU" i="1" dirty="0"/>
              <a:t>в). </a:t>
            </a:r>
            <a:r>
              <a:rPr lang="ru-RU" dirty="0"/>
              <a:t>Металл следующей порции аналогичным образом </a:t>
            </a:r>
            <a:r>
              <a:rPr lang="ru-RU" dirty="0" smtClean="0"/>
              <a:t>заливают </a:t>
            </a:r>
            <a:r>
              <a:rPr lang="ru-RU" dirty="0"/>
              <a:t>в изложницу, и он смешивается с остатком жидкого металла </a:t>
            </a:r>
            <a:r>
              <a:rPr lang="ru-RU" dirty="0" smtClean="0"/>
              <a:t>первой порции </a:t>
            </a:r>
            <a:r>
              <a:rPr lang="ru-RU" dirty="0"/>
              <a:t>(рисунок 5.7, г). Этот процесс повторяют несколько раз до </a:t>
            </a:r>
            <a:r>
              <a:rPr lang="ru-RU" dirty="0" smtClean="0"/>
              <a:t>заполнения всей </a:t>
            </a:r>
            <a:r>
              <a:rPr lang="ru-RU" dirty="0"/>
              <a:t>изложницы. После заливки последней порции металла постепенно </a:t>
            </a:r>
            <a:r>
              <a:rPr lang="ru-RU" dirty="0" smtClean="0"/>
              <a:t>снижают </a:t>
            </a:r>
            <a:r>
              <a:rPr lang="ru-RU" dirty="0"/>
              <a:t>электрическую мощность, подводимую к шлаковой ванне, с тем чтобы </a:t>
            </a:r>
            <a:r>
              <a:rPr lang="ru-RU" dirty="0" smtClean="0"/>
              <a:t>предотвратить </a:t>
            </a:r>
            <a:r>
              <a:rPr lang="ru-RU" dirty="0"/>
              <a:t>образование усадочной раковины в головной части слитка (</a:t>
            </a:r>
            <a:r>
              <a:rPr lang="ru-RU" dirty="0" smtClean="0"/>
              <a:t>рисунок 5.7</a:t>
            </a:r>
            <a:r>
              <a:rPr lang="ru-RU" dirty="0"/>
              <a:t>, </a:t>
            </a:r>
            <a:r>
              <a:rPr lang="ru-RU" i="1" dirty="0"/>
              <a:t>д). </a:t>
            </a:r>
            <a:r>
              <a:rPr lang="ru-RU" dirty="0"/>
              <a:t>Интенсивная обработка металла рафинирующим шлаком </a:t>
            </a:r>
            <a:r>
              <a:rPr lang="ru-RU" dirty="0" smtClean="0"/>
              <a:t>обеспечивает высокую </a:t>
            </a:r>
            <a:r>
              <a:rPr lang="ru-RU" dirty="0"/>
              <a:t>чистоту металла слитка по сере и неметаллическим включениям. </a:t>
            </a:r>
            <a:r>
              <a:rPr lang="ru-RU" dirty="0" smtClean="0"/>
              <a:t>Направленная </a:t>
            </a:r>
            <a:r>
              <a:rPr lang="ru-RU" dirty="0"/>
              <a:t>снизу вверх последовательная кристаллизация металла в </a:t>
            </a:r>
            <a:r>
              <a:rPr lang="ru-RU" dirty="0" smtClean="0"/>
              <a:t>изложнице при </a:t>
            </a:r>
            <a:r>
              <a:rPr lang="ru-RU" dirty="0"/>
              <a:t>постоянном наличии сравнительно небольшого объема жидкого </a:t>
            </a:r>
            <a:r>
              <a:rPr lang="ru-RU" dirty="0" smtClean="0"/>
              <a:t>металла и </a:t>
            </a:r>
            <a:r>
              <a:rPr lang="ru-RU" dirty="0"/>
              <a:t>высокого градиента температур в металлической ванне ограничивает </a:t>
            </a:r>
            <a:r>
              <a:rPr lang="ru-RU" dirty="0" smtClean="0"/>
              <a:t>развитие </a:t>
            </a:r>
            <a:r>
              <a:rPr lang="ru-RU" dirty="0"/>
              <a:t>в слитке зональной ликвации и исключает образование в нем дефектов </a:t>
            </a:r>
            <a:r>
              <a:rPr lang="ru-RU" dirty="0" smtClean="0"/>
              <a:t>усадочного </a:t>
            </a:r>
            <a:r>
              <a:rPr lang="ru-RU" dirty="0"/>
              <a:t>и </a:t>
            </a:r>
            <a:r>
              <a:rPr lang="ru-RU" dirty="0" err="1"/>
              <a:t>ликвационного</a:t>
            </a:r>
            <a:r>
              <a:rPr lang="ru-RU" dirty="0"/>
              <a:t> происхождения.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055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2736303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Другим технологическим приемом, позволяющим получать </a:t>
            </a:r>
            <a:r>
              <a:rPr lang="ru-RU" dirty="0" smtClean="0"/>
              <a:t>высококачественные </a:t>
            </a:r>
            <a:r>
              <a:rPr lang="ru-RU" dirty="0"/>
              <a:t>крупные слитки, является технология, названная </a:t>
            </a:r>
            <a:r>
              <a:rPr lang="ru-RU" i="1" dirty="0"/>
              <a:t>ЭШП с </a:t>
            </a:r>
            <a:r>
              <a:rPr lang="ru-RU" i="1" dirty="0" smtClean="0"/>
              <a:t>расходуемым </a:t>
            </a:r>
            <a:r>
              <a:rPr lang="ru-RU" i="1" dirty="0"/>
              <a:t>электродом, </a:t>
            </a:r>
            <a:r>
              <a:rPr lang="ru-RU" dirty="0"/>
              <a:t>согласно которой у отлитого по обычной технологии </a:t>
            </a:r>
            <a:r>
              <a:rPr lang="ru-RU" dirty="0" smtClean="0"/>
              <a:t>крупного </a:t>
            </a:r>
            <a:r>
              <a:rPr lang="ru-RU" dirty="0"/>
              <a:t>слитка удаляется осевая зона (здесь металл обычно поражен </a:t>
            </a:r>
            <a:r>
              <a:rPr lang="ru-RU" dirty="0" smtClean="0"/>
              <a:t>дефектами вследствие </a:t>
            </a:r>
            <a:r>
              <a:rPr lang="ru-RU" dirty="0"/>
              <a:t>ликвации вредных примесей, неметаллических включений, </a:t>
            </a:r>
            <a:r>
              <a:rPr lang="ru-RU" dirty="0" smtClean="0"/>
              <a:t>скопления </a:t>
            </a:r>
            <a:r>
              <a:rPr lang="ru-RU" dirty="0"/>
              <a:t>газов и т. п.). Образовавшуюся таким образом полость в слитке с </a:t>
            </a:r>
            <a:r>
              <a:rPr lang="ru-RU" dirty="0" smtClean="0"/>
              <a:t>помощью ЭШП </a:t>
            </a:r>
            <a:r>
              <a:rPr lang="ru-RU" dirty="0"/>
              <a:t>заполняют доброкачественным металлом.</a:t>
            </a:r>
          </a:p>
          <a:p>
            <a:pPr marL="0" indent="444500" algn="just">
              <a:buNone/>
            </a:pPr>
            <a:r>
              <a:rPr lang="ru-RU" dirty="0"/>
              <a:t>Разновидностью ЭШП является электрошлаковая отливка (ЭШО), </a:t>
            </a:r>
            <a:r>
              <a:rPr lang="ru-RU" dirty="0" smtClean="0"/>
              <a:t>для получения </a:t>
            </a:r>
            <a:r>
              <a:rPr lang="ru-RU" dirty="0"/>
              <a:t>которой жидкий металл заливается в </a:t>
            </a:r>
            <a:r>
              <a:rPr lang="ru-RU" dirty="0" err="1"/>
              <a:t>водоохлаждаемые</a:t>
            </a:r>
            <a:r>
              <a:rPr lang="ru-RU" dirty="0"/>
              <a:t> </a:t>
            </a:r>
            <a:r>
              <a:rPr lang="ru-RU" dirty="0" smtClean="0"/>
              <a:t>кристаллизаторы </a:t>
            </a:r>
            <a:r>
              <a:rPr lang="ru-RU" dirty="0"/>
              <a:t>через слой жидкого шлака. Кристаллизация в этом случае протекает </a:t>
            </a:r>
            <a:r>
              <a:rPr lang="ru-RU" dirty="0" smtClean="0"/>
              <a:t>при электрошлаковом </a:t>
            </a:r>
            <a:r>
              <a:rPr lang="ru-RU" dirty="0"/>
              <a:t>обогреве головной части слитков.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03" y="2924944"/>
            <a:ext cx="7758209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5661248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а – однофазная; б – трехфазная в одном кристаллизаторе; трехфазная </a:t>
            </a:r>
            <a:r>
              <a:rPr lang="ru-RU" dirty="0" smtClean="0"/>
              <a:t>в трех </a:t>
            </a:r>
            <a:r>
              <a:rPr lang="ru-RU" dirty="0"/>
              <a:t>кристаллизаторах</a:t>
            </a:r>
          </a:p>
          <a:p>
            <a:pPr algn="just"/>
            <a:r>
              <a:rPr lang="ru-RU" dirty="0"/>
              <a:t>Рисунок 5.8 – Основные виды электрошлакового переплава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8531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480720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dirty="0"/>
              <a:t>Установки ЭШП могут работать и на переменном, и на постоянном токе.</a:t>
            </a:r>
          </a:p>
          <a:p>
            <a:pPr marL="0" indent="444500" algn="just">
              <a:buNone/>
            </a:pPr>
            <a:r>
              <a:rPr lang="ru-RU" dirty="0"/>
              <a:t>Применение постоянного тока было вызвано возможностью использовать </a:t>
            </a:r>
            <a:r>
              <a:rPr lang="ru-RU" dirty="0" smtClean="0"/>
              <a:t>электролиз </a:t>
            </a:r>
            <a:r>
              <a:rPr lang="ru-RU" dirty="0"/>
              <a:t>расплава и таким образом добиться очистки металла от некоторых </a:t>
            </a:r>
            <a:r>
              <a:rPr lang="ru-RU" dirty="0" smtClean="0"/>
              <a:t>примесей </a:t>
            </a:r>
            <a:r>
              <a:rPr lang="ru-RU" dirty="0"/>
              <a:t>(серы, кислорода, водорода и др.), а также использовать одно и то </a:t>
            </a:r>
            <a:r>
              <a:rPr lang="ru-RU" dirty="0" smtClean="0"/>
              <a:t>же оборудование </a:t>
            </a:r>
            <a:r>
              <a:rPr lang="ru-RU" dirty="0"/>
              <a:t>для ЭШП и ВДП. Отечественные установки ЭШП работают </a:t>
            </a:r>
            <a:r>
              <a:rPr lang="ru-RU" dirty="0" smtClean="0"/>
              <a:t>на более </a:t>
            </a:r>
            <a:r>
              <a:rPr lang="ru-RU" dirty="0"/>
              <a:t>дешевом переменном токе. Практика показала, что переплав на </a:t>
            </a:r>
            <a:r>
              <a:rPr lang="ru-RU" dirty="0" smtClean="0"/>
              <a:t>переменном </a:t>
            </a:r>
            <a:r>
              <a:rPr lang="ru-RU" dirty="0"/>
              <a:t>токе способствует более глубокому рафинированию металла, в </a:t>
            </a:r>
            <a:r>
              <a:rPr lang="ru-RU" dirty="0" smtClean="0"/>
              <a:t>частности от </a:t>
            </a:r>
            <a:r>
              <a:rPr lang="ru-RU" dirty="0"/>
              <a:t>серы. Печи ЭШП могут быть однофазными и трехфазными.</a:t>
            </a:r>
          </a:p>
          <a:p>
            <a:pPr marL="0" indent="444500" algn="just">
              <a:buNone/>
            </a:pPr>
            <a:r>
              <a:rPr lang="ru-RU" dirty="0"/>
              <a:t>Конструкции ЭШП имеют различные схемы перемещения </a:t>
            </a:r>
            <a:r>
              <a:rPr lang="ru-RU" dirty="0" smtClean="0"/>
              <a:t>электрода, кристаллизатора </a:t>
            </a:r>
            <a:r>
              <a:rPr lang="ru-RU" dirty="0"/>
              <a:t>и слитка:</a:t>
            </a:r>
          </a:p>
          <a:p>
            <a:pPr marL="0" indent="444500" algn="just">
              <a:buNone/>
            </a:pPr>
            <a:r>
              <a:rPr lang="ru-RU" dirty="0"/>
              <a:t>1) кристаллизатор и поддон неподвижные, электрод опускается по </a:t>
            </a:r>
            <a:r>
              <a:rPr lang="ru-RU" dirty="0" smtClean="0"/>
              <a:t>мере его </a:t>
            </a:r>
            <a:r>
              <a:rPr lang="ru-RU" dirty="0"/>
              <a:t>оплавления. В конструкциях таких печей кристаллизатор </a:t>
            </a:r>
            <a:r>
              <a:rPr lang="ru-RU" dirty="0" smtClean="0"/>
              <a:t>имеет большую </a:t>
            </a:r>
            <a:r>
              <a:rPr lang="ru-RU" dirty="0"/>
              <a:t>высоту, чем слиток;</a:t>
            </a:r>
          </a:p>
          <a:p>
            <a:pPr marL="0" indent="444500" algn="just">
              <a:buNone/>
            </a:pPr>
            <a:r>
              <a:rPr lang="ru-RU" dirty="0"/>
              <a:t>2) кристаллизатор неподвижен, опускаются по ходу плавки электрод </a:t>
            </a:r>
            <a:r>
              <a:rPr lang="ru-RU" dirty="0" smtClean="0"/>
              <a:t>и слиток</a:t>
            </a:r>
            <a:r>
              <a:rPr lang="ru-RU" dirty="0"/>
              <a:t>;</a:t>
            </a:r>
          </a:p>
          <a:p>
            <a:pPr marL="0" indent="444500" algn="just">
              <a:buNone/>
            </a:pPr>
            <a:r>
              <a:rPr lang="ru-RU" dirty="0"/>
              <a:t>3) слиток неподвижен, электрод и кристаллизатор перемещаются </a:t>
            </a:r>
            <a:r>
              <a:rPr lang="ru-RU" dirty="0" smtClean="0"/>
              <a:t>на встречу </a:t>
            </a:r>
            <a:r>
              <a:rPr lang="ru-RU" dirty="0"/>
              <a:t>друг другу.</a:t>
            </a:r>
          </a:p>
          <a:p>
            <a:pPr marL="0" indent="444500" algn="just">
              <a:buNone/>
            </a:pPr>
            <a:r>
              <a:rPr lang="ru-RU" dirty="0"/>
              <a:t>В печах 2-го и 3-го типа применяется короткий кристаллизатор.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4583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dirty="0"/>
              <a:t>Кристаллизатор. </a:t>
            </a:r>
            <a:r>
              <a:rPr lang="ru-RU" dirty="0"/>
              <a:t>Кристаллизатор является наиболее ответственной </a:t>
            </a:r>
            <a:r>
              <a:rPr lang="ru-RU" dirty="0" smtClean="0"/>
              <a:t>частью </a:t>
            </a:r>
            <a:r>
              <a:rPr lang="ru-RU" dirty="0"/>
              <a:t>печи. Именно в кристаллизаторе происходит плавление металла, его </a:t>
            </a:r>
            <a:r>
              <a:rPr lang="ru-RU" dirty="0" smtClean="0"/>
              <a:t>рафинирование </a:t>
            </a:r>
            <a:r>
              <a:rPr lang="ru-RU" dirty="0"/>
              <a:t>и формирование слитка. Температура шлака во время плавки </a:t>
            </a:r>
            <a:r>
              <a:rPr lang="ru-RU" dirty="0" smtClean="0"/>
              <a:t>достигает </a:t>
            </a:r>
            <a:r>
              <a:rPr lang="ru-RU" dirty="0"/>
              <a:t>весьма высоких значений, что обусловливает тяжелые условия </a:t>
            </a:r>
            <a:r>
              <a:rPr lang="ru-RU" dirty="0" smtClean="0"/>
              <a:t>работы кристаллизатора</a:t>
            </a:r>
            <a:r>
              <a:rPr lang="ru-RU" dirty="0"/>
              <a:t>. При этом работа кристаллизатора осложняется тем, что </a:t>
            </a:r>
            <a:r>
              <a:rPr lang="ru-RU" dirty="0" smtClean="0"/>
              <a:t>через него </a:t>
            </a:r>
            <a:r>
              <a:rPr lang="ru-RU" dirty="0"/>
              <a:t>протекает электрический ток большой силы. Кристаллизаторы </a:t>
            </a:r>
            <a:r>
              <a:rPr lang="ru-RU" dirty="0" smtClean="0"/>
              <a:t>разделяются </a:t>
            </a:r>
            <a:r>
              <a:rPr lang="ru-RU" dirty="0"/>
              <a:t>по форме поперечного сечения или фасонного профиля. Вследствие </a:t>
            </a:r>
            <a:r>
              <a:rPr lang="ru-RU" dirty="0" smtClean="0"/>
              <a:t>высокой тепловой </a:t>
            </a:r>
            <a:r>
              <a:rPr lang="ru-RU" dirty="0"/>
              <a:t>нагрузки все кристаллизаторы охлаждаются водой.</a:t>
            </a:r>
          </a:p>
          <a:p>
            <a:pPr marL="0" indent="444500" algn="just">
              <a:buNone/>
            </a:pPr>
            <a:r>
              <a:rPr lang="ru-RU" b="1" dirty="0"/>
              <a:t>Поддон</a:t>
            </a:r>
            <a:r>
              <a:rPr lang="ru-RU" dirty="0"/>
              <a:t> является основанием кристаллизатора и, как правило, </a:t>
            </a:r>
            <a:r>
              <a:rPr lang="ru-RU" dirty="0" smtClean="0"/>
              <a:t>охлаждается </a:t>
            </a:r>
            <a:r>
              <a:rPr lang="ru-RU" dirty="0"/>
              <a:t>водой. Верхнее основание изготавливают из медного листа толщиной 10 </a:t>
            </a:r>
            <a:r>
              <a:rPr lang="ru-RU" dirty="0" smtClean="0"/>
              <a:t>– 40 мм</a:t>
            </a:r>
            <a:r>
              <a:rPr lang="ru-RU" dirty="0"/>
              <a:t>. Кожух - сварной из нержавеющей стали; к нему приварены патрубки </a:t>
            </a:r>
            <a:r>
              <a:rPr lang="ru-RU" dirty="0" smtClean="0"/>
              <a:t>для входа </a:t>
            </a:r>
            <a:r>
              <a:rPr lang="ru-RU" dirty="0"/>
              <a:t>и выхода воды. Поддон устанавливается на специальную тележку.</a:t>
            </a:r>
          </a:p>
          <a:p>
            <a:pPr marL="0" indent="444500" algn="just">
              <a:buNone/>
            </a:pPr>
            <a:r>
              <a:rPr lang="ru-RU" b="1" dirty="0"/>
              <a:t>Расходуемый электрод. </a:t>
            </a:r>
            <a:r>
              <a:rPr lang="ru-RU" dirty="0"/>
              <a:t>Чаще всего металл для расходуемого </a:t>
            </a:r>
            <a:r>
              <a:rPr lang="ru-RU" dirty="0" smtClean="0"/>
              <a:t>электрода ЭШП </a:t>
            </a:r>
            <a:r>
              <a:rPr lang="ru-RU" dirty="0"/>
              <a:t>получают в ДСП, но экономически в ряде случаев выгоднее </a:t>
            </a:r>
            <a:r>
              <a:rPr lang="ru-RU" dirty="0" smtClean="0"/>
              <a:t>выплавлять его </a:t>
            </a:r>
            <a:r>
              <a:rPr lang="ru-RU" dirty="0"/>
              <a:t>в мартеновских печах или конвертерах. Электроды изготавливают </a:t>
            </a:r>
            <a:r>
              <a:rPr lang="ru-RU" dirty="0" smtClean="0"/>
              <a:t>методом ковки</a:t>
            </a:r>
            <a:r>
              <a:rPr lang="ru-RU" dirty="0"/>
              <a:t>, прокатки, литья на МНЛЗ и в специальные изложницы. Электроды </a:t>
            </a:r>
            <a:r>
              <a:rPr lang="ru-RU" dirty="0" smtClean="0"/>
              <a:t>изготавливают </a:t>
            </a:r>
            <a:r>
              <a:rPr lang="ru-RU" dirty="0"/>
              <a:t>круглого, квадратного и прямоугольного сечения.</a:t>
            </a:r>
          </a:p>
          <a:p>
            <a:pPr marL="0" indent="444500" algn="just">
              <a:buNone/>
            </a:pPr>
            <a:r>
              <a:rPr lang="ru-RU" b="1" dirty="0"/>
              <a:t>Механизм перемещения электродов. </a:t>
            </a:r>
            <a:r>
              <a:rPr lang="ru-RU" dirty="0"/>
              <a:t>Механизм перемещения </a:t>
            </a:r>
            <a:r>
              <a:rPr lang="ru-RU" dirty="0" smtClean="0"/>
              <a:t>электродов состоит </a:t>
            </a:r>
            <a:r>
              <a:rPr lang="ru-RU" dirty="0"/>
              <a:t>из электродной тележки, </a:t>
            </a:r>
            <a:r>
              <a:rPr lang="ru-RU" dirty="0" err="1"/>
              <a:t>электрододержателя</a:t>
            </a:r>
            <a:r>
              <a:rPr lang="ru-RU" dirty="0"/>
              <a:t> (чаще всего в виде </a:t>
            </a:r>
            <a:r>
              <a:rPr lang="ru-RU" dirty="0" smtClean="0"/>
              <a:t>консоли</a:t>
            </a:r>
            <a:r>
              <a:rPr lang="ru-RU" dirty="0"/>
              <a:t>) и привода. В конструкциях отечественных ЭШП применяются в </a:t>
            </a:r>
            <a:r>
              <a:rPr lang="ru-RU" dirty="0" smtClean="0"/>
              <a:t>основном </a:t>
            </a:r>
            <a:r>
              <a:rPr lang="ru-RU" dirty="0"/>
              <a:t>электромеханический реечный или цепной механизм перемещения </a:t>
            </a:r>
            <a:r>
              <a:rPr lang="ru-RU" dirty="0" smtClean="0"/>
              <a:t>электрода </a:t>
            </a:r>
            <a:r>
              <a:rPr lang="ru-RU" dirty="0"/>
              <a:t>и кристаллизатора. Диапазон регулирования рабочих скоростей </a:t>
            </a:r>
            <a:r>
              <a:rPr lang="ru-RU" dirty="0" smtClean="0"/>
              <a:t>привода кристаллизатора </a:t>
            </a:r>
            <a:r>
              <a:rPr lang="ru-RU" dirty="0"/>
              <a:t>0,02 - 2 м/ч.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500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Основные потребители и пути совершенствования технологии.</a:t>
            </a:r>
          </a:p>
          <a:p>
            <a:pPr marL="0" indent="444500" algn="just">
              <a:buNone/>
            </a:pPr>
            <a:r>
              <a:rPr lang="ru-RU" dirty="0"/>
              <a:t>Стали, получаемые методом ЭШП получили широкое применение в </a:t>
            </a:r>
            <a:r>
              <a:rPr lang="ru-RU" dirty="0" smtClean="0"/>
              <a:t>различных </a:t>
            </a:r>
            <a:r>
              <a:rPr lang="ru-RU" dirty="0"/>
              <a:t>областях техники (самолетостроения, электроники и т.д.). Данным </a:t>
            </a:r>
            <a:r>
              <a:rPr lang="ru-RU" dirty="0" smtClean="0"/>
              <a:t>методом </a:t>
            </a:r>
            <a:r>
              <a:rPr lang="ru-RU" dirty="0"/>
              <a:t>получают стали для дисков и лопаток газотурбинных авиационных </a:t>
            </a:r>
            <a:r>
              <a:rPr lang="ru-RU" dirty="0" smtClean="0"/>
              <a:t>двигателей</a:t>
            </a:r>
            <a:r>
              <a:rPr lang="ru-RU" dirty="0"/>
              <a:t>, газовых турбин, электроники.</a:t>
            </a:r>
          </a:p>
          <a:p>
            <a:pPr marL="0" indent="444500" algn="just">
              <a:buNone/>
            </a:pPr>
            <a:r>
              <a:rPr lang="ru-RU" dirty="0"/>
              <a:t>В настоящее время методом ЭШП выплавляют слитки массой до 60 </a:t>
            </a:r>
            <a:r>
              <a:rPr lang="ru-RU" dirty="0" smtClean="0"/>
              <a:t>т различного </a:t>
            </a:r>
            <a:r>
              <a:rPr lang="ru-RU" dirty="0"/>
              <a:t>сечения: круглые, квадратные, прямоугольные для дальнейшего </a:t>
            </a:r>
            <a:r>
              <a:rPr lang="ru-RU" dirty="0" smtClean="0"/>
              <a:t>передела. К </a:t>
            </a:r>
            <a:r>
              <a:rPr lang="ru-RU" dirty="0"/>
              <a:t>совершенствованию технологии ВИП относится использование гелия</a:t>
            </a:r>
            <a:r>
              <a:rPr lang="ru-RU" dirty="0" smtClean="0"/>
              <a:t>, который </a:t>
            </a:r>
            <a:r>
              <a:rPr lang="ru-RU" dirty="0"/>
              <a:t>обладает высокой теплопроводностью, для охлаждения </a:t>
            </a:r>
            <a:r>
              <a:rPr lang="ru-RU" dirty="0" smtClean="0"/>
              <a:t>кристаллизатора </a:t>
            </a:r>
            <a:r>
              <a:rPr lang="ru-RU" dirty="0"/>
              <a:t>улучшает структуру слитка. В рабочий период отвод тепла в </a:t>
            </a:r>
            <a:r>
              <a:rPr lang="ru-RU" dirty="0" smtClean="0"/>
              <a:t>основном осуществляется </a:t>
            </a:r>
            <a:r>
              <a:rPr lang="ru-RU" dirty="0"/>
              <a:t>через дно кристаллизатора, так как образовавшаяся корочка </a:t>
            </a:r>
            <a:r>
              <a:rPr lang="ru-RU" dirty="0" smtClean="0"/>
              <a:t>- </a:t>
            </a:r>
            <a:r>
              <a:rPr lang="ru-RU" dirty="0" err="1" smtClean="0"/>
              <a:t>гарнисаж</a:t>
            </a:r>
            <a:r>
              <a:rPr lang="ru-RU" dirty="0" smtClean="0"/>
              <a:t> </a:t>
            </a:r>
            <a:r>
              <a:rPr lang="ru-RU" dirty="0"/>
              <a:t>и воздушный зазор не позволяют осуществить интенсивное </a:t>
            </a:r>
            <a:r>
              <a:rPr lang="ru-RU" dirty="0" smtClean="0"/>
              <a:t>охлаждение </a:t>
            </a:r>
            <a:r>
              <a:rPr lang="ru-RU" dirty="0"/>
              <a:t>через стенки кристаллизатора. В связи с этим могут возникать такие </a:t>
            </a:r>
            <a:r>
              <a:rPr lang="ru-RU" dirty="0" smtClean="0"/>
              <a:t>дефекты</a:t>
            </a:r>
            <a:r>
              <a:rPr lang="ru-RU" dirty="0"/>
              <a:t>, как термические напряжения и даже трещины по высоте слитка в </a:t>
            </a:r>
            <a:r>
              <a:rPr lang="ru-RU" dirty="0" smtClean="0"/>
              <a:t>результате </a:t>
            </a:r>
            <a:r>
              <a:rPr lang="ru-RU" dirty="0"/>
              <a:t>значительной разницы температуры по высоте слитка. Второй </a:t>
            </a:r>
            <a:r>
              <a:rPr lang="ru-RU" dirty="0" smtClean="0"/>
              <a:t>положительный </a:t>
            </a:r>
            <a:r>
              <a:rPr lang="ru-RU" dirty="0"/>
              <a:t>момент: гелий проходит через шлаковый расплав и может его </a:t>
            </a:r>
            <a:r>
              <a:rPr lang="ru-RU" dirty="0" smtClean="0"/>
              <a:t>рафинировать</a:t>
            </a:r>
            <a:r>
              <a:rPr lang="ru-RU" dirty="0"/>
              <a:t>, например от водорода, тем самым способствуя снижению водорода </a:t>
            </a:r>
            <a:r>
              <a:rPr lang="ru-RU" dirty="0" smtClean="0"/>
              <a:t>в слитке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6779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6264696"/>
          </a:xfrm>
        </p:spPr>
        <p:txBody>
          <a:bodyPr>
            <a:normAutofit fontScale="85000" lnSpcReduction="20000"/>
          </a:bodyPr>
          <a:lstStyle/>
          <a:p>
            <a:pPr marL="0" indent="444500" algn="just">
              <a:buNone/>
            </a:pPr>
            <a:r>
              <a:rPr lang="ru-RU" b="1" dirty="0"/>
              <a:t>Основные преимущества ВИП:</a:t>
            </a:r>
          </a:p>
          <a:p>
            <a:pPr marL="0" indent="444500" algn="just">
              <a:buNone/>
            </a:pPr>
            <a:r>
              <a:rPr lang="ru-RU" dirty="0"/>
              <a:t>- отсутствие электродов;</a:t>
            </a:r>
          </a:p>
          <a:p>
            <a:pPr marL="0" indent="444500" algn="just">
              <a:buNone/>
            </a:pPr>
            <a:r>
              <a:rPr lang="ru-RU" dirty="0"/>
              <a:t>- возможность глубокой дегазации металла;</a:t>
            </a:r>
          </a:p>
          <a:p>
            <a:pPr marL="0" indent="444500" algn="just">
              <a:buNone/>
            </a:pPr>
            <a:r>
              <a:rPr lang="ru-RU" dirty="0"/>
              <a:t>- низкое содержание оксидных и нитридных </a:t>
            </a:r>
            <a:r>
              <a:rPr lang="ru-RU" dirty="0" smtClean="0"/>
              <a:t>неметаллических включений</a:t>
            </a:r>
            <a:r>
              <a:rPr lang="ru-RU" dirty="0"/>
              <a:t>;</a:t>
            </a:r>
          </a:p>
          <a:p>
            <a:pPr marL="0" indent="444500" algn="just">
              <a:buNone/>
            </a:pPr>
            <a:r>
              <a:rPr lang="ru-RU" dirty="0"/>
              <a:t>- рафинирование металла от вредных примесей цветных металлов за </a:t>
            </a:r>
            <a:r>
              <a:rPr lang="ru-RU" dirty="0" smtClean="0"/>
              <a:t>счет дистилляции</a:t>
            </a:r>
            <a:r>
              <a:rPr lang="ru-RU" dirty="0"/>
              <a:t>;</a:t>
            </a:r>
          </a:p>
          <a:p>
            <a:pPr marL="0" indent="444500" algn="just">
              <a:buNone/>
            </a:pPr>
            <a:r>
              <a:rPr lang="ru-RU" dirty="0"/>
              <a:t>- высокая однородность за счет хорошей циркуляции металла;</a:t>
            </a:r>
          </a:p>
          <a:p>
            <a:pPr marL="0" indent="444500" algn="just">
              <a:buNone/>
            </a:pPr>
            <a:r>
              <a:rPr lang="ru-RU" dirty="0"/>
              <a:t>- получение металла в узких пределах по химическому составу;</a:t>
            </a:r>
          </a:p>
          <a:p>
            <a:pPr marL="0" indent="444500" algn="just">
              <a:buNone/>
            </a:pPr>
            <a:r>
              <a:rPr lang="ru-RU" dirty="0"/>
              <a:t>- при большой вместимости - малый угар легирующих элементов;</a:t>
            </a:r>
          </a:p>
          <a:p>
            <a:pPr marL="0" indent="444500" algn="just">
              <a:buNone/>
            </a:pPr>
            <a:r>
              <a:rPr lang="ru-RU" dirty="0"/>
              <a:t>- возможность интенсификации процесса: продувка газами, ЭМП</a:t>
            </a:r>
            <a:r>
              <a:rPr lang="ru-RU" dirty="0" smtClean="0"/>
              <a:t>, обработка </a:t>
            </a:r>
            <a:r>
              <a:rPr lang="ru-RU" dirty="0"/>
              <a:t>шлаками;</a:t>
            </a:r>
          </a:p>
          <a:p>
            <a:pPr marL="0" indent="444500" algn="just">
              <a:buNone/>
            </a:pPr>
            <a:r>
              <a:rPr lang="ru-RU" dirty="0"/>
              <a:t>- высокая производительность и др.</a:t>
            </a:r>
          </a:p>
        </p:txBody>
      </p:sp>
    </p:spTree>
    <p:extLst>
      <p:ext uri="{BB962C8B-B14F-4D97-AF65-F5344CB8AC3E}">
        <p14:creationId xmlns:p14="http://schemas.microsoft.com/office/powerpoint/2010/main" val="33416695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92688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В настоящее время стружку легированного металла переплавляют в </a:t>
            </a:r>
            <a:r>
              <a:rPr lang="ru-RU" dirty="0" smtClean="0"/>
              <a:t>заготовку</a:t>
            </a:r>
            <a:r>
              <a:rPr lang="ru-RU" dirty="0"/>
              <a:t>, но это связано с потерями легирующих.</a:t>
            </a:r>
          </a:p>
          <a:p>
            <a:pPr marL="0" indent="444500" algn="just">
              <a:buNone/>
            </a:pPr>
            <a:r>
              <a:rPr lang="ru-RU" dirty="0"/>
              <a:t>Чтобы предотвратить эти потери:</a:t>
            </a:r>
          </a:p>
          <a:p>
            <a:pPr marL="0" indent="444500" algn="just">
              <a:buNone/>
            </a:pPr>
            <a:r>
              <a:rPr lang="ru-RU" dirty="0"/>
              <a:t>а) при ЭШП с расходуемым электродом стружку подают </a:t>
            </a:r>
            <a:r>
              <a:rPr lang="ru-RU" dirty="0" smtClean="0"/>
              <a:t>через специальное </a:t>
            </a:r>
            <a:r>
              <a:rPr lang="ru-RU" dirty="0"/>
              <a:t>устройство (воронку) на шлак. Для уменьшения </a:t>
            </a:r>
            <a:r>
              <a:rPr lang="ru-RU" dirty="0" smtClean="0"/>
              <a:t>потерь легирующих </a:t>
            </a:r>
            <a:r>
              <a:rPr lang="ru-RU" dirty="0"/>
              <a:t>над шлаком создается специальная атмосфера;</a:t>
            </a:r>
          </a:p>
          <a:p>
            <a:pPr marL="0" indent="444500" algn="just">
              <a:buNone/>
            </a:pPr>
            <a:r>
              <a:rPr lang="ru-RU" dirty="0"/>
              <a:t>б) при ЭШП с </a:t>
            </a:r>
            <a:r>
              <a:rPr lang="ru-RU" dirty="0" err="1"/>
              <a:t>нерасходуемым</a:t>
            </a:r>
            <a:r>
              <a:rPr lang="ru-RU" dirty="0"/>
              <a:t> электродом (например, </a:t>
            </a:r>
            <a:r>
              <a:rPr lang="ru-RU" dirty="0" smtClean="0"/>
              <a:t>графитовым</a:t>
            </a:r>
            <a:r>
              <a:rPr lang="ru-RU" dirty="0"/>
              <a:t>) возможно науглероживание металла.</a:t>
            </a:r>
          </a:p>
          <a:p>
            <a:pPr marL="0" indent="444500" algn="just">
              <a:buNone/>
            </a:pPr>
            <a:r>
              <a:rPr lang="ru-RU" dirty="0"/>
              <a:t>При этом возможно прилипание стружки к электроду, поэтому с </a:t>
            </a:r>
            <a:r>
              <a:rPr lang="ru-RU" dirty="0" smtClean="0"/>
              <a:t>определенной </a:t>
            </a:r>
            <a:r>
              <a:rPr lang="ru-RU" dirty="0"/>
              <a:t>цикличностью регулируют мощность.</a:t>
            </a:r>
          </a:p>
          <a:p>
            <a:pPr marL="0" indent="444500" algn="just">
              <a:buNone/>
            </a:pPr>
            <a:r>
              <a:rPr lang="ru-RU" dirty="0"/>
              <a:t>При применении металлизированных окатышей используются:</a:t>
            </a:r>
          </a:p>
          <a:p>
            <a:pPr marL="0" indent="444500" algn="just">
              <a:buNone/>
            </a:pPr>
            <a:r>
              <a:rPr lang="ru-RU" dirty="0"/>
              <a:t>- обычный способ подготовки электрода;</a:t>
            </a:r>
          </a:p>
          <a:p>
            <a:pPr marL="0" indent="444500" algn="just">
              <a:buNone/>
            </a:pPr>
            <a:r>
              <a:rPr lang="ru-RU" dirty="0"/>
              <a:t>- подготовка электродов прессованием;</a:t>
            </a:r>
          </a:p>
          <a:p>
            <a:pPr marL="0" indent="444500" algn="just">
              <a:buNone/>
            </a:pPr>
            <a:r>
              <a:rPr lang="ru-RU" dirty="0"/>
              <a:t>- запрессовка окатышей в специальную трубу из материала, близкого </a:t>
            </a:r>
            <a:r>
              <a:rPr lang="ru-RU" dirty="0" smtClean="0"/>
              <a:t>по составу </a:t>
            </a:r>
            <a:r>
              <a:rPr lang="ru-RU" dirty="0"/>
              <a:t>к выплавляемому металлу;</a:t>
            </a:r>
          </a:p>
          <a:p>
            <a:pPr marL="0" indent="444500" algn="just">
              <a:buNone/>
            </a:pPr>
            <a:r>
              <a:rPr lang="ru-RU" dirty="0"/>
              <a:t>- непрерывная подача окатышей на слой шлака.</a:t>
            </a:r>
          </a:p>
          <a:p>
            <a:pPr marL="0" indent="444500" algn="just">
              <a:buNone/>
            </a:pPr>
            <a:r>
              <a:rPr lang="ru-RU" dirty="0"/>
              <a:t>Однако постоянное изменение состава шлака осложняет ведение </a:t>
            </a:r>
            <a:r>
              <a:rPr lang="ru-RU" dirty="0" smtClean="0"/>
              <a:t>процесса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Кроме того, возможно более широкое внедрение «жидкого старта» и </a:t>
            </a:r>
            <a:r>
              <a:rPr lang="ru-RU" dirty="0" smtClean="0"/>
              <a:t>дуплекс-процесса </a:t>
            </a:r>
            <a:r>
              <a:rPr lang="ru-RU" dirty="0"/>
              <a:t>ВИП - ЭШП.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5386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5.4 Плазменно-дуговой переплав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904656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dirty="0"/>
              <a:t>Плазменная плавка </a:t>
            </a:r>
            <a:r>
              <a:rPr lang="ru-RU" dirty="0"/>
              <a:t>специальных сталей и сплавов является одним </a:t>
            </a:r>
            <a:r>
              <a:rPr lang="ru-RU" dirty="0" smtClean="0"/>
              <a:t>из важнейших </a:t>
            </a:r>
            <a:r>
              <a:rPr lang="ru-RU" dirty="0"/>
              <a:t>способов получения металла высокого качества. В плазменных </a:t>
            </a:r>
            <a:r>
              <a:rPr lang="ru-RU" dirty="0" smtClean="0"/>
              <a:t>печах </a:t>
            </a:r>
            <a:r>
              <a:rPr lang="ru-RU" dirty="0"/>
              <a:t>источником энергии является низкотемпературная плазма (</a:t>
            </a:r>
            <a:r>
              <a:rPr lang="ru-RU" dirty="0" smtClean="0"/>
              <a:t>T=10</a:t>
            </a:r>
            <a:r>
              <a:rPr lang="ru-RU" baseline="30000" dirty="0" smtClean="0"/>
              <a:t>5</a:t>
            </a:r>
            <a:r>
              <a:rPr lang="ru-RU" dirty="0" smtClean="0"/>
              <a:t> </a:t>
            </a:r>
            <a:r>
              <a:rPr lang="ru-RU" dirty="0"/>
              <a:t>К).</a:t>
            </a:r>
          </a:p>
          <a:p>
            <a:pPr marL="0" indent="444500" algn="just">
              <a:buNone/>
            </a:pPr>
            <a:r>
              <a:rPr lang="ru-RU" b="1" dirty="0"/>
              <a:t>Плазмой</a:t>
            </a:r>
            <a:r>
              <a:rPr lang="ru-RU" dirty="0"/>
              <a:t> называется ионизированный газ, в котором концентрации </a:t>
            </a:r>
            <a:r>
              <a:rPr lang="ru-RU" dirty="0" smtClean="0"/>
              <a:t>положительных </a:t>
            </a:r>
            <a:r>
              <a:rPr lang="ru-RU" dirty="0"/>
              <a:t>и отрицательных зарядов равны. Степень ионизации </a:t>
            </a:r>
            <a:r>
              <a:rPr lang="ru-RU" dirty="0" smtClean="0"/>
              <a:t>низкотемпературной </a:t>
            </a:r>
            <a:r>
              <a:rPr lang="ru-RU" dirty="0"/>
              <a:t>плазмы близка к 1%. Низкотемпературная плазма получается при </a:t>
            </a:r>
            <a:r>
              <a:rPr lang="ru-RU" dirty="0" smtClean="0"/>
              <a:t>введении в </a:t>
            </a:r>
            <a:r>
              <a:rPr lang="ru-RU" dirty="0"/>
              <a:t>дуговой электрический разряд газообразного вещества. В этом случае газ </a:t>
            </a:r>
            <a:r>
              <a:rPr lang="ru-RU" dirty="0" smtClean="0"/>
              <a:t>ионизируется </a:t>
            </a:r>
            <a:r>
              <a:rPr lang="ru-RU" dirty="0"/>
              <a:t>и образуется плазма. В металлургии в качестве </a:t>
            </a:r>
            <a:r>
              <a:rPr lang="ru-RU" dirty="0" smtClean="0"/>
              <a:t>плазмообразующего газа </a:t>
            </a:r>
            <a:r>
              <a:rPr lang="ru-RU" dirty="0"/>
              <a:t>чаще всего применяют аргон.</a:t>
            </a:r>
          </a:p>
          <a:p>
            <a:pPr marL="0" indent="444500" algn="just">
              <a:buNone/>
            </a:pPr>
            <a:r>
              <a:rPr lang="ru-RU" dirty="0"/>
              <a:t>Плазменная металлургия создает условия для удовлетворения </a:t>
            </a:r>
            <a:r>
              <a:rPr lang="ru-RU" dirty="0" smtClean="0"/>
              <a:t>требований к </a:t>
            </a:r>
            <a:r>
              <a:rPr lang="ru-RU" dirty="0"/>
              <a:t>прочностным показателям материалов в условиях сверхнизких, нормальных </a:t>
            </a:r>
            <a:r>
              <a:rPr lang="ru-RU" dirty="0" smtClean="0"/>
              <a:t>и повышенных </a:t>
            </a:r>
            <a:r>
              <a:rPr lang="ru-RU" dirty="0"/>
              <a:t>температур, которые выдвигаются в настоящее время и </a:t>
            </a:r>
            <a:r>
              <a:rPr lang="ru-RU" dirty="0" smtClean="0"/>
              <a:t>сохранятся </a:t>
            </a:r>
            <a:r>
              <a:rPr lang="ru-RU" dirty="0"/>
              <a:t>в будущем. Это относится и к требованиям ядерной энергетики, </a:t>
            </a:r>
            <a:r>
              <a:rPr lang="ru-RU" dirty="0" smtClean="0"/>
              <a:t>электротехнической </a:t>
            </a:r>
            <a:r>
              <a:rPr lang="ru-RU" dirty="0"/>
              <a:t>промышленности, машиностроения и других развивающихся </a:t>
            </a:r>
            <a:r>
              <a:rPr lang="ru-RU" dirty="0" smtClean="0"/>
              <a:t>отраслей </a:t>
            </a:r>
            <a:r>
              <a:rPr lang="ru-RU" dirty="0"/>
              <a:t>промышленности. Наряду со способами ЭШП и ЭЛП </a:t>
            </a:r>
            <a:r>
              <a:rPr lang="ru-RU" dirty="0" smtClean="0"/>
              <a:t>плазменно-дуговой переплав </a:t>
            </a:r>
            <a:r>
              <a:rPr lang="ru-RU" dirty="0"/>
              <a:t>является еще одним методом электрометаллургии, который </a:t>
            </a:r>
            <a:r>
              <a:rPr lang="ru-RU" dirty="0" smtClean="0"/>
              <a:t>характеризуется </a:t>
            </a:r>
            <a:r>
              <a:rPr lang="ru-RU" dirty="0"/>
              <a:t>широкими технологическими возможностями и значительным </a:t>
            </a:r>
            <a:r>
              <a:rPr lang="ru-RU" dirty="0" smtClean="0"/>
              <a:t>экономическим </a:t>
            </a:r>
            <a:r>
              <a:rPr lang="ru-RU" dirty="0"/>
              <a:t>эффектом, проявляющимися в конечном качестве </a:t>
            </a:r>
            <a:r>
              <a:rPr lang="ru-RU" dirty="0" smtClean="0"/>
              <a:t>промышленной продукции </a:t>
            </a:r>
            <a:r>
              <a:rPr lang="ru-RU" dirty="0"/>
              <a:t>и эффективности технологического оборудования, где могут </a:t>
            </a:r>
            <a:r>
              <a:rPr lang="ru-RU" dirty="0" smtClean="0"/>
              <a:t>быть использованы </a:t>
            </a:r>
            <a:r>
              <a:rPr lang="ru-RU" dirty="0"/>
              <a:t>материалы только с исключительно высокими </a:t>
            </a:r>
            <a:r>
              <a:rPr lang="ru-RU" dirty="0" smtClean="0"/>
              <a:t>физическими свойствами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4562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957392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Исследования, направленные на разработку методов плазменной </a:t>
            </a:r>
            <a:r>
              <a:rPr lang="ru-RU" dirty="0" smtClean="0"/>
              <a:t>плавки металлов</a:t>
            </a:r>
            <a:r>
              <a:rPr lang="ru-RU" dirty="0"/>
              <a:t>, были начаты в первой половине 60-х годов такими странами, </a:t>
            </a:r>
            <a:r>
              <a:rPr lang="ru-RU" dirty="0" smtClean="0"/>
              <a:t>как СССР</a:t>
            </a:r>
            <a:r>
              <a:rPr lang="ru-RU" dirty="0"/>
              <a:t>, США и Япония, а также ГДР, Бельгия, Франция и др. По мере </a:t>
            </a:r>
            <a:r>
              <a:rPr lang="ru-RU" dirty="0" smtClean="0"/>
              <a:t>изучения свойств </a:t>
            </a:r>
            <a:r>
              <a:rPr lang="ru-RU" dirty="0"/>
              <a:t>плазменного разряда и совершенствования конструкций </a:t>
            </a:r>
            <a:r>
              <a:rPr lang="ru-RU" dirty="0" smtClean="0"/>
              <a:t>плазматронов стало </a:t>
            </a:r>
            <a:r>
              <a:rPr lang="ru-RU" dirty="0"/>
              <a:t>ясно, что применение его может повысить технологические </a:t>
            </a:r>
            <a:r>
              <a:rPr lang="ru-RU" dirty="0" smtClean="0"/>
              <a:t>преимущества </a:t>
            </a:r>
            <a:r>
              <a:rPr lang="ru-RU" dirty="0"/>
              <a:t>существующих сталеплавильных процессов и позволит создавать новые </a:t>
            </a:r>
            <a:r>
              <a:rPr lang="ru-RU" dirty="0" smtClean="0"/>
              <a:t>оригинальные </a:t>
            </a:r>
            <a:r>
              <a:rPr lang="ru-RU" dirty="0"/>
              <a:t>процессы, обладающие специфическими преимуществами.</a:t>
            </a:r>
          </a:p>
          <a:p>
            <a:pPr marL="0" indent="444500" algn="just">
              <a:buNone/>
            </a:pPr>
            <a:r>
              <a:rPr lang="ru-RU" dirty="0"/>
              <a:t>В целом достоинства плазменного нагрева применительно к </a:t>
            </a:r>
            <a:r>
              <a:rPr lang="ru-RU" dirty="0" smtClean="0"/>
              <a:t>сталеплавильному </a:t>
            </a:r>
            <a:r>
              <a:rPr lang="ru-RU" dirty="0"/>
              <a:t>производству обусловливаются следующими </a:t>
            </a:r>
            <a:r>
              <a:rPr lang="ru-RU" b="1" dirty="0"/>
              <a:t>особенностями</a:t>
            </a:r>
            <a:r>
              <a:rPr lang="ru-RU" dirty="0"/>
              <a:t>:</a:t>
            </a:r>
          </a:p>
          <a:p>
            <a:pPr marL="0" indent="444500" algn="just">
              <a:buNone/>
            </a:pPr>
            <a:r>
              <a:rPr lang="ru-RU" dirty="0"/>
              <a:t>- возможностью обработки расплавов газами в «активизированном» </a:t>
            </a:r>
            <a:r>
              <a:rPr lang="ru-RU" dirty="0" smtClean="0"/>
              <a:t>состоянии</a:t>
            </a:r>
            <a:r>
              <a:rPr lang="ru-RU" dirty="0"/>
              <a:t>;</a:t>
            </a:r>
          </a:p>
          <a:p>
            <a:pPr marL="0" indent="444500" algn="just">
              <a:buNone/>
            </a:pPr>
            <a:r>
              <a:rPr lang="ru-RU" dirty="0"/>
              <a:t>- высокой стабильностью и регулируемостью разряда в широком </a:t>
            </a:r>
            <a:r>
              <a:rPr lang="ru-RU" dirty="0" smtClean="0"/>
              <a:t>диапазоне </a:t>
            </a:r>
            <a:r>
              <a:rPr lang="ru-RU" dirty="0"/>
              <a:t>давлений: от нескольких сотен тысяч до десятых долей паскаля;</a:t>
            </a:r>
          </a:p>
          <a:p>
            <a:pPr marL="0" indent="444500" algn="just">
              <a:buNone/>
            </a:pPr>
            <a:r>
              <a:rPr lang="ru-RU" dirty="0"/>
              <a:t>- возможностью создания в плавильном объеме плазменных печей </a:t>
            </a:r>
            <a:r>
              <a:rPr lang="ru-RU" dirty="0" smtClean="0"/>
              <a:t>контролируемой </a:t>
            </a:r>
            <a:r>
              <a:rPr lang="ru-RU" dirty="0"/>
              <a:t>атмосферы (нейтральной, восстановительной, окислительной), а </a:t>
            </a:r>
            <a:r>
              <a:rPr lang="ru-RU" dirty="0" smtClean="0"/>
              <a:t>в герметичных </a:t>
            </a:r>
            <a:r>
              <a:rPr lang="ru-RU" dirty="0"/>
              <a:t>агрегатах - повышенного давления или вакуума;</a:t>
            </a:r>
          </a:p>
          <a:p>
            <a:pPr marL="0" indent="444500" algn="just">
              <a:buNone/>
            </a:pPr>
            <a:r>
              <a:rPr lang="ru-RU" dirty="0"/>
              <a:t>- высокой удельной мощностью плазматронов;</a:t>
            </a:r>
          </a:p>
          <a:p>
            <a:pPr marL="0" indent="444500" algn="just">
              <a:buNone/>
            </a:pPr>
            <a:r>
              <a:rPr lang="ru-RU" dirty="0"/>
              <a:t>- плазменный разряд является «чистым» источником нагрева, т.е. не </a:t>
            </a:r>
            <a:r>
              <a:rPr lang="ru-RU" dirty="0" smtClean="0"/>
              <a:t>вносит </a:t>
            </a:r>
            <a:r>
              <a:rPr lang="ru-RU" dirty="0"/>
              <a:t>каких-либо загрязнений в металл (при соответствующем контроле </a:t>
            </a:r>
            <a:r>
              <a:rPr lang="ru-RU" dirty="0" smtClean="0"/>
              <a:t>атмосферы</a:t>
            </a:r>
            <a:r>
              <a:rPr lang="ru-RU" dirty="0"/>
              <a:t>);</a:t>
            </a:r>
          </a:p>
          <a:p>
            <a:pPr marL="0" indent="444500" algn="just">
              <a:buNone/>
            </a:pPr>
            <a:r>
              <a:rPr lang="ru-RU" dirty="0"/>
              <a:t>- плазменные разряды любого типа, используемые в металлургии, </a:t>
            </a:r>
            <a:r>
              <a:rPr lang="ru-RU" dirty="0" smtClean="0"/>
              <a:t>являются </a:t>
            </a:r>
            <a:r>
              <a:rPr lang="ru-RU" dirty="0"/>
              <a:t>практически бесшумными.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4075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19256" cy="6192688"/>
          </a:xfrm>
        </p:spPr>
        <p:txBody>
          <a:bodyPr>
            <a:normAutofit fontScale="85000" lnSpcReduction="10000"/>
          </a:bodyPr>
          <a:lstStyle/>
          <a:p>
            <a:pPr marL="0" indent="444500" algn="just">
              <a:buNone/>
            </a:pPr>
            <a:r>
              <a:rPr lang="ru-RU" dirty="0"/>
              <a:t>Использование процессов ВПП и ПДП позволяет существенно </a:t>
            </a:r>
            <a:r>
              <a:rPr lang="ru-RU" dirty="0" smtClean="0"/>
              <a:t>повысить качество </a:t>
            </a:r>
            <a:r>
              <a:rPr lang="ru-RU" dirty="0"/>
              <a:t>и стабильность свойств металлов, выплавляемых методами ВДП </a:t>
            </a:r>
            <a:r>
              <a:rPr lang="ru-RU" dirty="0" smtClean="0"/>
              <a:t>и ЭШП</a:t>
            </a:r>
            <a:r>
              <a:rPr lang="ru-RU" dirty="0"/>
              <a:t>, расширить сортамент сталей и сплавов, производимых </a:t>
            </a:r>
            <a:r>
              <a:rPr lang="ru-RU" dirty="0" smtClean="0"/>
              <a:t>переплавными процессами</a:t>
            </a:r>
            <a:r>
              <a:rPr lang="ru-RU" dirty="0"/>
              <a:t>, освоить производство принципиально новых марок сталей и </a:t>
            </a:r>
            <a:r>
              <a:rPr lang="ru-RU" dirty="0" smtClean="0"/>
              <a:t>сплавов</a:t>
            </a:r>
            <a:r>
              <a:rPr lang="ru-RU" dirty="0"/>
              <a:t>, производство которых существующими методами невозможно (например</a:t>
            </a:r>
            <a:r>
              <a:rPr lang="ru-RU" dirty="0" smtClean="0"/>
              <a:t>, сталей </a:t>
            </a:r>
            <a:r>
              <a:rPr lang="ru-RU" dirty="0"/>
              <a:t>с особо высоким содержанием азота, значительно превышающим </a:t>
            </a:r>
            <a:r>
              <a:rPr lang="ru-RU" dirty="0" smtClean="0"/>
              <a:t>предел его </a:t>
            </a:r>
            <a:r>
              <a:rPr lang="ru-RU" dirty="0"/>
              <a:t>стандартной растворимости).</a:t>
            </a:r>
          </a:p>
          <a:p>
            <a:pPr marL="0" indent="444500" algn="just">
              <a:buNone/>
            </a:pPr>
            <a:r>
              <a:rPr lang="ru-RU" dirty="0"/>
              <a:t>Плазменный нагрев также может быть использован для обогрева </a:t>
            </a:r>
            <a:r>
              <a:rPr lang="ru-RU" dirty="0" smtClean="0"/>
              <a:t>ковша при </a:t>
            </a:r>
            <a:r>
              <a:rPr lang="ru-RU" dirty="0"/>
              <a:t>внепечной обработке стали, создания комбинированных </a:t>
            </a:r>
            <a:r>
              <a:rPr lang="ru-RU" dirty="0" smtClean="0"/>
              <a:t>технологических схем </a:t>
            </a:r>
            <a:r>
              <a:rPr lang="ru-RU" dirty="0"/>
              <a:t>производства стали, создания </a:t>
            </a:r>
            <a:r>
              <a:rPr lang="ru-RU" dirty="0" err="1"/>
              <a:t>полунепрерывных</a:t>
            </a:r>
            <a:r>
              <a:rPr lang="ru-RU" dirty="0"/>
              <a:t> сталеплавильных </a:t>
            </a:r>
            <a:r>
              <a:rPr lang="ru-RU" dirty="0" smtClean="0"/>
              <a:t>процессов </a:t>
            </a:r>
            <a:r>
              <a:rPr lang="ru-RU" dirty="0"/>
              <a:t>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2758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Конструктивно-технологические особенности.</a:t>
            </a:r>
          </a:p>
          <a:p>
            <a:pPr marL="0" indent="444500" algn="just">
              <a:buNone/>
            </a:pPr>
            <a:r>
              <a:rPr lang="ru-RU" dirty="0"/>
              <a:t>Для плавки стали применяют два типа агрегатов: печи с огнеупорной </a:t>
            </a:r>
            <a:r>
              <a:rPr lang="ru-RU" dirty="0" smtClean="0"/>
              <a:t>футеровкой </a:t>
            </a:r>
            <a:r>
              <a:rPr lang="ru-RU" dirty="0"/>
              <a:t>и медным </a:t>
            </a:r>
            <a:r>
              <a:rPr lang="ru-RU" dirty="0" err="1"/>
              <a:t>водоохлаждаемым</a:t>
            </a:r>
            <a:r>
              <a:rPr lang="ru-RU" dirty="0"/>
              <a:t> кристаллизатором.</a:t>
            </a:r>
          </a:p>
          <a:p>
            <a:pPr marL="0" indent="444500" algn="just">
              <a:buNone/>
            </a:pPr>
            <a:r>
              <a:rPr lang="ru-RU" dirty="0"/>
              <a:t>Плазменные печи (ПП) с керамическим тиглем по форме печного </a:t>
            </a:r>
            <a:r>
              <a:rPr lang="ru-RU" dirty="0" smtClean="0"/>
              <a:t>пространства </a:t>
            </a:r>
            <a:r>
              <a:rPr lang="ru-RU" dirty="0"/>
              <a:t>подобны ДСП (рисунок 5.9). В большинстве случаев они работают </a:t>
            </a:r>
            <a:r>
              <a:rPr lang="ru-RU" dirty="0" smtClean="0"/>
              <a:t>с плазматронами </a:t>
            </a:r>
            <a:r>
              <a:rPr lang="ru-RU" dirty="0"/>
              <a:t>постоянного тока и подовым электродом в днище тигля. </a:t>
            </a:r>
            <a:r>
              <a:rPr lang="ru-RU" dirty="0" smtClean="0"/>
              <a:t>Подовый </a:t>
            </a:r>
            <a:r>
              <a:rPr lang="ru-RU" dirty="0"/>
              <a:t>электрод служит для подвода тока к ванне.</a:t>
            </a:r>
          </a:p>
          <a:p>
            <a:pPr marL="0" indent="444500" algn="just">
              <a:buNone/>
            </a:pPr>
            <a:r>
              <a:rPr lang="ru-RU" dirty="0"/>
              <a:t>С целью предупреждения загрязнения печной атмосферы печь </a:t>
            </a:r>
            <a:r>
              <a:rPr lang="ru-RU" dirty="0" smtClean="0"/>
              <a:t>уплотняется </a:t>
            </a:r>
            <a:r>
              <a:rPr lang="ru-RU" dirty="0"/>
              <a:t>с помощью лабиринтного песочного затвора. Выпускное отверстие печи </a:t>
            </a:r>
            <a:r>
              <a:rPr lang="ru-RU" dirty="0" smtClean="0"/>
              <a:t>во время </a:t>
            </a:r>
            <a:r>
              <a:rPr lang="ru-RU" dirty="0"/>
              <a:t>плавки герметично закрывают крышкой.</a:t>
            </a:r>
          </a:p>
          <a:p>
            <a:pPr marL="0" indent="444500" algn="just">
              <a:buNone/>
            </a:pPr>
            <a:r>
              <a:rPr lang="ru-RU" dirty="0"/>
              <a:t>В зависимости от вместимости и мощности ПП могут иметь один или </a:t>
            </a:r>
            <a:r>
              <a:rPr lang="ru-RU" dirty="0" smtClean="0"/>
              <a:t>несколько </a:t>
            </a:r>
            <a:r>
              <a:rPr lang="ru-RU" dirty="0"/>
              <a:t>плазматронов. При использовании одного плазматрона его </a:t>
            </a:r>
            <a:r>
              <a:rPr lang="ru-RU" dirty="0" smtClean="0"/>
              <a:t>укрепляют вертикально </a:t>
            </a:r>
            <a:r>
              <a:rPr lang="ru-RU" dirty="0"/>
              <a:t>на своде. Несколько плазматронов располагают вертикально </a:t>
            </a:r>
            <a:r>
              <a:rPr lang="ru-RU" dirty="0" smtClean="0"/>
              <a:t>в своде </a:t>
            </a:r>
            <a:r>
              <a:rPr lang="ru-RU" dirty="0"/>
              <a:t>или наклонно в боковых стенках. При питании печей трехфазным </a:t>
            </a:r>
            <a:r>
              <a:rPr lang="ru-RU" dirty="0" smtClean="0"/>
              <a:t>током подовый </a:t>
            </a:r>
            <a:r>
              <a:rPr lang="ru-RU" dirty="0"/>
              <a:t>электрод в ванне подсоединяется к нулевой фазе электрической </a:t>
            </a:r>
            <a:r>
              <a:rPr lang="ru-RU" dirty="0" smtClean="0"/>
              <a:t>схемы</a:t>
            </a:r>
            <a:r>
              <a:rPr lang="ru-RU" dirty="0"/>
              <a:t>, а количество плазматронов кратно трем.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271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229200"/>
            <a:ext cx="8229600" cy="14730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1 – корпус печи; 2 – плазменная дуга; 3– свод; 4 – плазматрон; 5 – </a:t>
            </a:r>
            <a:r>
              <a:rPr lang="ru-RU" dirty="0" smtClean="0"/>
              <a:t>источник </a:t>
            </a:r>
            <a:r>
              <a:rPr lang="ru-RU" dirty="0"/>
              <a:t>питания; в – подовый </a:t>
            </a:r>
            <a:r>
              <a:rPr lang="ru-RU" dirty="0" err="1"/>
              <a:t>водоохлаждаемый</a:t>
            </a:r>
            <a:r>
              <a:rPr lang="ru-RU" dirty="0"/>
              <a:t> электрод</a:t>
            </a:r>
          </a:p>
          <a:p>
            <a:pPr marL="0" indent="0" algn="just">
              <a:buNone/>
            </a:pPr>
            <a:r>
              <a:rPr lang="ru-RU" dirty="0"/>
              <a:t>Рисунок 5.9 - Схема плазменной печи с керамической футеровкой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6672"/>
            <a:ext cx="527098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71207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marL="0" indent="444500" algn="just">
              <a:buNone/>
            </a:pPr>
            <a:r>
              <a:rPr lang="ru-RU" dirty="0"/>
              <a:t>В отличие от дуговых сталеплавильных печей в плазменной печи </a:t>
            </a:r>
            <a:r>
              <a:rPr lang="ru-RU" dirty="0" smtClean="0"/>
              <a:t>вместо </a:t>
            </a:r>
            <a:r>
              <a:rPr lang="ru-RU" dirty="0" err="1" smtClean="0"/>
              <a:t>графитированных</a:t>
            </a:r>
            <a:r>
              <a:rPr lang="ru-RU" dirty="0" smtClean="0"/>
              <a:t> </a:t>
            </a:r>
            <a:r>
              <a:rPr lang="ru-RU" dirty="0"/>
              <a:t>электродов устанавливают один или три плазматрона, что </a:t>
            </a:r>
            <a:r>
              <a:rPr lang="ru-RU" dirty="0" smtClean="0"/>
              <a:t>зависит </a:t>
            </a:r>
            <a:r>
              <a:rPr lang="ru-RU" dirty="0"/>
              <a:t>от размеров печи. В печах постоянного тока анодом служит ванна </a:t>
            </a:r>
            <a:r>
              <a:rPr lang="ru-RU" dirty="0" smtClean="0"/>
              <a:t>жидкого </a:t>
            </a:r>
            <a:r>
              <a:rPr lang="ru-RU" dirty="0"/>
              <a:t>металла, ток к которой подводится через подовой электрод. Печи </a:t>
            </a:r>
            <a:r>
              <a:rPr lang="ru-RU" dirty="0" smtClean="0"/>
              <a:t>трехфазные </a:t>
            </a:r>
            <a:r>
              <a:rPr lang="ru-RU" dirty="0"/>
              <a:t>имеют три плазматрона, а подового электрода нет. Плазменная печь </a:t>
            </a:r>
            <a:r>
              <a:rPr lang="ru-RU" dirty="0" smtClean="0"/>
              <a:t>полностью </a:t>
            </a:r>
            <a:r>
              <a:rPr lang="ru-RU" dirty="0"/>
              <a:t>герметизирована.</a:t>
            </a:r>
          </a:p>
          <a:p>
            <a:pPr marL="0" indent="444500" algn="just">
              <a:buNone/>
            </a:pPr>
            <a:r>
              <a:rPr lang="ru-RU" dirty="0"/>
              <a:t>Металлургические возможности плазменных печей с нейтральной </a:t>
            </a:r>
            <a:r>
              <a:rPr lang="ru-RU" dirty="0" smtClean="0"/>
              <a:t>атмосферой </a:t>
            </a:r>
            <a:r>
              <a:rPr lang="ru-RU" dirty="0"/>
              <a:t>очень широки и металл можно раскислять, </a:t>
            </a:r>
            <a:r>
              <a:rPr lang="ru-RU" dirty="0" err="1"/>
              <a:t>десульфурировать</a:t>
            </a:r>
            <a:r>
              <a:rPr lang="ru-RU" dirty="0"/>
              <a:t>, </a:t>
            </a:r>
            <a:r>
              <a:rPr lang="ru-RU" dirty="0" smtClean="0"/>
              <a:t>рафинировать </a:t>
            </a:r>
            <a:r>
              <a:rPr lang="ru-RU" dirty="0"/>
              <a:t>от газов и неметаллических включений, легировать азотом. Кроме того</a:t>
            </a:r>
            <a:r>
              <a:rPr lang="ru-RU" dirty="0" smtClean="0"/>
              <a:t>, в </a:t>
            </a:r>
            <a:r>
              <a:rPr lang="ru-RU" dirty="0"/>
              <a:t>плазменной печи возможно получение металла с особо низким </a:t>
            </a:r>
            <a:r>
              <a:rPr lang="ru-RU" dirty="0" smtClean="0"/>
              <a:t>содержанием углерода</a:t>
            </a:r>
            <a:r>
              <a:rPr lang="ru-RU" dirty="0"/>
              <a:t>, т. е. активно вести окислительный процесс.</a:t>
            </a:r>
          </a:p>
          <a:p>
            <a:pPr marL="0" indent="444500" algn="just">
              <a:buNone/>
            </a:pPr>
            <a:r>
              <a:rPr lang="ru-RU" dirty="0"/>
              <a:t>Схема плазменно-дуговой печи с </a:t>
            </a:r>
            <a:r>
              <a:rPr lang="ru-RU" dirty="0" err="1"/>
              <a:t>водоохлаждаемым</a:t>
            </a:r>
            <a:r>
              <a:rPr lang="ru-RU" dirty="0"/>
              <a:t> </a:t>
            </a:r>
            <a:r>
              <a:rPr lang="ru-RU" dirty="0" smtClean="0"/>
              <a:t>кристаллизатором приведена </a:t>
            </a:r>
            <a:r>
              <a:rPr lang="ru-RU" dirty="0"/>
              <a:t>на рисунке 5.10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1842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384973"/>
            <a:ext cx="8229600" cy="147302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1 – поддон; 2 – слиток; 3–жидкий металл; 4 – плазменная дуга; 5 – корпус</a:t>
            </a:r>
          </a:p>
          <a:p>
            <a:pPr marL="0" indent="0" algn="just">
              <a:buNone/>
            </a:pPr>
            <a:r>
              <a:rPr lang="ru-RU" dirty="0"/>
              <a:t>печи; </a:t>
            </a:r>
            <a:r>
              <a:rPr lang="ru-RU" dirty="0" smtClean="0"/>
              <a:t>6 – переплавляемый </a:t>
            </a:r>
            <a:r>
              <a:rPr lang="ru-RU" dirty="0"/>
              <a:t>электрод; 7 – </a:t>
            </a:r>
            <a:r>
              <a:rPr lang="ru-RU" dirty="0" err="1"/>
              <a:t>электрододержатель</a:t>
            </a:r>
            <a:r>
              <a:rPr lang="ru-RU" dirty="0"/>
              <a:t>; 8 – плазматрон; 9 </a:t>
            </a:r>
            <a:r>
              <a:rPr lang="ru-RU" dirty="0" smtClean="0"/>
              <a:t>– источник </a:t>
            </a:r>
            <a:r>
              <a:rPr lang="ru-RU" dirty="0"/>
              <a:t>питания; </a:t>
            </a:r>
            <a:r>
              <a:rPr lang="ru-RU" dirty="0" smtClean="0"/>
              <a:t>10 – кристаллизатор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Рисунок 5.10 - Схема </a:t>
            </a:r>
            <a:r>
              <a:rPr lang="ru-RU" dirty="0" err="1"/>
              <a:t>плазменнодуговой</a:t>
            </a:r>
            <a:r>
              <a:rPr lang="ru-RU" dirty="0"/>
              <a:t> печи с </a:t>
            </a:r>
            <a:r>
              <a:rPr lang="ru-RU" dirty="0" err="1"/>
              <a:t>водоохлаждаемым</a:t>
            </a:r>
            <a:r>
              <a:rPr lang="ru-RU" dirty="0"/>
              <a:t> тиглем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6632"/>
            <a:ext cx="4248472" cy="527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7182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435280" cy="6480720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ПДП в кристаллизатор является классическим примером вторичного </a:t>
            </a:r>
            <a:r>
              <a:rPr lang="ru-RU" dirty="0" smtClean="0"/>
              <a:t>рафинирующего </a:t>
            </a:r>
            <a:r>
              <a:rPr lang="ru-RU" dirty="0"/>
              <a:t>переплава, который обладает большими технологическими </a:t>
            </a:r>
            <a:r>
              <a:rPr lang="ru-RU" dirty="0" smtClean="0"/>
              <a:t>возможностями</a:t>
            </a:r>
            <a:r>
              <a:rPr lang="ru-RU" dirty="0"/>
              <a:t>, что связано, во-первых, с широким диапазоном возможных </a:t>
            </a:r>
            <a:r>
              <a:rPr lang="ru-RU" dirty="0" smtClean="0"/>
              <a:t>скоростей </a:t>
            </a:r>
            <a:r>
              <a:rPr lang="ru-RU" dirty="0"/>
              <a:t>наплавления слитка, во-вторых, с возможностью использования </a:t>
            </a:r>
            <a:r>
              <a:rPr lang="ru-RU" dirty="0" smtClean="0"/>
              <a:t>разных газовых </a:t>
            </a:r>
            <a:r>
              <a:rPr lang="ru-RU" dirty="0"/>
              <a:t>и шлаковых смесей. ПДП легко обеспечивает рафинирование </a:t>
            </a:r>
            <a:r>
              <a:rPr lang="ru-RU" dirty="0" smtClean="0"/>
              <a:t>металла от </a:t>
            </a:r>
            <a:r>
              <a:rPr lang="ru-RU" dirty="0"/>
              <a:t>неметаллических включений, газов, серы, легирование азотом из газовой </a:t>
            </a:r>
            <a:r>
              <a:rPr lang="ru-RU" dirty="0" smtClean="0"/>
              <a:t>фазы </a:t>
            </a:r>
            <a:r>
              <a:rPr lang="ru-RU" dirty="0"/>
              <a:t>и </a:t>
            </a:r>
            <a:r>
              <a:rPr lang="ru-RU" dirty="0" err="1"/>
              <a:t>раскисление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В </a:t>
            </a:r>
            <a:r>
              <a:rPr lang="ru-RU" dirty="0" err="1"/>
              <a:t>плазменнодуговой</a:t>
            </a:r>
            <a:r>
              <a:rPr lang="ru-RU" dirty="0"/>
              <a:t> печи с </a:t>
            </a:r>
            <a:r>
              <a:rPr lang="ru-RU" dirty="0" err="1"/>
              <a:t>водоохлаждаемым</a:t>
            </a:r>
            <a:r>
              <a:rPr lang="ru-RU" dirty="0"/>
              <a:t> тиглем переплавляемая </a:t>
            </a:r>
            <a:r>
              <a:rPr lang="ru-RU" dirty="0" smtClean="0"/>
              <a:t>заготовка </a:t>
            </a:r>
            <a:r>
              <a:rPr lang="ru-RU" dirty="0"/>
              <a:t>с помощью механизма подачи через уплотнение подается в </a:t>
            </a:r>
            <a:r>
              <a:rPr lang="ru-RU" dirty="0" smtClean="0"/>
              <a:t>герметичную </a:t>
            </a:r>
            <a:r>
              <a:rPr lang="ru-RU" dirty="0"/>
              <a:t>камеру. Оплавление заготовки осуществляется двумя плазматронами.</a:t>
            </a:r>
          </a:p>
          <a:p>
            <a:pPr marL="0" indent="444500" algn="just">
              <a:buNone/>
            </a:pPr>
            <a:r>
              <a:rPr lang="ru-RU" dirty="0"/>
              <a:t>Формирование слитка происходит в кристаллизаторе. По мере </a:t>
            </a:r>
            <a:r>
              <a:rPr lang="ru-RU" dirty="0" smtClean="0"/>
              <a:t>наплавления слиток </a:t>
            </a:r>
            <a:r>
              <a:rPr lang="ru-RU" dirty="0"/>
              <a:t>вытягивается из кристаллизатора. Источник тока подключается к </a:t>
            </a:r>
            <a:r>
              <a:rPr lang="ru-RU" dirty="0" smtClean="0"/>
              <a:t>плазматрону </a:t>
            </a:r>
            <a:r>
              <a:rPr lang="ru-RU" dirty="0"/>
              <a:t>(минус) и к слитку (плюс).</a:t>
            </a:r>
          </a:p>
          <a:p>
            <a:pPr marL="0" indent="444500" algn="just">
              <a:buNone/>
            </a:pPr>
            <a:r>
              <a:rPr lang="ru-RU" dirty="0"/>
              <a:t>При вертикальном расположении плазматронов - тепловая нагрузка </a:t>
            </a:r>
            <a:r>
              <a:rPr lang="ru-RU" dirty="0" smtClean="0"/>
              <a:t>на футеровку </a:t>
            </a:r>
            <a:r>
              <a:rPr lang="ru-RU" dirty="0"/>
              <a:t>более равномерная, проще конструкция узла уплотнения, </a:t>
            </a:r>
            <a:r>
              <a:rPr lang="ru-RU" dirty="0" smtClean="0"/>
              <a:t>меньше габариты </a:t>
            </a:r>
            <a:r>
              <a:rPr lang="ru-RU" dirty="0"/>
              <a:t>печи. В то же время затруднена смена поврежденного </a:t>
            </a:r>
            <a:r>
              <a:rPr lang="ru-RU" dirty="0" smtClean="0"/>
              <a:t>плазматрона без </a:t>
            </a:r>
            <a:r>
              <a:rPr lang="ru-RU" dirty="0"/>
              <a:t>остановки печи; кроме того, при использовании нескольких </a:t>
            </a:r>
            <a:r>
              <a:rPr lang="ru-RU" dirty="0" smtClean="0"/>
              <a:t>плазматронов постоянного </a:t>
            </a:r>
            <a:r>
              <a:rPr lang="ru-RU" dirty="0"/>
              <a:t>тока происходит электродинамическое взаимодействие дуг, </a:t>
            </a:r>
            <a:r>
              <a:rPr lang="ru-RU" dirty="0" smtClean="0"/>
              <a:t>что при </a:t>
            </a:r>
            <a:r>
              <a:rPr lang="ru-RU" dirty="0"/>
              <a:t>определенных условиях приводит к нарушению стабильности </a:t>
            </a:r>
            <a:r>
              <a:rPr lang="ru-RU" dirty="0" smtClean="0"/>
              <a:t>горения плазменной </a:t>
            </a:r>
            <a:r>
              <a:rPr lang="ru-RU" dirty="0"/>
              <a:t>дуги.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0358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marL="0" indent="444500" algn="just">
              <a:buNone/>
            </a:pPr>
            <a:r>
              <a:rPr lang="ru-RU" dirty="0"/>
              <a:t>При наклонном расположении плазматронов </a:t>
            </a:r>
            <a:r>
              <a:rPr lang="ru-RU" dirty="0" smtClean="0"/>
              <a:t>– электродинамическое взаимодействие </a:t>
            </a:r>
            <a:r>
              <a:rPr lang="ru-RU" dirty="0"/>
              <a:t>дуг практически отсутствует, возможна быстрая замена </a:t>
            </a:r>
            <a:r>
              <a:rPr lang="ru-RU" dirty="0" smtClean="0"/>
              <a:t>поврежденного </a:t>
            </a:r>
            <a:r>
              <a:rPr lang="ru-RU" dirty="0"/>
              <a:t>плазматрона в процессе плавки (без отключения печи). В то же </a:t>
            </a:r>
            <a:r>
              <a:rPr lang="ru-RU" dirty="0" smtClean="0"/>
              <a:t>время футеровка </a:t>
            </a:r>
            <a:r>
              <a:rPr lang="ru-RU" dirty="0"/>
              <a:t>стен вблизи места ввода плазматронов подвергается высоким </a:t>
            </a:r>
            <a:r>
              <a:rPr lang="ru-RU" dirty="0" smtClean="0"/>
              <a:t>тепловым </a:t>
            </a:r>
            <a:r>
              <a:rPr lang="ru-RU" dirty="0"/>
              <a:t>нагрузкам, а также несколько увеличиваются габариты печи. </a:t>
            </a:r>
            <a:r>
              <a:rPr lang="ru-RU" dirty="0" smtClean="0"/>
              <a:t>Плазматроны снабжены </a:t>
            </a:r>
            <a:r>
              <a:rPr lang="ru-RU" dirty="0"/>
              <a:t>механизмами перемещения, позволяющими менять длину дуги </a:t>
            </a:r>
            <a:r>
              <a:rPr lang="ru-RU" dirty="0" smtClean="0"/>
              <a:t>между </a:t>
            </a:r>
            <a:r>
              <a:rPr lang="ru-RU" dirty="0"/>
              <a:t>электродом и расплавленным металлом.</a:t>
            </a:r>
          </a:p>
          <a:p>
            <a:pPr marL="0" indent="444500" algn="just">
              <a:buNone/>
            </a:pPr>
            <a:r>
              <a:rPr lang="ru-RU" dirty="0"/>
              <a:t>Слитки, выплавленные в плазменно-дуговой печи, имеют </a:t>
            </a:r>
            <a:r>
              <a:rPr lang="ru-RU" dirty="0" smtClean="0"/>
              <a:t>высококачественную </a:t>
            </a:r>
            <a:r>
              <a:rPr lang="ru-RU" dirty="0"/>
              <a:t>поверхность и их не обтачивают перед последующим переделом.</a:t>
            </a:r>
          </a:p>
          <a:p>
            <a:pPr marL="0" indent="444500" algn="just">
              <a:buNone/>
            </a:pPr>
            <a:r>
              <a:rPr lang="ru-RU" dirty="0"/>
              <a:t>Как правило, рафинирующий переплав в атмосфере аргона </a:t>
            </a:r>
            <a:r>
              <a:rPr lang="ru-RU" dirty="0" smtClean="0"/>
              <a:t>применяют для </a:t>
            </a:r>
            <a:r>
              <a:rPr lang="ru-RU" dirty="0"/>
              <a:t>производства шарикоподшипниковых сталей особой чистоты, </a:t>
            </a:r>
            <a:r>
              <a:rPr lang="ru-RU" dirty="0" smtClean="0"/>
              <a:t>нержавеющих </a:t>
            </a:r>
            <a:r>
              <a:rPr lang="ru-RU" dirty="0"/>
              <a:t>сталей, жаропрочных сплавов на основе никеля и железа, </a:t>
            </a:r>
            <a:r>
              <a:rPr lang="ru-RU" dirty="0" smtClean="0"/>
              <a:t>конструкционных </a:t>
            </a:r>
            <a:r>
              <a:rPr lang="ru-RU" dirty="0"/>
              <a:t>сталей, а также драгоценных металлов и сплавов.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1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6408712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dirty="0"/>
              <a:t>Основные недостатки ВИП:</a:t>
            </a:r>
          </a:p>
          <a:p>
            <a:pPr marL="0" indent="444500" algn="just">
              <a:buNone/>
            </a:pPr>
            <a:r>
              <a:rPr lang="ru-RU" dirty="0"/>
              <a:t>1) Взаимодействие металла с огнеупорной футеровкой. </a:t>
            </a:r>
            <a:r>
              <a:rPr lang="ru-RU" dirty="0" smtClean="0"/>
              <a:t>Оксиды из </a:t>
            </a:r>
            <a:r>
              <a:rPr lang="ru-RU" dirty="0"/>
              <a:t>которых изготавливают тигли, могут реагировать с углеродом </a:t>
            </a:r>
            <a:r>
              <a:rPr lang="ru-RU" dirty="0" smtClean="0"/>
              <a:t>или другими </a:t>
            </a:r>
            <a:r>
              <a:rPr lang="ru-RU" dirty="0"/>
              <a:t>компонентами расплава по </a:t>
            </a:r>
            <a:r>
              <a:rPr lang="ru-RU" dirty="0" smtClean="0"/>
              <a:t>реакции:</a:t>
            </a:r>
            <a:endParaRPr lang="ru-RU" dirty="0"/>
          </a:p>
          <a:p>
            <a:pPr marL="0" indent="0" algn="ctr">
              <a:buNone/>
            </a:pPr>
            <a:r>
              <a:rPr lang="ru-RU" dirty="0" err="1"/>
              <a:t>МеОт</a:t>
            </a:r>
            <a:r>
              <a:rPr lang="ru-RU" dirty="0"/>
              <a:t>+[С] = [</a:t>
            </a:r>
            <a:r>
              <a:rPr lang="ru-RU" dirty="0" err="1"/>
              <a:t>Ме</a:t>
            </a:r>
            <a:r>
              <a:rPr lang="ru-RU" dirty="0"/>
              <a:t>]+СО;</a:t>
            </a:r>
          </a:p>
          <a:p>
            <a:pPr marL="0" indent="444500" algn="just">
              <a:buNone/>
            </a:pPr>
            <a:r>
              <a:rPr lang="ru-RU" dirty="0" smtClean="0"/>
              <a:t>Таким </a:t>
            </a:r>
            <a:r>
              <a:rPr lang="ru-RU" dirty="0"/>
              <a:t>образом, металл может загрязняться оксидами и </a:t>
            </a:r>
            <a:r>
              <a:rPr lang="ru-RU" dirty="0" smtClean="0"/>
              <a:t>растворенным кислородом</a:t>
            </a:r>
            <a:r>
              <a:rPr lang="ru-RU" dirty="0"/>
              <a:t>. Восстановленные </a:t>
            </a:r>
            <a:r>
              <a:rPr lang="ru-RU" dirty="0" err="1"/>
              <a:t>Мg</a:t>
            </a:r>
            <a:r>
              <a:rPr lang="ru-RU" dirty="0"/>
              <a:t> и </a:t>
            </a:r>
            <a:r>
              <a:rPr lang="ru-RU" dirty="0" err="1"/>
              <a:t>Са</a:t>
            </a:r>
            <a:r>
              <a:rPr lang="ru-RU" dirty="0"/>
              <a:t>, имеющие высокое </a:t>
            </a:r>
            <a:r>
              <a:rPr lang="ru-RU" dirty="0" smtClean="0"/>
              <a:t>давление насыщенного </a:t>
            </a:r>
            <a:r>
              <a:rPr lang="ru-RU" dirty="0"/>
              <a:t>пара и плохо растворяющиеся в железе и никеле, </a:t>
            </a:r>
            <a:r>
              <a:rPr lang="ru-RU" dirty="0" smtClean="0"/>
              <a:t>могут испаряться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Взаимодействие металла с футеровкой отсутствует при так </a:t>
            </a:r>
            <a:r>
              <a:rPr lang="ru-RU" dirty="0" smtClean="0"/>
              <a:t>называемой «</a:t>
            </a:r>
            <a:r>
              <a:rPr lang="ru-RU" dirty="0"/>
              <a:t>плавке в холодном тигле», когда тигель изготовлен из </a:t>
            </a:r>
            <a:r>
              <a:rPr lang="ru-RU" dirty="0" smtClean="0"/>
              <a:t>электрически изолированных </a:t>
            </a:r>
            <a:r>
              <a:rPr lang="ru-RU" dirty="0" err="1"/>
              <a:t>водоохлаждаемых</a:t>
            </a:r>
            <a:r>
              <a:rPr lang="ru-RU" dirty="0"/>
              <a:t> медных трубок.</a:t>
            </a:r>
          </a:p>
          <a:p>
            <a:pPr marL="0" indent="444500" algn="just">
              <a:buNone/>
            </a:pPr>
            <a:r>
              <a:rPr lang="ru-RU" dirty="0"/>
              <a:t>2) Получение слитков с дефектами, характерными для обычного слитка, </a:t>
            </a:r>
            <a:r>
              <a:rPr lang="ru-RU" dirty="0" smtClean="0"/>
              <a:t>и зерном </a:t>
            </a:r>
            <a:r>
              <a:rPr lang="ru-RU" dirty="0"/>
              <a:t>более крупным, чем в обычном слитке из-за большей чистоты </a:t>
            </a:r>
            <a:r>
              <a:rPr lang="ru-RU" dirty="0" smtClean="0"/>
              <a:t>металла по </a:t>
            </a:r>
            <a:r>
              <a:rPr lang="ru-RU" dirty="0"/>
              <a:t>неметаллическим включениям - которые служат центром кристаллизации.</a:t>
            </a:r>
          </a:p>
          <a:p>
            <a:pPr marL="0" indent="444500" algn="just">
              <a:buNone/>
            </a:pPr>
            <a:r>
              <a:rPr lang="ru-RU" dirty="0"/>
              <a:t>Это приводит к ухудшению </a:t>
            </a:r>
            <a:r>
              <a:rPr lang="ru-RU" dirty="0" err="1"/>
              <a:t>деформируемости</a:t>
            </a:r>
            <a:r>
              <a:rPr lang="ru-RU" dirty="0"/>
              <a:t> ряда сплавов и </a:t>
            </a:r>
            <a:r>
              <a:rPr lang="ru-RU" dirty="0" smtClean="0"/>
              <a:t>требует последующего </a:t>
            </a:r>
            <a:r>
              <a:rPr lang="ru-RU" dirty="0"/>
              <a:t>переплава металла с целью улучшения его структуры.</a:t>
            </a:r>
          </a:p>
          <a:p>
            <a:pPr marL="0" indent="444500" algn="just">
              <a:buNone/>
            </a:pPr>
            <a:r>
              <a:rPr lang="ru-RU" dirty="0"/>
              <a:t>3) Низкая стойкость тиглей</a:t>
            </a:r>
            <a:r>
              <a:rPr lang="ru-RU" dirty="0" smtClean="0"/>
              <a:t>.</a:t>
            </a:r>
            <a:endParaRPr lang="ru-RU" dirty="0"/>
          </a:p>
          <a:p>
            <a:pPr marL="0" indent="444500" algn="just">
              <a:buNone/>
            </a:pPr>
            <a:r>
              <a:rPr lang="ru-RU" dirty="0"/>
              <a:t>4) </a:t>
            </a:r>
            <a:r>
              <a:rPr lang="ru-RU" dirty="0" err="1"/>
              <a:t>Металлоактивные</a:t>
            </a:r>
            <a:r>
              <a:rPr lang="ru-RU" dirty="0"/>
              <a:t> шлаки.</a:t>
            </a:r>
          </a:p>
          <a:p>
            <a:pPr marL="0" indent="444500" algn="just">
              <a:buNone/>
            </a:pPr>
            <a:r>
              <a:rPr lang="ru-RU" dirty="0"/>
              <a:t>5) Высокая стоимость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38786166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Технология выплавки.</a:t>
            </a:r>
          </a:p>
          <a:p>
            <a:pPr marL="0" indent="444500" algn="just">
              <a:buNone/>
            </a:pPr>
            <a:r>
              <a:rPr lang="ru-RU" dirty="0"/>
              <a:t>Процесс плазменной плавки предусматривает расплавление </a:t>
            </a:r>
            <a:r>
              <a:rPr lang="ru-RU" dirty="0" smtClean="0"/>
              <a:t>предварительно </a:t>
            </a:r>
            <a:r>
              <a:rPr lang="ru-RU" dirty="0"/>
              <a:t>загруженной в печь шихты, выдержку жидкого металла до </a:t>
            </a:r>
            <a:r>
              <a:rPr lang="ru-RU" dirty="0" smtClean="0"/>
              <a:t>достижения заданной </a:t>
            </a:r>
            <a:r>
              <a:rPr lang="ru-RU" dirty="0"/>
              <a:t>степени рафинирования и выпуск. Технология плазменной плавки </a:t>
            </a:r>
            <a:r>
              <a:rPr lang="ru-RU" dirty="0" smtClean="0"/>
              <a:t>в печах </a:t>
            </a:r>
            <a:r>
              <a:rPr lang="ru-RU" dirty="0"/>
              <a:t>с керамическим тиглем близка к технологии плавки в ДСП, но есть </a:t>
            </a:r>
            <a:r>
              <a:rPr lang="ru-RU" dirty="0" smtClean="0"/>
              <a:t>и свои </a:t>
            </a:r>
            <a:r>
              <a:rPr lang="ru-RU" dirty="0"/>
              <a:t>особенности.</a:t>
            </a:r>
          </a:p>
          <a:p>
            <a:pPr marL="0" indent="444500" algn="just">
              <a:buNone/>
            </a:pPr>
            <a:r>
              <a:rPr lang="ru-RU" dirty="0"/>
              <a:t>Шихта должна быть чистой по фосфору и сере и не окисленная, так </a:t>
            </a:r>
            <a:r>
              <a:rPr lang="ru-RU" dirty="0" smtClean="0"/>
              <a:t>как все </a:t>
            </a:r>
            <a:r>
              <a:rPr lang="ru-RU" dirty="0"/>
              <a:t>преимущества плазменной плавки полнее реализуются при </a:t>
            </a:r>
            <a:r>
              <a:rPr lang="ru-RU" dirty="0" err="1" smtClean="0"/>
              <a:t>бесшлаковом</a:t>
            </a:r>
            <a:r>
              <a:rPr lang="ru-RU" dirty="0" smtClean="0"/>
              <a:t> процессе</a:t>
            </a:r>
            <a:r>
              <a:rPr lang="ru-RU" dirty="0"/>
              <a:t>. На дно загружается мелкая шихта, обеспечивающая надежный </a:t>
            </a:r>
            <a:r>
              <a:rPr lang="ru-RU" dirty="0" smtClean="0"/>
              <a:t>контакт </a:t>
            </a:r>
            <a:r>
              <a:rPr lang="ru-RU" dirty="0"/>
              <a:t>с подовым электродом.</a:t>
            </a:r>
          </a:p>
          <a:p>
            <a:pPr marL="0" indent="444500" algn="just">
              <a:buNone/>
            </a:pPr>
            <a:r>
              <a:rPr lang="ru-RU" dirty="0"/>
              <a:t>При плазменной плавке используются плазматроны с зависимой дугой.</a:t>
            </a:r>
          </a:p>
          <a:p>
            <a:pPr marL="0" indent="444500" algn="just">
              <a:buNone/>
            </a:pPr>
            <a:r>
              <a:rPr lang="ru-RU" dirty="0"/>
              <a:t>Сначала при помощи осциллятора возбуждается «дежурная» дуга, с </a:t>
            </a:r>
            <a:r>
              <a:rPr lang="ru-RU" dirty="0" smtClean="0"/>
              <a:t>помощью которой </a:t>
            </a:r>
            <a:r>
              <a:rPr lang="ru-RU" dirty="0"/>
              <a:t>замыкается цепь между катодом и поверхностью нагреваемого </a:t>
            </a:r>
            <a:r>
              <a:rPr lang="ru-RU" dirty="0" smtClean="0"/>
              <a:t>металла (</a:t>
            </a:r>
            <a:r>
              <a:rPr lang="ru-RU" dirty="0"/>
              <a:t>анодом). После появления основной дуги, которая сжимается газовым </a:t>
            </a:r>
            <a:r>
              <a:rPr lang="ru-RU" dirty="0" smtClean="0"/>
              <a:t>потоком</a:t>
            </a:r>
            <a:r>
              <a:rPr lang="ru-RU" dirty="0"/>
              <a:t>, ее растягивают до необходимой длины, достигающей в зависимости </a:t>
            </a:r>
            <a:r>
              <a:rPr lang="ru-RU" dirty="0" smtClean="0"/>
              <a:t>от вместимости </a:t>
            </a:r>
            <a:r>
              <a:rPr lang="ru-RU" dirty="0"/>
              <a:t>печи 1 - 2м. Омываемая относительно холодным газовым </a:t>
            </a:r>
            <a:r>
              <a:rPr lang="ru-RU" dirty="0" smtClean="0"/>
              <a:t>потоком сжатая </a:t>
            </a:r>
            <a:r>
              <a:rPr lang="ru-RU" dirty="0"/>
              <a:t>дуга обладает сравнительно малой </a:t>
            </a:r>
            <a:r>
              <a:rPr lang="ru-RU" dirty="0" err="1"/>
              <a:t>излучательной</a:t>
            </a:r>
            <a:r>
              <a:rPr lang="ru-RU" dirty="0"/>
              <a:t> способностью. </a:t>
            </a:r>
            <a:r>
              <a:rPr lang="ru-RU" dirty="0" smtClean="0"/>
              <a:t>Поэтому</a:t>
            </a:r>
            <a:r>
              <a:rPr lang="ru-RU" dirty="0"/>
              <a:t>, несмотря на очень высокую температуру в столбе дуги и его </a:t>
            </a:r>
            <a:r>
              <a:rPr lang="ru-RU" dirty="0" smtClean="0"/>
              <a:t>большую длину</a:t>
            </a:r>
            <a:r>
              <a:rPr lang="ru-RU" dirty="0"/>
              <a:t>, доля тепла, излучаемого через боковую поверхность дуги, </a:t>
            </a:r>
            <a:r>
              <a:rPr lang="ru-RU" dirty="0" smtClean="0"/>
              <a:t>относительно невелика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4915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Сжатая плазменная дуга позволяет плавить металл с большой скоростью</a:t>
            </a:r>
            <a:r>
              <a:rPr lang="ru-RU" dirty="0" smtClean="0"/>
              <a:t>, рафинировать </a:t>
            </a:r>
            <a:r>
              <a:rPr lang="ru-RU" dirty="0"/>
              <a:t>металл от вредных газов и при необходимости легировать </a:t>
            </a:r>
            <a:r>
              <a:rPr lang="ru-RU" dirty="0" smtClean="0"/>
              <a:t>расплав </a:t>
            </a:r>
            <a:r>
              <a:rPr lang="ru-RU" dirty="0"/>
              <a:t>газом, например азотом. При этом металл не загрязняется </a:t>
            </a:r>
            <a:r>
              <a:rPr lang="ru-RU" dirty="0" smtClean="0"/>
              <a:t>материалом электрода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ПП предназначены главным образом для плавки сталей, но могут </a:t>
            </a:r>
            <a:r>
              <a:rPr lang="ru-RU" dirty="0" smtClean="0"/>
              <a:t>использоваться </a:t>
            </a:r>
            <a:r>
              <a:rPr lang="ru-RU" dirty="0"/>
              <a:t>для плавки цветных металлов и сплавов.</a:t>
            </a:r>
          </a:p>
          <a:p>
            <a:pPr marL="0" indent="444500" algn="just">
              <a:buNone/>
            </a:pPr>
            <a:r>
              <a:rPr lang="ru-RU" b="1" dirty="0"/>
              <a:t>Рафинирование. </a:t>
            </a:r>
            <a:r>
              <a:rPr lang="ru-RU" dirty="0"/>
              <a:t>После расплавления металл выдерживают под </a:t>
            </a:r>
            <a:r>
              <a:rPr lang="ru-RU" dirty="0" smtClean="0"/>
              <a:t>плазмой для </a:t>
            </a:r>
            <a:r>
              <a:rPr lang="ru-RU" dirty="0"/>
              <a:t>его рафинирования. Для окисления примесей можно использовать </a:t>
            </a:r>
            <a:r>
              <a:rPr lang="ru-RU" dirty="0" smtClean="0"/>
              <a:t>окисли тельную </a:t>
            </a:r>
            <a:r>
              <a:rPr lang="ru-RU" dirty="0"/>
              <a:t>плазму. В качестве одного из плазмообразующих газов подают </a:t>
            </a:r>
            <a:r>
              <a:rPr lang="ru-RU" dirty="0" smtClean="0"/>
              <a:t>кислород</a:t>
            </a:r>
            <a:r>
              <a:rPr lang="ru-RU" dirty="0"/>
              <a:t>. При этом используют двухканальную конструкцию плазматрона. По </a:t>
            </a:r>
            <a:r>
              <a:rPr lang="ru-RU" dirty="0" smtClean="0"/>
              <a:t>внутреннему </a:t>
            </a:r>
            <a:r>
              <a:rPr lang="ru-RU" dirty="0"/>
              <a:t>каналу подается нейтральный газ (аргон), защищающий электрод, а </a:t>
            </a:r>
            <a:r>
              <a:rPr lang="ru-RU" dirty="0" smtClean="0"/>
              <a:t>по наружному </a:t>
            </a:r>
            <a:r>
              <a:rPr lang="ru-RU" dirty="0"/>
              <a:t>- газ, необходимый для проведения металлургического процесса.</a:t>
            </a:r>
          </a:p>
          <a:p>
            <a:pPr marL="0" indent="444500" algn="just">
              <a:buNone/>
            </a:pPr>
            <a:r>
              <a:rPr lang="ru-RU" dirty="0"/>
              <a:t>Для получения азотированного металла в качестве дополнительного </a:t>
            </a:r>
            <a:r>
              <a:rPr lang="ru-RU" dirty="0" smtClean="0"/>
              <a:t>газа используют </a:t>
            </a:r>
            <a:r>
              <a:rPr lang="ru-RU" dirty="0"/>
              <a:t>азот, а для предохранения катода от образования нитридов </a:t>
            </a:r>
            <a:r>
              <a:rPr lang="ru-RU" dirty="0" smtClean="0"/>
              <a:t>применяют </a:t>
            </a:r>
            <a:r>
              <a:rPr lang="ru-RU" dirty="0"/>
              <a:t>двухканальный плазматрон.</a:t>
            </a:r>
          </a:p>
          <a:p>
            <a:pPr marL="0" indent="444500" algn="just">
              <a:buNone/>
            </a:pPr>
            <a:r>
              <a:rPr lang="ru-RU" dirty="0"/>
              <a:t>Рафинирование расплава от газов осуществляется при использовании </a:t>
            </a:r>
            <a:r>
              <a:rPr lang="ru-RU" dirty="0" smtClean="0"/>
              <a:t>в качестве </a:t>
            </a:r>
            <a:r>
              <a:rPr lang="ru-RU" dirty="0"/>
              <a:t>плазмообразующего газа чистого аргона за счет очень низкого </a:t>
            </a:r>
            <a:r>
              <a:rPr lang="ru-RU" dirty="0" smtClean="0"/>
              <a:t>содержания </a:t>
            </a:r>
            <a:r>
              <a:rPr lang="ru-RU" dirty="0"/>
              <a:t>удаляемых газов в исходном аргоне. При соответствующем расходе </a:t>
            </a:r>
            <a:r>
              <a:rPr lang="ru-RU" dirty="0" smtClean="0"/>
              <a:t>он обеспечивает </a:t>
            </a:r>
            <a:r>
              <a:rPr lang="ru-RU" dirty="0"/>
              <a:t>«химический вакуум» над поверхностью расплава, что </a:t>
            </a:r>
            <a:r>
              <a:rPr lang="ru-RU" dirty="0" smtClean="0"/>
              <a:t>способствует </a:t>
            </a:r>
            <a:r>
              <a:rPr lang="ru-RU" dirty="0"/>
              <a:t>удалению газов. Для предохранения открытой поверхности металла </a:t>
            </a:r>
            <a:r>
              <a:rPr lang="ru-RU" dirty="0" smtClean="0"/>
              <a:t>от окисления </a:t>
            </a:r>
            <a:r>
              <a:rPr lang="ru-RU" dirty="0"/>
              <a:t>могут использоваться шлаки. При необходимости, в расплав </a:t>
            </a:r>
            <a:r>
              <a:rPr lang="ru-RU" dirty="0" smtClean="0"/>
              <a:t>присаживают </a:t>
            </a:r>
            <a:r>
              <a:rPr lang="ru-RU" dirty="0"/>
              <a:t>легирующие.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5448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Основные потребители и пути совершенствования технологии.</a:t>
            </a:r>
          </a:p>
          <a:p>
            <a:pPr marL="0" indent="444500" algn="just">
              <a:buNone/>
            </a:pPr>
            <a:r>
              <a:rPr lang="ru-RU" dirty="0"/>
              <a:t>Метод ПДП весьма эффективен для производства сталей с особо </a:t>
            </a:r>
            <a:r>
              <a:rPr lang="ru-RU" dirty="0" smtClean="0"/>
              <a:t>высоким содержанием </a:t>
            </a:r>
            <a:r>
              <a:rPr lang="ru-RU" dirty="0"/>
              <a:t>азота, прецизионных сплавов, ряда жаропрочных сплавов и т.д.</a:t>
            </a:r>
          </a:p>
          <a:p>
            <a:pPr marL="0" indent="444500" algn="just">
              <a:buNone/>
            </a:pPr>
            <a:r>
              <a:rPr lang="ru-RU" dirty="0"/>
              <a:t>Особенно перспективен он для производства высокопрочных марганцевых </a:t>
            </a:r>
            <a:r>
              <a:rPr lang="ru-RU" dirty="0" smtClean="0"/>
              <a:t>сталей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Процесс ВПП обеспечивает рафинирование хромоникелевых сплавов </a:t>
            </a:r>
            <a:r>
              <a:rPr lang="ru-RU" dirty="0" smtClean="0"/>
              <a:t>и нержавеющих </a:t>
            </a:r>
            <a:r>
              <a:rPr lang="ru-RU" dirty="0"/>
              <a:t>сталей от азота на 60 - 70% при минимальных потерях </a:t>
            </a:r>
            <a:r>
              <a:rPr lang="ru-RU" dirty="0" smtClean="0"/>
              <a:t>легирующих</a:t>
            </a:r>
            <a:r>
              <a:rPr lang="ru-RU" dirty="0"/>
              <a:t>, в частности хрома 1 - 1,5% </a:t>
            </a:r>
            <a:r>
              <a:rPr lang="ru-RU" dirty="0" err="1"/>
              <a:t>отн</a:t>
            </a:r>
            <a:r>
              <a:rPr lang="ru-RU" dirty="0"/>
              <a:t>. Для сравнения, метод </a:t>
            </a:r>
            <a:r>
              <a:rPr lang="ru-RU" dirty="0" smtClean="0"/>
              <a:t>электронно-лучевого </a:t>
            </a:r>
            <a:r>
              <a:rPr lang="ru-RU" dirty="0"/>
              <a:t>переплава обеспечивает примерно такую же степень рафинирования</a:t>
            </a:r>
            <a:r>
              <a:rPr lang="ru-RU" dirty="0" smtClean="0"/>
              <a:t>, что </a:t>
            </a:r>
            <a:r>
              <a:rPr lang="ru-RU" dirty="0"/>
              <a:t>и ВПП, но при гораздо больших (на порядок) потерях легирующих в </a:t>
            </a:r>
            <a:r>
              <a:rPr lang="ru-RU" dirty="0" smtClean="0"/>
              <a:t>результате </a:t>
            </a:r>
            <a:r>
              <a:rPr lang="ru-RU" dirty="0"/>
              <a:t>испарения, а степень рафинирования сложнолегированных сталей </a:t>
            </a:r>
            <a:r>
              <a:rPr lang="ru-RU" dirty="0" smtClean="0"/>
              <a:t>и сплавов </a:t>
            </a:r>
            <a:r>
              <a:rPr lang="ru-RU" dirty="0"/>
              <a:t>от азота при вакуумно-дуговом переплаве ниже (не превышает 10 </a:t>
            </a:r>
            <a:r>
              <a:rPr lang="ru-RU" dirty="0" smtClean="0"/>
              <a:t>- 15</a:t>
            </a:r>
            <a:r>
              <a:rPr lang="ru-RU" dirty="0"/>
              <a:t>%), чем при ВПП.</a:t>
            </a:r>
          </a:p>
          <a:p>
            <a:pPr marL="0" indent="444500" algn="just">
              <a:buNone/>
            </a:pPr>
            <a:r>
              <a:rPr lang="ru-RU" dirty="0"/>
              <a:t>Плазменная плавка является наиболее высокопроизводительным </a:t>
            </a:r>
            <a:r>
              <a:rPr lang="ru-RU" dirty="0" smtClean="0"/>
              <a:t>процессом </a:t>
            </a:r>
            <a:r>
              <a:rPr lang="ru-RU" dirty="0"/>
              <a:t>среди всех существующих способов специальной электрометаллургии.</a:t>
            </a:r>
          </a:p>
          <a:p>
            <a:pPr marL="0" indent="444500" algn="just">
              <a:buNone/>
            </a:pPr>
            <a:r>
              <a:rPr lang="ru-RU" dirty="0"/>
              <a:t>Применительно к конкретным методам плавки имеются дополнительные </a:t>
            </a:r>
            <a:r>
              <a:rPr lang="ru-RU" dirty="0" smtClean="0"/>
              <a:t>преимущества</a:t>
            </a:r>
            <a:r>
              <a:rPr lang="ru-RU" dirty="0"/>
              <a:t>, связанные со спецификой этих процессов.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0535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19256" cy="6336704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Применение плазменного нагрева в сталеплавильном производстве </a:t>
            </a:r>
            <a:r>
              <a:rPr lang="ru-RU" dirty="0" smtClean="0"/>
              <a:t>развивается </a:t>
            </a:r>
            <a:r>
              <a:rPr lang="ru-RU" b="1" dirty="0"/>
              <a:t>по трем основным направлениям</a:t>
            </a:r>
            <a:r>
              <a:rPr lang="ru-RU" dirty="0"/>
              <a:t>:</a:t>
            </a:r>
          </a:p>
          <a:p>
            <a:pPr marL="0" indent="444500" algn="just">
              <a:buNone/>
            </a:pPr>
            <a:r>
              <a:rPr lang="ru-RU" dirty="0"/>
              <a:t>1) плазменная плавка сталей и сплавов в печах с керамическим </a:t>
            </a:r>
            <a:r>
              <a:rPr lang="ru-RU" dirty="0" smtClean="0"/>
              <a:t>тиглем (типа </a:t>
            </a:r>
            <a:r>
              <a:rPr lang="ru-RU" dirty="0"/>
              <a:t>Линде);</a:t>
            </a:r>
          </a:p>
          <a:p>
            <a:pPr marL="0" indent="444500" algn="just">
              <a:buNone/>
            </a:pPr>
            <a:r>
              <a:rPr lang="ru-RU" dirty="0"/>
              <a:t>2) различные модификации метода плазменно-дугового переплава (ПДП</a:t>
            </a:r>
            <a:r>
              <a:rPr lang="ru-RU" dirty="0" smtClean="0"/>
              <a:t>) в </a:t>
            </a:r>
            <a:r>
              <a:rPr lang="ru-RU" dirty="0"/>
              <a:t>печах с кристаллизатором;</a:t>
            </a:r>
          </a:p>
          <a:p>
            <a:pPr marL="0" indent="444500" algn="just">
              <a:buNone/>
            </a:pPr>
            <a:r>
              <a:rPr lang="ru-RU" dirty="0"/>
              <a:t>3) использование плазменного нагрева в комбинации с другими </a:t>
            </a:r>
            <a:r>
              <a:rPr lang="ru-RU" dirty="0" smtClean="0"/>
              <a:t>способами </a:t>
            </a:r>
            <a:r>
              <a:rPr lang="ru-RU" dirty="0"/>
              <a:t>нагрева для повышения технологичности и экономичности </a:t>
            </a:r>
            <a:r>
              <a:rPr lang="ru-RU" dirty="0" smtClean="0"/>
              <a:t>существующих </a:t>
            </a:r>
            <a:r>
              <a:rPr lang="ru-RU" dirty="0"/>
              <a:t>методов выплавки стали, например индукционной плавки </a:t>
            </a:r>
            <a:r>
              <a:rPr lang="ru-RU" dirty="0" smtClean="0"/>
              <a:t>с плазменным </a:t>
            </a:r>
            <a:r>
              <a:rPr lang="ru-RU" dirty="0"/>
              <a:t>подогревом.</a:t>
            </a:r>
          </a:p>
          <a:p>
            <a:pPr marL="0" indent="444500" algn="just">
              <a:buNone/>
            </a:pPr>
            <a:r>
              <a:rPr lang="ru-RU" dirty="0"/>
              <a:t>В настоящее время созданы достаточно надежные конструкции </a:t>
            </a:r>
            <a:r>
              <a:rPr lang="ru-RU" dirty="0" smtClean="0"/>
              <a:t>плазменных </a:t>
            </a:r>
            <a:r>
              <a:rPr lang="ru-RU" dirty="0"/>
              <a:t>печей и мощных плазматронов (до 4 МВт), разработаны технология </a:t>
            </a:r>
            <a:r>
              <a:rPr lang="ru-RU" dirty="0" smtClean="0"/>
              <a:t>легирования </a:t>
            </a:r>
            <a:r>
              <a:rPr lang="ru-RU" dirty="0"/>
              <a:t>сталей различного типа азотом из газовой фазы и технология </a:t>
            </a:r>
            <a:r>
              <a:rPr lang="ru-RU" dirty="0" smtClean="0"/>
              <a:t>выплавки сложнолегированных </a:t>
            </a:r>
            <a:r>
              <a:rPr lang="ru-RU" dirty="0"/>
              <a:t>(в частности, высокохромистых) сталей с </a:t>
            </a:r>
            <a:r>
              <a:rPr lang="ru-RU" dirty="0" smtClean="0"/>
              <a:t>содержанием азота </a:t>
            </a:r>
            <a:r>
              <a:rPr lang="ru-RU" dirty="0"/>
              <a:t>&lt; 0,025%, процессов </a:t>
            </a:r>
            <a:r>
              <a:rPr lang="ru-RU" dirty="0" err="1"/>
              <a:t>раскисления</a:t>
            </a:r>
            <a:r>
              <a:rPr lang="ru-RU" dirty="0"/>
              <a:t> и </a:t>
            </a:r>
            <a:r>
              <a:rPr lang="ru-RU" dirty="0" err="1"/>
              <a:t>десульфурации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Переплавные печи с кристаллизатором можно условно разделить на </a:t>
            </a:r>
            <a:r>
              <a:rPr lang="ru-RU" dirty="0" smtClean="0"/>
              <a:t>два класса</a:t>
            </a:r>
            <a:r>
              <a:rPr lang="ru-RU" dirty="0"/>
              <a:t>: печи, работающие при нормальном либо повышенном давлении, и </a:t>
            </a:r>
            <a:r>
              <a:rPr lang="ru-RU" dirty="0" smtClean="0"/>
              <a:t>установки</a:t>
            </a:r>
            <a:r>
              <a:rPr lang="ru-RU" dirty="0"/>
              <a:t>, работающие при низком давлении. Первый способ называют </a:t>
            </a:r>
            <a:r>
              <a:rPr lang="ru-RU" dirty="0" smtClean="0"/>
              <a:t>методом плазменно-дугового </a:t>
            </a:r>
            <a:r>
              <a:rPr lang="ru-RU" dirty="0"/>
              <a:t>переплава, второй - методом вакуум-плазменного </a:t>
            </a:r>
            <a:r>
              <a:rPr lang="ru-RU" dirty="0" smtClean="0"/>
              <a:t>переплава </a:t>
            </a:r>
            <a:r>
              <a:rPr lang="ru-RU" dirty="0"/>
              <a:t>(ВПП). Оба метода по своим возможностям перспективны и </a:t>
            </a:r>
            <a:r>
              <a:rPr lang="ru-RU" dirty="0" smtClean="0"/>
              <a:t>технологически эффективны</a:t>
            </a:r>
            <a:r>
              <a:rPr lang="ru-RU" dirty="0"/>
              <a:t>. Методы плазменного переплава позволяют использовать шлаки</a:t>
            </a:r>
            <a:r>
              <a:rPr lang="ru-RU" dirty="0" smtClean="0"/>
              <a:t>, варьировать </a:t>
            </a:r>
            <a:r>
              <a:rPr lang="ru-RU" dirty="0"/>
              <a:t>в широких пределах давление и состав атмосферы, независимо </a:t>
            </a:r>
            <a:r>
              <a:rPr lang="ru-RU" dirty="0" smtClean="0"/>
              <a:t>регулировать </a:t>
            </a:r>
            <a:r>
              <a:rPr lang="ru-RU" dirty="0"/>
              <a:t>вводимую мощность и скорость переплава, т.е. обеспечивают </a:t>
            </a:r>
            <a:r>
              <a:rPr lang="ru-RU" dirty="0" smtClean="0"/>
              <a:t>более гибкое </a:t>
            </a:r>
            <a:r>
              <a:rPr lang="ru-RU" dirty="0"/>
              <a:t>регулирование условий кристаллизации и рафинирования, чем </a:t>
            </a:r>
            <a:r>
              <a:rPr lang="ru-RU" dirty="0" smtClean="0"/>
              <a:t>методы ВДП </a:t>
            </a:r>
            <a:r>
              <a:rPr lang="ru-RU" dirty="0"/>
              <a:t>и ЭШП.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8641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5.5 </a:t>
            </a:r>
            <a:r>
              <a:rPr lang="ru-RU" b="1" dirty="0" err="1"/>
              <a:t>Электронно</a:t>
            </a:r>
            <a:r>
              <a:rPr lang="ru-RU" b="1" dirty="0"/>
              <a:t> – лучевой переплав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Сущность </a:t>
            </a:r>
            <a:r>
              <a:rPr lang="ru-RU" b="1" dirty="0"/>
              <a:t>электронно-лучевой плавки </a:t>
            </a:r>
            <a:r>
              <a:rPr lang="ru-RU" dirty="0"/>
              <a:t>заключается в переплаве </a:t>
            </a:r>
            <a:r>
              <a:rPr lang="ru-RU" dirty="0" smtClean="0"/>
              <a:t>металлических </a:t>
            </a:r>
            <a:r>
              <a:rPr lang="ru-RU" dirty="0"/>
              <a:t>заготовок в электронно-лучевой печи в результате их нагрева и </a:t>
            </a:r>
            <a:r>
              <a:rPr lang="ru-RU" dirty="0" smtClean="0"/>
              <a:t>плавления </a:t>
            </a:r>
            <a:r>
              <a:rPr lang="ru-RU" dirty="0"/>
              <a:t>энергией электронного луча, капельном переносе электродного металла </a:t>
            </a:r>
            <a:r>
              <a:rPr lang="ru-RU" dirty="0" smtClean="0"/>
              <a:t>и последовательном </a:t>
            </a:r>
            <a:r>
              <a:rPr lang="ru-RU" dirty="0"/>
              <a:t>затвердевании металла в </a:t>
            </a:r>
            <a:r>
              <a:rPr lang="ru-RU" dirty="0" err="1"/>
              <a:t>водоохлаждаемом</a:t>
            </a:r>
            <a:r>
              <a:rPr lang="ru-RU" dirty="0"/>
              <a:t> кристаллизаторе.</a:t>
            </a:r>
          </a:p>
          <a:p>
            <a:pPr marL="0" indent="444500" algn="just">
              <a:buNone/>
            </a:pPr>
            <a:r>
              <a:rPr lang="ru-RU" dirty="0"/>
              <a:t>В отличие от ВДП и ЭШП жесткая связь источника нагрева с </a:t>
            </a:r>
            <a:r>
              <a:rPr lang="ru-RU" dirty="0" smtClean="0"/>
              <a:t>переплавляемой заготовкой </a:t>
            </a:r>
            <a:r>
              <a:rPr lang="ru-RU" dirty="0"/>
              <a:t>отсутствует. Переплавляемая заготовка не участвует в </a:t>
            </a:r>
            <a:r>
              <a:rPr lang="ru-RU" dirty="0" smtClean="0"/>
              <a:t>электрической </a:t>
            </a:r>
            <a:r>
              <a:rPr lang="ru-RU" dirty="0"/>
              <a:t>цепи источника нагрева и, следовательно, не является расходуемым </a:t>
            </a:r>
            <a:r>
              <a:rPr lang="ru-RU" dirty="0" smtClean="0"/>
              <a:t>электродом</a:t>
            </a:r>
            <a:r>
              <a:rPr lang="ru-RU" dirty="0"/>
              <a:t>. Отсутствие связи источника нагрева с переплавляемым </a:t>
            </a:r>
            <a:r>
              <a:rPr lang="ru-RU" dirty="0" smtClean="0"/>
              <a:t>электродом обеспечивает </a:t>
            </a:r>
            <a:r>
              <a:rPr lang="ru-RU" dirty="0"/>
              <a:t>широчайшие возможности для управления скоростью переплава </a:t>
            </a:r>
            <a:r>
              <a:rPr lang="ru-RU" dirty="0" smtClean="0"/>
              <a:t>и в </a:t>
            </a:r>
            <a:r>
              <a:rPr lang="ru-RU" dirty="0"/>
              <a:t>конечном итоге - кристаллизацией слитка. Это позволяет управлять </a:t>
            </a:r>
            <a:r>
              <a:rPr lang="ru-RU" dirty="0" smtClean="0"/>
              <a:t>временем пребывания </a:t>
            </a:r>
            <a:r>
              <a:rPr lang="ru-RU" dirty="0"/>
              <a:t>металла в жидком состоянии и соответственно </a:t>
            </a:r>
            <a:r>
              <a:rPr lang="ru-RU" dirty="0" smtClean="0"/>
              <a:t>продолжительностью </a:t>
            </a:r>
            <a:r>
              <a:rPr lang="ru-RU" dirty="0"/>
              <a:t>обработки его вакуумом, заметно перегревать металл выше </a:t>
            </a:r>
            <a:r>
              <a:rPr lang="ru-RU" dirty="0" smtClean="0"/>
              <a:t>температуры плавления</a:t>
            </a:r>
            <a:r>
              <a:rPr lang="ru-RU" dirty="0"/>
              <a:t>. Кроме того, ЭЛП осуществляют в глубоком вакууме, что </a:t>
            </a:r>
            <a:r>
              <a:rPr lang="ru-RU" dirty="0" smtClean="0"/>
              <a:t>увеличивает </a:t>
            </a:r>
            <a:r>
              <a:rPr lang="ru-RU" dirty="0"/>
              <a:t>возможности рафинирования металла по сравнению с ВДП.</a:t>
            </a:r>
          </a:p>
          <a:p>
            <a:pPr marL="0" indent="444500" algn="just">
              <a:buNone/>
            </a:pPr>
            <a:r>
              <a:rPr lang="ru-RU" dirty="0"/>
              <a:t>Возможность плавить металл электронным лучом установлена в 1879 г</a:t>
            </a:r>
            <a:r>
              <a:rPr lang="ru-RU" dirty="0" smtClean="0"/>
              <a:t>. У</a:t>
            </a:r>
            <a:r>
              <a:rPr lang="ru-RU" dirty="0"/>
              <a:t>. </a:t>
            </a:r>
            <a:r>
              <a:rPr lang="ru-RU" dirty="0" err="1"/>
              <a:t>Круксом</a:t>
            </a:r>
            <a:r>
              <a:rPr lang="ru-RU" dirty="0"/>
              <a:t>, а первые небольшие слитки чистого тантала и других металлов </a:t>
            </a:r>
            <a:r>
              <a:rPr lang="ru-RU" dirty="0" smtClean="0"/>
              <a:t>получены </a:t>
            </a:r>
            <a:r>
              <a:rPr lang="ru-RU" dirty="0"/>
              <a:t>М. </a:t>
            </a:r>
            <a:r>
              <a:rPr lang="ru-RU" dirty="0" err="1"/>
              <a:t>Пирани</a:t>
            </a:r>
            <a:r>
              <a:rPr lang="ru-RU" dirty="0"/>
              <a:t>, который в 1907 г. получил патент на этот способ. </a:t>
            </a:r>
            <a:r>
              <a:rPr lang="ru-RU" dirty="0" smtClean="0"/>
              <a:t>Развитие и </a:t>
            </a:r>
            <a:r>
              <a:rPr lang="ru-RU" dirty="0"/>
              <a:t>внедрение в промышленность способа ЭЛП тормозилось отсутствием </a:t>
            </a:r>
            <a:r>
              <a:rPr lang="ru-RU" dirty="0" smtClean="0"/>
              <a:t>мощных </a:t>
            </a:r>
            <a:r>
              <a:rPr lang="ru-RU" dirty="0"/>
              <a:t>вакуумных насосов электронно-лучевых пушек. Промышленное </a:t>
            </a:r>
            <a:r>
              <a:rPr lang="ru-RU" dirty="0" smtClean="0"/>
              <a:t>внедрение ЭЛП </a:t>
            </a:r>
            <a:r>
              <a:rPr lang="ru-RU" dirty="0"/>
              <a:t>можно отнести к 1958-1963 гг. Наибольшее распространение метод </a:t>
            </a:r>
            <a:r>
              <a:rPr lang="ru-RU" dirty="0" smtClean="0"/>
              <a:t>ЭЛП получил </a:t>
            </a:r>
            <a:r>
              <a:rPr lang="ru-RU" dirty="0"/>
              <a:t>в США, ФРГ, Японии, ГДР и СССР. Максимальная масса слитка, </a:t>
            </a:r>
            <a:r>
              <a:rPr lang="ru-RU" dirty="0" smtClean="0"/>
              <a:t>полученного </a:t>
            </a:r>
            <a:r>
              <a:rPr lang="ru-RU" dirty="0"/>
              <a:t>методом ЭЛП, составляет 18 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2480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dirty="0"/>
              <a:t>Электронно-лучевая плавка обладает рядом </a:t>
            </a:r>
            <a:r>
              <a:rPr lang="ru-RU" b="1" dirty="0"/>
              <a:t>преимуществ</a:t>
            </a:r>
            <a:r>
              <a:rPr lang="ru-RU" dirty="0"/>
              <a:t>, а именно:</a:t>
            </a:r>
          </a:p>
          <a:p>
            <a:pPr marL="0" indent="444500" algn="just">
              <a:buNone/>
            </a:pPr>
            <a:r>
              <a:rPr lang="ru-RU" dirty="0"/>
              <a:t>1) регулирование в широких пределах скорости наплавления, </a:t>
            </a:r>
            <a:r>
              <a:rPr lang="ru-RU" dirty="0" smtClean="0"/>
              <a:t>определяющей </a:t>
            </a:r>
            <a:r>
              <a:rPr lang="ru-RU" dirty="0"/>
              <a:t>благоприятную для последующей обработки макроструктуру слитка;</a:t>
            </a:r>
          </a:p>
          <a:p>
            <a:pPr marL="0" indent="444500" algn="just">
              <a:buNone/>
            </a:pPr>
            <a:r>
              <a:rPr lang="ru-RU" dirty="0"/>
              <a:t>2) возможность высокого перегрева металлов, позволяющего в </a:t>
            </a:r>
            <a:r>
              <a:rPr lang="ru-RU" dirty="0" smtClean="0"/>
              <a:t>сочетании </a:t>
            </a:r>
            <a:r>
              <a:rPr lang="ru-RU" dirty="0"/>
              <a:t>с глубоким вакуумом удалить вредные примеси (например, цветные </a:t>
            </a:r>
            <a:r>
              <a:rPr lang="ru-RU" dirty="0" smtClean="0"/>
              <a:t>металлы</a:t>
            </a:r>
            <a:r>
              <a:rPr lang="ru-RU" dirty="0"/>
              <a:t>);</a:t>
            </a:r>
          </a:p>
          <a:p>
            <a:pPr marL="0" indent="444500" algn="just">
              <a:buNone/>
            </a:pPr>
            <a:r>
              <a:rPr lang="ru-RU" dirty="0"/>
              <a:t>3) глубокая дегазация металла в вакууме;</a:t>
            </a:r>
          </a:p>
          <a:p>
            <a:pPr marL="0" indent="444500" algn="just">
              <a:buNone/>
            </a:pPr>
            <a:r>
              <a:rPr lang="ru-RU" dirty="0"/>
              <a:t>4) отсутствие контакта жидкого металла с загрязняющей его </a:t>
            </a:r>
            <a:r>
              <a:rPr lang="ru-RU" dirty="0" smtClean="0"/>
              <a:t>футеровкой</a:t>
            </a:r>
            <a:r>
              <a:rPr lang="ru-RU" dirty="0"/>
              <a:t>;</a:t>
            </a:r>
          </a:p>
          <a:p>
            <a:pPr marL="0" indent="444500" algn="just">
              <a:buNone/>
            </a:pPr>
            <a:r>
              <a:rPr lang="ru-RU" dirty="0" smtClean="0"/>
              <a:t>5</a:t>
            </a:r>
            <a:r>
              <a:rPr lang="ru-RU" dirty="0"/>
              <a:t>) переплав практически любой шихты и возобновление процесса </a:t>
            </a:r>
            <a:r>
              <a:rPr lang="ru-RU" dirty="0" smtClean="0"/>
              <a:t>плавки после </a:t>
            </a:r>
            <a:r>
              <a:rPr lang="ru-RU" dirty="0"/>
              <a:t>случайного перерыва без ухудшения качества слитка. При </a:t>
            </a:r>
            <a:r>
              <a:rPr lang="ru-RU" dirty="0" smtClean="0"/>
              <a:t>получении слитков </a:t>
            </a:r>
            <a:r>
              <a:rPr lang="ru-RU" dirty="0"/>
              <a:t>большой массы (нескольких десятков т) важное достоинство </a:t>
            </a:r>
            <a:r>
              <a:rPr lang="ru-RU" dirty="0" smtClean="0"/>
              <a:t>процесса – </a:t>
            </a:r>
            <a:r>
              <a:rPr lang="ru-RU" dirty="0"/>
              <a:t>возможность переплава сравнительно небольших заготовок, попеременно </a:t>
            </a:r>
            <a:r>
              <a:rPr lang="ru-RU" dirty="0" smtClean="0"/>
              <a:t>подаваемых </a:t>
            </a:r>
            <a:r>
              <a:rPr lang="ru-RU" dirty="0"/>
              <a:t>в зону плавления. Жидкий металл поступает в кристаллизатор </a:t>
            </a:r>
            <a:r>
              <a:rPr lang="ru-RU" dirty="0" smtClean="0"/>
              <a:t>либо непосредственное </a:t>
            </a:r>
            <a:r>
              <a:rPr lang="ru-RU" dirty="0"/>
              <a:t>переплавляемой заготовки, либо из промежуточной ёмкости</a:t>
            </a:r>
            <a:r>
              <a:rPr lang="ru-RU" dirty="0" smtClean="0"/>
              <a:t>, где </a:t>
            </a:r>
            <a:r>
              <a:rPr lang="ru-RU" dirty="0"/>
              <a:t>он дополнительно рафинируется. В результате Электроннолучевая плавка </a:t>
            </a:r>
            <a:r>
              <a:rPr lang="ru-RU" dirty="0" smtClean="0"/>
              <a:t>в 2–4 </a:t>
            </a:r>
            <a:r>
              <a:rPr lang="ru-RU" dirty="0"/>
              <a:t>раза снижается содержание газовых примесей и неметаллических </a:t>
            </a:r>
            <a:r>
              <a:rPr lang="ru-RU" dirty="0" smtClean="0"/>
              <a:t>включений</a:t>
            </a:r>
            <a:r>
              <a:rPr lang="ru-RU" dirty="0"/>
              <a:t>, повышаются плотность металла, </a:t>
            </a:r>
            <a:r>
              <a:rPr lang="ru-RU" dirty="0" err="1"/>
              <a:t>изотропность</a:t>
            </a:r>
            <a:r>
              <a:rPr lang="ru-RU" dirty="0"/>
              <a:t> его свойств.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4427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0" indent="444500" algn="just">
              <a:buNone/>
            </a:pPr>
            <a:r>
              <a:rPr lang="ru-RU" b="1" dirty="0"/>
              <a:t>Недостатки ЭЛП:</a:t>
            </a:r>
          </a:p>
          <a:p>
            <a:pPr marL="0" indent="444500" algn="just">
              <a:buNone/>
            </a:pPr>
            <a:r>
              <a:rPr lang="ru-RU" dirty="0"/>
              <a:t>1) низкая производительность и, как следствие, низкий </a:t>
            </a:r>
            <a:r>
              <a:rPr lang="ru-RU" dirty="0" err="1"/>
              <a:t>к.п.д</a:t>
            </a:r>
            <a:r>
              <a:rPr lang="ru-RU" dirty="0"/>
              <a:t>. Если </a:t>
            </a:r>
            <a:r>
              <a:rPr lang="ru-RU" dirty="0" smtClean="0"/>
              <a:t>сравнивать </a:t>
            </a:r>
            <a:r>
              <a:rPr lang="ru-RU" dirty="0"/>
              <a:t>ВДП и ЭЛП при одинаковой мощности (150 - 200 кВт), то </a:t>
            </a:r>
            <a:r>
              <a:rPr lang="ru-RU" dirty="0" smtClean="0"/>
              <a:t>скорость </a:t>
            </a:r>
            <a:r>
              <a:rPr lang="ru-RU" dirty="0"/>
              <a:t>плавления на ВДП-10 кг/мин, а на ЭЛП - 0,4 - 0,5 кг/мин. </a:t>
            </a:r>
            <a:r>
              <a:rPr lang="ru-RU" dirty="0" smtClean="0"/>
              <a:t>При этом </a:t>
            </a:r>
            <a:r>
              <a:rPr lang="ru-RU" dirty="0"/>
              <a:t>полный </a:t>
            </a:r>
            <a:r>
              <a:rPr lang="ru-RU" dirty="0" err="1"/>
              <a:t>к.п.д</a:t>
            </a:r>
            <a:r>
              <a:rPr lang="ru-RU" dirty="0"/>
              <a:t>. электронной плавки составляет около 10%.</a:t>
            </a:r>
          </a:p>
          <a:p>
            <a:pPr marL="0" indent="444500" algn="just">
              <a:buNone/>
            </a:pPr>
            <a:r>
              <a:rPr lang="ru-RU" dirty="0"/>
              <a:t>2) сложность и высокая стоимость оборудования;</a:t>
            </a:r>
          </a:p>
          <a:p>
            <a:pPr marL="0" indent="444500" algn="just">
              <a:buNone/>
            </a:pPr>
            <a:r>
              <a:rPr lang="ru-RU" dirty="0"/>
              <a:t>3) высокие капитальные затраты;</a:t>
            </a:r>
          </a:p>
          <a:p>
            <a:pPr marL="0" indent="444500" algn="just">
              <a:buNone/>
            </a:pPr>
            <a:r>
              <a:rPr lang="ru-RU" dirty="0"/>
              <a:t>4) невозможность переплава сталей и сплавов, </a:t>
            </a:r>
            <a:r>
              <a:rPr lang="ru-RU" dirty="0" smtClean="0"/>
              <a:t>легированных азотом</a:t>
            </a:r>
            <a:r>
              <a:rPr lang="ru-RU" dirty="0"/>
              <a:t>, марганцем большие и часто неуправляемые потери легирующих </a:t>
            </a:r>
            <a:r>
              <a:rPr lang="ru-RU" dirty="0" smtClean="0"/>
              <a:t>элементов </a:t>
            </a:r>
            <a:r>
              <a:rPr lang="ru-RU" dirty="0"/>
              <a:t>с высокой упругостью пара, таких как, например, хром. Поскольку </a:t>
            </a:r>
            <a:r>
              <a:rPr lang="ru-RU" dirty="0" smtClean="0"/>
              <a:t>хром входит </a:t>
            </a:r>
            <a:r>
              <a:rPr lang="ru-RU" dirty="0"/>
              <a:t>в подавляющее большинство легированных сталей и сплавов, это </a:t>
            </a:r>
            <a:r>
              <a:rPr lang="ru-RU" dirty="0" smtClean="0"/>
              <a:t>обстоятельство </a:t>
            </a:r>
            <a:r>
              <a:rPr lang="ru-RU" dirty="0"/>
              <a:t>существенно ограничивает область применения ЭЛП;</a:t>
            </a:r>
          </a:p>
          <a:p>
            <a:pPr marL="0" indent="444500" algn="just">
              <a:buNone/>
            </a:pPr>
            <a:r>
              <a:rPr lang="ru-RU" dirty="0"/>
              <a:t>5) высокая себестоимость металла, полученного при </a:t>
            </a:r>
            <a:r>
              <a:rPr lang="ru-RU" dirty="0" smtClean="0"/>
              <a:t>электронно-лучевой плавке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2203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Принцип действия установок ЭЛП.</a:t>
            </a:r>
          </a:p>
          <a:p>
            <a:pPr marL="0" indent="444500" algn="just">
              <a:buNone/>
            </a:pPr>
            <a:r>
              <a:rPr lang="ru-RU" dirty="0"/>
              <a:t>Сущность электронно-лучевого нагрева заключается в том, что </a:t>
            </a:r>
            <a:r>
              <a:rPr lang="ru-RU" dirty="0" smtClean="0"/>
              <a:t>кинетическая </a:t>
            </a:r>
            <a:r>
              <a:rPr lang="ru-RU" dirty="0"/>
              <a:t>энергия мощного направленного потока электронов при </a:t>
            </a:r>
            <a:r>
              <a:rPr lang="ru-RU" dirty="0" smtClean="0"/>
              <a:t>бомбардировке ими </a:t>
            </a:r>
            <a:r>
              <a:rPr lang="ru-RU" dirty="0"/>
              <a:t>поверхности нагреваемого материала превращается в тепловую энергию.</a:t>
            </a:r>
          </a:p>
          <a:p>
            <a:pPr marL="0" indent="444500" algn="just">
              <a:buNone/>
            </a:pPr>
            <a:r>
              <a:rPr lang="ru-RU" dirty="0"/>
              <a:t>Применение электронно-лучевого нагрева в промышленных целях стало </a:t>
            </a:r>
            <a:r>
              <a:rPr lang="ru-RU" dirty="0" smtClean="0"/>
              <a:t>возможным </a:t>
            </a:r>
            <a:r>
              <a:rPr lang="ru-RU" dirty="0"/>
              <a:t>благодаря интенсивному развитию электроники, обеспечившей </a:t>
            </a:r>
            <a:r>
              <a:rPr lang="ru-RU" dirty="0" smtClean="0"/>
              <a:t>получение </a:t>
            </a:r>
            <a:r>
              <a:rPr lang="ru-RU" dirty="0"/>
              <a:t>мощных потоков электронов и возможность управления ими, и </a:t>
            </a:r>
            <a:r>
              <a:rPr lang="ru-RU" dirty="0" smtClean="0"/>
              <a:t>больших достижений </a:t>
            </a:r>
            <a:r>
              <a:rPr lang="ru-RU" dirty="0"/>
              <a:t>в области вакуумной техники, позволивших создать </a:t>
            </a:r>
            <a:r>
              <a:rPr lang="ru-RU" dirty="0" smtClean="0"/>
              <a:t>эффективные вакуумные </a:t>
            </a:r>
            <a:r>
              <a:rPr lang="ru-RU" dirty="0"/>
              <a:t>системы технологического оборудования.</a:t>
            </a:r>
          </a:p>
          <a:p>
            <a:pPr marL="0" indent="444500" algn="just">
              <a:buNone/>
            </a:pPr>
            <a:r>
              <a:rPr lang="ru-RU" dirty="0"/>
              <a:t>Устройство для получения мощного потока электронов, их ускорения </a:t>
            </a:r>
            <a:r>
              <a:rPr lang="ru-RU" dirty="0" smtClean="0"/>
              <a:t>и концентрирования </a:t>
            </a:r>
            <a:r>
              <a:rPr lang="ru-RU" dirty="0"/>
              <a:t>в пучок, направляемый в рабочее пространство, где </a:t>
            </a:r>
            <a:r>
              <a:rPr lang="ru-RU" dirty="0" smtClean="0"/>
              <a:t>электрическое </a:t>
            </a:r>
            <a:r>
              <a:rPr lang="ru-RU" dirty="0"/>
              <a:t>поле отсутствует, называют электронной пушкой. Она представляет </a:t>
            </a:r>
            <a:r>
              <a:rPr lang="ru-RU" dirty="0" smtClean="0"/>
              <a:t>собой </a:t>
            </a:r>
            <a:r>
              <a:rPr lang="ru-RU" dirty="0" err="1"/>
              <a:t>трехэлектродную</a:t>
            </a:r>
            <a:r>
              <a:rPr lang="ru-RU" dirty="0"/>
              <a:t> систему, состоящую из вольфрамового катода, </a:t>
            </a:r>
            <a:r>
              <a:rPr lang="ru-RU" dirty="0" smtClean="0"/>
              <a:t>управляющего </a:t>
            </a:r>
            <a:r>
              <a:rPr lang="ru-RU" dirty="0"/>
              <a:t>электрода и кольцевого анода. Электроны, вылетающие с </a:t>
            </a:r>
            <a:r>
              <a:rPr lang="ru-RU" dirty="0" smtClean="0"/>
              <a:t>нагреваемого </a:t>
            </a:r>
            <a:r>
              <a:rPr lang="ru-RU" dirty="0"/>
              <a:t>катода, формируются в электронный луч, который ускоряется за счет </a:t>
            </a:r>
            <a:r>
              <a:rPr lang="ru-RU" dirty="0" smtClean="0"/>
              <a:t>разности </a:t>
            </a:r>
            <a:r>
              <a:rPr lang="ru-RU" dirty="0"/>
              <a:t>потенциалов между катодом и анодом (10 - 50 </a:t>
            </a:r>
            <a:r>
              <a:rPr lang="ru-RU" dirty="0" err="1"/>
              <a:t>кВ</a:t>
            </a:r>
            <a:r>
              <a:rPr lang="ru-RU" dirty="0" smtClean="0"/>
              <a:t>). Регулирование </a:t>
            </a:r>
            <a:r>
              <a:rPr lang="ru-RU" dirty="0"/>
              <a:t>потока электронов (электронного луча) </a:t>
            </a:r>
            <a:r>
              <a:rPr lang="ru-RU" dirty="0" smtClean="0"/>
              <a:t>осуществляется управляющим </a:t>
            </a:r>
            <a:r>
              <a:rPr lang="ru-RU" dirty="0"/>
              <a:t>электродом путем изменения отрицательного потенциала по </a:t>
            </a:r>
            <a:r>
              <a:rPr lang="ru-RU" dirty="0" smtClean="0"/>
              <a:t>отношению </a:t>
            </a:r>
            <a:r>
              <a:rPr lang="ru-RU" dirty="0"/>
              <a:t>к катоду. В электронно-лучевых печах необходимо поддерживать </a:t>
            </a:r>
            <a:r>
              <a:rPr lang="ru-RU" dirty="0" smtClean="0"/>
              <a:t>вакуум </a:t>
            </a:r>
            <a:r>
              <a:rPr lang="ru-RU" dirty="0"/>
              <a:t>не менее 0,01 Па, так как в этом случае длина свободного пробега </a:t>
            </a:r>
            <a:r>
              <a:rPr lang="ru-RU" dirty="0" smtClean="0"/>
              <a:t>электронов </a:t>
            </a:r>
            <a:r>
              <a:rPr lang="ru-RU" dirty="0"/>
              <a:t>достаточно велика и они двигаются практически без соударений </a:t>
            </a:r>
            <a:r>
              <a:rPr lang="ru-RU" dirty="0" smtClean="0"/>
              <a:t>между собой </a:t>
            </a:r>
            <a:r>
              <a:rPr lang="ru-RU" dirty="0"/>
              <a:t>и молекулами остаточного газа. Для обеспечения эффективной </a:t>
            </a:r>
            <a:r>
              <a:rPr lang="ru-RU" dirty="0" smtClean="0"/>
              <a:t>работы электронной </a:t>
            </a:r>
            <a:r>
              <a:rPr lang="ru-RU" dirty="0"/>
              <a:t>пушки в печи обычно создается вакуум 10</a:t>
            </a:r>
            <a:r>
              <a:rPr lang="ru-RU" baseline="30000" dirty="0"/>
              <a:t>3</a:t>
            </a:r>
            <a:r>
              <a:rPr lang="ru-RU" dirty="0"/>
              <a:t> - 10</a:t>
            </a:r>
            <a:r>
              <a:rPr lang="ru-RU" baseline="30000" dirty="0"/>
              <a:t>5</a:t>
            </a:r>
            <a:r>
              <a:rPr lang="ru-RU" dirty="0"/>
              <a:t> Па.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0632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Для управления электронным лучом, выходящим из электронной </a:t>
            </a:r>
            <a:r>
              <a:rPr lang="ru-RU" dirty="0" smtClean="0"/>
              <a:t>пушки, используют </a:t>
            </a:r>
            <a:r>
              <a:rPr lang="ru-RU" dirty="0"/>
              <a:t>фокусирующую и отклоняющую системы, с помощью которых </a:t>
            </a:r>
            <a:r>
              <a:rPr lang="ru-RU" dirty="0" smtClean="0"/>
              <a:t>соответственно </a:t>
            </a:r>
            <a:r>
              <a:rPr lang="ru-RU" dirty="0"/>
              <a:t>изменяют сечение потока (пучка) электронов и направляют </a:t>
            </a:r>
            <a:r>
              <a:rPr lang="ru-RU" dirty="0" smtClean="0"/>
              <a:t>его под </a:t>
            </a:r>
            <a:r>
              <a:rPr lang="ru-RU" dirty="0"/>
              <a:t>заданным углом на обрабатываемое изделие.</a:t>
            </a:r>
          </a:p>
          <a:p>
            <a:pPr marL="0" indent="444500" algn="just">
              <a:buNone/>
            </a:pPr>
            <a:r>
              <a:rPr lang="ru-RU" dirty="0"/>
              <a:t>В ЭЛП нагрев металла осуществляется потоком ускоренных </a:t>
            </a:r>
            <a:r>
              <a:rPr lang="ru-RU" dirty="0" smtClean="0"/>
              <a:t>электронов, генерируемых </a:t>
            </a:r>
            <a:r>
              <a:rPr lang="ru-RU" dirty="0"/>
              <a:t>в специальных устройствах (электронных пушках). </a:t>
            </a:r>
            <a:r>
              <a:rPr lang="ru-RU" dirty="0" smtClean="0"/>
              <a:t>Электроны разгоняются </a:t>
            </a:r>
            <a:r>
              <a:rPr lang="ru-RU" dirty="0"/>
              <a:t>электрическим полем, сталкиваются с переплавляемым </a:t>
            </a:r>
            <a:r>
              <a:rPr lang="ru-RU" dirty="0" smtClean="0"/>
              <a:t>веществом</a:t>
            </a:r>
            <a:r>
              <a:rPr lang="ru-RU" dirty="0"/>
              <a:t>, взаимодействуя как с кристаллической решеткой в целом, так и с </a:t>
            </a:r>
            <a:r>
              <a:rPr lang="ru-RU" dirty="0" smtClean="0"/>
              <a:t>отдельными </a:t>
            </a:r>
            <a:r>
              <a:rPr lang="ru-RU" dirty="0"/>
              <a:t>встречающимися микрочастицами: положительными ионами, </a:t>
            </a:r>
            <a:r>
              <a:rPr lang="ru-RU" dirty="0" smtClean="0"/>
              <a:t>свободными </a:t>
            </a:r>
            <a:r>
              <a:rPr lang="ru-RU" dirty="0"/>
              <a:t>и связанными электронами. При этом электрическое поле первичных </a:t>
            </a:r>
            <a:r>
              <a:rPr lang="ru-RU" dirty="0" smtClean="0"/>
              <a:t>электронов </a:t>
            </a:r>
            <a:r>
              <a:rPr lang="ru-RU" dirty="0"/>
              <a:t>вызывает соответствующее возмущение кристаллической решетки, </a:t>
            </a:r>
            <a:r>
              <a:rPr lang="ru-RU" dirty="0" smtClean="0"/>
              <a:t>которое </a:t>
            </a:r>
            <a:r>
              <a:rPr lang="ru-RU" dirty="0"/>
              <a:t>проявляется в виде перемещения ионов и увеличения амплитуды их </a:t>
            </a:r>
            <a:r>
              <a:rPr lang="ru-RU" dirty="0" smtClean="0"/>
              <a:t>колебания</a:t>
            </a:r>
            <a:r>
              <a:rPr lang="ru-RU" dirty="0"/>
              <a:t>, т.е. повышения температуры металла.</a:t>
            </a:r>
          </a:p>
          <a:p>
            <a:pPr marL="0" indent="444500" algn="just">
              <a:buNone/>
            </a:pPr>
            <a:r>
              <a:rPr lang="ru-RU" dirty="0"/>
              <a:t>При резком торможении электронов часть их энергии теряется в виде </a:t>
            </a:r>
            <a:r>
              <a:rPr lang="ru-RU" dirty="0" smtClean="0"/>
              <a:t>излучения</a:t>
            </a:r>
            <a:r>
              <a:rPr lang="ru-RU" dirty="0"/>
              <a:t>. При ускоряющем напряжении в десятки киловольт, которое </a:t>
            </a:r>
            <a:r>
              <a:rPr lang="ru-RU" dirty="0" smtClean="0"/>
              <a:t>используется </a:t>
            </a:r>
            <a:r>
              <a:rPr lang="ru-RU" dirty="0"/>
              <a:t>в плавильных установках, возникает рентгеновское излучение. Его </a:t>
            </a:r>
            <a:r>
              <a:rPr lang="ru-RU" dirty="0" smtClean="0"/>
              <a:t>мощность </a:t>
            </a:r>
            <a:r>
              <a:rPr lang="ru-RU" dirty="0"/>
              <a:t>не превышает половины мощности электронного пучка, но само </a:t>
            </a:r>
            <a:r>
              <a:rPr lang="ru-RU" dirty="0" smtClean="0"/>
              <a:t>излучение </a:t>
            </a:r>
            <a:r>
              <a:rPr lang="ru-RU" dirty="0"/>
              <a:t>представляет серьезную опасность для обслуживающего персонала. </a:t>
            </a:r>
            <a:r>
              <a:rPr lang="ru-RU" dirty="0" smtClean="0"/>
              <a:t>Поэтому </a:t>
            </a:r>
            <a:r>
              <a:rPr lang="ru-RU" dirty="0"/>
              <a:t>величину ускоряющего напряжения ограничивают до 30 - 35 </a:t>
            </a:r>
            <a:r>
              <a:rPr lang="ru-RU" dirty="0" err="1"/>
              <a:t>кВ</a:t>
            </a:r>
            <a:r>
              <a:rPr lang="ru-RU" dirty="0"/>
              <a:t> (</a:t>
            </a:r>
            <a:r>
              <a:rPr lang="ru-RU" dirty="0" smtClean="0"/>
              <a:t>опасный уровень </a:t>
            </a:r>
            <a:r>
              <a:rPr lang="ru-RU" dirty="0"/>
              <a:t>- более 40 </a:t>
            </a:r>
            <a:r>
              <a:rPr lang="ru-RU" dirty="0" err="1"/>
              <a:t>кВ</a:t>
            </a:r>
            <a:r>
              <a:rPr lang="ru-RU" dirty="0"/>
              <a:t>) и принимают специальные меры при конструировании</a:t>
            </a:r>
            <a:r>
              <a:rPr lang="ru-RU" dirty="0" smtClean="0"/>
              <a:t>, изготовлении </a:t>
            </a:r>
            <a:r>
              <a:rPr lang="ru-RU" dirty="0"/>
              <a:t>и эксплуатации ЭЛП.</a:t>
            </a:r>
          </a:p>
          <a:p>
            <a:pPr marL="0" indent="444500" algn="just">
              <a:buNone/>
            </a:pPr>
            <a:r>
              <a:rPr lang="ru-RU" dirty="0"/>
              <a:t>В ЭЛП источником свободных электронов служит накаленная </a:t>
            </a:r>
            <a:r>
              <a:rPr lang="ru-RU" dirty="0" err="1" smtClean="0"/>
              <a:t>спиральили</a:t>
            </a:r>
            <a:r>
              <a:rPr lang="ru-RU" dirty="0" smtClean="0"/>
              <a:t> </a:t>
            </a:r>
            <a:r>
              <a:rPr lang="ru-RU" dirty="0"/>
              <a:t>пластина, т.е. катод, с которого излучается поток электронов (</a:t>
            </a:r>
            <a:r>
              <a:rPr lang="ru-RU" dirty="0" smtClean="0"/>
              <a:t>термоэлектронная </a:t>
            </a:r>
            <a:r>
              <a:rPr lang="ru-RU" dirty="0"/>
              <a:t>эмиссия). Электронный поток сжимают электромагнитным полем в </a:t>
            </a:r>
            <a:r>
              <a:rPr lang="ru-RU" dirty="0" smtClean="0"/>
              <a:t>лучи </a:t>
            </a:r>
            <a:r>
              <a:rPr lang="ru-RU" dirty="0"/>
              <a:t>направляют на металлический электрод или шихту и жидкую ванну. </a:t>
            </a:r>
            <a:r>
              <a:rPr lang="ru-RU" dirty="0" smtClean="0"/>
              <a:t>При столкновении </a:t>
            </a:r>
            <a:r>
              <a:rPr lang="ru-RU" dirty="0"/>
              <a:t>луча с металлом выделяется большое количество энергии, </a:t>
            </a:r>
            <a:r>
              <a:rPr lang="ru-RU" dirty="0" smtClean="0"/>
              <a:t>под действием </a:t>
            </a:r>
            <a:r>
              <a:rPr lang="ru-RU" dirty="0"/>
              <a:t>которой он нагревается и плавится. Для катодов ЭЛП </a:t>
            </a:r>
            <a:r>
              <a:rPr lang="ru-RU" dirty="0" smtClean="0"/>
              <a:t>используют вольфрам </a:t>
            </a:r>
            <a:r>
              <a:rPr lang="ru-RU" dirty="0"/>
              <a:t>и молибден.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5669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Конструктивно-технологические особенности.</a:t>
            </a:r>
          </a:p>
          <a:p>
            <a:pPr marL="0" indent="444500" algn="just">
              <a:buNone/>
            </a:pPr>
            <a:r>
              <a:rPr lang="ru-RU" dirty="0"/>
              <a:t>Схема типичной печи ЭЛП представлена на рисунке 5.11. Основным </a:t>
            </a:r>
            <a:r>
              <a:rPr lang="ru-RU" dirty="0" smtClean="0"/>
              <a:t>узлом </a:t>
            </a:r>
            <a:r>
              <a:rPr lang="ru-RU" dirty="0"/>
              <a:t>является вакуумная плавильная камера 4, толщина стенки которой </a:t>
            </a:r>
            <a:r>
              <a:rPr lang="ru-RU" dirty="0" smtClean="0"/>
              <a:t>составляет </a:t>
            </a:r>
            <a:r>
              <a:rPr lang="ru-RU" dirty="0"/>
              <a:t>10 - 15 мм, что обеспечивает жесткость конструкции и одновременно </a:t>
            </a:r>
            <a:r>
              <a:rPr lang="ru-RU" dirty="0" smtClean="0"/>
              <a:t>надежную </a:t>
            </a:r>
            <a:r>
              <a:rPr lang="ru-RU" dirty="0"/>
              <a:t>защиту от рентгеновского изучения.</a:t>
            </a:r>
          </a:p>
          <a:p>
            <a:pPr marL="0" indent="444500" algn="just">
              <a:buNone/>
            </a:pPr>
            <a:r>
              <a:rPr lang="ru-RU" dirty="0"/>
              <a:t>Плавильная камера охлаждается водой. В ней размещен </a:t>
            </a:r>
            <a:r>
              <a:rPr lang="ru-RU" dirty="0" smtClean="0"/>
              <a:t>кристаллизатор 11</a:t>
            </a:r>
            <a:r>
              <a:rPr lang="ru-RU" dirty="0"/>
              <a:t>, охлаждаемый умягченной водой при давлении 3 - 6 атм. </a:t>
            </a:r>
            <a:r>
              <a:rPr lang="ru-RU" dirty="0" smtClean="0"/>
              <a:t>Кристаллизаторы могут </a:t>
            </a:r>
            <a:r>
              <a:rPr lang="ru-RU" dirty="0"/>
              <a:t>иметь различную форму, В плавильной камере или в отдельной </a:t>
            </a:r>
            <a:r>
              <a:rPr lang="ru-RU" dirty="0" smtClean="0"/>
              <a:t>автономной </a:t>
            </a:r>
            <a:r>
              <a:rPr lang="ru-RU" dirty="0"/>
              <a:t>камере располагается один или несколько электронно-лучевых </a:t>
            </a:r>
            <a:r>
              <a:rPr lang="ru-RU" dirty="0" smtClean="0"/>
              <a:t>нагревателей </a:t>
            </a:r>
            <a:r>
              <a:rPr lang="ru-RU" dirty="0"/>
              <a:t>(пушек) 9. Подача переплавляемого материала, в частности заготовки 8</a:t>
            </a:r>
            <a:r>
              <a:rPr lang="ru-RU" dirty="0" smtClean="0"/>
              <a:t>, осуществляется </a:t>
            </a:r>
            <a:r>
              <a:rPr lang="ru-RU" dirty="0"/>
              <a:t>при помощи механизма подачи. При переплаве заготовок </a:t>
            </a:r>
            <a:r>
              <a:rPr lang="ru-RU" dirty="0" smtClean="0"/>
              <a:t>могут использоваться </a:t>
            </a:r>
            <a:r>
              <a:rPr lang="ru-RU" dirty="0"/>
              <a:t>механизмы подачи, применяемые в вакуумных дуговых печах, </a:t>
            </a:r>
            <a:r>
              <a:rPr lang="ru-RU" dirty="0" smtClean="0"/>
              <a:t>с учетом </a:t>
            </a:r>
            <a:r>
              <a:rPr lang="ru-RU" dirty="0"/>
              <a:t>того, что для установок ЭЛП не требуется мощных </a:t>
            </a:r>
            <a:r>
              <a:rPr lang="ru-RU" dirty="0" err="1"/>
              <a:t>токоподводов</a:t>
            </a:r>
            <a:r>
              <a:rPr lang="ru-RU" dirty="0"/>
              <a:t>. </a:t>
            </a:r>
            <a:r>
              <a:rPr lang="ru-RU" dirty="0" smtClean="0"/>
              <a:t>При ЭЛП </a:t>
            </a:r>
            <a:r>
              <a:rPr lang="ru-RU" dirty="0"/>
              <a:t>могут с успехом также переплавляться брикеты, </a:t>
            </a:r>
            <a:r>
              <a:rPr lang="ru-RU" dirty="0" err="1"/>
              <a:t>штабики</a:t>
            </a:r>
            <a:r>
              <a:rPr lang="ru-RU" dirty="0"/>
              <a:t>, гранулы</a:t>
            </a:r>
            <a:r>
              <a:rPr lang="ru-RU" dirty="0" smtClean="0"/>
              <a:t>, стружка </a:t>
            </a:r>
            <a:r>
              <a:rPr lang="ru-RU" dirty="0"/>
              <a:t>и т.д., и в этом случае предусматриваются специальные способы </a:t>
            </a:r>
            <a:r>
              <a:rPr lang="ru-RU" dirty="0" smtClean="0"/>
              <a:t>их подачи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 smtClean="0"/>
              <a:t>Наплавленный </a:t>
            </a:r>
            <a:r>
              <a:rPr lang="ru-RU" dirty="0"/>
              <a:t>слиток формируется в </a:t>
            </a:r>
            <a:r>
              <a:rPr lang="ru-RU" dirty="0" err="1"/>
              <a:t>водоохлаждаемом</a:t>
            </a:r>
            <a:r>
              <a:rPr lang="ru-RU" dirty="0"/>
              <a:t> </a:t>
            </a:r>
            <a:r>
              <a:rPr lang="ru-RU" dirty="0" smtClean="0"/>
              <a:t>кристаллизаторе по </a:t>
            </a:r>
            <a:r>
              <a:rPr lang="ru-RU" dirty="0"/>
              <a:t>методу </a:t>
            </a:r>
            <a:r>
              <a:rPr lang="ru-RU" dirty="0" err="1"/>
              <a:t>полунепрерывной</a:t>
            </a:r>
            <a:r>
              <a:rPr lang="ru-RU" dirty="0"/>
              <a:t> разливки. Для создания наиболее выгодных </a:t>
            </a:r>
            <a:r>
              <a:rPr lang="ru-RU" dirty="0" smtClean="0"/>
              <a:t>условий </a:t>
            </a:r>
            <a:r>
              <a:rPr lang="ru-RU" dirty="0"/>
              <a:t>рафинирования металла и упрощения конструкции плавильных </a:t>
            </a:r>
            <a:r>
              <a:rPr lang="ru-RU" dirty="0" smtClean="0"/>
              <a:t>установок поверхность </a:t>
            </a:r>
            <a:r>
              <a:rPr lang="ru-RU" dirty="0"/>
              <a:t>жидкой ванны на протяжении всей плавки поддерживается </a:t>
            </a:r>
            <a:r>
              <a:rPr lang="ru-RU" dirty="0" smtClean="0"/>
              <a:t>на уровне </a:t>
            </a:r>
            <a:r>
              <a:rPr lang="ru-RU" dirty="0"/>
              <a:t>верхнего среза кристаллизатора. Это достигается перемещением </a:t>
            </a:r>
            <a:r>
              <a:rPr lang="ru-RU" dirty="0" smtClean="0"/>
              <a:t>слитка по </a:t>
            </a:r>
            <a:r>
              <a:rPr lang="ru-RU" dirty="0"/>
              <a:t>ходу плавки специальным механизмом вытягивания 14.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099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633670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i="1" dirty="0"/>
              <a:t>Принцип действия установок ВИП.</a:t>
            </a:r>
          </a:p>
          <a:p>
            <a:pPr marL="0" indent="444500" algn="just">
              <a:buNone/>
            </a:pPr>
            <a:r>
              <a:rPr lang="ru-RU" dirty="0"/>
              <a:t>В расплавление металла в вакуумных индукционных </a:t>
            </a:r>
            <a:r>
              <a:rPr lang="ru-RU" dirty="0" smtClean="0"/>
              <a:t>печах осуществляется </a:t>
            </a:r>
            <a:r>
              <a:rPr lang="ru-RU" dirty="0"/>
              <a:t>за счет индукционного нагрева, который основан на </a:t>
            </a:r>
            <a:r>
              <a:rPr lang="ru-RU" dirty="0" smtClean="0"/>
              <a:t>наведении в </a:t>
            </a:r>
            <a:r>
              <a:rPr lang="ru-RU" dirty="0"/>
              <a:t>электропроводящем материале вихревых токов Фуко переменным </a:t>
            </a:r>
            <a:r>
              <a:rPr lang="ru-RU" dirty="0" smtClean="0"/>
              <a:t>магнитным полем</a:t>
            </a:r>
            <a:r>
              <a:rPr lang="ru-RU" dirty="0"/>
              <a:t>, которое создаётся индуктором. При этом в металле, согласно </a:t>
            </a:r>
            <a:r>
              <a:rPr lang="ru-RU" dirty="0" smtClean="0"/>
              <a:t>закону электромагнитной </a:t>
            </a:r>
            <a:r>
              <a:rPr lang="ru-RU" dirty="0"/>
              <a:t>индукции Фарадея, наводится ЭДС индукции:</a:t>
            </a:r>
          </a:p>
          <a:p>
            <a:pPr marL="0" indent="444500" algn="just">
              <a:buNone/>
            </a:pPr>
            <a:endParaRPr lang="ru-RU" dirty="0" smtClean="0"/>
          </a:p>
          <a:p>
            <a:pPr marL="0" indent="444500" algn="just">
              <a:buNone/>
            </a:pPr>
            <a:endParaRPr lang="ru-RU" dirty="0"/>
          </a:p>
          <a:p>
            <a:pPr marL="0" indent="444500" algn="just">
              <a:buNone/>
            </a:pPr>
            <a:r>
              <a:rPr lang="ru-RU" dirty="0" smtClean="0"/>
              <a:t>ЭДС </a:t>
            </a:r>
            <a:r>
              <a:rPr lang="ru-RU" dirty="0"/>
              <a:t>индукции создаёт в металле вихревой ток силой </a:t>
            </a:r>
            <a:r>
              <a:rPr lang="ru-RU" i="1" dirty="0"/>
              <a:t>I</a:t>
            </a:r>
            <a:r>
              <a:rPr lang="ru-RU" dirty="0"/>
              <a:t>, </a:t>
            </a:r>
            <a:r>
              <a:rPr lang="ru-RU" dirty="0" smtClean="0"/>
              <a:t>величина которого </a:t>
            </a:r>
            <a:r>
              <a:rPr lang="ru-RU" dirty="0"/>
              <a:t>определяется из выражений:</a:t>
            </a:r>
          </a:p>
          <a:p>
            <a:pPr marL="0" indent="444500" algn="just">
              <a:buNone/>
            </a:pPr>
            <a:endParaRPr lang="ru-RU" dirty="0" smtClean="0"/>
          </a:p>
          <a:p>
            <a:pPr marL="0" indent="444500" algn="just">
              <a:buNone/>
            </a:pPr>
            <a:endParaRPr lang="ru-RU" dirty="0"/>
          </a:p>
          <a:p>
            <a:pPr marL="0" indent="444500" algn="just">
              <a:buNone/>
            </a:pPr>
            <a:r>
              <a:rPr lang="ru-RU" dirty="0" smtClean="0"/>
              <a:t>При </a:t>
            </a:r>
            <a:r>
              <a:rPr lang="ru-RU" dirty="0"/>
              <a:t>прохождении через металл вихревого тока, металл нагревается </a:t>
            </a:r>
            <a:r>
              <a:rPr lang="ru-RU" dirty="0" smtClean="0"/>
              <a:t>и плавится. В </a:t>
            </a:r>
            <a:r>
              <a:rPr lang="ru-RU" dirty="0"/>
              <a:t>то же время вихревой ток нагревает только поверхность </a:t>
            </a:r>
            <a:r>
              <a:rPr lang="ru-RU" dirty="0" smtClean="0"/>
              <a:t>кусочков шихты</a:t>
            </a:r>
            <a:r>
              <a:rPr lang="ru-RU" dirty="0"/>
              <a:t>, так как при увеличении частоты тока наблюдается скин-эффект: </a:t>
            </a:r>
            <a:r>
              <a:rPr lang="ru-RU" dirty="0" smtClean="0"/>
              <a:t>ток «</a:t>
            </a:r>
            <a:r>
              <a:rPr lang="ru-RU" dirty="0"/>
              <a:t>выжимается» на поверхность проводника.</a:t>
            </a:r>
          </a:p>
          <a:p>
            <a:pPr marL="0" indent="444500" algn="just">
              <a:buNone/>
            </a:pPr>
            <a:r>
              <a:rPr lang="ru-RU" dirty="0"/>
              <a:t>Таким образом, для увеличения силы тока нагрева нужно </a:t>
            </a:r>
            <a:r>
              <a:rPr lang="ru-RU" dirty="0" smtClean="0"/>
              <a:t>увеличивать частоту </a:t>
            </a:r>
            <a:r>
              <a:rPr lang="ru-RU" dirty="0"/>
              <a:t>тока, питающего индуктор, или магнитный поток. Обычно </a:t>
            </a:r>
            <a:r>
              <a:rPr lang="ru-RU" dirty="0" smtClean="0"/>
              <a:t>в промышленности </a:t>
            </a:r>
            <a:r>
              <a:rPr lang="ru-RU" dirty="0"/>
              <a:t>индукционные печи питают токами с частотой от 50Гц </a:t>
            </a:r>
            <a:r>
              <a:rPr lang="ru-RU" dirty="0" smtClean="0"/>
              <a:t>до 10кГц</a:t>
            </a:r>
            <a:r>
              <a:rPr lang="ru-RU" dirty="0"/>
              <a:t>, которые получаются в генераторах токов высокой частоты </a:t>
            </a:r>
            <a:r>
              <a:rPr lang="ru-RU" dirty="0" smtClean="0"/>
              <a:t>различных конструкций </a:t>
            </a:r>
            <a:r>
              <a:rPr lang="ru-RU" dirty="0"/>
              <a:t>(</a:t>
            </a:r>
            <a:r>
              <a:rPr lang="ru-RU" dirty="0" err="1"/>
              <a:t>тиристорные</a:t>
            </a:r>
            <a:r>
              <a:rPr lang="ru-RU" dirty="0"/>
              <a:t>, ламповые, машинные).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060848"/>
            <a:ext cx="11430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84984"/>
            <a:ext cx="5616624" cy="714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20979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384973"/>
            <a:ext cx="8229600" cy="1473027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dirty="0"/>
              <a:t>1 - площадка обслуживания; 2,3- вакуумные насосы; 4 - камера; 5 - шток </a:t>
            </a:r>
            <a:r>
              <a:rPr lang="ru-RU" dirty="0" smtClean="0"/>
              <a:t>механизма </a:t>
            </a:r>
            <a:r>
              <a:rPr lang="ru-RU" dirty="0"/>
              <a:t>подачи заготовки; 6 - привод механизма подачи; 7- механизм вращения </a:t>
            </a:r>
            <a:r>
              <a:rPr lang="ru-RU" dirty="0" smtClean="0"/>
              <a:t>заготовки</a:t>
            </a:r>
            <a:r>
              <a:rPr lang="ru-RU" dirty="0"/>
              <a:t>; 8 - заготовка; 9 - электроннолучевая пушка; 10 - стробоскопическая </a:t>
            </a:r>
            <a:r>
              <a:rPr lang="ru-RU" dirty="0" smtClean="0"/>
              <a:t>смотровая система</a:t>
            </a:r>
            <a:r>
              <a:rPr lang="ru-RU" dirty="0"/>
              <a:t>; 11 - поворотный кристаллизатор; 12 - манипулятор; 13 - слиток; 14 </a:t>
            </a:r>
            <a:r>
              <a:rPr lang="ru-RU" dirty="0" smtClean="0"/>
              <a:t>– шток механизма </a:t>
            </a:r>
            <a:r>
              <a:rPr lang="ru-RU" dirty="0"/>
              <a:t>вытягивания слитка; 15 - привод механизма </a:t>
            </a:r>
            <a:r>
              <a:rPr lang="ru-RU" dirty="0" smtClean="0"/>
              <a:t>вытягивания </a:t>
            </a:r>
          </a:p>
          <a:p>
            <a:pPr marL="0" indent="0" algn="just">
              <a:buNone/>
            </a:pPr>
            <a:r>
              <a:rPr lang="ru-RU" dirty="0" smtClean="0"/>
              <a:t>Рисунок </a:t>
            </a:r>
            <a:r>
              <a:rPr lang="ru-RU" dirty="0"/>
              <a:t>5.11 - Схема электронно-лучевой установки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6632"/>
            <a:ext cx="4392488" cy="519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7604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ЭЛП осуществляется при остаточном давлении </a:t>
            </a:r>
            <a:r>
              <a:rPr lang="ru-RU" dirty="0" smtClean="0"/>
              <a:t>133*10</a:t>
            </a:r>
            <a:r>
              <a:rPr lang="ru-RU" baseline="30000" dirty="0" smtClean="0"/>
              <a:t>-4</a:t>
            </a:r>
            <a:r>
              <a:rPr lang="ru-RU" dirty="0" smtClean="0"/>
              <a:t> – 133*10</a:t>
            </a:r>
            <a:r>
              <a:rPr lang="ru-RU" baseline="30000" dirty="0" smtClean="0"/>
              <a:t>-5</a:t>
            </a:r>
            <a:r>
              <a:rPr lang="ru-RU" dirty="0" smtClean="0"/>
              <a:t> Н/м</a:t>
            </a:r>
            <a:r>
              <a:rPr lang="ru-RU" baseline="30000" dirty="0" smtClean="0"/>
              <a:t>2</a:t>
            </a:r>
            <a:r>
              <a:rPr lang="ru-RU" dirty="0" smtClean="0"/>
              <a:t> (10</a:t>
            </a:r>
            <a:r>
              <a:rPr lang="ru-RU" baseline="30000" dirty="0" smtClean="0"/>
              <a:t>-4</a:t>
            </a:r>
            <a:r>
              <a:rPr lang="ru-RU" dirty="0" smtClean="0"/>
              <a:t> </a:t>
            </a:r>
            <a:r>
              <a:rPr lang="ru-RU" dirty="0"/>
              <a:t>- 10</a:t>
            </a:r>
            <a:r>
              <a:rPr lang="ru-RU" baseline="30000" dirty="0"/>
              <a:t>-5</a:t>
            </a:r>
            <a:r>
              <a:rPr lang="ru-RU" dirty="0"/>
              <a:t>мм рт. ст.). Печь имеет вакуумную систему, включающую </a:t>
            </a:r>
            <a:r>
              <a:rPr lang="ru-RU" dirty="0" smtClean="0"/>
              <a:t>насосы трех </a:t>
            </a:r>
            <a:r>
              <a:rPr lang="ru-RU" dirty="0"/>
              <a:t>типов: диффузионные, </a:t>
            </a:r>
            <a:r>
              <a:rPr lang="ru-RU" dirty="0" err="1"/>
              <a:t>бустерные</a:t>
            </a:r>
            <a:r>
              <a:rPr lang="ru-RU" dirty="0"/>
              <a:t> и механические (форвакуумные), </a:t>
            </a:r>
            <a:r>
              <a:rPr lang="ru-RU" dirty="0" smtClean="0"/>
              <a:t>которые </a:t>
            </a:r>
            <a:r>
              <a:rPr lang="ru-RU" dirty="0"/>
              <a:t>включаются последовательно. Для рациональной загрузки и </a:t>
            </a:r>
            <a:r>
              <a:rPr lang="ru-RU" dirty="0" smtClean="0"/>
              <a:t>выгрузки электронно-лучевые </a:t>
            </a:r>
            <a:r>
              <a:rPr lang="ru-RU" dirty="0"/>
              <a:t>печи обеспечиваются специальными шлюзовыми </a:t>
            </a:r>
            <a:r>
              <a:rPr lang="ru-RU" dirty="0" smtClean="0"/>
              <a:t>устройствами</a:t>
            </a:r>
            <a:r>
              <a:rPr lang="ru-RU" dirty="0"/>
              <a:t>. Наблюдение за плавкой осуществляется через смотровые стекла, </a:t>
            </a:r>
            <a:r>
              <a:rPr lang="ru-RU" dirty="0" smtClean="0"/>
              <a:t>которые </a:t>
            </a:r>
            <a:r>
              <a:rPr lang="ru-RU" dirty="0"/>
              <a:t>защищаются от конденсации паров стробоскопической смотровой </a:t>
            </a:r>
            <a:r>
              <a:rPr lang="ru-RU" dirty="0" smtClean="0"/>
              <a:t>системой </a:t>
            </a:r>
            <a:r>
              <a:rPr lang="ru-RU" i="1" dirty="0"/>
              <a:t>10 </a:t>
            </a:r>
            <a:r>
              <a:rPr lang="ru-RU" dirty="0"/>
              <a:t>(один или два диска с узкими щелями, расположенными перед </a:t>
            </a:r>
            <a:r>
              <a:rPr lang="ru-RU" dirty="0" smtClean="0"/>
              <a:t>смотровым </a:t>
            </a:r>
            <a:r>
              <a:rPr lang="ru-RU" dirty="0"/>
              <a:t>стеклом, вращаются с большой скоростью; в случае двух дисков они </a:t>
            </a:r>
            <a:r>
              <a:rPr lang="ru-RU" dirty="0" smtClean="0"/>
              <a:t>вращаются </a:t>
            </a:r>
            <a:r>
              <a:rPr lang="ru-RU" dirty="0"/>
              <a:t>в противоположные стороны; в результате стробоскопического </a:t>
            </a:r>
            <a:r>
              <a:rPr lang="ru-RU" dirty="0" smtClean="0"/>
              <a:t>эффекта </a:t>
            </a:r>
            <a:r>
              <a:rPr lang="ru-RU" dirty="0"/>
              <a:t>быстровращающиеся диски становятся как бы прозрачными; при этом </a:t>
            </a:r>
            <a:r>
              <a:rPr lang="ru-RU" dirty="0" smtClean="0"/>
              <a:t>резко снижается </a:t>
            </a:r>
            <a:r>
              <a:rPr lang="ru-RU" dirty="0"/>
              <a:t>интенсивность напыления материала на смотровые стекла).</a:t>
            </a:r>
          </a:p>
          <a:p>
            <a:pPr marL="0" indent="444500" algn="just">
              <a:buNone/>
            </a:pPr>
            <a:r>
              <a:rPr lang="ru-RU" dirty="0"/>
              <a:t>Существуют различные технологические схемы ЭЛП (рисунок 5.12):</a:t>
            </a:r>
          </a:p>
          <a:p>
            <a:pPr marL="0" indent="444500" algn="just">
              <a:buNone/>
            </a:pPr>
            <a:r>
              <a:rPr lang="ru-RU" dirty="0"/>
              <a:t>а) с боковой подачей расходуемых электродов при вертикальном </a:t>
            </a:r>
            <a:r>
              <a:rPr lang="ru-RU" dirty="0" smtClean="0"/>
              <a:t>расположении </a:t>
            </a:r>
            <a:r>
              <a:rPr lang="ru-RU" dirty="0"/>
              <a:t>электроннолучевой пушки (рисунок 5.12,а);</a:t>
            </a:r>
          </a:p>
          <a:p>
            <a:pPr marL="0" indent="444500" algn="just">
              <a:buNone/>
            </a:pPr>
            <a:r>
              <a:rPr lang="ru-RU" dirty="0"/>
              <a:t>б) с вертикальным расположением расходуемого электрода и </a:t>
            </a:r>
            <a:r>
              <a:rPr lang="ru-RU" dirty="0" smtClean="0"/>
              <a:t>использованием </a:t>
            </a:r>
            <a:r>
              <a:rPr lang="ru-RU" dirty="0"/>
              <a:t>нескольких аксиальных пушек с электромагнитным отклонением </a:t>
            </a:r>
            <a:r>
              <a:rPr lang="ru-RU" dirty="0" smtClean="0"/>
              <a:t>лучей (</a:t>
            </a:r>
            <a:r>
              <a:rPr lang="ru-RU" dirty="0"/>
              <a:t>рисунок 5.12,6) или применением радиального электронно-лучевого </a:t>
            </a:r>
            <a:r>
              <a:rPr lang="ru-RU" dirty="0" smtClean="0"/>
              <a:t>нагревателя </a:t>
            </a:r>
            <a:r>
              <a:rPr lang="ru-RU" dirty="0"/>
              <a:t>с электромагнитным управлением лучей (рисунок 5.12,в), или </a:t>
            </a:r>
            <a:r>
              <a:rPr lang="ru-RU" dirty="0" smtClean="0"/>
              <a:t>применением </a:t>
            </a:r>
            <a:r>
              <a:rPr lang="ru-RU" dirty="0"/>
              <a:t>нескольких пушек с линейными лучами, отклоненными на 180 град (</a:t>
            </a:r>
            <a:r>
              <a:rPr lang="ru-RU" dirty="0" smtClean="0"/>
              <a:t>рисунок 5.12,г</a:t>
            </a:r>
            <a:r>
              <a:rPr lang="ru-RU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2062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12570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1 - пушка; 2 - электронный луч; 3 - переплавляемая заготовка; 4 - </a:t>
            </a:r>
            <a:r>
              <a:rPr lang="ru-RU" dirty="0" err="1" smtClean="0"/>
              <a:t>водоохлаждаемый</a:t>
            </a:r>
            <a:r>
              <a:rPr lang="ru-RU" dirty="0" smtClean="0"/>
              <a:t> </a:t>
            </a:r>
            <a:r>
              <a:rPr lang="ru-RU" dirty="0"/>
              <a:t>кристаллизатор; 5 – слиток</a:t>
            </a:r>
          </a:p>
          <a:p>
            <a:pPr marL="0" indent="0" algn="just">
              <a:buNone/>
            </a:pPr>
            <a:r>
              <a:rPr lang="ru-RU" dirty="0"/>
              <a:t>Рисунок 5.12 - Схемы электронно-лучевого переплава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-18500"/>
            <a:ext cx="5040560" cy="544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17437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2664296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dirty="0"/>
              <a:t>Указанные схемы отличаются условиями нагрева и величиной </a:t>
            </a:r>
            <a:r>
              <a:rPr lang="ru-RU" dirty="0" smtClean="0"/>
              <a:t>реакционной </a:t>
            </a:r>
            <a:r>
              <a:rPr lang="ru-RU" dirty="0"/>
              <a:t>поверхности жидкой металлической фазы. Считают, что схема с </a:t>
            </a:r>
            <a:r>
              <a:rPr lang="ru-RU" dirty="0" smtClean="0"/>
              <a:t>вертикальным </a:t>
            </a:r>
            <a:r>
              <a:rPr lang="ru-RU" dirty="0"/>
              <a:t>расположением заготовки отвечает лучшим условиям </a:t>
            </a:r>
            <a:r>
              <a:rPr lang="ru-RU" dirty="0" smtClean="0"/>
              <a:t>протекания процесса </a:t>
            </a:r>
            <a:r>
              <a:rPr lang="ru-RU" dirty="0"/>
              <a:t>ЭЛП.</a:t>
            </a:r>
          </a:p>
          <a:p>
            <a:pPr marL="0" indent="444500" algn="just">
              <a:buNone/>
            </a:pPr>
            <a:r>
              <a:rPr lang="ru-RU" dirty="0"/>
              <a:t>Для повышения эффективности рафинирования в электроннолучевых </a:t>
            </a:r>
            <a:r>
              <a:rPr lang="ru-RU" dirty="0" smtClean="0"/>
              <a:t>печах </a:t>
            </a:r>
            <a:r>
              <a:rPr lang="ru-RU" dirty="0"/>
              <a:t>применяют схемы переплава с использованием промежуточной </a:t>
            </a:r>
            <a:r>
              <a:rPr lang="ru-RU" dirty="0" smtClean="0"/>
              <a:t>емкости (</a:t>
            </a:r>
            <a:r>
              <a:rPr lang="ru-RU" dirty="0"/>
              <a:t>рисунок 5.13). Эта схема обеспечивает более развитую реакционную </a:t>
            </a:r>
            <a:r>
              <a:rPr lang="ru-RU" dirty="0" smtClean="0"/>
              <a:t>поверхность</a:t>
            </a:r>
            <a:r>
              <a:rPr lang="ru-RU" dirty="0"/>
              <a:t>, увеличение производительности, исключает попадание в </a:t>
            </a:r>
            <a:r>
              <a:rPr lang="ru-RU" dirty="0" smtClean="0"/>
              <a:t>кристаллизатор твердых </a:t>
            </a:r>
            <a:r>
              <a:rPr lang="ru-RU" dirty="0"/>
              <a:t>кусков, иногда отваливающихся от переплавляемых электродов, и </a:t>
            </a:r>
            <a:r>
              <a:rPr lang="ru-RU" dirty="0" smtClean="0"/>
              <a:t>позволяет </a:t>
            </a:r>
            <a:r>
              <a:rPr lang="ru-RU" dirty="0"/>
              <a:t>производить дополнительную обработку жидкого металла, </a:t>
            </a:r>
            <a:r>
              <a:rPr lang="ru-RU" dirty="0" smtClean="0"/>
              <a:t>например микролегирование </a:t>
            </a:r>
            <a:r>
              <a:rPr lang="ru-RU" dirty="0"/>
              <a:t>редкоземельными элементами и </a:t>
            </a:r>
            <a:r>
              <a:rPr lang="ru-RU" dirty="0" err="1"/>
              <a:t>раскисление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36912"/>
            <a:ext cx="3867150" cy="422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3968" y="407707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/>
              <a:t>1 - пушка; 2 - электронный луч; 3 - переплавляемая заготовка; 4 - </a:t>
            </a:r>
            <a:r>
              <a:rPr lang="ru-RU" dirty="0" err="1" smtClean="0"/>
              <a:t>водоохлаждаемая</a:t>
            </a:r>
            <a:r>
              <a:rPr lang="ru-RU" dirty="0" smtClean="0"/>
              <a:t> </a:t>
            </a:r>
            <a:r>
              <a:rPr lang="ru-RU" dirty="0"/>
              <a:t>промежуточная емкость; 5 - кристаллизатор; 6 - слиток</a:t>
            </a:r>
          </a:p>
          <a:p>
            <a:pPr algn="just"/>
            <a:r>
              <a:rPr lang="ru-RU" dirty="0"/>
              <a:t>Рисунок 5.13 - Схема электронно-лучевой плавки с промежуточной емкостью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7626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19256" cy="6480720"/>
          </a:xfrm>
        </p:spPr>
        <p:txBody>
          <a:bodyPr>
            <a:normAutofit fontScale="550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Основные потребители и пути совершенствования технологии.</a:t>
            </a:r>
          </a:p>
          <a:p>
            <a:pPr marL="0" indent="444500" algn="just">
              <a:buNone/>
            </a:pPr>
            <a:r>
              <a:rPr lang="ru-RU" dirty="0"/>
              <a:t>Электронно-лучевая плавка находит широкое применение для </a:t>
            </a:r>
            <a:r>
              <a:rPr lang="ru-RU" dirty="0" smtClean="0"/>
              <a:t>получения высокореакционных</a:t>
            </a:r>
            <a:r>
              <a:rPr lang="ru-RU" dirty="0"/>
              <a:t>, тугоплавких (W, Мо, </a:t>
            </a:r>
            <a:r>
              <a:rPr lang="ru-RU" dirty="0" err="1"/>
              <a:t>Ni</a:t>
            </a:r>
            <a:r>
              <a:rPr lang="ru-RU" dirty="0"/>
              <a:t>), высокочистых металлов и </a:t>
            </a:r>
            <a:r>
              <a:rPr lang="ru-RU" dirty="0" smtClean="0"/>
              <a:t>для рафинирующего </a:t>
            </a:r>
            <a:r>
              <a:rPr lang="ru-RU" dirty="0"/>
              <a:t>переплава стали различных марок и сплавов. Ее </a:t>
            </a:r>
            <a:r>
              <a:rPr lang="ru-RU" dirty="0" smtClean="0"/>
              <a:t>применяют для </a:t>
            </a:r>
            <a:r>
              <a:rPr lang="ru-RU" dirty="0"/>
              <a:t>получения очень чистых по примесям цветных металлов, кислороду, </a:t>
            </a:r>
            <a:r>
              <a:rPr lang="ru-RU" dirty="0" smtClean="0"/>
              <a:t>азоту и </a:t>
            </a:r>
            <a:r>
              <a:rPr lang="ru-RU" dirty="0"/>
              <a:t>неметаллическим включениям шарикоподшипниковой стали для </a:t>
            </a:r>
            <a:r>
              <a:rPr lang="ru-RU" dirty="0" smtClean="0"/>
              <a:t>скоростных подшипников</a:t>
            </a:r>
            <a:r>
              <a:rPr lang="ru-RU" dirty="0"/>
              <a:t>, жаропрочных, коррозионностойких и прецизионных сплавов, </a:t>
            </a:r>
            <a:r>
              <a:rPr lang="ru-RU" dirty="0" smtClean="0"/>
              <a:t>а также </a:t>
            </a:r>
            <a:r>
              <a:rPr lang="ru-RU" dirty="0"/>
              <a:t>для производства крупных слитков из конструкционной стали </a:t>
            </a:r>
            <a:r>
              <a:rPr lang="ru-RU" dirty="0" smtClean="0"/>
              <a:t>высокой степени </a:t>
            </a:r>
            <a:r>
              <a:rPr lang="ru-RU" dirty="0"/>
              <a:t>чистоты, используемой в энергетическом машиностроении. </a:t>
            </a:r>
            <a:r>
              <a:rPr lang="ru-RU" dirty="0" smtClean="0"/>
              <a:t>Переплав обеспечивает </a:t>
            </a:r>
            <a:r>
              <a:rPr lang="ru-RU" dirty="0"/>
              <a:t>получение слитков с плотной макроструктурой без усадочных </a:t>
            </a:r>
            <a:r>
              <a:rPr lang="ru-RU" dirty="0" smtClean="0"/>
              <a:t>и </a:t>
            </a:r>
            <a:r>
              <a:rPr lang="ru-RU" dirty="0" err="1" smtClean="0"/>
              <a:t>ликвационных</a:t>
            </a:r>
            <a:r>
              <a:rPr lang="ru-RU" dirty="0" smtClean="0"/>
              <a:t> </a:t>
            </a:r>
            <a:r>
              <a:rPr lang="ru-RU" dirty="0"/>
              <a:t>дефектов, низкое содержание газов и неметаллических </a:t>
            </a:r>
            <a:r>
              <a:rPr lang="ru-RU" dirty="0" smtClean="0"/>
              <a:t>включений </a:t>
            </a:r>
            <a:r>
              <a:rPr lang="ru-RU" dirty="0"/>
              <a:t>при их высокой дисперсности и равномерном распределении, </a:t>
            </a:r>
            <a:r>
              <a:rPr lang="ru-RU" dirty="0" smtClean="0"/>
              <a:t>повышение служебных </a:t>
            </a:r>
            <a:r>
              <a:rPr lang="ru-RU" dirty="0"/>
              <a:t>характеристик, магнитных и жаропрочных свойств</a:t>
            </a:r>
            <a:r>
              <a:rPr lang="ru-RU" dirty="0" smtClean="0"/>
              <a:t>.</a:t>
            </a:r>
          </a:p>
          <a:p>
            <a:pPr marL="0" indent="444500" algn="just">
              <a:buNone/>
            </a:pPr>
            <a:r>
              <a:rPr lang="ru-RU" dirty="0"/>
              <a:t>К примеру роторы мощных паровых турбин и другие изделия </a:t>
            </a:r>
            <a:r>
              <a:rPr lang="ru-RU" dirty="0" smtClean="0"/>
              <a:t>ответственного </a:t>
            </a:r>
            <a:r>
              <a:rPr lang="ru-RU" dirty="0"/>
              <a:t>назначения выплавляют с электроннолучевой </a:t>
            </a:r>
            <a:r>
              <a:rPr lang="ru-RU" dirty="0" smtClean="0"/>
              <a:t>печи. Дальнейшим </a:t>
            </a:r>
            <a:r>
              <a:rPr lang="ru-RU" dirty="0"/>
              <a:t>развитием этого направления является </a:t>
            </a:r>
            <a:r>
              <a:rPr lang="ru-RU" dirty="0" err="1" smtClean="0"/>
              <a:t>холодноподовое</a:t>
            </a:r>
            <a:r>
              <a:rPr lang="ru-RU" dirty="0" smtClean="0"/>
              <a:t> электронно-лучевое </a:t>
            </a:r>
            <a:r>
              <a:rPr lang="ru-RU" dirty="0"/>
              <a:t>рафинирование, которое осуществляется в </a:t>
            </a:r>
            <a:r>
              <a:rPr lang="ru-RU" dirty="0" smtClean="0"/>
              <a:t>промежуточных емкостях</a:t>
            </a:r>
            <a:r>
              <a:rPr lang="ru-RU" dirty="0"/>
              <a:t>, выполненных из меди. Жидкое состояние металла и </a:t>
            </a:r>
            <a:r>
              <a:rPr lang="ru-RU" dirty="0" smtClean="0"/>
              <a:t>необходимый перегрев </a:t>
            </a:r>
            <a:r>
              <a:rPr lang="ru-RU" dirty="0"/>
              <a:t>поддерживаются с помощью электронно-лучевых пушек со </a:t>
            </a:r>
            <a:r>
              <a:rPr lang="ru-RU" dirty="0" smtClean="0"/>
              <a:t>сканирующим </a:t>
            </a:r>
            <a:r>
              <a:rPr lang="ru-RU" dirty="0"/>
              <a:t>лучом. Кристаллизация металла осуществляется в </a:t>
            </a:r>
            <a:r>
              <a:rPr lang="ru-RU" dirty="0" err="1" smtClean="0"/>
              <a:t>водоохлаждаемом</a:t>
            </a:r>
            <a:r>
              <a:rPr lang="ru-RU" dirty="0" smtClean="0"/>
              <a:t> кристаллизаторе</a:t>
            </a:r>
            <a:r>
              <a:rPr lang="ru-RU" dirty="0"/>
              <a:t>. Металл в первую промежуточную емкость можно подавать </a:t>
            </a:r>
            <a:r>
              <a:rPr lang="ru-RU" dirty="0" smtClean="0"/>
              <a:t>в виде </a:t>
            </a:r>
            <a:r>
              <a:rPr lang="ru-RU" dirty="0"/>
              <a:t>твердых заготовок (слитков, стружки и других отходов), в жидком </a:t>
            </a:r>
            <a:r>
              <a:rPr lang="ru-RU" dirty="0" smtClean="0"/>
              <a:t>виде путем </a:t>
            </a:r>
            <a:r>
              <a:rPr lang="ru-RU" dirty="0"/>
              <a:t>периодической заливки из миксера или непрерывно по </a:t>
            </a:r>
            <a:r>
              <a:rPr lang="ru-RU" dirty="0" smtClean="0"/>
              <a:t>специальным трубопроводам</a:t>
            </a:r>
            <a:r>
              <a:rPr lang="ru-RU" dirty="0"/>
              <a:t>.</a:t>
            </a:r>
          </a:p>
          <a:p>
            <a:pPr marL="0" indent="444500" algn="just">
              <a:buNone/>
            </a:pPr>
            <a:r>
              <a:rPr lang="ru-RU" dirty="0"/>
              <a:t>В настоящее время обсуждается вопрос о создании </a:t>
            </a:r>
            <a:r>
              <a:rPr lang="ru-RU" dirty="0" smtClean="0"/>
              <a:t>электронно-лучевой установки </a:t>
            </a:r>
            <a:r>
              <a:rPr lang="ru-RU" dirty="0"/>
              <a:t>(агрегата) с </a:t>
            </a:r>
            <a:r>
              <a:rPr lang="ru-RU" dirty="0" err="1"/>
              <a:t>холодноподовым</a:t>
            </a:r>
            <a:r>
              <a:rPr lang="ru-RU" dirty="0"/>
              <a:t> рафинированием </a:t>
            </a:r>
            <a:r>
              <a:rPr lang="ru-RU" dirty="0" smtClean="0"/>
              <a:t>производительностью 50000 </a:t>
            </a:r>
            <a:r>
              <a:rPr lang="ru-RU" dirty="0"/>
              <a:t>- 100000т в год для производства нержавеющих сталей с особо </a:t>
            </a:r>
            <a:r>
              <a:rPr lang="ru-RU" dirty="0" smtClean="0"/>
              <a:t>низким содержанием </a:t>
            </a:r>
            <a:r>
              <a:rPr lang="ru-RU" dirty="0"/>
              <a:t>углерода и высокопрочных сталей.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78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91264" cy="6552728"/>
          </a:xfrm>
        </p:spPr>
        <p:txBody>
          <a:bodyPr>
            <a:normAutofit fontScale="77500" lnSpcReduction="20000"/>
          </a:bodyPr>
          <a:lstStyle/>
          <a:p>
            <a:pPr marL="0" indent="444500" algn="just">
              <a:buNone/>
            </a:pPr>
            <a:r>
              <a:rPr lang="ru-RU" b="1" i="1" dirty="0"/>
              <a:t>Конструктивно-технологические особенности</a:t>
            </a:r>
          </a:p>
          <a:p>
            <a:pPr marL="0" indent="444500" algn="just">
              <a:buNone/>
            </a:pPr>
            <a:r>
              <a:rPr lang="ru-RU" dirty="0"/>
              <a:t>Принципиальная схема вакуумных индукционных печей приведена </a:t>
            </a:r>
            <a:r>
              <a:rPr lang="ru-RU" dirty="0" smtClean="0"/>
              <a:t>на рисунке </a:t>
            </a:r>
            <a:r>
              <a:rPr lang="ru-RU" dirty="0"/>
              <a:t>5.1.</a:t>
            </a:r>
          </a:p>
          <a:p>
            <a:pPr marL="0" indent="444500" algn="just">
              <a:buNone/>
            </a:pPr>
            <a:endParaRPr lang="ru-RU" i="1" dirty="0" smtClean="0"/>
          </a:p>
          <a:p>
            <a:pPr marL="0" indent="444500" algn="just">
              <a:buNone/>
            </a:pPr>
            <a:endParaRPr lang="ru-RU" i="1" dirty="0"/>
          </a:p>
          <a:p>
            <a:pPr marL="0" indent="444500" algn="just">
              <a:buNone/>
            </a:pPr>
            <a:endParaRPr lang="ru-RU" i="1" dirty="0" smtClean="0"/>
          </a:p>
          <a:p>
            <a:pPr marL="0" indent="444500" algn="just">
              <a:buNone/>
            </a:pPr>
            <a:endParaRPr lang="ru-RU" i="1" dirty="0"/>
          </a:p>
          <a:p>
            <a:pPr marL="0" indent="444500" algn="just">
              <a:buNone/>
            </a:pPr>
            <a:endParaRPr lang="ru-RU" i="1" dirty="0" smtClean="0"/>
          </a:p>
          <a:p>
            <a:pPr marL="0" indent="444500" algn="just">
              <a:buNone/>
            </a:pPr>
            <a:endParaRPr lang="ru-RU" i="1" dirty="0"/>
          </a:p>
          <a:p>
            <a:pPr marL="0" indent="444500" algn="just">
              <a:buNone/>
            </a:pPr>
            <a:endParaRPr lang="ru-RU" i="1" dirty="0" smtClean="0"/>
          </a:p>
          <a:p>
            <a:pPr marL="0" indent="444500" algn="just">
              <a:buNone/>
            </a:pPr>
            <a:r>
              <a:rPr lang="ru-RU" i="1" dirty="0" smtClean="0"/>
              <a:t>а </a:t>
            </a:r>
            <a:r>
              <a:rPr lang="ru-RU" i="1" dirty="0"/>
              <a:t>- </a:t>
            </a:r>
            <a:r>
              <a:rPr lang="ru-RU" dirty="0"/>
              <a:t>индуктор расположен вне вакуумной камеры; </a:t>
            </a:r>
            <a:r>
              <a:rPr lang="ru-RU" i="1" dirty="0"/>
              <a:t>б-г </a:t>
            </a:r>
            <a:r>
              <a:rPr lang="ru-RU" dirty="0"/>
              <a:t>- индуктор </a:t>
            </a:r>
            <a:r>
              <a:rPr lang="ru-RU" dirty="0" smtClean="0"/>
              <a:t>расположен внутри </a:t>
            </a:r>
            <a:r>
              <a:rPr lang="ru-RU" dirty="0"/>
              <a:t>вакуумной камеры; </a:t>
            </a:r>
            <a:r>
              <a:rPr lang="ru-RU" i="1" dirty="0"/>
              <a:t>в - </a:t>
            </a:r>
            <a:r>
              <a:rPr lang="ru-RU" dirty="0"/>
              <a:t>разливка путем наклона вакуумной камеры; </a:t>
            </a:r>
            <a:r>
              <a:rPr lang="ru-RU" i="1" dirty="0"/>
              <a:t>в, г </a:t>
            </a:r>
            <a:r>
              <a:rPr lang="ru-RU" i="1" dirty="0" smtClean="0"/>
              <a:t>- </a:t>
            </a:r>
            <a:r>
              <a:rPr lang="ru-RU" dirty="0" smtClean="0"/>
              <a:t>разливка </a:t>
            </a:r>
            <a:r>
              <a:rPr lang="ru-RU" dirty="0"/>
              <a:t>путем наклона тигля; </a:t>
            </a:r>
            <a:r>
              <a:rPr lang="ru-RU" i="1" dirty="0"/>
              <a:t>г - </a:t>
            </a:r>
            <a:r>
              <a:rPr lang="ru-RU" dirty="0"/>
              <a:t>ВИП </a:t>
            </a:r>
            <a:r>
              <a:rPr lang="ru-RU" dirty="0" err="1"/>
              <a:t>полунепрерывного</a:t>
            </a:r>
            <a:r>
              <a:rPr lang="ru-RU" dirty="0"/>
              <a:t> действия; 1 - тигель;</a:t>
            </a:r>
          </a:p>
          <a:p>
            <a:pPr marL="0" indent="444500" algn="just">
              <a:buNone/>
            </a:pPr>
            <a:r>
              <a:rPr lang="ru-RU" dirty="0"/>
              <a:t>2 - индуктор; </a:t>
            </a:r>
            <a:r>
              <a:rPr lang="ru-RU" i="1" dirty="0"/>
              <a:t>3 </a:t>
            </a:r>
            <a:r>
              <a:rPr lang="ru-RU" dirty="0"/>
              <a:t>- кожух; </a:t>
            </a:r>
            <a:r>
              <a:rPr lang="ru-RU" i="1" dirty="0"/>
              <a:t>4 </a:t>
            </a:r>
            <a:r>
              <a:rPr lang="ru-RU" dirty="0"/>
              <a:t>- изложница; 5 - камера загрузки; </a:t>
            </a:r>
            <a:r>
              <a:rPr lang="ru-RU" i="1" dirty="0"/>
              <a:t>6 - </a:t>
            </a:r>
            <a:r>
              <a:rPr lang="ru-RU" dirty="0"/>
              <a:t>дозатор</a:t>
            </a:r>
          </a:p>
          <a:p>
            <a:pPr marL="0" indent="444500" algn="just">
              <a:buNone/>
            </a:pPr>
            <a:r>
              <a:rPr lang="ru-RU" dirty="0"/>
              <a:t>Рисунок 5.1 - Схема вакуумной индукционной плавки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606997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513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6336704"/>
          </a:xfrm>
        </p:spPr>
        <p:txBody>
          <a:bodyPr>
            <a:normAutofit fontScale="62500" lnSpcReduction="20000"/>
          </a:bodyPr>
          <a:lstStyle/>
          <a:p>
            <a:pPr marL="0" indent="444500" algn="just">
              <a:buNone/>
            </a:pPr>
            <a:r>
              <a:rPr lang="ru-RU" dirty="0"/>
              <a:t>Для малых печей слив металла может проводиться путем наклона </a:t>
            </a:r>
            <a:r>
              <a:rPr lang="ru-RU" dirty="0" smtClean="0"/>
              <a:t>камеры</a:t>
            </a:r>
            <a:r>
              <a:rPr lang="ru-RU" dirty="0"/>
              <a:t>, для больших печей - только тигля внутри камеры. Разливка проводится </a:t>
            </a:r>
            <a:r>
              <a:rPr lang="ru-RU" dirty="0" smtClean="0"/>
              <a:t>в изложницы </a:t>
            </a:r>
            <a:r>
              <a:rPr lang="ru-RU" dirty="0"/>
              <a:t>(рисунок 5.1,е), на центробежной машине (рисунок 5.1,г), в </a:t>
            </a:r>
            <a:r>
              <a:rPr lang="ru-RU" dirty="0" smtClean="0"/>
              <a:t>кристаллизатор </a:t>
            </a:r>
            <a:r>
              <a:rPr lang="ru-RU" dirty="0"/>
              <a:t>или литейные формы.</a:t>
            </a:r>
          </a:p>
          <a:p>
            <a:pPr marL="0" indent="444500" algn="just">
              <a:buNone/>
            </a:pPr>
            <a:r>
              <a:rPr lang="ru-RU" dirty="0"/>
              <a:t>Печи, работающие в течение всей компании без разгерметизации камеры</a:t>
            </a:r>
            <a:r>
              <a:rPr lang="ru-RU" dirty="0" smtClean="0"/>
              <a:t>, называются </a:t>
            </a:r>
            <a:r>
              <a:rPr lang="ru-RU" dirty="0"/>
              <a:t>печами </a:t>
            </a:r>
            <a:r>
              <a:rPr lang="ru-RU" dirty="0" err="1"/>
              <a:t>полунепрерывного</a:t>
            </a:r>
            <a:r>
              <a:rPr lang="ru-RU" dirty="0"/>
              <a:t> действия (рисунок 5.1,г). Они </a:t>
            </a:r>
            <a:r>
              <a:rPr lang="ru-RU" dirty="0" smtClean="0"/>
              <a:t>оборудованы </a:t>
            </a:r>
            <a:r>
              <a:rPr lang="ru-RU" dirty="0"/>
              <a:t>шлюзовыми камерами для загрузки шихты, разливки, подачи </a:t>
            </a:r>
            <a:r>
              <a:rPr lang="ru-RU" dirty="0" smtClean="0"/>
              <a:t>изложниц или </a:t>
            </a:r>
            <a:r>
              <a:rPr lang="ru-RU" dirty="0"/>
              <a:t>литейных форм, дозаторами для присадок, устройствами для отбора проб </a:t>
            </a:r>
            <a:r>
              <a:rPr lang="ru-RU" dirty="0" smtClean="0"/>
              <a:t>и измерения </a:t>
            </a:r>
            <a:r>
              <a:rPr lang="ru-RU" dirty="0"/>
              <a:t>температуры жидкого металла по ходу плавки и другим </a:t>
            </a:r>
            <a:r>
              <a:rPr lang="ru-RU" dirty="0" smtClean="0"/>
              <a:t>технологическим </a:t>
            </a:r>
            <a:r>
              <a:rPr lang="ru-RU" dirty="0"/>
              <a:t>оборудованием. По режиму работы ВИП разделяются на печи:</a:t>
            </a:r>
          </a:p>
          <a:p>
            <a:pPr marL="0" indent="444500" algn="just">
              <a:buNone/>
            </a:pPr>
            <a:r>
              <a:rPr lang="ru-RU" dirty="0"/>
              <a:t>1) периодического действия, в которых операции по загрузке шихты в </a:t>
            </a:r>
            <a:r>
              <a:rPr lang="ru-RU" dirty="0" smtClean="0"/>
              <a:t>тигель</a:t>
            </a:r>
            <a:r>
              <a:rPr lang="ru-RU" dirty="0"/>
              <a:t>, установке изложниц, форм и кокилей, очистке, заправке и </a:t>
            </a:r>
            <a:r>
              <a:rPr lang="ru-RU" dirty="0" smtClean="0"/>
              <a:t>подготовке </a:t>
            </a:r>
            <a:r>
              <a:rPr lang="ru-RU" dirty="0"/>
              <a:t>тигля к очередной плавке производят в </a:t>
            </a:r>
            <a:r>
              <a:rPr lang="ru-RU" dirty="0" err="1"/>
              <a:t>разгерметизированной</a:t>
            </a:r>
            <a:r>
              <a:rPr lang="ru-RU" dirty="0"/>
              <a:t> </a:t>
            </a:r>
            <a:r>
              <a:rPr lang="ru-RU" dirty="0" smtClean="0"/>
              <a:t>печи ВИП</a:t>
            </a:r>
            <a:r>
              <a:rPr lang="ru-RU" dirty="0"/>
              <a:t>;</a:t>
            </a:r>
          </a:p>
          <a:p>
            <a:pPr marL="0" indent="444500" algn="just">
              <a:buNone/>
            </a:pPr>
            <a:r>
              <a:rPr lang="ru-RU" dirty="0"/>
              <a:t>2) </a:t>
            </a:r>
            <a:r>
              <a:rPr lang="ru-RU" dirty="0" err="1"/>
              <a:t>полунепрерывного</a:t>
            </a:r>
            <a:r>
              <a:rPr lang="ru-RU" dirty="0"/>
              <a:t> действия, в которых все вышеперечисленные </a:t>
            </a:r>
            <a:r>
              <a:rPr lang="ru-RU" dirty="0" smtClean="0"/>
              <a:t>операции </a:t>
            </a:r>
            <a:r>
              <a:rPr lang="ru-RU" dirty="0"/>
              <a:t>производят без нарушения </a:t>
            </a:r>
            <a:r>
              <a:rPr lang="ru-RU" dirty="0" smtClean="0"/>
              <a:t>герметичности </a:t>
            </a:r>
            <a:r>
              <a:rPr lang="ru-RU" dirty="0"/>
              <a:t>ВИП</a:t>
            </a:r>
            <a:r>
              <a:rPr lang="ru-RU" dirty="0" smtClean="0"/>
              <a:t>.</a:t>
            </a:r>
          </a:p>
          <a:p>
            <a:pPr marL="0" indent="444500" algn="just">
              <a:buNone/>
            </a:pPr>
            <a:r>
              <a:rPr lang="ru-RU" dirty="0"/>
              <a:t>Такие печи имеют многокамерную конструкцию, т.е. помимо </a:t>
            </a:r>
            <a:r>
              <a:rPr lang="ru-RU" dirty="0" smtClean="0"/>
              <a:t>основной (</a:t>
            </a:r>
            <a:r>
              <a:rPr lang="ru-RU" dirty="0"/>
              <a:t>плавильной) камеры должны быть дополнительные шлюзовые камеры </a:t>
            </a:r>
            <a:r>
              <a:rPr lang="ru-RU" dirty="0" smtClean="0"/>
              <a:t>загрузки </a:t>
            </a:r>
            <a:r>
              <a:rPr lang="ru-RU" dirty="0"/>
              <a:t>и изложниц, оборудованные вакуумными затворами и дающие </a:t>
            </a:r>
            <a:r>
              <a:rPr lang="ru-RU" dirty="0" smtClean="0"/>
              <a:t>возможность загружать </a:t>
            </a:r>
            <a:r>
              <a:rPr lang="ru-RU" dirty="0"/>
              <a:t>тигель шихтовыми материалами, подавать порожние и извлекать </a:t>
            </a:r>
            <a:r>
              <a:rPr lang="ru-RU" dirty="0" smtClean="0"/>
              <a:t>заполненные </a:t>
            </a:r>
            <a:r>
              <a:rPr lang="ru-RU" dirty="0"/>
              <a:t>изложницы, не нарушая вакуума в плавильной камере.</a:t>
            </a:r>
          </a:p>
        </p:txBody>
      </p:sp>
    </p:spTree>
    <p:extLst>
      <p:ext uri="{BB962C8B-B14F-4D97-AF65-F5344CB8AC3E}">
        <p14:creationId xmlns:p14="http://schemas.microsoft.com/office/powerpoint/2010/main" val="1259015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6632"/>
            <a:ext cx="8208912" cy="7056784"/>
          </a:xfrm>
        </p:spPr>
        <p:txBody>
          <a:bodyPr>
            <a:normAutofit fontScale="47500" lnSpcReduction="20000"/>
          </a:bodyPr>
          <a:lstStyle/>
          <a:p>
            <a:pPr marL="0" indent="444500" algn="just">
              <a:buNone/>
            </a:pPr>
            <a:r>
              <a:rPr lang="ru-RU" dirty="0"/>
              <a:t>Печи периодического действия в конструктивном отношении </a:t>
            </a:r>
            <a:r>
              <a:rPr lang="ru-RU" dirty="0" smtClean="0"/>
              <a:t>выполнять проще </a:t>
            </a:r>
            <a:r>
              <a:rPr lang="ru-RU" dirty="0"/>
              <a:t>и поэтому затраты на их сооружение меньше. Однако ввиду </a:t>
            </a:r>
            <a:r>
              <a:rPr lang="ru-RU" dirty="0" smtClean="0"/>
              <a:t>необходи</a:t>
            </a:r>
            <a:r>
              <a:rPr lang="ru-RU" dirty="0"/>
              <a:t>м</a:t>
            </a:r>
            <a:r>
              <a:rPr lang="ru-RU" dirty="0" smtClean="0"/>
              <a:t>ости </a:t>
            </a:r>
            <a:r>
              <a:rPr lang="ru-RU" dirty="0"/>
              <a:t>откачивать в начале каждой плавки большое количество газов, </a:t>
            </a:r>
            <a:r>
              <a:rPr lang="ru-RU" dirty="0" smtClean="0"/>
              <a:t>понижая давление </a:t>
            </a:r>
            <a:r>
              <a:rPr lang="ru-RU" dirty="0"/>
              <a:t>от атмосферного до рабочего, установки периодического </a:t>
            </a:r>
            <a:r>
              <a:rPr lang="ru-RU" dirty="0" smtClean="0"/>
              <a:t>действия оборудуют </a:t>
            </a:r>
            <a:r>
              <a:rPr lang="ru-RU" dirty="0"/>
              <a:t>более мощными вакуумными насосами. Кроме того, металл, </a:t>
            </a:r>
            <a:r>
              <a:rPr lang="ru-RU" dirty="0" smtClean="0"/>
              <a:t>выплавленный </a:t>
            </a:r>
            <a:r>
              <a:rPr lang="ru-RU" dirty="0"/>
              <a:t>в печах периодического действия, может содержать больше </a:t>
            </a:r>
            <a:r>
              <a:rPr lang="ru-RU" dirty="0" smtClean="0"/>
              <a:t>кислорода </a:t>
            </a:r>
            <a:r>
              <a:rPr lang="ru-RU" dirty="0"/>
              <a:t>и газов, чем металл, полученный в печах </a:t>
            </a:r>
            <a:r>
              <a:rPr lang="ru-RU" dirty="0" err="1"/>
              <a:t>полупериодического</a:t>
            </a:r>
            <a:r>
              <a:rPr lang="ru-RU" dirty="0"/>
              <a:t> действия.</a:t>
            </a:r>
          </a:p>
          <a:p>
            <a:pPr marL="0" indent="444500" algn="just">
              <a:buNone/>
            </a:pPr>
            <a:r>
              <a:rPr lang="ru-RU" dirty="0"/>
              <a:t>Это связано с тем, что при нарушении вакуума стенки тигля </a:t>
            </a:r>
            <a:r>
              <a:rPr lang="ru-RU" dirty="0" smtClean="0"/>
              <a:t>пропитываются оксидами</a:t>
            </a:r>
            <a:r>
              <a:rPr lang="ru-RU" dirty="0"/>
              <a:t>, образующимися из остатков металла, а поверхность печи, </a:t>
            </a:r>
            <a:r>
              <a:rPr lang="ru-RU" dirty="0" smtClean="0"/>
              <a:t>вакуумной камеры </a:t>
            </a:r>
            <a:r>
              <a:rPr lang="ru-RU" dirty="0"/>
              <a:t>и расположенных в ней устройств адсорбирует газы. В процессе </a:t>
            </a:r>
            <a:r>
              <a:rPr lang="ru-RU" dirty="0" smtClean="0"/>
              <a:t>вакуумной </a:t>
            </a:r>
            <a:r>
              <a:rPr lang="ru-RU" dirty="0"/>
              <a:t>плавки в результате десорбции газов в атмосфере над расплавом </a:t>
            </a:r>
            <a:r>
              <a:rPr lang="ru-RU" dirty="0" smtClean="0"/>
              <a:t>поддерживаются </a:t>
            </a:r>
            <a:r>
              <a:rPr lang="ru-RU" dirty="0"/>
              <a:t>более высокие парциальные давления вредных (примесей) </a:t>
            </a:r>
            <a:r>
              <a:rPr lang="ru-RU" dirty="0" smtClean="0"/>
              <a:t>газов и</a:t>
            </a:r>
            <a:r>
              <a:rPr lang="ru-RU" dirty="0"/>
              <a:t>, следовательно, уменьшаются возможности его рафинирования, а переход </a:t>
            </a:r>
            <a:r>
              <a:rPr lang="ru-RU" dirty="0" smtClean="0"/>
              <a:t>оксида </a:t>
            </a:r>
            <a:r>
              <a:rPr lang="ru-RU" dirty="0"/>
              <a:t>железа (II) из футеровки загрязняет расплав кислородом.</a:t>
            </a:r>
          </a:p>
          <a:p>
            <a:pPr marL="0" indent="444500" algn="just">
              <a:buNone/>
            </a:pPr>
            <a:r>
              <a:rPr lang="ru-RU" dirty="0"/>
              <a:t>Еще одним недостатком печей периодического действия является их </a:t>
            </a:r>
            <a:r>
              <a:rPr lang="ru-RU" dirty="0" smtClean="0"/>
              <a:t>низкая </a:t>
            </a:r>
            <a:r>
              <a:rPr lang="ru-RU" dirty="0"/>
              <a:t>производительность, связанная с разгерметизацией печи</a:t>
            </a:r>
            <a:r>
              <a:rPr lang="ru-RU" dirty="0" smtClean="0"/>
              <a:t>. </a:t>
            </a:r>
            <a:endParaRPr lang="ru-RU" dirty="0"/>
          </a:p>
          <a:p>
            <a:pPr marL="0" indent="444500" algn="just">
              <a:buNone/>
            </a:pPr>
            <a:r>
              <a:rPr lang="ru-RU" dirty="0"/>
              <a:t>Стойкость футеровки ниже по сравнению с печами </a:t>
            </a:r>
            <a:r>
              <a:rPr lang="ru-RU" dirty="0" err="1" smtClean="0"/>
              <a:t>полупериодического</a:t>
            </a:r>
            <a:r>
              <a:rPr lang="ru-RU" dirty="0" smtClean="0"/>
              <a:t> действия </a:t>
            </a:r>
            <a:r>
              <a:rPr lang="ru-RU" dirty="0"/>
              <a:t>из-за более резких перепадов температур футеровки, </a:t>
            </a:r>
            <a:r>
              <a:rPr lang="ru-RU" dirty="0" smtClean="0"/>
              <a:t>обусловленных разгерметизацией </a:t>
            </a:r>
            <a:r>
              <a:rPr lang="ru-RU" dirty="0"/>
              <a:t>печи, а отсюда - удлинение операций, связанных с </a:t>
            </a:r>
            <a:r>
              <a:rPr lang="ru-RU" dirty="0" smtClean="0"/>
              <a:t>разгерметизацией </a:t>
            </a:r>
            <a:r>
              <a:rPr lang="ru-RU" dirty="0"/>
              <a:t>и подготовкой печи к плавлению шихты.</a:t>
            </a:r>
          </a:p>
          <a:p>
            <a:pPr marL="0" indent="444500" algn="just">
              <a:buNone/>
            </a:pPr>
            <a:r>
              <a:rPr lang="ru-RU" dirty="0"/>
              <a:t>В индукционных печах можно переплавлять магнитную </a:t>
            </a:r>
            <a:r>
              <a:rPr lang="ru-RU" dirty="0" smtClean="0"/>
              <a:t>или немагнитную </a:t>
            </a:r>
            <a:r>
              <a:rPr lang="ru-RU" dirty="0"/>
              <a:t>шихту. Магнитная шихта нагревается (пока её температура </a:t>
            </a:r>
            <a:r>
              <a:rPr lang="ru-RU" dirty="0" smtClean="0"/>
              <a:t>не достигнет </a:t>
            </a:r>
            <a:r>
              <a:rPr lang="ru-RU" dirty="0"/>
              <a:t>точки Кюри) кроме того, за счёт потерь энергии </a:t>
            </a:r>
            <a:r>
              <a:rPr lang="ru-RU" dirty="0" smtClean="0"/>
              <a:t>на перемагничивание </a:t>
            </a:r>
            <a:r>
              <a:rPr lang="ru-RU" dirty="0"/>
              <a:t>(их величина определяется шириной петли гистерезиса).</a:t>
            </a:r>
          </a:p>
          <a:p>
            <a:pPr marL="0" indent="444500" algn="just">
              <a:buNone/>
            </a:pPr>
            <a:r>
              <a:rPr lang="ru-RU" dirty="0"/>
              <a:t>После расплавления металл в индукционных печах находится </a:t>
            </a:r>
            <a:r>
              <a:rPr lang="ru-RU" dirty="0" smtClean="0"/>
              <a:t>в непрерывном </a:t>
            </a:r>
            <a:r>
              <a:rPr lang="ru-RU" dirty="0"/>
              <a:t>движении из-за электродинамических эффектов. </a:t>
            </a:r>
            <a:r>
              <a:rPr lang="ru-RU" dirty="0" smtClean="0"/>
              <a:t>Естественное электромагнитное </a:t>
            </a:r>
            <a:r>
              <a:rPr lang="ru-RU" dirty="0"/>
              <a:t>перемешивание металла способствует </a:t>
            </a:r>
            <a:r>
              <a:rPr lang="ru-RU" dirty="0" smtClean="0"/>
              <a:t>выравниванию температуры </a:t>
            </a:r>
            <a:r>
              <a:rPr lang="ru-RU" dirty="0"/>
              <a:t>и химического состава металла и ускоряет дальнейшую плавку.</a:t>
            </a:r>
          </a:p>
          <a:p>
            <a:pPr marL="0" indent="444500" algn="just">
              <a:buNone/>
            </a:pPr>
            <a:r>
              <a:rPr lang="ru-RU" dirty="0"/>
              <a:t>Этот метод позволяет получить сплав заданного состава, относительно </a:t>
            </a:r>
            <a:r>
              <a:rPr lang="ru-RU" dirty="0" smtClean="0"/>
              <a:t>чистый по </a:t>
            </a:r>
            <a:r>
              <a:rPr lang="ru-RU" dirty="0"/>
              <a:t>содержанию газов и примесей цветных металлов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32970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9937</Words>
  <Application>Microsoft Office PowerPoint</Application>
  <PresentationFormat>Экран (4:3)</PresentationFormat>
  <Paragraphs>330</Paragraphs>
  <Slides>64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64</vt:i4>
      </vt:variant>
    </vt:vector>
  </HeadingPairs>
  <TitlesOfParts>
    <vt:vector size="65" baseType="lpstr">
      <vt:lpstr>Тема Office</vt:lpstr>
      <vt:lpstr>Лекция 5</vt:lpstr>
      <vt:lpstr>Презентация PowerPoint</vt:lpstr>
      <vt:lpstr>5.1 Вакуумный индукционный переплав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5.2 Вакуумный дуговой переплав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5.3 Электрошлаковый переплав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5.4 Плазменно-дуговой переплав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5.5 Электронно – лучевой переплав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5</dc:title>
  <dc:creator>МЧМ</dc:creator>
  <cp:lastModifiedBy>МЧМ</cp:lastModifiedBy>
  <cp:revision>15</cp:revision>
  <dcterms:created xsi:type="dcterms:W3CDTF">2020-10-31T07:59:41Z</dcterms:created>
  <dcterms:modified xsi:type="dcterms:W3CDTF">2020-10-31T11:08:50Z</dcterms:modified>
</cp:coreProperties>
</file>