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66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986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813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662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198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96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72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635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656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821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3527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02701-69A2-422E-8B23-985AFBF72D7B}" type="datetimeFigureOut">
              <a:rPr lang="ru-UA" smtClean="0"/>
              <a:t>12.04.2023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B454-F5A6-4A8C-994B-367B5FD3730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345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uk-UA" dirty="0" smtClean="0"/>
              <a:t>АНАЛІЗ ПРОДУКТИВНОСТІ ПРАЦІ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680520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1.Мета та завдання аналізу продуктивності праці.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2 Загальна оцінка виконання річного плану підвищення продуктивності праці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3 Аналіз продуктивності праці за факторами її зростання прийомом цепних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підстановок та індексним методом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537" y="69269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/>
              <a:t>Основною метою </a:t>
            </a:r>
            <a:r>
              <a:rPr lang="uk-UA" sz="3200" dirty="0" smtClean="0"/>
              <a:t>аналізу продуктивності праці є оцінка рівня витрат праці на виготовлення продукції на фірмі та їх відхилення від аналогічного показника конкурентів та середньогалузевого рівня витрат праці на одиницю продукції.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1452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82453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є: 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- оцінка рівня та динаміки планових та фактичних показників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продуктивності праці; 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- виконання плану з виробітку на 1 працівника та на 1 робітника; 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- визначення зміни виробітку порівняно з попереднім періодом; 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- установлення частки приросту випущеної продукції в результаті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підвищення продуктивності праці; 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- прийняття відповідних заходів щодо зниження витрат праці на</a:t>
            </a:r>
          </a:p>
          <a:p>
            <a:pPr algn="just"/>
            <a:r>
              <a:rPr lang="uk-UA" sz="3400" dirty="0" smtClean="0">
                <a:solidFill>
                  <a:schemeClr val="tx1"/>
                </a:solidFill>
              </a:rPr>
              <a:t>виготовлення продукції на майбутній період</a:t>
            </a:r>
            <a:r>
              <a:rPr lang="uk-UA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471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плану з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endParaRPr lang="ru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332037"/>
              </p:ext>
            </p:extLst>
          </p:nvPr>
        </p:nvGraphicFramePr>
        <p:xfrm>
          <a:off x="683566" y="1466144"/>
          <a:ext cx="7704859" cy="4534824"/>
        </p:xfrm>
        <a:graphic>
          <a:graphicData uri="http://schemas.openxmlformats.org/drawingml/2006/table">
            <a:tbl>
              <a:tblPr/>
              <a:tblGrid>
                <a:gridCol w="1429172"/>
                <a:gridCol w="570085"/>
                <a:gridCol w="711023"/>
                <a:gridCol w="855128"/>
                <a:gridCol w="711023"/>
                <a:gridCol w="711023"/>
                <a:gridCol w="855128"/>
                <a:gridCol w="570085"/>
                <a:gridCol w="714190"/>
                <a:gridCol w="578002"/>
              </a:tblGrid>
              <a:tr h="17178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Показники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Од.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вимі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вий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рік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Звітний рік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 до попер. року, % (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 до попереднього року, 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Виконання плану, % 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879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планом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ОНЬИХЖф</a:t>
                      </a:r>
                    </a:p>
                  </a:txBody>
                  <a:tcPr marL="5595" marR="559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99096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початок планового року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Зміни до плану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плановий рік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Обсяг (0) продукції в оптових цінах підприємства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Тис.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грн.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25000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28550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28550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29977,5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114,2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119,9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105,0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2.Середньо облікова чисельність ПВП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Осіб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4289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3857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660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3197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3268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89,9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74,5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102,2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3.Виробіток на одного працівника (ПП)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Грн.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5829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7402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1528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8930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9173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127,0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153,2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102,7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4.Частка при­росту обсягу виробництва за рахунок: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050"/>
                        <a:buFont typeface="Symbol"/>
                        <a:buChar char="-"/>
                      </a:pPr>
                      <a:r>
                        <a:rPr lang="ru-UA" sz="1000" b="1" u="none" strike="noStrike" spc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</a:t>
                      </a:r>
                      <a:endParaRPr lang="ru-UA" sz="1000" u="none" strike="noStrike" spc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050"/>
                        <a:buFont typeface="Symbol"/>
                        <a:buChar char="-"/>
                      </a:pPr>
                      <a:r>
                        <a:rPr lang="ru-UA" sz="1000" b="1" u="none" strike="noStrike" spc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чисельності</a:t>
                      </a:r>
                      <a:endParaRPr lang="ru-UA" sz="1000" u="none" strike="noStrike" spc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56.0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ru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" marR="55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U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5" marR="5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864"/>
            <a:ext cx="925252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4869160"/>
            <a:ext cx="8280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плану не </a:t>
            </a:r>
            <a:r>
              <a:rPr lang="ru-RU" dirty="0" err="1" smtClean="0"/>
              <a:t>розкриває</a:t>
            </a:r>
            <a:r>
              <a:rPr lang="ru-RU" dirty="0" smtClean="0"/>
              <a:t> причин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endParaRPr lang="ru-RU" dirty="0" smtClean="0"/>
          </a:p>
          <a:p>
            <a:pPr algn="just"/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тому </a:t>
            </a:r>
            <a:r>
              <a:rPr lang="ru-RU" dirty="0" err="1" smtClean="0"/>
              <a:t>слід</a:t>
            </a:r>
            <a:r>
              <a:rPr lang="ru-RU" dirty="0" smtClean="0"/>
              <a:t> на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endParaRPr lang="ru-RU" dirty="0" smtClean="0"/>
          </a:p>
          <a:p>
            <a:pPr algn="just"/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техніко-економічних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087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за факторами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прийомом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ланцюгових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підстановок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індексним</a:t>
            </a:r>
            <a:r>
              <a:rPr lang="ru-RU" sz="2400" dirty="0" smtClean="0"/>
              <a:t> методом</a:t>
            </a:r>
            <a:endParaRPr lang="ru-UA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5688"/>
            <a:ext cx="8229600" cy="389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1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техніко- </a:t>
            </a:r>
            <a:r>
              <a:rPr lang="uk-UA" dirty="0" err="1" smtClean="0"/>
              <a:t>економічниі</a:t>
            </a:r>
            <a:r>
              <a:rPr lang="uk-UA" dirty="0" smtClean="0"/>
              <a:t> </a:t>
            </a:r>
            <a:r>
              <a:rPr lang="uk-UA" dirty="0" err="1" smtClean="0"/>
              <a:t>чинниківиробництва</a:t>
            </a:r>
            <a:r>
              <a:rPr lang="uk-UA" dirty="0" smtClean="0"/>
              <a:t>:</a:t>
            </a:r>
            <a:endParaRPr lang="ru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а) коефіцієнта використання виробничих </a:t>
            </a:r>
            <a:r>
              <a:rPr lang="uk-UA" sz="1800" dirty="0" err="1" smtClean="0"/>
              <a:t>потужностей</a:t>
            </a:r>
            <a:r>
              <a:rPr lang="uk-UA" sz="1800" dirty="0" smtClean="0"/>
              <a:t> підприємства (КП); </a:t>
            </a:r>
          </a:p>
          <a:p>
            <a:r>
              <a:rPr lang="uk-UA" sz="1800" dirty="0" smtClean="0"/>
              <a:t>б) потенційної фондовіддачі (</a:t>
            </a:r>
            <a:r>
              <a:rPr lang="en-US" sz="1800" dirty="0" smtClean="0"/>
              <a:t>f</a:t>
            </a:r>
            <a:r>
              <a:rPr lang="uk-UA" sz="1800" dirty="0" smtClean="0"/>
              <a:t>п ); </a:t>
            </a:r>
          </a:p>
          <a:p>
            <a:r>
              <a:rPr lang="uk-UA" sz="1800" dirty="0" smtClean="0"/>
              <a:t>в) питомої ваги активної частини в загальній вартості основних засобів</a:t>
            </a:r>
          </a:p>
          <a:p>
            <a:r>
              <a:rPr lang="uk-UA" sz="1800" dirty="0" smtClean="0"/>
              <a:t>підприємства (</a:t>
            </a:r>
            <a:r>
              <a:rPr lang="en-US" sz="1800" dirty="0" smtClean="0"/>
              <a:t>d</a:t>
            </a:r>
            <a:r>
              <a:rPr lang="uk-UA" sz="1800" dirty="0" err="1" smtClean="0"/>
              <a:t>ак</a:t>
            </a:r>
            <a:r>
              <a:rPr lang="uk-UA" sz="1800" dirty="0" smtClean="0"/>
              <a:t>); </a:t>
            </a:r>
          </a:p>
          <a:p>
            <a:r>
              <a:rPr lang="uk-UA" sz="1800" dirty="0" smtClean="0"/>
              <a:t>г) фондоозброєності праці (ФО) в абсолютному і відносному вираженні за</a:t>
            </a:r>
          </a:p>
          <a:p>
            <a:r>
              <a:rPr lang="uk-UA" sz="1800" dirty="0" smtClean="0"/>
              <a:t>такою схемою</a:t>
            </a:r>
            <a:endParaRPr lang="ru-UA" sz="18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5472608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9"/>
            <a:ext cx="874846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63284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dirty="0" err="1" smtClean="0"/>
              <a:t>Приріст</a:t>
            </a:r>
            <a:r>
              <a:rPr lang="ru-RU" sz="2200" dirty="0" smtClean="0"/>
              <a:t> (</a:t>
            </a:r>
            <a:r>
              <a:rPr lang="ru-RU" sz="2200" dirty="0" err="1" smtClean="0"/>
              <a:t>зниження</a:t>
            </a:r>
            <a:r>
              <a:rPr lang="ru-RU" sz="2200" dirty="0" smtClean="0"/>
              <a:t>) </a:t>
            </a:r>
            <a:r>
              <a:rPr lang="ru-RU" sz="2200" dirty="0" err="1" smtClean="0"/>
              <a:t>рівня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продуктивності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праці</a:t>
            </a:r>
            <a:r>
              <a:rPr lang="ru-RU" sz="2200" dirty="0" smtClean="0"/>
              <a:t> за </a:t>
            </a:r>
            <a:r>
              <a:rPr lang="ru-RU" sz="2200" dirty="0" err="1" smtClean="0"/>
              <a:t>рахунок</a:t>
            </a:r>
            <a:r>
              <a:rPr lang="ru-RU" sz="2200" dirty="0" smtClean="0"/>
              <a:t> </a:t>
            </a:r>
            <a:r>
              <a:rPr lang="ru-RU" sz="2200" dirty="0" err="1" smtClean="0"/>
              <a:t>окремих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err="1" smtClean="0"/>
              <a:t>техніко</a:t>
            </a:r>
            <a:r>
              <a:rPr lang="ru-RU" sz="2200" dirty="0" smtClean="0"/>
              <a:t> - </a:t>
            </a:r>
            <a:r>
              <a:rPr lang="ru-RU" sz="2200" dirty="0" err="1" smtClean="0"/>
              <a:t>економічних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чинників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виробництва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підприємстві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UA" sz="22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560839" cy="52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5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354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АНАЛІЗ ПРОДУКТИВНОСТІ ПРАЦІ</vt:lpstr>
      <vt:lpstr>Презентация PowerPoint</vt:lpstr>
      <vt:lpstr>Основними завданнями аналізу продуктивності праці </vt:lpstr>
      <vt:lpstr>Загальна оцінка виконання плану з продуктивності праці</vt:lpstr>
      <vt:lpstr>Презентация PowerPoint</vt:lpstr>
      <vt:lpstr>Аналіз продуктивності праці за факторами її зростання прийомом ланцюгових підстановок та індексним методом</vt:lpstr>
      <vt:lpstr>техніко- економічниі чинниківиробництва:</vt:lpstr>
      <vt:lpstr>Презентация PowerPoint</vt:lpstr>
      <vt:lpstr>Приріст (зниження) рівня продуктивності праці за рахунок окремих техніко - економічних чинників виробництва на підприємстві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ПРОДУКТИВНОСТІ ПРАЦІ</dc:title>
  <dc:creator>uzver</dc:creator>
  <cp:lastModifiedBy>uzver</cp:lastModifiedBy>
  <cp:revision>8</cp:revision>
  <dcterms:created xsi:type="dcterms:W3CDTF">2023-04-12T06:04:26Z</dcterms:created>
  <dcterms:modified xsi:type="dcterms:W3CDTF">2023-04-12T07:50:23Z</dcterms:modified>
</cp:coreProperties>
</file>