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36"/>
  </p:notesMasterIdLst>
  <p:sldIdLst>
    <p:sldId id="256" r:id="rId4"/>
    <p:sldId id="276" r:id="rId5"/>
    <p:sldId id="257" r:id="rId6"/>
    <p:sldId id="277" r:id="rId7"/>
    <p:sldId id="278" r:id="rId8"/>
    <p:sldId id="258" r:id="rId9"/>
    <p:sldId id="259" r:id="rId10"/>
    <p:sldId id="260" r:id="rId11"/>
    <p:sldId id="262" r:id="rId12"/>
    <p:sldId id="261" r:id="rId13"/>
    <p:sldId id="263" r:id="rId14"/>
    <p:sldId id="310"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97" r:id="rId28"/>
    <p:sldId id="298" r:id="rId29"/>
    <p:sldId id="299" r:id="rId30"/>
    <p:sldId id="300" r:id="rId31"/>
    <p:sldId id="302" r:id="rId32"/>
    <p:sldId id="303" r:id="rId33"/>
    <p:sldId id="304" r:id="rId34"/>
    <p:sldId id="305" r:id="rId35"/>
    <p:sldId id="301" r:id="rId37"/>
    <p:sldId id="306" r:id="rId38"/>
    <p:sldId id="307" r:id="rId39"/>
    <p:sldId id="309" r:id="rId40"/>
  </p:sldIdLst>
  <p:sldSz cx="12192000" cy="6858000"/>
  <p:notesSz cx="6858000" cy="9144000"/>
  <p:defaultTextStyle>
    <a:defPPr>
      <a:defRPr lang="ru-RU"/>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958"/>
    <p:restoredTop sz="94660"/>
  </p:normalViewPr>
  <p:slideViewPr>
    <p:cSldViewPr snapToGrid="0">
      <p:cViewPr varScale="1">
        <p:scale>
          <a:sx n="61" d="100"/>
          <a:sy n="61" d="100"/>
        </p:scale>
        <p:origin x="108"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notesMaster" Target="notesMasters/notesMaster1.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53ED23FC-76AE-40DC-870F-E9B1B61176C4}" type="slidenum">
              <a:rPr lang="uk-UA" smtClean="0"/>
            </a:fld>
            <a:endParaRPr lang="uk-U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E2BC4CA9-A9C0-4905-9617-C7174EF02019}" type="datetimeFigureOut">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9D4AB7B3-3590-40C5-9ED2-2945E7BC69D4}"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E2BC4CA9-A9C0-4905-9617-C7174EF02019}" type="datetimeFigureOut">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9D4AB7B3-3590-40C5-9ED2-2945E7BC69D4}"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E2BC4CA9-A9C0-4905-9617-C7174EF02019}" type="datetimeFigureOut">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9D4AB7B3-3590-40C5-9ED2-2945E7BC69D4}"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5"/>
            <a:ext cx="103632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AD4A750E-3585-4808-BC50-803ADE44902F}"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C3A1E5A-8547-4FE7-A8F3-7D5AE0271041}" type="slidenum">
              <a:rPr lang="uk-UA" smtClean="0"/>
            </a:fld>
            <a:endParaRPr lang="uk-U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Дата 3"/>
          <p:cNvSpPr>
            <a:spLocks noGrp="1"/>
          </p:cNvSpPr>
          <p:nvPr>
            <p:ph type="dt" sz="half" idx="10"/>
          </p:nvPr>
        </p:nvSpPr>
        <p:spPr/>
        <p:txBody>
          <a:bodyPr/>
          <a:lstStyle/>
          <a:p>
            <a:fld id="{AD4A750E-3585-4808-BC50-803ADE44902F}"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C3A1E5A-8547-4FE7-A8F3-7D5AE0271041}" type="slidenum">
              <a:rPr lang="uk-UA" smtClean="0"/>
            </a:fld>
            <a:endParaRPr lang="uk-U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0"/>
            <a:ext cx="103632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Дата 3"/>
          <p:cNvSpPr>
            <a:spLocks noGrp="1"/>
          </p:cNvSpPr>
          <p:nvPr>
            <p:ph type="dt" sz="half" idx="10"/>
          </p:nvPr>
        </p:nvSpPr>
        <p:spPr/>
        <p:txBody>
          <a:bodyPr/>
          <a:lstStyle/>
          <a:p>
            <a:fld id="{AD4A750E-3585-4808-BC50-803ADE44902F}"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C3A1E5A-8547-4FE7-A8F3-7D5AE0271041}" type="slidenum">
              <a:rPr lang="uk-UA" smtClean="0"/>
            </a:fld>
            <a:endParaRPr lang="uk-U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609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Объект 3"/>
          <p:cNvSpPr>
            <a:spLocks noGrp="1"/>
          </p:cNvSpPr>
          <p:nvPr>
            <p:ph sz="half" idx="2"/>
          </p:nvPr>
        </p:nvSpPr>
        <p:spPr>
          <a:xfrm>
            <a:off x="6197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5" name="Дата 4"/>
          <p:cNvSpPr>
            <a:spLocks noGrp="1"/>
          </p:cNvSpPr>
          <p:nvPr>
            <p:ph type="dt" sz="half" idx="10"/>
          </p:nvPr>
        </p:nvSpPr>
        <p:spPr/>
        <p:txBody>
          <a:bodyPr/>
          <a:lstStyle/>
          <a:p>
            <a:fld id="{AD4A750E-3585-4808-BC50-803ADE44902F}" type="datetimeFigureOut">
              <a:rPr lang="uk-UA" smtClean="0"/>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C3A1E5A-8547-4FE7-A8F3-7D5AE0271041}" type="slidenum">
              <a:rPr lang="uk-UA" smtClean="0"/>
            </a:fld>
            <a:endParaRPr lang="uk-U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4" name="Объект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5" name="Текст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6" name="Объект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7" name="Дата 6"/>
          <p:cNvSpPr>
            <a:spLocks noGrp="1"/>
          </p:cNvSpPr>
          <p:nvPr>
            <p:ph type="dt" sz="half" idx="10"/>
          </p:nvPr>
        </p:nvSpPr>
        <p:spPr/>
        <p:txBody>
          <a:bodyPr/>
          <a:lstStyle/>
          <a:p>
            <a:fld id="{AD4A750E-3585-4808-BC50-803ADE44902F}" type="datetimeFigureOut">
              <a:rPr lang="uk-UA" smtClean="0"/>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DC3A1E5A-8547-4FE7-A8F3-7D5AE0271041}" type="slidenum">
              <a:rPr lang="uk-UA" smtClean="0"/>
            </a:fld>
            <a:endParaRPr lang="uk-U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AD4A750E-3585-4808-BC50-803ADE44902F}" type="datetimeFigureOut">
              <a:rPr lang="uk-UA" smtClean="0"/>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DC3A1E5A-8547-4FE7-A8F3-7D5AE0271041}" type="slidenum">
              <a:rPr lang="uk-UA" smtClean="0"/>
            </a:fld>
            <a:endParaRPr lang="uk-U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D4A750E-3585-4808-BC50-803ADE44902F}" type="datetimeFigureOut">
              <a:rPr lang="uk-UA" smtClean="0"/>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DC3A1E5A-8547-4FE7-A8F3-7D5AE0271041}" type="slidenum">
              <a:rPr lang="uk-UA" smtClean="0"/>
            </a:fld>
            <a:endParaRPr lang="uk-U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4011084"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Текст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Дата 4"/>
          <p:cNvSpPr>
            <a:spLocks noGrp="1"/>
          </p:cNvSpPr>
          <p:nvPr>
            <p:ph type="dt" sz="half" idx="10"/>
          </p:nvPr>
        </p:nvSpPr>
        <p:spPr/>
        <p:txBody>
          <a:bodyPr/>
          <a:lstStyle/>
          <a:p>
            <a:fld id="{AD4A750E-3585-4808-BC50-803ADE44902F}" type="datetimeFigureOut">
              <a:rPr lang="uk-UA" smtClean="0"/>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C3A1E5A-8547-4FE7-A8F3-7D5AE0271041}" type="slidenum">
              <a:rPr lang="uk-UA" smtClean="0"/>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E2BC4CA9-A9C0-4905-9617-C7174EF02019}" type="datetimeFigureOut">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9D4AB7B3-3590-40C5-9ED2-2945E7BC69D4}"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Дата 4"/>
          <p:cNvSpPr>
            <a:spLocks noGrp="1"/>
          </p:cNvSpPr>
          <p:nvPr>
            <p:ph type="dt" sz="half" idx="10"/>
          </p:nvPr>
        </p:nvSpPr>
        <p:spPr/>
        <p:txBody>
          <a:bodyPr/>
          <a:lstStyle/>
          <a:p>
            <a:fld id="{AD4A750E-3585-4808-BC50-803ADE44902F}" type="datetimeFigureOut">
              <a:rPr lang="uk-UA" smtClean="0"/>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C3A1E5A-8547-4FE7-A8F3-7D5AE0271041}" type="slidenum">
              <a:rPr lang="uk-UA" smtClean="0"/>
            </a:fld>
            <a:endParaRPr lang="uk-U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Дата 3"/>
          <p:cNvSpPr>
            <a:spLocks noGrp="1"/>
          </p:cNvSpPr>
          <p:nvPr>
            <p:ph type="dt" sz="half" idx="10"/>
          </p:nvPr>
        </p:nvSpPr>
        <p:spPr/>
        <p:txBody>
          <a:bodyPr/>
          <a:lstStyle/>
          <a:p>
            <a:fld id="{AD4A750E-3585-4808-BC50-803ADE44902F}"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C3A1E5A-8547-4FE7-A8F3-7D5AE0271041}" type="slidenum">
              <a:rPr lang="uk-UA" smtClean="0"/>
            </a:fld>
            <a:endParaRPr lang="uk-U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8"/>
            <a:ext cx="27432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609600" y="274638"/>
            <a:ext cx="8026400" cy="5851525"/>
          </a:xfrm>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Дата 3"/>
          <p:cNvSpPr>
            <a:spLocks noGrp="1"/>
          </p:cNvSpPr>
          <p:nvPr>
            <p:ph type="dt" sz="half" idx="10"/>
          </p:nvPr>
        </p:nvSpPr>
        <p:spPr/>
        <p:txBody>
          <a:bodyPr/>
          <a:lstStyle/>
          <a:p>
            <a:fld id="{AD4A750E-3585-4808-BC50-803ADE44902F}"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C3A1E5A-8547-4FE7-A8F3-7D5AE0271041}" type="slidenum">
              <a:rPr lang="uk-UA" smtClean="0"/>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endParaRPr lang="ru-RU" smtClean="0"/>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E2BC4CA9-A9C0-4905-9617-C7174EF02019}" type="datetimeFigureOut">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9D4AB7B3-3590-40C5-9ED2-2945E7BC69D4}"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E2BC4CA9-A9C0-4905-9617-C7174EF02019}" type="datetimeFigureOut">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9D4AB7B3-3590-40C5-9ED2-2945E7BC69D4}"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7" name="Date Placeholder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E2BC4CA9-A9C0-4905-9617-C7174EF02019}" type="datetimeFigureOut">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9D4AB7B3-3590-40C5-9ED2-2945E7BC69D4}"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Date Placeholder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E2BC4CA9-A9C0-4905-9617-C7174EF02019}" type="datetimeFigureOut">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9D4AB7B3-3590-40C5-9ED2-2945E7BC69D4}"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E2BC4CA9-A9C0-4905-9617-C7174EF02019}" type="datetimeFigureOut">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9D4AB7B3-3590-40C5-9ED2-2945E7BC69D4}"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endParaRPr lang="ru-RU" smtClean="0"/>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E2BC4CA9-A9C0-4905-9617-C7174EF02019}" type="datetimeFigureOut">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9D4AB7B3-3590-40C5-9ED2-2945E7BC69D4}"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vert="horz"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endParaRPr kumimoji="0" lang="ru-RU"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endParaRPr lang="ru-RU" smtClean="0"/>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E2BC4CA9-A9C0-4905-9617-C7174EF02019}" type="datetimeFigureOut">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9D4AB7B3-3590-40C5-9ED2-2945E7BC69D4}"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Заголовок 1"/>
          <p:cNvSpPr>
            <a:spLocks noGrp="1"/>
          </p:cNvSpPr>
          <p:nvPr>
            <p:ph type="title"/>
          </p:nvPr>
        </p:nvSpPr>
        <p:spPr>
          <a:xfrm>
            <a:off x="838200" y="365125"/>
            <a:ext cx="10515600" cy="1325563"/>
          </a:xfrm>
          <a:prstGeom prst="rect">
            <a:avLst/>
          </a:prstGeom>
          <a:noFill/>
          <a:ln w="9525">
            <a:noFill/>
          </a:ln>
        </p:spPr>
        <p:txBody>
          <a:bodyPr anchor="ctr" anchorCtr="0"/>
          <a:p>
            <a:pPr lvl="0"/>
            <a:r>
              <a:rPr dirty="0"/>
              <a:t>Образец заголовка</a:t>
            </a:r>
            <a:endParaRPr dirty="0"/>
          </a:p>
        </p:txBody>
      </p:sp>
      <p:sp>
        <p:nvSpPr>
          <p:cNvPr id="1027" name="Текст 2"/>
          <p:cNvSpPr>
            <a:spLocks noGrp="1"/>
          </p:cNvSpPr>
          <p:nvPr>
            <p:ph type="body" idx="1"/>
          </p:nvPr>
        </p:nvSpPr>
        <p:spPr>
          <a:xfrm>
            <a:off x="838200" y="1825625"/>
            <a:ext cx="10515600" cy="4351338"/>
          </a:xfrm>
          <a:prstGeom prst="rect">
            <a:avLst/>
          </a:prstGeom>
          <a:noFill/>
          <a:ln w="9525">
            <a:noFill/>
          </a:ln>
        </p:spPr>
        <p:txBody>
          <a:bodyPr/>
          <a:p>
            <a:pPr lvl="0"/>
            <a:r>
              <a:rPr dirty="0"/>
              <a:t>Образец текста</a:t>
            </a:r>
            <a:endParaRPr dirty="0"/>
          </a:p>
          <a:p>
            <a:pPr lvl="1"/>
            <a:r>
              <a:rPr dirty="0"/>
              <a:t>Второй уровень</a:t>
            </a:r>
            <a:endParaRPr dirty="0"/>
          </a:p>
          <a:p>
            <a:pPr lvl="2"/>
            <a:r>
              <a:rPr dirty="0"/>
              <a:t>Третий уровень</a:t>
            </a:r>
            <a:endParaRPr dirty="0"/>
          </a:p>
          <a:p>
            <a:pPr lvl="3"/>
            <a:r>
              <a:rPr dirty="0"/>
              <a:t>Четвертый уровень</a:t>
            </a:r>
            <a:endParaRPr dirty="0"/>
          </a:p>
          <a:p>
            <a:pPr lvl="4"/>
            <a:r>
              <a:rPr dirty="0"/>
              <a:t>Пятый уровень</a:t>
            </a:r>
            <a:endParaRPr dirty="0"/>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E2BC4CA9-A9C0-4905-9617-C7174EF02019}" type="datetimeFigureOut">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9D4AB7B3-3590-40C5-9ED2-2945E7BC69D4}"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Дата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A750E-3585-4808-BC50-803ADE44902F}" type="datetimeFigureOut">
              <a:rPr lang="uk-UA" smtClean="0"/>
            </a:fld>
            <a:endParaRPr lang="uk-UA"/>
          </a:p>
        </p:txBody>
      </p:sp>
      <p:sp>
        <p:nvSpPr>
          <p:cNvPr id="5" name="Нижний колонтитул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3A1E5A-8547-4FE7-A8F3-7D5AE0271041}" type="slidenum">
              <a:rPr lang="uk-UA" smtClean="0"/>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Заголовок 1"/>
          <p:cNvSpPr>
            <a:spLocks noGrp="1"/>
          </p:cNvSpPr>
          <p:nvPr>
            <p:ph type="ctrTitle"/>
          </p:nvPr>
        </p:nvSpPr>
        <p:spPr>
          <a:xfrm>
            <a:off x="1287463" y="300038"/>
            <a:ext cx="9144000" cy="1270000"/>
          </a:xfrm>
        </p:spPr>
        <p:txBody>
          <a:bodyPr vert="horz" wrap="square" lIns="91440" tIns="45720" rIns="91440" bIns="45720" anchor="b" anchorCtr="0"/>
          <a:p>
            <a:pPr defTabSz="914400">
              <a:buClrTx/>
              <a:buSzTx/>
              <a:buFontTx/>
              <a:buNone/>
            </a:pPr>
            <a:r>
              <a:rPr lang="uk-UA" altLang="x-none" sz="2800" b="1" kern="1200" dirty="0">
                <a:latin typeface="Times New Roman" panose="02020603050405020304" pitchFamily="18" charset="0"/>
                <a:ea typeface="+mj-ea"/>
                <a:cs typeface="Times New Roman" panose="02020603050405020304" pitchFamily="18" charset="0"/>
              </a:rPr>
              <a:t>Лекція №: 1</a:t>
            </a:r>
            <a:br>
              <a:rPr lang="uk-UA" altLang="x-none" sz="2800" b="1" kern="1200" dirty="0">
                <a:latin typeface="Times New Roman" panose="02020603050405020304" pitchFamily="18" charset="0"/>
                <a:ea typeface="+mj-ea"/>
                <a:cs typeface="Times New Roman" panose="02020603050405020304" pitchFamily="18" charset="0"/>
              </a:rPr>
            </a:br>
            <a:r>
              <a:rPr lang="uk-UA" altLang="x-none" sz="2800" b="1" kern="1200" dirty="0">
                <a:latin typeface="Times New Roman" panose="02020603050405020304" pitchFamily="18" charset="0"/>
                <a:ea typeface="+mj-ea"/>
                <a:cs typeface="Times New Roman" panose="02020603050405020304" pitchFamily="18" charset="0"/>
              </a:rPr>
              <a:t>Тема: </a:t>
            </a:r>
            <a:r>
              <a:rPr sz="2800" b="1" kern="1200" dirty="0">
                <a:latin typeface="Times New Roman" panose="02020603050405020304" pitchFamily="18" charset="0"/>
                <a:ea typeface="+mj-ea"/>
                <a:cs typeface="Times New Roman" panose="02020603050405020304" pitchFamily="18" charset="0"/>
              </a:rPr>
              <a:t>Історико-філософська біографістика як феномен культури</a:t>
            </a:r>
            <a:endParaRPr sz="2800" b="1" kern="1200" dirty="0">
              <a:latin typeface="Times New Roman" panose="02020603050405020304" pitchFamily="18" charset="0"/>
              <a:ea typeface="Times New Roman" panose="02020603050405020304" pitchFamily="18" charset="0"/>
              <a:cs typeface="+mj-cs"/>
            </a:endParaRPr>
          </a:p>
        </p:txBody>
      </p:sp>
      <p:sp>
        <p:nvSpPr>
          <p:cNvPr id="2051" name="Подзаголовок 2"/>
          <p:cNvSpPr>
            <a:spLocks noGrp="1"/>
          </p:cNvSpPr>
          <p:nvPr>
            <p:ph type="subTitle" idx="1"/>
          </p:nvPr>
        </p:nvSpPr>
        <p:spPr>
          <a:xfrm>
            <a:off x="504825" y="1717675"/>
            <a:ext cx="11225213" cy="4778375"/>
          </a:xfrm>
        </p:spPr>
        <p:txBody>
          <a:bodyPr vert="horz" wrap="square" lIns="91440" tIns="45720" rIns="91440" bIns="45720" anchor="t" anchorCtr="0"/>
          <a:p>
            <a:pPr defTabSz="914400">
              <a:buClrTx/>
              <a:buSzTx/>
            </a:pPr>
            <a:r>
              <a:rPr lang="uk-UA" altLang="x-none" sz="2800" kern="1200" dirty="0">
                <a:latin typeface="Times New Roman" panose="02020603050405020304" pitchFamily="18" charset="0"/>
                <a:ea typeface="+mn-ea"/>
                <a:cs typeface="Times New Roman" panose="02020603050405020304" pitchFamily="18" charset="0"/>
              </a:rPr>
              <a:t>План</a:t>
            </a:r>
            <a:endParaRPr lang="uk-UA" altLang="x-none" sz="2800" kern="1200" dirty="0">
              <a:latin typeface="Times New Roman" panose="02020603050405020304" pitchFamily="18" charset="0"/>
              <a:ea typeface="+mn-ea"/>
              <a:cs typeface="Times New Roman" panose="02020603050405020304" pitchFamily="18" charset="0"/>
            </a:endParaRPr>
          </a:p>
          <a:p>
            <a:pPr algn="just" defTabSz="914400">
              <a:lnSpc>
                <a:spcPct val="150000"/>
              </a:lnSpc>
              <a:spcAft>
                <a:spcPts val="800"/>
              </a:spcAft>
              <a:buClrTx/>
              <a:buSzTx/>
            </a:pPr>
            <a:r>
              <a:rPr lang="uk-UA" altLang="x-none" sz="2800" kern="1200" dirty="0">
                <a:latin typeface="Times New Roman" panose="02020603050405020304" pitchFamily="18" charset="0"/>
                <a:ea typeface="+mn-ea"/>
                <a:cs typeface="Calibri" panose="020F0502020204030204" pitchFamily="34" charset="0"/>
              </a:rPr>
              <a:t>1.Біографістика                                                                                                         2.Біографічний метод                                                                                              3. </a:t>
            </a:r>
            <a:r>
              <a:rPr lang="uk-UA" altLang="x-none" sz="2800" dirty="0">
                <a:latin typeface="Times New Roman" panose="02020603050405020304" pitchFamily="18" charset="0"/>
                <a:cs typeface="Calibri" panose="020F0502020204030204" pitchFamily="34" charset="0"/>
                <a:sym typeface="+mn-ea"/>
              </a:rPr>
              <a:t>Основні джерела біографічних даних.</a:t>
            </a:r>
            <a:r>
              <a:rPr lang="uk-UA" altLang="x-none" sz="2800" b="1" dirty="0">
                <a:latin typeface="Times New Roman" panose="02020603050405020304" pitchFamily="18" charset="0"/>
                <a:cs typeface="Calibri" panose="020F0502020204030204" pitchFamily="34" charset="0"/>
                <a:sym typeface="+mn-ea"/>
              </a:rPr>
              <a:t>                                                                                                                                                       </a:t>
            </a:r>
            <a:r>
              <a:rPr lang="uk-UA" altLang="x-none" sz="2800" dirty="0">
                <a:latin typeface="Times New Roman" panose="02020603050405020304" pitchFamily="18" charset="0"/>
                <a:cs typeface="Calibri" panose="020F0502020204030204" pitchFamily="34" charset="0"/>
                <a:sym typeface="+mn-ea"/>
              </a:rPr>
              <a:t>4</a:t>
            </a:r>
            <a:r>
              <a:rPr lang="uk-UA" altLang="x-none" sz="2800" b="1" dirty="0">
                <a:latin typeface="Times New Roman" panose="02020603050405020304" pitchFamily="18" charset="0"/>
                <a:cs typeface="Calibri" panose="020F0502020204030204" pitchFamily="34" charset="0"/>
                <a:sym typeface="+mn-ea"/>
              </a:rPr>
              <a:t>. </a:t>
            </a:r>
            <a:r>
              <a:rPr lang="uk-UA" altLang="x-none" sz="2800" kern="1200" dirty="0">
                <a:latin typeface="Times New Roman" panose="02020603050405020304" pitchFamily="18" charset="0"/>
                <a:ea typeface="+mn-ea"/>
                <a:cs typeface="Calibri" panose="020F0502020204030204" pitchFamily="34" charset="0"/>
              </a:rPr>
              <a:t>Біографія у дзеркалі сучасної історично-філософської науки </a:t>
            </a:r>
            <a:endParaRPr lang="uk-UA" altLang="x-none" sz="2800" kern="1200" dirty="0">
              <a:latin typeface="Times New Roman" panose="02020603050405020304" pitchFamily="18" charset="0"/>
              <a:ea typeface="+mn-ea"/>
              <a:cs typeface="Calibri" panose="020F0502020204030204" pitchFamily="34" charset="0"/>
            </a:endParaRPr>
          </a:p>
          <a:p>
            <a:pPr algn="just" defTabSz="914400">
              <a:lnSpc>
                <a:spcPct val="150000"/>
              </a:lnSpc>
              <a:spcAft>
                <a:spcPts val="800"/>
              </a:spcAft>
              <a:buClrTx/>
              <a:buSzTx/>
            </a:pPr>
            <a:endParaRPr sz="1800" kern="1200" dirty="0">
              <a:latin typeface="+mn-lt"/>
              <a:ea typeface="+mn-ea"/>
              <a:cs typeface="Calibri" panose="020F0502020204030204" pitchFamily="34" charset="0"/>
            </a:endParaRPr>
          </a:p>
          <a:p>
            <a:pPr algn="l" defTabSz="914400">
              <a:buClrTx/>
              <a:buSzTx/>
            </a:pPr>
            <a:endParaRPr kern="1200" dirty="0">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Объект 2"/>
          <p:cNvSpPr>
            <a:spLocks noGrp="1"/>
          </p:cNvSpPr>
          <p:nvPr>
            <p:ph idx="1"/>
          </p:nvPr>
        </p:nvSpPr>
        <p:spPr>
          <a:xfrm>
            <a:off x="125413" y="204788"/>
            <a:ext cx="11793537" cy="6369050"/>
          </a:xfrm>
        </p:spPr>
        <p:txBody>
          <a:bodyPr vert="horz" wrap="square" lIns="91440" tIns="45720" rIns="91440" bIns="45720" anchor="t" anchorCtr="0"/>
          <a:p>
            <a:pPr algn="just">
              <a:lnSpc>
                <a:spcPct val="107000"/>
              </a:lnSpc>
            </a:pPr>
            <a:r>
              <a:rPr lang="uk-UA" altLang="x-none" dirty="0">
                <a:latin typeface="Times New Roman" panose="02020603050405020304" pitchFamily="18" charset="0"/>
                <a:cs typeface="Calibri" panose="020F0502020204030204" pitchFamily="34" charset="0"/>
              </a:rPr>
              <a:t>Розширити і уточнити отриманий матеріал можна в ході індивідуальної бесіди.</a:t>
            </a:r>
            <a:endParaRPr sz="2000" dirty="0">
              <a:cs typeface="Calibri" panose="020F0502020204030204" pitchFamily="34" charset="0"/>
            </a:endParaRPr>
          </a:p>
          <a:p>
            <a:pPr algn="just">
              <a:lnSpc>
                <a:spcPct val="107000"/>
              </a:lnSpc>
            </a:pPr>
            <a:r>
              <a:rPr lang="uk-UA" altLang="x-none" dirty="0">
                <a:latin typeface="Times New Roman" panose="02020603050405020304" pitchFamily="18" charset="0"/>
                <a:cs typeface="Calibri" panose="020F0502020204030204" pitchFamily="34" charset="0"/>
              </a:rPr>
              <a:t>Біографічні дані, отримані за допомогою різних методів, для полегшення їх подальшого аналізу упорядковуються в хронологічній таблиці.</a:t>
            </a:r>
            <a:endParaRPr sz="2000" dirty="0">
              <a:cs typeface="Calibri" panose="020F0502020204030204" pitchFamily="34" charset="0"/>
            </a:endParaRPr>
          </a:p>
          <a:p>
            <a:endParaRPr dirty="0"/>
          </a:p>
        </p:txBody>
      </p:sp>
      <p:pic>
        <p:nvPicPr>
          <p:cNvPr id="7171" name="Рисунок 3"/>
          <p:cNvPicPr>
            <a:picLocks noChangeAspect="1"/>
          </p:cNvPicPr>
          <p:nvPr/>
        </p:nvPicPr>
        <p:blipFill>
          <a:blip r:embed="rId1"/>
          <a:stretch>
            <a:fillRect/>
          </a:stretch>
        </p:blipFill>
        <p:spPr>
          <a:xfrm>
            <a:off x="850900" y="2270125"/>
            <a:ext cx="10768013" cy="2570163"/>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838200" y="393700"/>
            <a:ext cx="10515600" cy="366713"/>
          </a:xfrm>
        </p:spPr>
        <p:txBody>
          <a:bodyPr vert="horz" lIns="91440" tIns="45720" rIns="91440" bIns="45720" rtlCol="0" anchor="ctr"/>
          <a:p>
            <a:pPr algn="ctr">
              <a:lnSpc>
                <a:spcPct val="107000"/>
              </a:lnSpc>
              <a:spcAft>
                <a:spcPts val="800"/>
              </a:spcAft>
              <a:buNone/>
            </a:pPr>
            <a:r>
              <a:rPr lang="uk-UA" altLang="x-none" sz="2800" b="1" dirty="0">
                <a:latin typeface="Times New Roman" panose="02020603050405020304" pitchFamily="18" charset="0"/>
                <a:cs typeface="Calibri" panose="020F0502020204030204" pitchFamily="34" charset="0"/>
              </a:rPr>
              <a:t>2. БІОГРАФІЧНИЙ ПІДХІД</a:t>
            </a:r>
            <a:br>
              <a:rPr sz="3200" dirty="0">
                <a:latin typeface="Calibri" panose="020F0502020204030204" pitchFamily="34" charset="0"/>
                <a:cs typeface="Calibri" panose="020F0502020204030204" pitchFamily="34" charset="0"/>
              </a:rPr>
            </a:br>
            <a:endParaRPr sz="4000" dirty="0"/>
          </a:p>
        </p:txBody>
      </p:sp>
      <p:sp>
        <p:nvSpPr>
          <p:cNvPr id="9219" name="Объект 2"/>
          <p:cNvSpPr>
            <a:spLocks noGrp="1"/>
          </p:cNvSpPr>
          <p:nvPr>
            <p:ph idx="1"/>
          </p:nvPr>
        </p:nvSpPr>
        <p:spPr>
          <a:xfrm>
            <a:off x="125413" y="760413"/>
            <a:ext cx="11872912" cy="5956300"/>
          </a:xfrm>
        </p:spPr>
        <p:txBody>
          <a:bodyPr vert="horz" wrap="square" lIns="91440" tIns="45720" rIns="91440" bIns="45720" anchor="t" anchorCtr="0"/>
          <a:p>
            <a:pPr algn="just">
              <a:lnSpc>
                <a:spcPct val="107000"/>
              </a:lnSpc>
              <a:spcAft>
                <a:spcPts val="800"/>
              </a:spcAft>
            </a:pPr>
            <a:r>
              <a:rPr lang="uk-UA" altLang="x-none" b="1" dirty="0">
                <a:latin typeface="Times New Roman" panose="02020603050405020304" pitchFamily="18" charset="0"/>
                <a:cs typeface="Calibri" panose="020F0502020204030204" pitchFamily="34" charset="0"/>
              </a:rPr>
              <a:t>Біографічний підхід</a:t>
            </a:r>
            <a:r>
              <a:rPr lang="uk-UA" altLang="x-none" dirty="0">
                <a:latin typeface="Times New Roman" panose="02020603050405020304" pitchFamily="18" charset="0"/>
                <a:cs typeface="Calibri" panose="020F0502020204030204" pitchFamily="34" charset="0"/>
              </a:rPr>
              <a:t> щодо символічного інтеракціонізму збільшує шанси дослідника в розумінні нестандартних або відмінних від загальноприйнятих смислових перспектив, ­ хоча саме в цьому випадку його нерідко звинувачують в односторонньому або тенденційному аналізі­ -­ Можливість відтворити події­ отримати переконливе історичне пояснення отриманих відомостей використовуючи документи минулого пов’язують біографічний метод та історіографію.­ Оскільки останньою називають всяку спробу реконструкції минулого на основі документальних даних історія життя теж форма історіографії ­джерела даних у якій прийнято ділити на </a:t>
            </a:r>
            <a:r>
              <a:rPr lang="uk-UA" altLang="x-none" b="1" dirty="0">
                <a:latin typeface="Times New Roman" panose="02020603050405020304" pitchFamily="18" charset="0"/>
                <a:cs typeface="Calibri" panose="020F0502020204030204" pitchFamily="34" charset="0"/>
              </a:rPr>
              <a:t>первинні </a:t>
            </a:r>
            <a:r>
              <a:rPr lang="uk-UA" altLang="x-none" dirty="0">
                <a:latin typeface="Times New Roman" panose="02020603050405020304" pitchFamily="18" charset="0"/>
                <a:cs typeface="Calibri" panose="020F0502020204030204" pitchFamily="34" charset="0"/>
              </a:rPr>
              <a:t>–­ безпосередні свідчення очевидців або прямих учасників подій­–­ та </a:t>
            </a:r>
            <a:r>
              <a:rPr lang="uk-UA" altLang="x-none" b="1" dirty="0">
                <a:latin typeface="Times New Roman" panose="02020603050405020304" pitchFamily="18" charset="0"/>
                <a:cs typeface="Calibri" panose="020F0502020204030204" pitchFamily="34" charset="0"/>
              </a:rPr>
              <a:t>вторинні</a:t>
            </a:r>
            <a:r>
              <a:rPr lang="uk-UA" altLang="x-none" dirty="0">
                <a:latin typeface="Times New Roman" panose="02020603050405020304" pitchFamily="18" charset="0"/>
                <a:cs typeface="Calibri" panose="020F0502020204030204" pitchFamily="34" charset="0"/>
              </a:rPr>
              <a:t>­–­ свідоцтва чи розповіді тих хто не був присутній при описуваних подіях</a:t>
            </a:r>
            <a:endParaRPr sz="2000" dirty="0">
              <a:ea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3600" b="1">
                <a:sym typeface="+mn-ea"/>
              </a:rPr>
              <a:t>Сучасні біографічні дослідження за структурою та функціональним призначенням поділяють на</a:t>
            </a:r>
            <a:r>
              <a:rPr lang="uk-UA" altLang="en-US" sz="3600" b="1">
                <a:sym typeface="+mn-ea"/>
              </a:rPr>
              <a:t>:</a:t>
            </a:r>
            <a:endParaRPr lang="uk-UA" altLang="en-US" sz="3600" b="1">
              <a:sym typeface="+mn-ea"/>
            </a:endParaRPr>
          </a:p>
        </p:txBody>
      </p:sp>
      <p:sp>
        <p:nvSpPr>
          <p:cNvPr id="3" name="Content Placeholder 2"/>
          <p:cNvSpPr>
            <a:spLocks noGrp="1"/>
          </p:cNvSpPr>
          <p:nvPr>
            <p:ph idx="1"/>
          </p:nvPr>
        </p:nvSpPr>
        <p:spPr/>
        <p:txBody>
          <a:bodyPr/>
          <a:p>
            <a:r>
              <a:rPr lang="en-US" b="1"/>
              <a:t>основні</a:t>
            </a:r>
            <a:r>
              <a:rPr lang="en-US"/>
              <a:t> (історико-біографічна монографія, історико-біографічний нарис, науково-популярний життєпис, автобіографія),</a:t>
            </a:r>
            <a:endParaRPr lang="en-US"/>
          </a:p>
          <a:p>
            <a:r>
              <a:rPr lang="en-US" b="1"/>
              <a:t>довідково-допоміжні</a:t>
            </a:r>
            <a:r>
              <a:rPr lang="en-US"/>
              <a:t> (некрологічні підвиди, словники та покажчики, біографічний коментар, біобібліографія) та</a:t>
            </a:r>
            <a:endParaRPr lang="en-US"/>
          </a:p>
          <a:p>
            <a:r>
              <a:rPr lang="en-US" b="1"/>
              <a:t>суміжн</a:t>
            </a:r>
            <a:r>
              <a:rPr lang="en-US"/>
              <a:t>і (персонологічні й генеалогічно-біографічні дослідження).</a:t>
            </a:r>
            <a:endParaRPr lang="en-US"/>
          </a:p>
          <a:p>
            <a:r>
              <a:rPr lang="en-US"/>
              <a:t>У біографістиці </a:t>
            </a:r>
            <a:r>
              <a:rPr lang="en-US" b="1"/>
              <a:t>класифікують біографії за</a:t>
            </a:r>
            <a:endParaRPr lang="en-US" b="1"/>
          </a:p>
          <a:p>
            <a:r>
              <a:rPr lang="uk-UA" altLang="en-US"/>
              <a:t>      </a:t>
            </a:r>
            <a:r>
              <a:rPr lang="en-US"/>
              <a:t>сферами діяльності та</a:t>
            </a:r>
            <a:endParaRPr lang="en-US"/>
          </a:p>
          <a:p>
            <a:r>
              <a:rPr lang="uk-UA" altLang="en-US"/>
              <a:t>      </a:t>
            </a:r>
            <a:r>
              <a:rPr lang="en-US"/>
              <a:t>професійною належністю особи.</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Объект 2"/>
          <p:cNvSpPr>
            <a:spLocks noGrp="1"/>
          </p:cNvSpPr>
          <p:nvPr>
            <p:ph idx="1"/>
          </p:nvPr>
        </p:nvSpPr>
        <p:spPr>
          <a:xfrm>
            <a:off x="111125" y="252413"/>
            <a:ext cx="11791950" cy="6416675"/>
          </a:xfrm>
        </p:spPr>
        <p:txBody>
          <a:bodyPr vert="horz" wrap="square" lIns="91440" tIns="45720" rIns="91440" bIns="45720" anchor="t" anchorCtr="0"/>
          <a:p>
            <a:pPr algn="just">
              <a:lnSpc>
                <a:spcPct val="107000"/>
              </a:lnSpc>
              <a:spcAft>
                <a:spcPts val="800"/>
              </a:spcAft>
            </a:pPr>
            <a:r>
              <a:rPr lang="uk-UA" altLang="x-none" dirty="0">
                <a:latin typeface="Times New Roman" panose="02020603050405020304" pitchFamily="18" charset="0"/>
                <a:cs typeface="Calibri" panose="020F0502020204030204" pitchFamily="34" charset="0"/>
              </a:rPr>
              <a:t>В історіографії прийнято вважати більш надійними ті документи, автор яких ближче включений в описувану ситуацію й дає опис із перших рук</a:t>
            </a:r>
            <a:r>
              <a:rPr dirty="0">
                <a:latin typeface="Times New Roman" panose="02020603050405020304" pitchFamily="18" charset="0"/>
                <a:cs typeface="Calibri" panose="020F0502020204030204" pitchFamily="34" charset="0"/>
              </a:rPr>
              <a:t>.</a:t>
            </a:r>
            <a:endParaRPr sz="2000" dirty="0">
              <a:cs typeface="Calibri" panose="020F0502020204030204" pitchFamily="34" charset="0"/>
            </a:endParaRPr>
          </a:p>
          <a:p>
            <a:pPr algn="just">
              <a:lnSpc>
                <a:spcPct val="107000"/>
              </a:lnSpc>
              <a:spcAft>
                <a:spcPts val="800"/>
              </a:spcAft>
            </a:pPr>
            <a:r>
              <a:rPr lang="uk-UA" altLang="x-none" dirty="0">
                <a:latin typeface="Times New Roman" panose="02020603050405020304" pitchFamily="18" charset="0"/>
                <a:cs typeface="Calibri" panose="020F0502020204030204" pitchFamily="34" charset="0"/>
              </a:rPr>
              <a:t>Крім того більше цінуються свідчення досвідченого та обізнаного спостерігача тобто експерта</a:t>
            </a:r>
            <a:endParaRPr sz="2000" dirty="0">
              <a:cs typeface="Calibri" panose="020F0502020204030204" pitchFamily="34" charset="0"/>
            </a:endParaRPr>
          </a:p>
          <a:p>
            <a:pPr algn="just">
              <a:lnSpc>
                <a:spcPct val="107000"/>
              </a:lnSpc>
              <a:spcAft>
                <a:spcPts val="800"/>
              </a:spcAft>
            </a:pPr>
            <a:r>
              <a:rPr lang="uk-UA" altLang="x-none" dirty="0">
                <a:latin typeface="Times New Roman" panose="02020603050405020304" pitchFamily="18" charset="0"/>
                <a:cs typeface="Calibri" panose="020F0502020204030204" pitchFamily="34" charset="0"/>
              </a:rPr>
              <a:t>Багато авторів вважають що достовірність і надійність документів тим вища, чим вужча аудиторія до якої звертається автор ­тобто в міру зростання передбачуваної аудиторії автор усе більше опиняється під впливом тенденції описувати події в апологетичному й драматичному ракурсах ­ інтимна сповідь поступово перетворюється в пропаганду.</a:t>
            </a:r>
            <a:endParaRPr sz="2000" dirty="0">
              <a:cs typeface="Calibri" panose="020F0502020204030204" pitchFamily="34" charset="0"/>
            </a:endParaRPr>
          </a:p>
          <a:p>
            <a:pPr algn="just">
              <a:lnSpc>
                <a:spcPct val="107000"/>
              </a:lnSpc>
              <a:spcAft>
                <a:spcPts val="800"/>
              </a:spcAft>
            </a:pPr>
            <a:r>
              <a:rPr lang="uk-UA" altLang="x-none" dirty="0">
                <a:latin typeface="Times New Roman" panose="02020603050405020304" pitchFamily="18" charset="0"/>
                <a:cs typeface="Calibri" panose="020F0502020204030204" pitchFamily="34" charset="0"/>
              </a:rPr>
              <a:t>Будь-яка усна чи письмова розповідь суб’єкта про події його життя може розглядатися в якості біографічного матеріалу.</a:t>
            </a:r>
            <a:endParaRPr sz="2000" dirty="0">
              <a:cs typeface="Calibri" panose="020F0502020204030204" pitchFamily="34" charset="0"/>
            </a:endParaRPr>
          </a:p>
          <a:p>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284163" y="268288"/>
            <a:ext cx="11728450" cy="6289675"/>
          </a:xfrm>
        </p:spPr>
        <p:txBody>
          <a:bodyPr vert="horz" lIns="91440" tIns="45720" rIns="91440" bIns="45720" rtlCol="0"/>
          <a:p>
            <a:pPr algn="just">
              <a:lnSpc>
                <a:spcPct val="107000"/>
              </a:lnSpc>
              <a:spcAft>
                <a:spcPts val="800"/>
              </a:spcAft>
            </a:pPr>
            <a:r>
              <a:rPr lang="uk-UA" altLang="x-none" dirty="0">
                <a:latin typeface="Times New Roman" panose="02020603050405020304" pitchFamily="18" charset="0"/>
                <a:cs typeface="Calibri" panose="020F0502020204030204" pitchFamily="34" charset="0"/>
              </a:rPr>
              <a:t>Важливо однак розрізняти біографічні­, автобіографічні(­і так звані усні історії:</a:t>
            </a:r>
            <a:endParaRPr sz="2000" dirty="0">
              <a:cs typeface="Calibri" panose="020F0502020204030204" pitchFamily="34" charset="0"/>
            </a:endParaRPr>
          </a:p>
          <a:p>
            <a:pPr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Усна історія­–­ це актуально точне відтворення певних історичних подій.   У її фокусі­­ не суб’єктивний досвід діяча, а історичне знання про події, процеси, рушійні сили й причини.</a:t>
            </a:r>
            <a:endParaRPr sz="2000" dirty="0">
              <a:cs typeface="Calibri" panose="020F0502020204030204" pitchFamily="34" charset="0"/>
            </a:endParaRPr>
          </a:p>
          <a:p>
            <a:pPr marL="0" indent="0"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Усні історії ­розказані учасниками подій­ використовуються для накопичення історичного та фактичного знання.</a:t>
            </a:r>
            <a:endParaRPr sz="2000" dirty="0">
              <a:cs typeface="Calibri" panose="020F0502020204030204" pitchFamily="34" charset="0"/>
            </a:endParaRPr>
          </a:p>
          <a:p>
            <a:pPr marL="0" indent="0"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Використовуючи історичне знання з точки зору очевидця</a:t>
            </a:r>
            <a:r>
              <a:rPr dirty="0">
                <a:latin typeface="Times New Roman" panose="02020603050405020304" pitchFamily="18" charset="0"/>
                <a:cs typeface="Calibri" panose="020F0502020204030204" pitchFamily="34" charset="0"/>
              </a:rPr>
              <a:t>, </a:t>
            </a:r>
            <a:r>
              <a:rPr lang="uk-UA" altLang="x-none" dirty="0">
                <a:latin typeface="Times New Roman" panose="02020603050405020304" pitchFamily="18" charset="0"/>
                <a:cs typeface="Calibri" panose="020F0502020204030204" pitchFamily="34" charset="0"/>
              </a:rPr>
              <a:t>дослідник прагне відтворити історію.</a:t>
            </a:r>
            <a:endParaRPr sz="2000" dirty="0">
              <a:cs typeface="Calibri" panose="020F0502020204030204" pitchFamily="34" charset="0"/>
            </a:endParaRPr>
          </a:p>
          <a:p>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204788" y="284163"/>
            <a:ext cx="11730038" cy="6384925"/>
          </a:xfrm>
        </p:spPr>
        <p:txBody>
          <a:bodyPr vert="horz" lIns="91440" tIns="45720" rIns="91440" bIns="45720" rtlCol="0"/>
          <a:p>
            <a:pPr algn="just">
              <a:lnSpc>
                <a:spcPct val="107000"/>
              </a:lnSpc>
              <a:spcAft>
                <a:spcPts val="800"/>
              </a:spcAft>
            </a:pPr>
            <a:r>
              <a:rPr lang="uk-UA" altLang="x-none" dirty="0">
                <a:latin typeface="Times New Roman" panose="02020603050405020304" pitchFamily="18" charset="0"/>
                <a:cs typeface="Calibri" panose="020F0502020204030204" pitchFamily="34" charset="0"/>
              </a:rPr>
              <a:t>У Історико-філософській біографістиці прийнято розрізняти три основних типи історій життя:                                                         	                 - (</a:t>
            </a:r>
            <a:r>
              <a:rPr lang="uk-UA" altLang="x-none" b="1" dirty="0">
                <a:latin typeface="Times New Roman" panose="02020603050405020304" pitchFamily="18" charset="0"/>
                <a:cs typeface="Calibri" panose="020F0502020204030204" pitchFamily="34" charset="0"/>
              </a:rPr>
              <a:t>повні</a:t>
            </a:r>
            <a:r>
              <a:rPr lang="uk-UA" altLang="x-none" dirty="0">
                <a:latin typeface="Times New Roman" panose="02020603050405020304" pitchFamily="18" charset="0"/>
                <a:cs typeface="Calibri" panose="020F0502020204030204" pitchFamily="34" charset="0"/>
              </a:rPr>
              <a:t>­ окреслюють увесь життєвий досвід суб’єкта, що саме по собі не вимагає великого об’єму й ступеня деталізації); </a:t>
            </a:r>
            <a:endParaRPr sz="2000" dirty="0">
              <a:cs typeface="Calibri" panose="020F0502020204030204" pitchFamily="34" charset="0"/>
            </a:endParaRPr>
          </a:p>
          <a:p>
            <a:pPr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 - (</a:t>
            </a:r>
            <a:r>
              <a:rPr lang="uk-UA" altLang="x-none" b="1" dirty="0">
                <a:latin typeface="Times New Roman" panose="02020603050405020304" pitchFamily="18" charset="0"/>
                <a:cs typeface="Calibri" panose="020F0502020204030204" pitchFamily="34" charset="0"/>
              </a:rPr>
              <a:t>тематичні</a:t>
            </a:r>
            <a:r>
              <a:rPr lang="uk-UA" altLang="x-none" dirty="0">
                <a:latin typeface="Times New Roman" panose="02020603050405020304" pitchFamily="18" charset="0"/>
                <a:cs typeface="Calibri" panose="020F0502020204030204" pitchFamily="34" charset="0"/>
              </a:rPr>
              <a:t>­стосуються переважно однієї сторони або фази життєвого циклу суб’єкта);</a:t>
            </a:r>
            <a:endParaRPr sz="2000" dirty="0">
              <a:cs typeface="Calibri" panose="020F0502020204030204" pitchFamily="34" charset="0"/>
            </a:endParaRPr>
          </a:p>
          <a:p>
            <a:pPr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 (</a:t>
            </a:r>
            <a:r>
              <a:rPr lang="uk-UA" altLang="x-none" b="1" dirty="0">
                <a:latin typeface="Times New Roman" panose="02020603050405020304" pitchFamily="18" charset="0"/>
                <a:cs typeface="Calibri" panose="020F0502020204030204" pitchFamily="34" charset="0"/>
              </a:rPr>
              <a:t>відредаговані</a:t>
            </a:r>
            <a:r>
              <a:rPr lang="uk-UA" altLang="x-none" dirty="0">
                <a:latin typeface="Times New Roman" panose="02020603050405020304" pitchFamily="18" charset="0"/>
                <a:cs typeface="Calibri" panose="020F0502020204030204" pitchFamily="34" charset="0"/>
              </a:rPr>
              <a:t>­–­ можуть бути і повними і тематичними)</a:t>
            </a:r>
            <a:r>
              <a:rPr dirty="0">
                <a:latin typeface="Times New Roman" panose="02020603050405020304" pitchFamily="18" charset="0"/>
                <a:cs typeface="Calibri" panose="020F0502020204030204" pitchFamily="34" charset="0"/>
              </a:rPr>
              <a:t>.</a:t>
            </a:r>
            <a:endParaRPr sz="2000" dirty="0">
              <a:cs typeface="Calibri" panose="020F0502020204030204" pitchFamily="34" charset="0"/>
            </a:endParaRPr>
          </a:p>
          <a:p>
            <a:pPr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Тут філософ-інтерпретатор явно організовує біографічний матеріал відповідно до теоретичної логіки,­ вибірково редагує та інтерпретує вихідну розповідь, або розповіді суб’єктів для того, щоб відповісти на поставлені в дослідженні питання.</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300038" y="236538"/>
            <a:ext cx="11666538" cy="6305550"/>
          </a:xfrm>
        </p:spPr>
        <p:txBody>
          <a:bodyPr vert="horz" lIns="91440" tIns="45720" rIns="91440" bIns="45720" rtlCol="0"/>
          <a:p>
            <a:pPr marL="0" indent="0" algn="just">
              <a:lnSpc>
                <a:spcPct val="97000"/>
              </a:lnSpc>
              <a:spcAft>
                <a:spcPts val="800"/>
              </a:spcAft>
              <a:buNone/>
            </a:pPr>
            <a:r>
              <a:rPr lang="uk-UA" altLang="x-none" dirty="0">
                <a:latin typeface="Times New Roman" panose="02020603050405020304" pitchFamily="18" charset="0"/>
                <a:cs typeface="Calibri" panose="020F0502020204030204" pitchFamily="34" charset="0"/>
              </a:rPr>
              <a:t>Біографічний метод має дуже багато спільного з методом спостереження й, по суті, є ще одним різновидом етнографічного підходу до аналізу випадку.</a:t>
            </a:r>
            <a:endParaRPr sz="2000" dirty="0">
              <a:cs typeface="Calibri" panose="020F0502020204030204" pitchFamily="34" charset="0"/>
            </a:endParaRPr>
          </a:p>
          <a:p>
            <a:pPr marL="0" indent="0" algn="just">
              <a:lnSpc>
                <a:spcPct val="97000"/>
              </a:lnSpc>
              <a:spcAft>
                <a:spcPts val="800"/>
              </a:spcAft>
              <a:buNone/>
            </a:pPr>
            <a:r>
              <a:rPr lang="uk-UA" altLang="x-none" dirty="0">
                <a:latin typeface="Times New Roman" panose="02020603050405020304" pitchFamily="18" charset="0"/>
                <a:cs typeface="Calibri" panose="020F0502020204030204" pitchFamily="34" charset="0"/>
              </a:rPr>
              <a:t>Точкою відліку для цього методу в філософських дослідженнях слід відзначити першу відому працю яка опирається на біографічні дані “Польський селянин в Європі та Америці” Уільяма Ісаака Томаса та Флоріана Знанецького в ХХ ст. Автори першими виступили з обгрунтуванням використання біографічного методу в рамках інтерпретативного підходу в філософії. Вони вважали, що соціальні процеси потрібно розглядати як результати постійної взаємодії свідомості особистості та об’єктивної соціальної реальності.</a:t>
            </a:r>
            <a:endParaRPr sz="2000" dirty="0">
              <a:cs typeface="Calibri" panose="020F0502020204030204" pitchFamily="34" charset="0"/>
            </a:endParaRPr>
          </a:p>
          <a:p>
            <a:pPr marL="0" indent="0" algn="just">
              <a:lnSpc>
                <a:spcPct val="97000"/>
              </a:lnSpc>
              <a:spcAft>
                <a:spcPts val="800"/>
              </a:spcAft>
              <a:buNone/>
            </a:pPr>
            <a:r>
              <a:rPr lang="uk-UA" altLang="x-none" dirty="0">
                <a:latin typeface="Times New Roman" panose="02020603050405020304" pitchFamily="18" charset="0"/>
                <a:cs typeface="Calibri" panose="020F0502020204030204" pitchFamily="34" charset="0"/>
              </a:rPr>
              <a:t>У цій взаємодії особистість і її визначення реальності виступають і як постійно діючий детермінант, і як продукт соціальної взаємодії.</a:t>
            </a:r>
            <a:endParaRPr sz="2000" dirty="0">
              <a:cs typeface="Calibri" panose="020F0502020204030204" pitchFamily="34" charset="0"/>
            </a:endParaRPr>
          </a:p>
          <a:p>
            <a:pPr>
              <a:lnSpc>
                <a:spcPct val="80000"/>
              </a:lnSpc>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Объект 2"/>
          <p:cNvSpPr>
            <a:spLocks noGrp="1"/>
          </p:cNvSpPr>
          <p:nvPr>
            <p:ph idx="1"/>
          </p:nvPr>
        </p:nvSpPr>
        <p:spPr>
          <a:xfrm>
            <a:off x="236538" y="252413"/>
            <a:ext cx="11698287" cy="6353175"/>
          </a:xfrm>
        </p:spPr>
        <p:txBody>
          <a:bodyPr vert="horz" wrap="square" lIns="91440" tIns="45720" rIns="91440" bIns="45720" anchor="t" anchorCtr="0"/>
          <a:p>
            <a:pPr algn="just">
              <a:lnSpc>
                <a:spcPct val="107000"/>
              </a:lnSpc>
              <a:spcAft>
                <a:spcPts val="800"/>
              </a:spcAft>
            </a:pPr>
            <a:r>
              <a:rPr lang="uk-UA" altLang="x-none" b="1" u="sng" dirty="0">
                <a:latin typeface="Times New Roman" panose="02020603050405020304" pitchFamily="18" charset="0"/>
                <a:cs typeface="Calibri" panose="020F0502020204030204" pitchFamily="34" charset="0"/>
              </a:rPr>
              <a:t>Отже</a:t>
            </a:r>
            <a:r>
              <a:rPr lang="uk-UA" altLang="x-none" dirty="0">
                <a:latin typeface="Times New Roman" panose="02020603050405020304" pitchFamily="18" charset="0"/>
                <a:cs typeface="Calibri" panose="020F0502020204030204" pitchFamily="34" charset="0"/>
              </a:rPr>
              <a:t>­ вивчення свідомості та самосвідомості­–­ необхідна умова аналізу соціального світу.­ Крім того, У.І. Томас і Ф.Знанецький припускали, що дослідження, яке ґрунтується на історіях життя, дасть можливість вийти до більш широких узагальнень, що стосуються соціальних груп, субкультур, класів тощо.</a:t>
            </a:r>
            <a:endParaRPr sz="2000" dirty="0">
              <a:cs typeface="Calibri" panose="020F0502020204030204" pitchFamily="34" charset="0"/>
            </a:endParaRPr>
          </a:p>
          <a:p>
            <a:pPr marL="0" indent="0"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 Подальший розвиток методу пов’язаний із методологічними розробками біографічних досліджень </a:t>
            </a:r>
            <a:endParaRPr sz="2000" dirty="0">
              <a:cs typeface="Calibri" panose="020F0502020204030204" pitchFamily="34" charset="0"/>
            </a:endParaRPr>
          </a:p>
          <a:p>
            <a:pPr marL="0" indent="0" algn="just">
              <a:lnSpc>
                <a:spcPct val="107000"/>
              </a:lnSpc>
              <a:spcAft>
                <a:spcPts val="800"/>
              </a:spcAft>
              <a:buNone/>
            </a:pPr>
            <a:r>
              <a:rPr lang="uk-UA" altLang="x-none" b="1" dirty="0">
                <a:latin typeface="Times New Roman" panose="02020603050405020304" pitchFamily="18" charset="0"/>
                <a:cs typeface="Calibri" panose="020F0502020204030204" pitchFamily="34" charset="0"/>
              </a:rPr>
              <a:t>Наприклад:</a:t>
            </a:r>
            <a:r>
              <a:rPr lang="uk-UA" altLang="x-none" dirty="0">
                <a:latin typeface="Times New Roman" panose="02020603050405020304" pitchFamily="18" charset="0"/>
                <a:cs typeface="Calibri" panose="020F0502020204030204" pitchFamily="34" charset="0"/>
              </a:rPr>
              <a:t> у Німеччині, які відбувалися передусім завдяки досягненням Альфреда Шюца (Білефельдська соціологічна робоча група</a:t>
            </a:r>
            <a:r>
              <a:rPr lang="uk-UA" sz="2000" dirty="0">
                <a:cs typeface="Calibri" panose="020F0502020204030204" pitchFamily="34" charset="0"/>
              </a:rPr>
              <a:t>)                                      </a:t>
            </a:r>
            <a:r>
              <a:rPr lang="uk-UA" altLang="x-none" dirty="0">
                <a:latin typeface="Times New Roman" panose="02020603050405020304" pitchFamily="18" charset="0"/>
                <a:cs typeface="Calibri" panose="020F0502020204030204" pitchFamily="34" charset="0"/>
              </a:rPr>
              <a:t>У його дослідженні біографії синтез понять стає фокусом на теоретичній конструкції у соціальній науці й соціальних дослідженнях.</a:t>
            </a:r>
            <a:endParaRPr sz="2000" dirty="0">
              <a:cs typeface="Calibri" panose="020F0502020204030204" pitchFamily="34" charset="0"/>
            </a:endParaRPr>
          </a:p>
          <a:p>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Объект 2"/>
          <p:cNvSpPr>
            <a:spLocks noGrp="1"/>
          </p:cNvSpPr>
          <p:nvPr>
            <p:ph idx="1"/>
          </p:nvPr>
        </p:nvSpPr>
        <p:spPr>
          <a:xfrm>
            <a:off x="220663" y="236538"/>
            <a:ext cx="11777662" cy="6384925"/>
          </a:xfrm>
        </p:spPr>
        <p:txBody>
          <a:bodyPr vert="horz" wrap="square" lIns="91440" tIns="45720" rIns="91440" bIns="45720" anchor="t" anchorCtr="0"/>
          <a:p>
            <a:pPr marL="0" indent="0"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Значне місце в цій теорії посідає поняття наративу або інформації­ отриманої в ході наративного інтерв’ю.</a:t>
            </a:r>
            <a:endParaRPr sz="2000" dirty="0">
              <a:cs typeface="Calibri" panose="020F0502020204030204" pitchFamily="34" charset="0"/>
            </a:endParaRPr>
          </a:p>
          <a:p>
            <a:pPr marL="0" indent="0"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 По суті ­ це предметний наслідок біографічного дослідження, а саме поняття біографії.</a:t>
            </a:r>
            <a:endParaRPr sz="2000" dirty="0">
              <a:cs typeface="Calibri" panose="020F0502020204030204" pitchFamily="34" charset="0"/>
            </a:endParaRPr>
          </a:p>
          <a:p>
            <a:pPr marL="0" indent="0"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Опис індивідуального життя або­-автобіографія­ має сприйматися як розвиток культурної практики, ­тобто біографія є викладом соціального та культурного досвіду, а не фізичного, а отже є спадщиною когнітивізму.</a:t>
            </a:r>
            <a:endParaRPr sz="2000" dirty="0">
              <a:cs typeface="Calibri" panose="020F0502020204030204" pitchFamily="34" charset="0"/>
            </a:endParaRPr>
          </a:p>
          <a:p>
            <a:pPr marL="0" indent="0" algn="just">
              <a:lnSpc>
                <a:spcPct val="107000"/>
              </a:lnSpc>
              <a:spcAft>
                <a:spcPts val="800"/>
              </a:spcAft>
              <a:buNone/>
            </a:pPr>
            <a:r>
              <a:rPr lang="uk-UA" altLang="x-none" b="1" dirty="0">
                <a:latin typeface="Times New Roman" panose="02020603050405020304" pitchFamily="18" charset="0"/>
                <a:cs typeface="Calibri" panose="020F0502020204030204" pitchFamily="34" charset="0"/>
              </a:rPr>
              <a:t>Також важливими витоками аналізу біографій</a:t>
            </a:r>
            <a:r>
              <a:rPr lang="uk-UA" altLang="x-none" dirty="0">
                <a:latin typeface="Times New Roman" panose="02020603050405020304" pitchFamily="18" charset="0"/>
                <a:cs typeface="Calibri" panose="020F0502020204030204" pitchFamily="34" charset="0"/>
              </a:rPr>
              <a:t> як методу </a:t>
            </a:r>
            <a:r>
              <a:rPr lang="uk-UA" altLang="x-none" i="1" u="sng" dirty="0">
                <a:latin typeface="Times New Roman" panose="02020603050405020304" pitchFamily="18" charset="0"/>
                <a:cs typeface="Calibri" panose="020F0502020204030204" pitchFamily="34" charset="0"/>
              </a:rPr>
              <a:t>варто зазначити</a:t>
            </a:r>
            <a:r>
              <a:rPr lang="uk-UA" altLang="x-none" dirty="0">
                <a:latin typeface="Times New Roman" panose="02020603050405020304" pitchFamily="18" charset="0"/>
                <a:cs typeface="Calibri" panose="020F0502020204030204" pitchFamily="34" charset="0"/>
              </a:rPr>
              <a:t> біографічні дослідження Дільтея, розуміючу філософію Гуссерля, інтеракціонізм Чиказької школи, екзистенціальні процедури Сартра.</a:t>
            </a:r>
            <a:endParaRPr sz="2000" dirty="0">
              <a:cs typeface="Calibri" panose="020F0502020204030204" pitchFamily="34" charset="0"/>
            </a:endParaRPr>
          </a:p>
          <a:p>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268288" y="346075"/>
            <a:ext cx="11714163" cy="6196013"/>
          </a:xfrm>
        </p:spPr>
        <p:txBody>
          <a:bodyPr vert="horz" lIns="91440" tIns="45720" rIns="91440" bIns="45720" rtlCol="0"/>
          <a:p>
            <a:pPr algn="just">
              <a:lnSpc>
                <a:spcPct val="97000"/>
              </a:lnSpc>
              <a:spcAft>
                <a:spcPts val="800"/>
              </a:spcAft>
            </a:pPr>
            <a:r>
              <a:rPr lang="uk-UA" altLang="x-none" dirty="0">
                <a:latin typeface="Times New Roman" panose="02020603050405020304" pitchFamily="18" charset="0"/>
                <a:cs typeface="Calibri" panose="020F0502020204030204" pitchFamily="34" charset="0"/>
              </a:rPr>
              <a:t>Життєва історія ­ це історія, яку людина вибирає, щоб розповісти дослідникові, якою вона жила, і розповідає чесно й повністю,і приховуючи одні моменти та підкреслюючи інші</a:t>
            </a:r>
            <a:endParaRPr sz="2000" dirty="0">
              <a:cs typeface="Calibri" panose="020F0502020204030204" pitchFamily="34" charset="0"/>
            </a:endParaRPr>
          </a:p>
          <a:p>
            <a:pPr algn="just">
              <a:lnSpc>
                <a:spcPct val="97000"/>
              </a:lnSpc>
              <a:spcAft>
                <a:spcPts val="800"/>
              </a:spcAft>
            </a:pPr>
            <a:r>
              <a:rPr lang="uk-UA" altLang="x-none" dirty="0">
                <a:latin typeface="Times New Roman" panose="02020603050405020304" pitchFamily="18" charset="0"/>
                <a:cs typeface="Calibri" panose="020F0502020204030204" pitchFamily="34" charset="0"/>
              </a:rPr>
              <a:t>Історія життя є досить повною наративізацією всього життєвого досвіду досліджуваного з певними акцентами на найбільш значимих, важливих для нього аспектах</a:t>
            </a:r>
            <a:endParaRPr sz="2000" dirty="0">
              <a:cs typeface="Calibri" panose="020F0502020204030204" pitchFamily="34" charset="0"/>
            </a:endParaRPr>
          </a:p>
          <a:p>
            <a:pPr algn="just">
              <a:lnSpc>
                <a:spcPct val="97000"/>
              </a:lnSpc>
              <a:spcAft>
                <a:spcPts val="800"/>
              </a:spcAft>
            </a:pPr>
            <a:r>
              <a:rPr lang="uk-UA" altLang="x-none" dirty="0">
                <a:latin typeface="Times New Roman" panose="02020603050405020304" pitchFamily="18" charset="0"/>
                <a:cs typeface="Calibri" panose="020F0502020204030204" pitchFamily="34" charset="0"/>
              </a:rPr>
              <a:t>Сфери застосування біографічного методу дуже різноманітні.­ Серед найпоширеніших­ дослідження лідерства в організаціях, питання міжособистісних стосунків, індивідуальні випадки, соціальної і міждисциплінарної області, виявлення приналежності досліджуваного за самоідентифікацією, дослідження цінностей та ціннісних орієнтацій молоді,  соціального контексту в житті окремих особистостей і впливу різних кризових ситуацій на соціум у цілому.</a:t>
            </a:r>
            <a:endParaRPr sz="2000" dirty="0">
              <a:cs typeface="Calibri" panose="020F0502020204030204" pitchFamily="34" charset="0"/>
            </a:endParaRPr>
          </a:p>
          <a:p>
            <a:pPr>
              <a:lnSpc>
                <a:spcPct val="80000"/>
              </a:lnSpc>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t>БІОГРАФІСТИКА</a:t>
            </a:r>
            <a:endParaRPr lang="uk-UA" altLang="en-US" b="1"/>
          </a:p>
        </p:txBody>
      </p:sp>
      <p:sp>
        <p:nvSpPr>
          <p:cNvPr id="3" name="Content Placeholder 2"/>
          <p:cNvSpPr>
            <a:spLocks noGrp="1"/>
          </p:cNvSpPr>
          <p:nvPr>
            <p:ph idx="1"/>
          </p:nvPr>
        </p:nvSpPr>
        <p:spPr/>
        <p:txBody>
          <a:bodyPr/>
          <a:p>
            <a:r>
              <a:rPr lang="en-US"/>
              <a:t> наукова істори</a:t>
            </a:r>
            <a:r>
              <a:rPr lang="uk-UA" altLang="en-US"/>
              <a:t>ко -філософська</a:t>
            </a:r>
            <a:r>
              <a:rPr lang="en-US"/>
              <a:t> дисципліна, що досліджує теорію, методологію, історико-біографічну термінологію, проблематику джерелознавства на складання біографій та види біографічної продукції.</a:t>
            </a:r>
            <a:endParaRPr lang="en-US"/>
          </a:p>
          <a:p>
            <a:r>
              <a:rPr lang="en-US"/>
              <a:t>В Україні біографістикою, історично-біографічними дослідженнями займається Інститут біографічних досліджень Національної бібліотеки України імені В. І. Вернадського та інші академічні інституції.</a:t>
            </a:r>
            <a:endParaRPr lang="en-US"/>
          </a:p>
          <a:p>
            <a:r>
              <a:rPr lang="en-US"/>
              <a:t>Термін «біографістика» замінив термін «біографіка», що використовувався в широкому плані на позначення літературно-біографічного жанру. </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188913" y="284163"/>
            <a:ext cx="11855450" cy="6337300"/>
          </a:xfrm>
        </p:spPr>
        <p:txBody>
          <a:bodyPr vert="horz" lIns="91440" tIns="45720" rIns="91440" bIns="45720" rtlCol="0"/>
          <a:p>
            <a:pPr algn="just">
              <a:lnSpc>
                <a:spcPct val="97000"/>
              </a:lnSpc>
              <a:spcAft>
                <a:spcPts val="800"/>
              </a:spcAft>
            </a:pPr>
            <a:r>
              <a:rPr lang="uk-UA" altLang="x-none" b="1" dirty="0">
                <a:latin typeface="Times New Roman" panose="02020603050405020304" pitchFamily="18" charset="0"/>
                <a:cs typeface="Calibri" panose="020F0502020204030204" pitchFamily="34" charset="0"/>
              </a:rPr>
              <a:t>Біографічний підхід</a:t>
            </a:r>
            <a:r>
              <a:rPr lang="uk-UA" altLang="x-none" dirty="0">
                <a:latin typeface="Times New Roman" panose="02020603050405020304" pitchFamily="18" charset="0"/>
                <a:cs typeface="Calibri" panose="020F0502020204030204" pitchFamily="34" charset="0"/>
              </a:rPr>
              <a:t> поділяє процедуру аналізу на шість етапів:</a:t>
            </a:r>
            <a:endParaRPr sz="2000" dirty="0">
              <a:cs typeface="Calibri" panose="020F0502020204030204" pitchFamily="34" charset="0"/>
            </a:endParaRPr>
          </a:p>
          <a:p>
            <a:pPr algn="just">
              <a:lnSpc>
                <a:spcPct val="97000"/>
              </a:lnSpc>
              <a:spcAft>
                <a:spcPts val="800"/>
              </a:spcAft>
              <a:buNone/>
            </a:pPr>
            <a:r>
              <a:rPr dirty="0">
                <a:latin typeface="Times New Roman" panose="02020603050405020304" pitchFamily="18" charset="0"/>
                <a:cs typeface="Calibri" panose="020F0502020204030204" pitchFamily="34" charset="0"/>
              </a:rPr>
              <a:t>1.­ </a:t>
            </a:r>
            <a:r>
              <a:rPr b="1" dirty="0">
                <a:latin typeface="Times New Roman" panose="02020603050405020304" pitchFamily="18" charset="0"/>
                <a:cs typeface="Calibri" panose="020F0502020204030204" pitchFamily="34" charset="0"/>
              </a:rPr>
              <a:t>Змістовний структурний опис</a:t>
            </a:r>
            <a:r>
              <a:rPr dirty="0">
                <a:latin typeface="Times New Roman" panose="02020603050405020304" pitchFamily="18" charset="0"/>
                <a:cs typeface="Calibri" panose="020F0502020204030204" pitchFamily="34" charset="0"/>
              </a:rPr>
              <a:t> самостійних</a:t>
            </a:r>
            <a:r>
              <a:rPr lang="uk-UA" altLang="x-none" dirty="0">
                <a:latin typeface="Times New Roman" panose="02020603050405020304" pitchFamily="18" charset="0"/>
                <a:cs typeface="Calibri" panose="020F0502020204030204" pitchFamily="34" charset="0"/>
              </a:rPr>
              <a:t>,</a:t>
            </a:r>
            <a:r>
              <a:rPr dirty="0">
                <a:latin typeface="Times New Roman" panose="02020603050405020304" pitchFamily="18" charset="0"/>
                <a:cs typeface="Calibri" panose="020F0502020204030204" pitchFamily="34" charset="0"/>
              </a:rPr>
              <a:t> темпорально ізольованих етапів життя</a:t>
            </a:r>
            <a:r>
              <a:rPr lang="uk-UA" altLang="x-none" dirty="0">
                <a:latin typeface="Times New Roman" panose="02020603050405020304" pitchFamily="18" charset="0"/>
                <a:cs typeface="Calibri" panose="020F0502020204030204" pitchFamily="34" charset="0"/>
              </a:rPr>
              <a:t>,</a:t>
            </a:r>
            <a:r>
              <a:rPr dirty="0">
                <a:latin typeface="Times New Roman" panose="02020603050405020304" pitchFamily="18" charset="0"/>
                <a:cs typeface="Calibri" panose="020F0502020204030204" pitchFamily="34" charset="0"/>
              </a:rPr>
              <a:t> у результаті отримаємо судження щодо окремих етапів біографії</a:t>
            </a:r>
            <a:r>
              <a:rPr lang="uk-UA" altLang="x-none" dirty="0">
                <a:latin typeface="Times New Roman" panose="02020603050405020304" pitchFamily="18" charset="0"/>
                <a:cs typeface="Calibri" panose="020F0502020204030204" pitchFamily="34" charset="0"/>
              </a:rPr>
              <a:t>.</a:t>
            </a:r>
            <a:r>
              <a:rPr dirty="0">
                <a:latin typeface="Times New Roman" panose="02020603050405020304" pitchFamily="18" charset="0"/>
                <a:cs typeface="Calibri" panose="020F0502020204030204" pitchFamily="34" charset="0"/>
              </a:rPr>
              <a:t> </a:t>
            </a:r>
            <a:endParaRPr sz="2000" dirty="0">
              <a:cs typeface="Calibri" panose="020F0502020204030204" pitchFamily="34" charset="0"/>
            </a:endParaRPr>
          </a:p>
          <a:p>
            <a:pPr algn="just">
              <a:lnSpc>
                <a:spcPct val="97000"/>
              </a:lnSpc>
              <a:spcAft>
                <a:spcPts val="800"/>
              </a:spcAft>
              <a:buNone/>
            </a:pPr>
            <a:r>
              <a:rPr dirty="0">
                <a:latin typeface="Times New Roman" panose="02020603050405020304" pitchFamily="18" charset="0"/>
                <a:cs typeface="Calibri" panose="020F0502020204030204" pitchFamily="34" charset="0"/>
              </a:rPr>
              <a:t>2. </a:t>
            </a:r>
            <a:r>
              <a:rPr b="1" dirty="0">
                <a:latin typeface="Times New Roman" panose="02020603050405020304" pitchFamily="18" charset="0"/>
                <a:cs typeface="Calibri" panose="020F0502020204030204" pitchFamily="34" charset="0"/>
              </a:rPr>
              <a:t>Аналітична абстракція­</a:t>
            </a:r>
            <a:r>
              <a:rPr dirty="0">
                <a:latin typeface="Times New Roman" panose="02020603050405020304" pitchFamily="18" charset="0"/>
                <a:cs typeface="Calibri" panose="020F0502020204030204" pitchFamily="34" charset="0"/>
              </a:rPr>
              <a:t>–­ відділення суджень щодо окремих етапів життя від специфіки та конкретики цих етапів: генерування на основі порівняння таких абстрагованих суджень біографічної «формули</a:t>
            </a:r>
            <a:r>
              <a:rPr lang="uk-UA" dirty="0">
                <a:latin typeface="Times New Roman" panose="02020603050405020304" pitchFamily="18" charset="0"/>
                <a:cs typeface="Calibri" panose="020F0502020204030204" pitchFamily="34" charset="0"/>
              </a:rPr>
              <a:t>”,</a:t>
            </a:r>
            <a:r>
              <a:rPr dirty="0">
                <a:latin typeface="Times New Roman" panose="02020603050405020304" pitchFamily="18" charset="0"/>
                <a:cs typeface="Calibri" panose="020F0502020204030204" pitchFamily="34" charset="0"/>
              </a:rPr>
              <a:t>яка відображає домінантну структуру біографічних процесів і життєвого досвіду</a:t>
            </a:r>
            <a:endParaRPr sz="2000" dirty="0">
              <a:cs typeface="Calibri" panose="020F0502020204030204" pitchFamily="34" charset="0"/>
            </a:endParaRPr>
          </a:p>
          <a:p>
            <a:pPr algn="just">
              <a:lnSpc>
                <a:spcPct val="97000"/>
              </a:lnSpc>
              <a:spcAft>
                <a:spcPts val="800"/>
              </a:spcAft>
              <a:buNone/>
            </a:pPr>
            <a:r>
              <a:rPr dirty="0">
                <a:latin typeface="Times New Roman" panose="02020603050405020304" pitchFamily="18" charset="0"/>
                <a:cs typeface="Calibri" panose="020F0502020204030204" pitchFamily="34" charset="0"/>
              </a:rPr>
              <a:t>3. </a:t>
            </a:r>
            <a:r>
              <a:rPr b="1" dirty="0">
                <a:latin typeface="Times New Roman" panose="02020603050405020304" pitchFamily="18" charset="0"/>
                <a:cs typeface="Calibri" panose="020F0502020204030204" pitchFamily="34" charset="0"/>
              </a:rPr>
              <a:t>Аналіз знань</a:t>
            </a:r>
            <a:r>
              <a:rPr lang="uk-UA" altLang="x-none" dirty="0">
                <a:latin typeface="Times New Roman" panose="02020603050405020304" pitchFamily="18" charset="0"/>
                <a:cs typeface="Calibri" panose="020F0502020204030204" pitchFamily="34" charset="0"/>
              </a:rPr>
              <a:t>, </a:t>
            </a:r>
            <a:r>
              <a:rPr dirty="0">
                <a:latin typeface="Times New Roman" panose="02020603050405020304" pitchFamily="18" charset="0"/>
                <a:cs typeface="Calibri" panose="020F0502020204030204" pitchFamily="34" charset="0"/>
              </a:rPr>
              <a:t>аналіз раніше відкинутих ненаративних елементів</a:t>
            </a:r>
            <a:r>
              <a:rPr lang="uk-UA" altLang="x-none" dirty="0">
                <a:latin typeface="Times New Roman" panose="02020603050405020304" pitchFamily="18" charset="0"/>
                <a:cs typeface="Calibri" panose="020F0502020204030204" pitchFamily="34" charset="0"/>
              </a:rPr>
              <a:t>, </a:t>
            </a:r>
            <a:r>
              <a:rPr dirty="0">
                <a:latin typeface="Times New Roman" panose="02020603050405020304" pitchFamily="18" charset="0"/>
                <a:cs typeface="Calibri" panose="020F0502020204030204" pitchFamily="34" charset="0"/>
              </a:rPr>
              <a:t>аналіз виконуваних ними функцій</a:t>
            </a:r>
            <a:r>
              <a:rPr lang="uk-UA" altLang="x-none" dirty="0">
                <a:latin typeface="Times New Roman" panose="02020603050405020304" pitchFamily="18" charset="0"/>
                <a:cs typeface="Calibri" panose="020F0502020204030204" pitchFamily="34" charset="0"/>
              </a:rPr>
              <a:t>,</a:t>
            </a:r>
            <a:r>
              <a:rPr dirty="0">
                <a:latin typeface="Times New Roman" panose="02020603050405020304" pitchFamily="18" charset="0"/>
                <a:cs typeface="Calibri" panose="020F0502020204030204" pitchFamily="34" charset="0"/>
              </a:rPr>
              <a:t> орієнтацій</a:t>
            </a:r>
            <a:r>
              <a:rPr lang="uk-UA" altLang="x-none" dirty="0">
                <a:latin typeface="Times New Roman" panose="02020603050405020304" pitchFamily="18" charset="0"/>
                <a:cs typeface="Calibri" panose="020F0502020204030204" pitchFamily="34" charset="0"/>
              </a:rPr>
              <a:t>,</a:t>
            </a:r>
            <a:r>
              <a:rPr dirty="0">
                <a:latin typeface="Times New Roman" panose="02020603050405020304" pitchFamily="18" charset="0"/>
                <a:cs typeface="Calibri" panose="020F0502020204030204" pitchFamily="34" charset="0"/>
              </a:rPr>
              <a:t> виправдань</a:t>
            </a:r>
            <a:r>
              <a:rPr lang="uk-UA" altLang="x-none" dirty="0">
                <a:latin typeface="Times New Roman" panose="02020603050405020304" pitchFamily="18" charset="0"/>
                <a:cs typeface="Calibri" panose="020F0502020204030204" pitchFamily="34" charset="0"/>
              </a:rPr>
              <a:t>,</a:t>
            </a:r>
            <a:r>
              <a:rPr dirty="0">
                <a:latin typeface="Times New Roman" panose="02020603050405020304" pitchFamily="18" charset="0"/>
                <a:cs typeface="Calibri" panose="020F0502020204030204" pitchFamily="34" charset="0"/>
              </a:rPr>
              <a:t> витіснень:­ уможливлюється попереднім знанням про події життєвого шляху респондента</a:t>
            </a:r>
            <a:r>
              <a:rPr lang="uk-UA" dirty="0">
                <a:latin typeface="Times New Roman" panose="02020603050405020304" pitchFamily="18" charset="0"/>
                <a:cs typeface="Calibri" panose="020F0502020204030204" pitchFamily="34" charset="0"/>
              </a:rPr>
              <a:t>,</a:t>
            </a:r>
            <a:r>
              <a:rPr dirty="0">
                <a:latin typeface="Times New Roman" panose="02020603050405020304" pitchFamily="18" charset="0"/>
                <a:cs typeface="Calibri" panose="020F0502020204030204" pitchFamily="34" charset="0"/>
              </a:rPr>
              <a:t> яке отримується на попередніх етапах</a:t>
            </a:r>
            <a:r>
              <a:rPr lang="uk-UA" dirty="0">
                <a:latin typeface="Times New Roman" panose="02020603050405020304" pitchFamily="18" charset="0"/>
                <a:cs typeface="Calibri" panose="020F0502020204030204" pitchFamily="34" charset="0"/>
              </a:rPr>
              <a:t>.</a:t>
            </a:r>
            <a:r>
              <a:rPr dirty="0">
                <a:latin typeface="Times New Roman" panose="02020603050405020304" pitchFamily="18" charset="0"/>
                <a:cs typeface="Calibri" panose="020F0502020204030204" pitchFamily="34" charset="0"/>
              </a:rPr>
              <a:t> Цей етап є останнім у дослідженні одиничних біографій</a:t>
            </a:r>
            <a:r>
              <a:rPr lang="uk-UA" altLang="x-none" dirty="0">
                <a:latin typeface="Times New Roman" panose="02020603050405020304" pitchFamily="18" charset="0"/>
                <a:cs typeface="Calibri" panose="020F0502020204030204" pitchFamily="34" charset="0"/>
              </a:rPr>
              <a:t>.</a:t>
            </a:r>
            <a:endParaRPr sz="2000" dirty="0">
              <a:cs typeface="Calibri" panose="020F0502020204030204" pitchFamily="34" charset="0"/>
            </a:endParaRPr>
          </a:p>
          <a:p>
            <a:pPr>
              <a:lnSpc>
                <a:spcPct val="80000"/>
              </a:lnSpc>
            </a:pP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236538" y="361950"/>
            <a:ext cx="11776075" cy="6291263"/>
          </a:xfrm>
        </p:spPr>
        <p:txBody>
          <a:bodyPr vert="horz" lIns="91440" tIns="45720" rIns="91440" bIns="45720" rtlCol="0"/>
          <a:p>
            <a:pPr marL="0" indent="0"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4. </a:t>
            </a:r>
            <a:r>
              <a:rPr lang="uk-UA" altLang="x-none" b="1" dirty="0">
                <a:latin typeface="Times New Roman" panose="02020603050405020304" pitchFamily="18" charset="0"/>
                <a:cs typeface="Calibri" panose="020F0502020204030204" pitchFamily="34" charset="0"/>
              </a:rPr>
              <a:t>Порівняльний аналіз</a:t>
            </a:r>
            <a:r>
              <a:rPr lang="uk-UA" altLang="x-none" dirty="0">
                <a:latin typeface="Times New Roman" panose="02020603050405020304" pitchFamily="18" charset="0"/>
                <a:cs typeface="Calibri" panose="020F0502020204030204" pitchFamily="34" charset="0"/>
              </a:rPr>
              <a:t> різних біографій із застосуванням стратегій­-мінімального виділення в різних індивідів збігів подібностей та відповідності структур біографічних процесів та «максимального контрасту”, пошук найзагальніших і найабстрактніших спільностей, що формально поєднують змістовно різні біографічні епізоди:­ це розширює категорії аналізу, до яких належать біографічна траєкторія, трансформація біографічної траєкторії, біографічний потенціал</a:t>
            </a:r>
            <a:r>
              <a:rPr lang="uk-UA" sz="2000" dirty="0">
                <a:cs typeface="Calibri" panose="020F0502020204030204" pitchFamily="34" charset="0"/>
              </a:rPr>
              <a:t>.                                                                                       </a:t>
            </a:r>
            <a:r>
              <a:rPr lang="uk-UA" altLang="x-none" dirty="0">
                <a:latin typeface="Times New Roman" panose="02020603050405020304" pitchFamily="18" charset="0"/>
                <a:cs typeface="Calibri" panose="020F0502020204030204" pitchFamily="34" charset="0"/>
              </a:rPr>
              <a:t>5.</a:t>
            </a:r>
            <a:r>
              <a:rPr lang="uk-UA" altLang="x-none" b="1" dirty="0">
                <a:latin typeface="Times New Roman" panose="02020603050405020304" pitchFamily="18" charset="0"/>
                <a:cs typeface="Calibri" panose="020F0502020204030204" pitchFamily="34" charset="0"/>
              </a:rPr>
              <a:t>Побудова теоретичної моделі </a:t>
            </a:r>
            <a:r>
              <a:rPr lang="uk-UA" altLang="x-none" dirty="0">
                <a:latin typeface="Times New Roman" panose="02020603050405020304" pitchFamily="18" charset="0"/>
                <a:cs typeface="Calibri" panose="020F0502020204030204" pitchFamily="34" charset="0"/>
              </a:rPr>
              <a:t>­ це відповідь на головне дослідницьке питання.</a:t>
            </a:r>
            <a:endParaRPr sz="2000" dirty="0">
              <a:cs typeface="Calibri" panose="020F0502020204030204" pitchFamily="34" charset="0"/>
            </a:endParaRPr>
          </a:p>
          <a:p>
            <a:pPr marL="0" indent="0"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6. </a:t>
            </a:r>
            <a:r>
              <a:rPr lang="uk-UA" altLang="x-none" b="1" dirty="0">
                <a:latin typeface="Times New Roman" panose="02020603050405020304" pitchFamily="18" charset="0"/>
                <a:cs typeface="Calibri" panose="020F0502020204030204" pitchFamily="34" charset="0"/>
              </a:rPr>
              <a:t>Поповнення інформації</a:t>
            </a:r>
            <a:r>
              <a:rPr lang="uk-UA" altLang="x-none" dirty="0">
                <a:latin typeface="Times New Roman" panose="02020603050405020304" pitchFamily="18" charset="0"/>
                <a:cs typeface="Calibri" panose="020F0502020204030204" pitchFamily="34" charset="0"/>
              </a:rPr>
              <a:t> за допомогою додаткових запитань.</a:t>
            </a:r>
            <a:endParaRPr sz="2000" dirty="0">
              <a:cs typeface="Calibri" panose="020F0502020204030204" pitchFamily="34" charset="0"/>
            </a:endParaRPr>
          </a:p>
          <a:p>
            <a:pPr marL="0" indent="0"/>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Объект 2"/>
          <p:cNvSpPr>
            <a:spLocks noGrp="1"/>
          </p:cNvSpPr>
          <p:nvPr>
            <p:ph idx="1"/>
          </p:nvPr>
        </p:nvSpPr>
        <p:spPr>
          <a:xfrm>
            <a:off x="252413" y="268288"/>
            <a:ext cx="11714162" cy="6353175"/>
          </a:xfrm>
        </p:spPr>
        <p:txBody>
          <a:bodyPr vert="horz" wrap="square" lIns="91440" tIns="45720" rIns="91440" bIns="45720" anchor="t" anchorCtr="0"/>
          <a:p>
            <a:pPr algn="just">
              <a:lnSpc>
                <a:spcPct val="107000"/>
              </a:lnSpc>
              <a:spcAft>
                <a:spcPts val="800"/>
              </a:spcAft>
            </a:pPr>
            <a:r>
              <a:rPr lang="uk-UA" altLang="x-none" b="1" dirty="0">
                <a:latin typeface="Times New Roman" panose="02020603050405020304" pitchFamily="18" charset="0"/>
                <a:cs typeface="Calibri" panose="020F0502020204030204" pitchFamily="34" charset="0"/>
              </a:rPr>
              <a:t>Наступна фундаментальна особливість біографічного методу­</a:t>
            </a:r>
            <a:r>
              <a:rPr lang="uk-UA" altLang="x-none" dirty="0">
                <a:latin typeface="Times New Roman" panose="02020603050405020304" pitchFamily="18" charset="0"/>
                <a:cs typeface="Calibri" panose="020F0502020204030204" pitchFamily="34" charset="0"/>
              </a:rPr>
              <a:t>–­його спрямованість на відтворення історичної, розгорнутої в часі, перспективи подій.</a:t>
            </a:r>
            <a:endParaRPr sz="2000" dirty="0">
              <a:cs typeface="Calibri" panose="020F0502020204030204" pitchFamily="34" charset="0"/>
            </a:endParaRPr>
          </a:p>
          <a:p>
            <a:pPr algn="just">
              <a:lnSpc>
                <a:spcPct val="107000"/>
              </a:lnSpc>
              <a:spcAft>
                <a:spcPts val="800"/>
              </a:spcAft>
            </a:pPr>
            <a:r>
              <a:rPr lang="uk-UA" altLang="x-none" dirty="0">
                <a:latin typeface="Times New Roman" panose="02020603050405020304" pitchFamily="18" charset="0"/>
                <a:cs typeface="Calibri" panose="020F0502020204030204" pitchFamily="34" charset="0"/>
              </a:rPr>
              <a:t>Використовуючи біографічний метод, філософ стає певною мірою соціальним істориком. Історія соціальних інститутів і соціальних змін тут розкриває себе через розповіді людей про їхнє власне життя. Це відкриває додаткові можливості для перегляду офіційних версій історії, написаних із позицій пануючих класів і груп та зіставлення цих версій із заснованим на повсякденному досвіді знанням соціального життя, який мають непривілейовані соціальні групи.</a:t>
            </a:r>
            <a:endParaRPr sz="2000" dirty="0">
              <a:cs typeface="Calibri" panose="020F0502020204030204" pitchFamily="34" charset="0"/>
            </a:endParaRPr>
          </a:p>
          <a:p>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236538" y="346075"/>
            <a:ext cx="11682413" cy="6338888"/>
          </a:xfrm>
        </p:spPr>
        <p:txBody>
          <a:bodyPr vert="horz" lIns="91440" tIns="45720" rIns="91440" bIns="45720" rtlCol="0"/>
          <a:p>
            <a:pPr algn="just">
              <a:lnSpc>
                <a:spcPct val="107000"/>
              </a:lnSpc>
              <a:spcAft>
                <a:spcPts val="800"/>
              </a:spcAft>
            </a:pPr>
            <a:r>
              <a:rPr lang="uk-UA" altLang="x-none" dirty="0">
                <a:latin typeface="Times New Roman" panose="02020603050405020304" pitchFamily="18" charset="0"/>
                <a:cs typeface="Calibri" panose="020F0502020204030204" pitchFamily="34" charset="0"/>
              </a:rPr>
              <a:t>Відбір дослідницьких проблем і гіпотез, які можуть бути досліджені й перевірені за допомогою історії життя</a:t>
            </a:r>
            <a:endParaRPr sz="2000" dirty="0">
              <a:cs typeface="Calibri" panose="020F0502020204030204" pitchFamily="34" charset="0"/>
            </a:endParaRPr>
          </a:p>
          <a:p>
            <a:pPr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1. Відбір суб’єкта­,ів(визначення форми збору біографічних даних) </a:t>
            </a:r>
            <a:endParaRPr sz="2000" dirty="0">
              <a:cs typeface="Calibri" panose="020F0502020204030204" pitchFamily="34" charset="0"/>
            </a:endParaRPr>
          </a:p>
          <a:p>
            <a:pPr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2.Опис об’єктивних подій і переживань із життя суб’єкта. ­що­ ­ стосуються ставлення до проблеми. Ці події підлягають оцінці з погляду різних джерел і перспектив триангуляція, таким чином, щоб протиріччя, непослідовність та нерегулярність стали очевидними.</a:t>
            </a:r>
            <a:endParaRPr sz="2000" dirty="0">
              <a:cs typeface="Calibri" panose="020F0502020204030204" pitchFamily="34" charset="0"/>
            </a:endParaRPr>
          </a:p>
          <a:p>
            <a:pPr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3. Отримання інтерпретації подій від суб’єкта в хронологічному порядку,</a:t>
            </a:r>
            <a:endParaRPr sz="2000" dirty="0">
              <a:cs typeface="Calibri" panose="020F0502020204030204" pitchFamily="34" charset="0"/>
            </a:endParaRPr>
          </a:p>
          <a:p>
            <a:pPr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4. Аналіз усіх тверджень і повідомлень щодо їх внутрішньої й зовнішньої валідності або ж перевірка достовірності джерел,</a:t>
            </a:r>
            <a:endParaRPr sz="2000" dirty="0">
              <a:cs typeface="Calibri" panose="020F0502020204030204" pitchFamily="34" charset="0"/>
            </a:endParaRPr>
          </a:p>
          <a:p>
            <a:pPr algn="just">
              <a:lnSpc>
                <a:spcPct val="107000"/>
              </a:lnSpc>
              <a:spcAft>
                <a:spcPts val="800"/>
              </a:spcAft>
            </a:pPr>
            <a:endParaRPr sz="2000" dirty="0">
              <a:cs typeface="Calibri" panose="020F0502020204030204" pitchFamily="34" charset="0"/>
            </a:endParaRPr>
          </a:p>
          <a:p>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220663" y="331788"/>
            <a:ext cx="11730038" cy="6321425"/>
          </a:xfrm>
        </p:spPr>
        <p:txBody>
          <a:bodyPr vert="horz" lIns="91440" tIns="45720" rIns="91440" bIns="45720" rtlCol="0"/>
          <a:p>
            <a:pPr marL="0" indent="0"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5. Прийняття остаточного рішення щодо достовірності джерел та встановлення пріоритетних джерел для подальшої перевірки гіпотез.</a:t>
            </a:r>
            <a:endParaRPr sz="2000" dirty="0">
              <a:cs typeface="Calibri" panose="020F0502020204030204" pitchFamily="34" charset="0"/>
            </a:endParaRPr>
          </a:p>
          <a:p>
            <a:pPr marL="0" indent="0"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6. Перевірка попередньо сформульованих гіпотез, пошук прикладів, що їх спростовують. Продовження модифікації гіпотез ­висування й перевірка нових.</a:t>
            </a:r>
            <a:endParaRPr sz="2000" dirty="0">
              <a:cs typeface="Calibri" panose="020F0502020204030204" pitchFamily="34" charset="0"/>
            </a:endParaRPr>
          </a:p>
          <a:p>
            <a:pPr marL="0" indent="0"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7.Чорновий начерк усіх історій життя та ознайомлення з ними досліджуваних із метою отримання їхньої реакції, </a:t>
            </a:r>
            <a:endParaRPr sz="2000" dirty="0">
              <a:cs typeface="Calibri" panose="020F0502020204030204" pitchFamily="34" charset="0"/>
            </a:endParaRPr>
          </a:p>
          <a:p>
            <a:pPr marL="0" indent="0" algn="just">
              <a:lnSpc>
                <a:spcPct val="107000"/>
              </a:lnSpc>
              <a:spcAft>
                <a:spcPts val="800"/>
              </a:spcAft>
              <a:buNone/>
            </a:pPr>
            <a:r>
              <a:rPr lang="uk-UA" altLang="x-none" dirty="0">
                <a:latin typeface="Times New Roman" panose="02020603050405020304" pitchFamily="18" charset="0"/>
                <a:cs typeface="Calibri" panose="020F0502020204030204" pitchFamily="34" charset="0"/>
              </a:rPr>
              <a:t>8.Доопрацювання дослідницького звіту з викладенням подій у їх природній послідовності й урахування зауважень досліджуваних суб’єктів.</a:t>
            </a:r>
            <a:endParaRPr sz="2000" dirty="0">
              <a:cs typeface="Calibri" panose="020F0502020204030204" pitchFamily="34" charset="0"/>
            </a:endParaRPr>
          </a:p>
          <a:p>
            <a:pPr marL="0" indent="0"/>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uk-UA" altLang="en-US"/>
              <a:t>Біографія Артура Шопенгауера</a:t>
            </a:r>
            <a:endParaRPr lang="uk-UA" altLang="en-US"/>
          </a:p>
        </p:txBody>
      </p:sp>
      <p:pic>
        <p:nvPicPr>
          <p:cNvPr id="4" name="Content Placeholder 3"/>
          <p:cNvPicPr>
            <a:picLocks noChangeAspect="1"/>
          </p:cNvPicPr>
          <p:nvPr>
            <p:ph idx="1"/>
          </p:nvPr>
        </p:nvPicPr>
        <p:blipFill>
          <a:blip r:embed="rId1"/>
          <a:stretch>
            <a:fillRect/>
          </a:stretch>
        </p:blipFill>
        <p:spPr>
          <a:xfrm>
            <a:off x="5817235" y="1252855"/>
            <a:ext cx="3406775" cy="4351655"/>
          </a:xfrm>
          <a:prstGeom prst="rect">
            <a:avLst/>
          </a:prstGeom>
        </p:spPr>
      </p:pic>
      <p:sp>
        <p:nvSpPr>
          <p:cNvPr id="5" name="Text Box 4"/>
          <p:cNvSpPr txBox="1"/>
          <p:nvPr/>
        </p:nvSpPr>
        <p:spPr>
          <a:xfrm>
            <a:off x="518160" y="1462405"/>
            <a:ext cx="6096000" cy="1198880"/>
          </a:xfrm>
          <a:prstGeom prst="rect">
            <a:avLst/>
          </a:prstGeom>
          <a:noFill/>
        </p:spPr>
        <p:txBody>
          <a:bodyPr wrap="square" rtlCol="0" anchor="t">
            <a:spAutoFit/>
          </a:bodyPr>
          <a:p>
            <a:r>
              <a:rPr lang="en-US"/>
              <a:t>А́ртур Шопенга́уер</a:t>
            </a:r>
            <a:r>
              <a:rPr lang="uk-UA" altLang="en-US"/>
              <a:t> (</a:t>
            </a:r>
            <a:r>
              <a:rPr lang="en-US"/>
              <a:t>22 лютого 1788 – 21 вересня 1860) — німецький філософ-ірраціоналіст, відомий своїм</a:t>
            </a:r>
            <a:endParaRPr lang="en-US"/>
          </a:p>
          <a:p>
            <a:r>
              <a:rPr lang="en-US"/>
              <a:t> вченням про безособову несвідому світову Волю та песимізмом.</a:t>
            </a:r>
            <a:endParaRPr lang="en-US"/>
          </a:p>
        </p:txBody>
      </p:sp>
      <p:sp>
        <p:nvSpPr>
          <p:cNvPr id="7" name="Text Box 6"/>
          <p:cNvSpPr txBox="1"/>
          <p:nvPr/>
        </p:nvSpPr>
        <p:spPr>
          <a:xfrm>
            <a:off x="601980" y="2722245"/>
            <a:ext cx="8694420" cy="2059940"/>
          </a:xfrm>
          <a:prstGeom prst="rect">
            <a:avLst/>
          </a:prstGeom>
          <a:noFill/>
        </p:spPr>
        <p:txBody>
          <a:bodyPr wrap="square" rtlCol="0" anchor="t">
            <a:noAutofit/>
          </a:bodyPr>
          <a:p>
            <a:r>
              <a:rPr lang="en-US"/>
              <a:t>Артур Шопенгауер народився 1788 року в Данцигу. </a:t>
            </a:r>
            <a:endParaRPr lang="en-US"/>
          </a:p>
          <a:p>
            <a:r>
              <a:rPr lang="en-US"/>
              <a:t>Батько, Генріх Шопенгауер, був банкіром.</a:t>
            </a:r>
            <a:endParaRPr lang="en-US"/>
          </a:p>
          <a:p>
            <a:r>
              <a:rPr lang="en-US"/>
              <a:t> Мати, Йоганна Шопенгауер, — письменниця. </a:t>
            </a:r>
            <a:endParaRPr lang="en-US"/>
          </a:p>
          <a:p>
            <a:r>
              <a:rPr lang="en-US"/>
              <a:t>Мав сестру Адель. У 1793 родина переселилася до</a:t>
            </a:r>
            <a:endParaRPr lang="en-US"/>
          </a:p>
          <a:p>
            <a:r>
              <a:rPr lang="en-US"/>
              <a:t> Гамбурга, оскільки Данциг втратив автономію. </a:t>
            </a:r>
            <a:endParaRPr lang="en-US"/>
          </a:p>
          <a:p>
            <a:r>
              <a:rPr lang="en-US"/>
              <a:t>У 1799 Артур розпочав навчання в приватній школі. </a:t>
            </a:r>
            <a:endParaRPr lang="en-US"/>
          </a:p>
          <a:p>
            <a:r>
              <a:rPr lang="en-US"/>
              <a:t>Через 4 роки вирушив з батьками в подорож Європою. </a:t>
            </a:r>
            <a:endParaRPr lang="en-US"/>
          </a:p>
          <a:p>
            <a:r>
              <a:rPr lang="en-US"/>
              <a:t>Оволодів англійською, французькою мовами, </a:t>
            </a:r>
            <a:endParaRPr lang="en-US"/>
          </a:p>
          <a:p>
            <a:r>
              <a:rPr lang="en-US"/>
              <a:t>а також давньогрецькою і латиною. Після цього </a:t>
            </a:r>
            <a:endParaRPr lang="en-US"/>
          </a:p>
          <a:p>
            <a:r>
              <a:rPr lang="en-US"/>
              <a:t>навчався торгівлі в Данцигу й Гамбурзі.</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739140" y="288925"/>
            <a:ext cx="10515600" cy="1325563"/>
          </a:xfrm>
        </p:spPr>
        <p:txBody>
          <a:bodyPr/>
          <a:p>
            <a:r>
              <a:rPr lang="uk-UA" altLang="en-US"/>
              <a:t>             Артур Шопенгауер</a:t>
            </a:r>
            <a:endParaRPr lang="uk-UA" altLang="en-US"/>
          </a:p>
        </p:txBody>
      </p:sp>
      <p:sp>
        <p:nvSpPr>
          <p:cNvPr id="3" name="Content Placeholder 2"/>
          <p:cNvSpPr>
            <a:spLocks noGrp="1"/>
          </p:cNvSpPr>
          <p:nvPr>
            <p:ph idx="1"/>
          </p:nvPr>
        </p:nvSpPr>
        <p:spPr>
          <a:xfrm>
            <a:off x="624840" y="1566545"/>
            <a:ext cx="10515600" cy="4351338"/>
          </a:xfrm>
        </p:spPr>
        <p:txBody>
          <a:bodyPr/>
          <a:p>
            <a:r>
              <a:rPr lang="en-US"/>
              <a:t>У 1805 бат</a:t>
            </a:r>
            <a:r>
              <a:rPr lang="en-US" sz="2400"/>
              <a:t>ько Артура загинув, син з матір'ю переселилася у Веймар, де відкрили салон. Глибоко вражений смертю батька, майбутній філософ певний час займався комерційною діяльністю, яка була йому глибоко огидною. Вже в юності в його характері виявляються задатки песимізму, які наклали відбиток на його життя та філософську рефлексію.У 1809 він отримав у спадок третину батькової власності та вступив до Геттінгенського університету на медичний факультет, а під впливом Г. Е. Шульца зацікавився філософією. У 1811 році він переселився до Берліна</a:t>
            </a:r>
            <a:r>
              <a:rPr lang="uk-UA" altLang="en-US" sz="2400"/>
              <a:t>.</a:t>
            </a:r>
            <a:r>
              <a:rPr lang="en-US" sz="2400"/>
              <a:t> Значний вплив на Артура справили положення з Вед, Упанішад і буддійських писань, які він цитував на підтримку власних поглядів. </a:t>
            </a:r>
            <a:r>
              <a:rPr lang="uk-UA" altLang="en-US" sz="2400"/>
              <a:t> Усе життя </a:t>
            </a:r>
            <a:r>
              <a:rPr lang="uk-UA" sz="2400" dirty="0" err="1" smtClean="0">
                <a:sym typeface="+mn-ea"/>
              </a:rPr>
              <a:t>Шопенгауер</a:t>
            </a:r>
            <a:r>
              <a:rPr lang="uk-UA" sz="2400" dirty="0" smtClean="0">
                <a:sym typeface="+mn-ea"/>
              </a:rPr>
              <a:t> </a:t>
            </a:r>
            <a:r>
              <a:rPr lang="uk-UA" sz="2400" dirty="0">
                <a:sym typeface="+mn-ea"/>
              </a:rPr>
              <a:t>боявся людей. Спав зі зброєю під подушкою. Обожнював свого песика </a:t>
            </a:r>
            <a:r>
              <a:rPr lang="uk-UA" sz="2400" dirty="0" err="1">
                <a:sym typeface="+mn-ea"/>
              </a:rPr>
              <a:t>Атму</a:t>
            </a:r>
            <a:r>
              <a:rPr lang="uk-UA" sz="2400" dirty="0">
                <a:sym typeface="+mn-ea"/>
              </a:rPr>
              <a:t>. Після смерті домашнього улюбленця господар звів йому пам'ятник</a:t>
            </a:r>
            <a:endParaRPr lang="uk-UA" altLang="en-US"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uk-UA" altLang="en-US"/>
              <a:t>                 АРТУР Шопенгауер</a:t>
            </a:r>
            <a:endParaRPr lang="uk-UA" altLang="en-US"/>
          </a:p>
        </p:txBody>
      </p:sp>
      <p:sp>
        <p:nvSpPr>
          <p:cNvPr id="3" name="Content Placeholder 2"/>
          <p:cNvSpPr>
            <a:spLocks noGrp="1"/>
          </p:cNvSpPr>
          <p:nvPr>
            <p:ph idx="1"/>
          </p:nvPr>
        </p:nvSpPr>
        <p:spPr>
          <a:xfrm>
            <a:off x="1165860" y="1787525"/>
            <a:ext cx="10515600" cy="4351338"/>
          </a:xfrm>
        </p:spPr>
        <p:txBody>
          <a:bodyPr/>
          <a:p>
            <a:r>
              <a:rPr lang="uk-UA" altLang="en-US"/>
              <a:t>В 1814 році</a:t>
            </a:r>
            <a:r>
              <a:rPr lang="en-US" sz="2400"/>
              <a:t> Шопенгауер випустив свою першу філософську роботу: «Про чотириякісний корінь достатньої основи». Навесні 1814 року переселився до Дрездена, де написав головну свою працю «Світ як воля і уявлення» (1818). Його книги погано продавалися, що філософ утім розглядав як доказ своєї правоти.</a:t>
            </a:r>
            <a:r>
              <a:rPr lang="uk-UA" altLang="en-US" sz="2400"/>
              <a:t> </a:t>
            </a:r>
            <a:r>
              <a:rPr lang="en-US" sz="2400"/>
              <a:t>Вирушив до Італії в 1820 році, а по поверненню, з 1820 по 1831 роки працював у Берліні приват-доцентом. Тут проявилися характер філософа і його безкомпромісність у поглядах на філософію — викладаючи, він спеціально ставив свої лекції в розкладі на години, коли читав Геґель. Студенти переважно віддавали перевагу останньому (вчення Геґеля тоді саме стало «ядром» європейської філософії). Шопенгауер не на жарт гнівався і не приховував свого презирства до Геґеля, називаючи його вчення вершиною тупості і недалекоглядності (втім, в тому ж дусі він висловлювався про всі тогочасні течії у філософії, називаючи свою філософію єдино правильною)</a:t>
            </a:r>
            <a:r>
              <a:rPr lang="en-US"/>
              <a:t>.</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a:t>Артур Шопенгауер</a:t>
            </a:r>
            <a:endParaRPr lang="uk-UA" altLang="en-US"/>
          </a:p>
        </p:txBody>
      </p:sp>
      <p:sp>
        <p:nvSpPr>
          <p:cNvPr id="3" name="Content Placeholder 2"/>
          <p:cNvSpPr>
            <a:spLocks noGrp="1"/>
          </p:cNvSpPr>
          <p:nvPr>
            <p:ph idx="1"/>
          </p:nvPr>
        </p:nvSpPr>
        <p:spPr/>
        <p:txBody>
          <a:bodyPr/>
          <a:p>
            <a:r>
              <a:rPr lang="en-US"/>
              <a:t> У 1839 видав працю «Про свободу волі», що уточнювала ідеї «Світу як волі і уявлення» і була премійована Норвезьким королівським науковим товариством в Дронтхаймі. В 1844 він перевидає «Світ як волю і уявлення» з об'ємними коментарями. Був противником революції 1848—1849 років, однак цей час виявився сприятливим для сприйняття його «похмурих» ідей.</a:t>
            </a:r>
            <a:endParaRPr lang="en-US"/>
          </a:p>
          <a:p>
            <a:r>
              <a:rPr lang="en-US"/>
              <a:t>Шопенгауер згодом покинув викладацьку діяльність і жив усамітнено у Франкфурті-на-Майні з пуделем на кличку Атма. В той же час листувався зі своїми учнями, слідкуючи за поширенням свого вчення. Наприкінці життя філософія Шопенгауера стала привертати увагу загалу. Помер філософ 1860 року від паралічу легенів.</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7300" y="365125"/>
            <a:ext cx="10515600" cy="1325563"/>
          </a:xfrm>
          <a:solidFill>
            <a:schemeClr val="accent4">
              <a:lumMod val="60000"/>
              <a:lumOff val="40000"/>
            </a:schemeClr>
          </a:solidFill>
        </p:spPr>
        <p:txBody>
          <a:bodyPr>
            <a:normAutofit fontScale="90000"/>
          </a:bodyPr>
          <a:lstStyle/>
          <a:p>
            <a:pPr algn="ctr"/>
            <a:r>
              <a:rPr lang="uk-UA" b="1" dirty="0" smtClean="0"/>
              <a:t>         Вчення А.</a:t>
            </a:r>
            <a:r>
              <a:rPr lang="uk-UA" b="1" dirty="0" err="1" smtClean="0"/>
              <a:t>Шопенгауера</a:t>
            </a:r>
            <a:br>
              <a:rPr lang="uk-UA" b="1" dirty="0" smtClean="0"/>
            </a:br>
            <a:r>
              <a:rPr lang="uk-UA" b="1" dirty="0" smtClean="0"/>
              <a:t>про буття</a:t>
            </a:r>
            <a:endParaRPr lang="uk-UA" b="1" dirty="0"/>
          </a:p>
        </p:txBody>
      </p:sp>
      <p:sp>
        <p:nvSpPr>
          <p:cNvPr id="3" name="Объект 2"/>
          <p:cNvSpPr>
            <a:spLocks noGrp="1"/>
          </p:cNvSpPr>
          <p:nvPr>
            <p:ph idx="1"/>
          </p:nvPr>
        </p:nvSpPr>
        <p:spPr>
          <a:xfrm>
            <a:off x="1257300" y="1642745"/>
            <a:ext cx="10515600" cy="4351338"/>
          </a:xfrm>
          <a:solidFill>
            <a:schemeClr val="accent4">
              <a:lumMod val="40000"/>
              <a:lumOff val="60000"/>
            </a:schemeClr>
          </a:solidFill>
        </p:spPr>
        <p:txBody>
          <a:bodyPr>
            <a:normAutofit/>
          </a:bodyPr>
          <a:lstStyle/>
          <a:p>
            <a:pPr marL="0" indent="0">
              <a:buNone/>
            </a:pPr>
            <a:r>
              <a:rPr lang="uk-UA" sz="2400" dirty="0" smtClean="0"/>
              <a:t>1.Світ та людина створені </a:t>
            </a:r>
            <a:r>
              <a:rPr lang="uk-UA" sz="2400" b="1" dirty="0" smtClean="0"/>
              <a:t>Світовою Волею</a:t>
            </a:r>
            <a:r>
              <a:rPr lang="uk-UA" sz="2400" dirty="0" smtClean="0"/>
              <a:t>.</a:t>
            </a:r>
            <a:endParaRPr lang="uk-UA" sz="2400" dirty="0" smtClean="0"/>
          </a:p>
          <a:p>
            <a:pPr marL="0" indent="0">
              <a:buNone/>
            </a:pPr>
            <a:r>
              <a:rPr lang="uk-UA" sz="2400" dirty="0" smtClean="0"/>
              <a:t>2. </a:t>
            </a:r>
            <a:r>
              <a:rPr lang="uk-UA" sz="2400" b="1" dirty="0" smtClean="0"/>
              <a:t>Світова Воля </a:t>
            </a:r>
            <a:r>
              <a:rPr lang="uk-UA" sz="2400" dirty="0" smtClean="0"/>
              <a:t>– сліпа, непередбачувана, </a:t>
            </a:r>
            <a:r>
              <a:rPr lang="uk-UA" sz="2400" dirty="0" err="1" smtClean="0"/>
              <a:t>неразумна</a:t>
            </a:r>
            <a:r>
              <a:rPr lang="uk-UA" sz="2400" dirty="0" smtClean="0"/>
              <a:t>.</a:t>
            </a:r>
            <a:endParaRPr lang="uk-UA" sz="2400" dirty="0" smtClean="0"/>
          </a:p>
          <a:p>
            <a:pPr marL="0" indent="0">
              <a:buNone/>
            </a:pPr>
            <a:r>
              <a:rPr lang="uk-UA" sz="2400" dirty="0" smtClean="0"/>
              <a:t>3.</a:t>
            </a:r>
            <a:r>
              <a:rPr lang="ru-RU" sz="2400" dirty="0"/>
              <a:t>  Як </a:t>
            </a:r>
            <a:r>
              <a:rPr lang="ru-RU" sz="2400" dirty="0" err="1"/>
              <a:t>річ</a:t>
            </a:r>
            <a:r>
              <a:rPr lang="ru-RU" sz="2400" dirty="0"/>
              <a:t> в </a:t>
            </a:r>
            <a:r>
              <a:rPr lang="ru-RU" sz="2400" dirty="0" err="1"/>
              <a:t>собі</a:t>
            </a:r>
            <a:r>
              <a:rPr lang="ru-RU" sz="2400" dirty="0"/>
              <a:t>, </a:t>
            </a:r>
            <a:r>
              <a:rPr lang="uk-UA" sz="2400" b="1" dirty="0" smtClean="0"/>
              <a:t>Світова Воля</a:t>
            </a:r>
            <a:r>
              <a:rPr lang="ru-RU" sz="2400" dirty="0" smtClean="0"/>
              <a:t> </a:t>
            </a:r>
            <a:r>
              <a:rPr lang="ru-RU" sz="2400" dirty="0" err="1"/>
              <a:t>завжди</a:t>
            </a:r>
            <a:r>
              <a:rPr lang="ru-RU" sz="2400" dirty="0"/>
              <a:t> абсолютно </a:t>
            </a:r>
            <a:r>
              <a:rPr lang="ru-RU" sz="2400" dirty="0" err="1"/>
              <a:t>вільна</a:t>
            </a:r>
            <a:r>
              <a:rPr lang="ru-RU" sz="2400" dirty="0" smtClean="0"/>
              <a:t>. </a:t>
            </a:r>
            <a:r>
              <a:rPr lang="ru-RU" sz="2400" dirty="0" err="1" smtClean="0"/>
              <a:t>Всі</a:t>
            </a:r>
            <a:r>
              <a:rPr lang="ru-RU" sz="2400" dirty="0" smtClean="0"/>
              <a:t> </a:t>
            </a:r>
            <a:r>
              <a:rPr lang="ru-RU" sz="2400" dirty="0" err="1" smtClean="0"/>
              <a:t>дії</a:t>
            </a:r>
            <a:r>
              <a:rPr lang="ru-RU" sz="2400" dirty="0" smtClean="0"/>
              <a:t> </a:t>
            </a:r>
            <a:r>
              <a:rPr lang="ru-RU" sz="2400" b="1" dirty="0" err="1" smtClean="0"/>
              <a:t>Волі</a:t>
            </a:r>
            <a:r>
              <a:rPr lang="ru-RU" sz="2400" dirty="0" smtClean="0"/>
              <a:t> </a:t>
            </a:r>
            <a:r>
              <a:rPr lang="ru-RU" sz="2400" dirty="0" err="1"/>
              <a:t>визначаються</a:t>
            </a:r>
            <a:r>
              <a:rPr lang="ru-RU" sz="2400" dirty="0"/>
              <a:t> мотивами, </a:t>
            </a:r>
            <a:r>
              <a:rPr lang="ru-RU" sz="2400" dirty="0" err="1"/>
              <a:t>незалежними</a:t>
            </a:r>
            <a:r>
              <a:rPr lang="ru-RU" sz="2400" dirty="0"/>
              <a:t> </a:t>
            </a:r>
            <a:r>
              <a:rPr lang="ru-RU" sz="2400" dirty="0" err="1"/>
              <a:t>від</a:t>
            </a:r>
            <a:r>
              <a:rPr lang="ru-RU" sz="2400" dirty="0"/>
              <a:t> </a:t>
            </a:r>
            <a:r>
              <a:rPr lang="ru-RU" sz="2400" dirty="0" err="1"/>
              <a:t>суб'єкта</a:t>
            </a:r>
            <a:r>
              <a:rPr lang="ru-RU" sz="2400" dirty="0"/>
              <a:t>.</a:t>
            </a:r>
            <a:endParaRPr lang="uk-UA" sz="2400" dirty="0" smtClean="0"/>
          </a:p>
          <a:p>
            <a:pPr marL="0" indent="0">
              <a:buNone/>
            </a:pPr>
            <a:r>
              <a:rPr lang="uk-UA" sz="2400" dirty="0" smtClean="0"/>
              <a:t>4.Істинна філософія  виходить не з об'єкта, і не з суб'єкта,  а із  </a:t>
            </a:r>
            <a:r>
              <a:rPr lang="uk-UA" sz="2400" b="1" dirty="0" smtClean="0"/>
              <a:t>уявлення.</a:t>
            </a:r>
            <a:endParaRPr lang="uk-UA" sz="2400" b="1" dirty="0" smtClean="0"/>
          </a:p>
          <a:p>
            <a:pPr marL="0" indent="0">
              <a:buNone/>
            </a:pPr>
            <a:r>
              <a:rPr lang="uk-UA" sz="2400" dirty="0" smtClean="0"/>
              <a:t>5.  Головне в людині – </a:t>
            </a:r>
            <a:r>
              <a:rPr lang="uk-UA" sz="2400" b="1" dirty="0" smtClean="0"/>
              <a:t>в о л я. </a:t>
            </a:r>
            <a:r>
              <a:rPr lang="ru-RU" sz="2400" dirty="0"/>
              <a:t>Характер </a:t>
            </a:r>
            <a:r>
              <a:rPr lang="ru-RU" sz="2400" dirty="0" err="1"/>
              <a:t>кожної</a:t>
            </a:r>
            <a:r>
              <a:rPr lang="ru-RU" sz="2400" dirty="0"/>
              <a:t> </a:t>
            </a:r>
            <a:r>
              <a:rPr lang="ru-RU" sz="2400" dirty="0" err="1"/>
              <a:t>людини</a:t>
            </a:r>
            <a:r>
              <a:rPr lang="ru-RU" sz="2400" dirty="0"/>
              <a:t> фатально </a:t>
            </a:r>
            <a:r>
              <a:rPr lang="ru-RU" sz="2400" dirty="0" err="1"/>
              <a:t>реагує</a:t>
            </a:r>
            <a:r>
              <a:rPr lang="ru-RU" sz="2400" dirty="0"/>
              <a:t> на </a:t>
            </a:r>
            <a:r>
              <a:rPr lang="ru-RU" sz="2400" dirty="0" err="1"/>
              <a:t>всі</a:t>
            </a:r>
            <a:r>
              <a:rPr lang="ru-RU" sz="2400" dirty="0"/>
              <a:t> </a:t>
            </a:r>
            <a:r>
              <a:rPr lang="ru-RU" sz="2400" dirty="0" err="1"/>
              <a:t>мотиви</a:t>
            </a:r>
            <a:r>
              <a:rPr lang="ru-RU" sz="2400" dirty="0"/>
              <a:t> та </a:t>
            </a:r>
            <a:r>
              <a:rPr lang="ru-RU" sz="2400" dirty="0" err="1" smtClean="0"/>
              <a:t>спонукання</a:t>
            </a:r>
            <a:r>
              <a:rPr lang="ru-RU" sz="2400" dirty="0" smtClean="0"/>
              <a:t> </a:t>
            </a:r>
            <a:r>
              <a:rPr lang="ru-RU" sz="2400" dirty="0" err="1" smtClean="0"/>
              <a:t>Світової</a:t>
            </a:r>
            <a:r>
              <a:rPr lang="ru-RU" sz="2400" dirty="0" smtClean="0"/>
              <a:t> </a:t>
            </a:r>
            <a:r>
              <a:rPr lang="ru-RU" sz="2400" dirty="0" err="1" smtClean="0"/>
              <a:t>Волі</a:t>
            </a:r>
            <a:r>
              <a:rPr lang="ru-RU" sz="2400" dirty="0" smtClean="0"/>
              <a:t>, </a:t>
            </a:r>
            <a:r>
              <a:rPr lang="ru-RU" sz="2400" dirty="0" err="1"/>
              <a:t>виключаючи</a:t>
            </a:r>
            <a:r>
              <a:rPr lang="ru-RU" sz="2400" dirty="0"/>
              <a:t> будь-</a:t>
            </a:r>
            <a:r>
              <a:rPr lang="ru-RU" sz="2400" dirty="0" err="1"/>
              <a:t>які</a:t>
            </a:r>
            <a:r>
              <a:rPr lang="ru-RU" sz="2400" dirty="0"/>
              <a:t> </a:t>
            </a:r>
            <a:r>
              <a:rPr lang="ru-RU" sz="2400" dirty="0" err="1"/>
              <a:t>довільні</a:t>
            </a:r>
            <a:r>
              <a:rPr lang="ru-RU" sz="2400" dirty="0"/>
              <a:t> </a:t>
            </a:r>
            <a:r>
              <a:rPr lang="ru-RU" sz="2400" dirty="0" err="1"/>
              <a:t>дії</a:t>
            </a:r>
            <a:r>
              <a:rPr lang="ru-RU" sz="2400" dirty="0"/>
              <a:t>. </a:t>
            </a:r>
            <a:r>
              <a:rPr lang="ru-RU" sz="2400" dirty="0" smtClean="0"/>
              <a:t>Людина</a:t>
            </a:r>
            <a:r>
              <a:rPr lang="ru-RU" sz="2400" dirty="0"/>
              <a:t> — раб </a:t>
            </a:r>
            <a:r>
              <a:rPr lang="ru-RU" sz="2400" dirty="0" err="1"/>
              <a:t>свого</a:t>
            </a:r>
            <a:r>
              <a:rPr lang="ru-RU" sz="2400" dirty="0"/>
              <a:t> характеру.</a:t>
            </a:r>
            <a:endParaRPr lang="uk-UA" sz="2400" b="1" dirty="0" smtClean="0"/>
          </a:p>
          <a:p>
            <a:pPr marL="0" indent="0">
              <a:buNone/>
            </a:pPr>
            <a:endParaRPr lang="uk-UA" sz="2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838200" y="377825"/>
            <a:ext cx="10515600" cy="430213"/>
          </a:xfrm>
        </p:spPr>
        <p:txBody>
          <a:bodyPr vert="horz" lIns="91440" tIns="45720" rIns="91440" bIns="45720" rtlCol="0" anchor="ctr"/>
          <a:p>
            <a:pPr algn="ctr"/>
            <a:r>
              <a:rPr sz="2800" b="1" dirty="0">
                <a:solidFill>
                  <a:srgbClr val="000000"/>
                </a:solidFill>
                <a:latin typeface="Times New Roman" panose="02020603050405020304" pitchFamily="18" charset="0"/>
                <a:cs typeface="Times New Roman" panose="02020603050405020304" pitchFamily="18" charset="0"/>
              </a:rPr>
              <a:t>Список рекомендованої літератури</a:t>
            </a:r>
            <a:r>
              <a:rPr sz="2800" b="1" i="1" dirty="0">
                <a:latin typeface="Times New Roman" panose="02020603050405020304" pitchFamily="18" charset="0"/>
                <a:cs typeface="Times New Roman" panose="02020603050405020304" pitchFamily="18" charset="0"/>
              </a:rPr>
              <a:t> </a:t>
            </a:r>
            <a:br>
              <a:rPr sz="3600" dirty="0">
                <a:latin typeface="Times New Roman" panose="02020603050405020304" pitchFamily="18" charset="0"/>
                <a:cs typeface="Times New Roman" panose="02020603050405020304" pitchFamily="18" charset="0"/>
              </a:rPr>
            </a:br>
            <a:endParaRPr sz="4000" dirty="0"/>
          </a:p>
        </p:txBody>
      </p:sp>
      <p:sp>
        <p:nvSpPr>
          <p:cNvPr id="3" name="Объект 2"/>
          <p:cNvSpPr>
            <a:spLocks noGrp="1"/>
          </p:cNvSpPr>
          <p:nvPr>
            <p:ph idx="1"/>
          </p:nvPr>
        </p:nvSpPr>
        <p:spPr>
          <a:xfrm>
            <a:off x="204788" y="808038"/>
            <a:ext cx="11666538" cy="5765800"/>
          </a:xfrm>
        </p:spPr>
        <p:txBody>
          <a:bodyPr vert="horz" lIns="91440" tIns="45720" rIns="91440" bIns="45720" rtlCol="0"/>
          <a:p>
            <a:pPr marL="0" indent="0" algn="just">
              <a:buNone/>
            </a:pPr>
            <a:r>
              <a:rPr dirty="0">
                <a:latin typeface="Times New Roman" panose="02020603050405020304" pitchFamily="18" charset="0"/>
                <a:cs typeface="Times New Roman" panose="02020603050405020304" pitchFamily="18" charset="0"/>
              </a:rPr>
              <a:t>1. </a:t>
            </a:r>
            <a:r>
              <a:rPr lang="uk-UA" altLang="x-none" dirty="0">
                <a:latin typeface="Times New Roman" panose="02020603050405020304" pitchFamily="18" charset="0"/>
                <a:cs typeface="Times New Roman" panose="02020603050405020304" pitchFamily="18" charset="0"/>
              </a:rPr>
              <a:t>Історія філософії: Підручник / Ярошовець В.І., Бичко І.В., Бугров В.А. та ін.; </a:t>
            </a:r>
            <a:r>
              <a:rPr lang="uk-UA" altLang="x-none" b="1" dirty="0">
                <a:latin typeface="Times New Roman" panose="02020603050405020304" pitchFamily="18" charset="0"/>
                <a:cs typeface="Times New Roman" panose="02020603050405020304" pitchFamily="18" charset="0"/>
              </a:rPr>
              <a:t>за ред. В.І.Ярошовця.</a:t>
            </a:r>
            <a:r>
              <a:rPr lang="uk-UA" altLang="x-none" dirty="0">
                <a:latin typeface="Times New Roman" panose="02020603050405020304" pitchFamily="18" charset="0"/>
                <a:cs typeface="Times New Roman" panose="02020603050405020304" pitchFamily="18" charset="0"/>
              </a:rPr>
              <a:t>  Київ: Вид. ПАРАПАН, 2002. 774 с.                                                                                                 	2.  </a:t>
            </a:r>
            <a:r>
              <a:rPr lang="uk-UA" altLang="x-none" b="1" dirty="0">
                <a:latin typeface="Times New Roman" panose="02020603050405020304" pitchFamily="18" charset="0"/>
                <a:cs typeface="Times New Roman" panose="02020603050405020304" pitchFamily="18" charset="0"/>
              </a:rPr>
              <a:t>Андрущенко, В. П</a:t>
            </a:r>
            <a:r>
              <a:rPr lang="uk-UA" altLang="x-none" dirty="0">
                <a:latin typeface="Times New Roman" panose="02020603050405020304" pitchFamily="18" charset="0"/>
                <a:cs typeface="Times New Roman" panose="02020603050405020304" pitchFamily="18" charset="0"/>
              </a:rPr>
              <a:t>. Історія соціальної філософії: (Західноєвропейський контекст) : підруч. для студ. вищ. навч. закл. / В. П. Андрущенко. Київ : Тандем, 2000. 416 с.                                                                                                                                                  	3. </a:t>
            </a:r>
            <a:r>
              <a:rPr lang="uk-UA" altLang="x-none" b="1" dirty="0">
                <a:latin typeface="Times New Roman" panose="02020603050405020304" pitchFamily="18" charset="0"/>
                <a:cs typeface="Times New Roman" panose="02020603050405020304" pitchFamily="18" charset="0"/>
              </a:rPr>
              <a:t>Менжулін В.І</a:t>
            </a:r>
            <a:r>
              <a:rPr lang="uk-UA" altLang="x-none" dirty="0">
                <a:latin typeface="Times New Roman" panose="02020603050405020304" pitchFamily="18" charset="0"/>
                <a:cs typeface="Times New Roman" panose="02020603050405020304" pitchFamily="18" charset="0"/>
              </a:rPr>
              <a:t>.  Історико-філософська біографістика:</a:t>
            </a:r>
            <a:endParaRPr lang="uk-UA" altLang="x-none" dirty="0">
              <a:latin typeface="Times New Roman" panose="02020603050405020304" pitchFamily="18" charset="0"/>
              <a:cs typeface="Times New Roman" panose="02020603050405020304" pitchFamily="18" charset="0"/>
            </a:endParaRPr>
          </a:p>
          <a:p>
            <a:pPr marL="0" indent="0" algn="just">
              <a:buNone/>
            </a:pPr>
            <a:r>
              <a:rPr lang="uk-UA" altLang="x-none" dirty="0">
                <a:latin typeface="Times New Roman" panose="02020603050405020304" pitchFamily="18" charset="0"/>
                <a:cs typeface="Times New Roman" panose="02020603050405020304" pitchFamily="18" charset="0"/>
              </a:rPr>
              <a:t>Провідні тенденції та віхи становлення//НАУКОВІ ЗАПИСКИ НаУКМА. Том 115. Філософія та релігієзнавство. Київ, 2011. Стор.18-25.                                                                                                  	4. </a:t>
            </a:r>
            <a:r>
              <a:rPr lang="uk-UA" altLang="x-none" b="1" dirty="0">
                <a:latin typeface="Times New Roman" panose="02020603050405020304" pitchFamily="18" charset="0"/>
                <a:cs typeface="Times New Roman" panose="02020603050405020304" pitchFamily="18" charset="0"/>
              </a:rPr>
              <a:t>Менжулін В.І.</a:t>
            </a:r>
            <a:r>
              <a:rPr lang="uk-UA" altLang="x-none" dirty="0">
                <a:latin typeface="Times New Roman" panose="02020603050405020304" pitchFamily="18" charset="0"/>
                <a:cs typeface="Times New Roman" panose="02020603050405020304" pitchFamily="18" charset="0"/>
              </a:rPr>
              <a:t>  Біографічний підхід в історико-філософському пізнанні: монографія. Київ: НаУКМА, 2010. 216 с. </a:t>
            </a:r>
            <a:endParaRPr lang="uk-UA" altLang="x-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63552" y="274638"/>
            <a:ext cx="8147248" cy="634082"/>
          </a:xfrm>
          <a:solidFill>
            <a:schemeClr val="accent1"/>
          </a:solidFill>
        </p:spPr>
        <p:txBody>
          <a:bodyPr>
            <a:normAutofit fontScale="90000"/>
          </a:bodyPr>
          <a:lstStyle/>
          <a:p>
            <a:r>
              <a:rPr lang="uk-UA" b="1" dirty="0" smtClean="0"/>
              <a:t>Теорія пізнання А.</a:t>
            </a:r>
            <a:r>
              <a:rPr lang="uk-UA" b="1" dirty="0" err="1" smtClean="0"/>
              <a:t>Шопенгауера</a:t>
            </a:r>
            <a:endParaRPr lang="uk-UA" b="1" dirty="0"/>
          </a:p>
        </p:txBody>
      </p:sp>
      <p:sp>
        <p:nvSpPr>
          <p:cNvPr id="3" name="Объект 2"/>
          <p:cNvSpPr>
            <a:spLocks noGrp="1"/>
          </p:cNvSpPr>
          <p:nvPr>
            <p:ph idx="1"/>
          </p:nvPr>
        </p:nvSpPr>
        <p:spPr>
          <a:xfrm>
            <a:off x="1703512" y="980727"/>
            <a:ext cx="8928000" cy="5832000"/>
          </a:xfrm>
          <a:solidFill>
            <a:schemeClr val="accent5">
              <a:lumMod val="40000"/>
              <a:lumOff val="60000"/>
            </a:schemeClr>
          </a:solidFill>
        </p:spPr>
        <p:txBody>
          <a:bodyPr/>
          <a:lstStyle/>
          <a:p>
            <a:pPr marL="0" indent="0">
              <a:buNone/>
            </a:pPr>
            <a:r>
              <a:rPr lang="uk-UA" dirty="0" smtClean="0"/>
              <a:t>1.Пануюча в світі </a:t>
            </a:r>
            <a:r>
              <a:rPr lang="uk-UA" b="1" dirty="0" smtClean="0"/>
              <a:t>Воля</a:t>
            </a:r>
            <a:r>
              <a:rPr lang="uk-UA" dirty="0" smtClean="0"/>
              <a:t>  виключає наявність закономірностей розвитку природи та суспільства, що робить неможливим їх пізнання.</a:t>
            </a:r>
            <a:endParaRPr lang="uk-UA" dirty="0" smtClean="0"/>
          </a:p>
          <a:p>
            <a:pPr marL="0" indent="0">
              <a:buNone/>
            </a:pPr>
            <a:r>
              <a:rPr lang="uk-UA" dirty="0" smtClean="0"/>
              <a:t>2.Науково пізнання має пристосувальну функцію.</a:t>
            </a:r>
            <a:endParaRPr lang="uk-UA" dirty="0" smtClean="0"/>
          </a:p>
          <a:p>
            <a:pPr marL="0" indent="0">
              <a:buNone/>
            </a:pPr>
            <a:r>
              <a:rPr lang="uk-UA" dirty="0" smtClean="0"/>
              <a:t>Наука не шукає істину, а слугує пануючий </a:t>
            </a:r>
            <a:r>
              <a:rPr lang="uk-UA" b="1" dirty="0" smtClean="0"/>
              <a:t>Волі</a:t>
            </a:r>
            <a:r>
              <a:rPr lang="uk-UA" dirty="0" smtClean="0"/>
              <a:t>.</a:t>
            </a:r>
            <a:endParaRPr lang="uk-UA" dirty="0" smtClean="0"/>
          </a:p>
          <a:p>
            <a:pPr marL="0" indent="0">
              <a:buNone/>
            </a:pPr>
            <a:r>
              <a:rPr lang="uk-UA" dirty="0" smtClean="0"/>
              <a:t>3.</a:t>
            </a:r>
            <a:r>
              <a:rPr lang="ru-RU" dirty="0" smtClean="0"/>
              <a:t> </a:t>
            </a:r>
            <a:r>
              <a:rPr lang="ru-RU" dirty="0" err="1" smtClean="0"/>
              <a:t>Інтелект</a:t>
            </a:r>
            <a:r>
              <a:rPr lang="ru-RU" dirty="0" smtClean="0"/>
              <a:t> </a:t>
            </a:r>
            <a:r>
              <a:rPr lang="ru-RU" dirty="0" err="1" smtClean="0"/>
              <a:t>пізнає</a:t>
            </a:r>
            <a:r>
              <a:rPr lang="ru-RU" dirty="0" smtClean="0"/>
              <a:t> не </a:t>
            </a:r>
            <a:r>
              <a:rPr lang="ru-RU" dirty="0" err="1" smtClean="0"/>
              <a:t>самі</a:t>
            </a:r>
            <a:r>
              <a:rPr lang="ru-RU" dirty="0" smtClean="0"/>
              <a:t> </a:t>
            </a:r>
            <a:r>
              <a:rPr lang="ru-RU" dirty="0" err="1" smtClean="0"/>
              <a:t>речі</a:t>
            </a:r>
            <a:r>
              <a:rPr lang="ru-RU" dirty="0" smtClean="0"/>
              <a:t>, а </a:t>
            </a:r>
            <a:r>
              <a:rPr lang="ru-RU" dirty="0" err="1" smtClean="0"/>
              <a:t>тільки</a:t>
            </a:r>
            <a:r>
              <a:rPr lang="ru-RU" dirty="0" smtClean="0"/>
              <a:t> </a:t>
            </a:r>
            <a:r>
              <a:rPr lang="ru-RU" dirty="0" err="1" smtClean="0"/>
              <a:t>їх</a:t>
            </a:r>
            <a:r>
              <a:rPr lang="ru-RU" dirty="0" smtClean="0"/>
              <a:t> </a:t>
            </a:r>
            <a:r>
              <a:rPr lang="ru-RU" dirty="0" err="1" smtClean="0"/>
              <a:t>відносини</a:t>
            </a:r>
            <a:r>
              <a:rPr lang="ru-RU" dirty="0" smtClean="0"/>
              <a:t>, </a:t>
            </a:r>
            <a:r>
              <a:rPr lang="ru-RU" dirty="0" err="1" smtClean="0"/>
              <a:t>від</a:t>
            </a:r>
            <a:r>
              <a:rPr lang="ru-RU" dirty="0" smtClean="0"/>
              <a:t> </a:t>
            </a:r>
            <a:r>
              <a:rPr lang="ru-RU" dirty="0" err="1" smtClean="0"/>
              <a:t>яких</a:t>
            </a:r>
            <a:r>
              <a:rPr lang="ru-RU" dirty="0" smtClean="0"/>
              <a:t> </a:t>
            </a:r>
            <a:r>
              <a:rPr lang="ru-RU" dirty="0" err="1" smtClean="0"/>
              <a:t>залежить</a:t>
            </a:r>
            <a:r>
              <a:rPr lang="ru-RU" dirty="0" smtClean="0"/>
              <a:t> </a:t>
            </a:r>
            <a:r>
              <a:rPr lang="ru-RU" dirty="0" err="1" smtClean="0"/>
              <a:t>задоволення</a:t>
            </a:r>
            <a:r>
              <a:rPr lang="ru-RU" dirty="0" smtClean="0"/>
              <a:t> потреб </a:t>
            </a:r>
            <a:r>
              <a:rPr lang="ru-RU" dirty="0" err="1" smtClean="0"/>
              <a:t>панівної</a:t>
            </a:r>
            <a:r>
              <a:rPr lang="ru-RU" dirty="0" smtClean="0"/>
              <a:t> </a:t>
            </a:r>
            <a:r>
              <a:rPr lang="ru-RU" b="1" dirty="0" err="1" smtClean="0"/>
              <a:t>Волі</a:t>
            </a:r>
            <a:r>
              <a:rPr lang="ru-RU" dirty="0" smtClean="0"/>
              <a:t>.</a:t>
            </a:r>
            <a:endParaRPr lang="ru-RU" dirty="0" smtClean="0"/>
          </a:p>
          <a:p>
            <a:pPr marL="0" indent="0">
              <a:buNone/>
            </a:pPr>
            <a:endParaRPr lang="uk-UA" dirty="0" smtClean="0"/>
          </a:p>
          <a:p>
            <a:pPr marL="0" indent="0">
              <a:buNone/>
            </a:pPr>
            <a:endParaRPr lang="uk-U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91544" y="274638"/>
            <a:ext cx="8219256" cy="634082"/>
          </a:xfrm>
          <a:solidFill>
            <a:srgbClr val="92D050"/>
          </a:solidFill>
        </p:spPr>
        <p:txBody>
          <a:bodyPr>
            <a:normAutofit fontScale="90000"/>
          </a:bodyPr>
          <a:lstStyle/>
          <a:p>
            <a:r>
              <a:rPr lang="ru-RU" dirty="0" err="1" smtClean="0"/>
              <a:t>А.Шопенгауер</a:t>
            </a:r>
            <a:r>
              <a:rPr lang="ru-RU" dirty="0" smtClean="0"/>
              <a:t> </a:t>
            </a:r>
            <a:r>
              <a:rPr lang="ru-RU" dirty="0" err="1" smtClean="0"/>
              <a:t>вважав</a:t>
            </a:r>
            <a:r>
              <a:rPr lang="ru-RU" dirty="0" smtClean="0"/>
              <a:t>, </a:t>
            </a:r>
            <a:r>
              <a:rPr lang="ru-RU" dirty="0" err="1" smtClean="0"/>
              <a:t>що</a:t>
            </a:r>
            <a:r>
              <a:rPr lang="ru-RU" dirty="0" smtClean="0"/>
              <a:t> :</a:t>
            </a:r>
            <a:endParaRPr lang="uk-UA" dirty="0"/>
          </a:p>
        </p:txBody>
      </p:sp>
      <p:sp>
        <p:nvSpPr>
          <p:cNvPr id="3" name="Объект 2"/>
          <p:cNvSpPr>
            <a:spLocks noGrp="1"/>
          </p:cNvSpPr>
          <p:nvPr>
            <p:ph idx="1"/>
          </p:nvPr>
        </p:nvSpPr>
        <p:spPr>
          <a:xfrm>
            <a:off x="1847528" y="980727"/>
            <a:ext cx="8676000" cy="5796000"/>
          </a:xfrm>
          <a:solidFill>
            <a:schemeClr val="accent3">
              <a:lumMod val="40000"/>
              <a:lumOff val="60000"/>
            </a:schemeClr>
          </a:solidFill>
        </p:spPr>
        <p:txBody>
          <a:bodyPr>
            <a:normAutofit fontScale="92500" lnSpcReduction="20000"/>
          </a:bodyPr>
          <a:lstStyle/>
          <a:p>
            <a:pPr marL="0" indent="0">
              <a:buNone/>
            </a:pPr>
            <a:r>
              <a:rPr lang="uk-UA" sz="2800" dirty="0" smtClean="0"/>
              <a:t>1. Законом життя в суспільстві є війна всіх проти всіх.</a:t>
            </a:r>
            <a:endParaRPr lang="uk-UA" sz="2800" dirty="0" smtClean="0"/>
          </a:p>
          <a:p>
            <a:pPr marL="0" indent="0">
              <a:buNone/>
            </a:pPr>
            <a:r>
              <a:rPr lang="uk-UA" sz="2800" dirty="0" smtClean="0"/>
              <a:t>2. Суспільство, в якому ми живемо, найгірше з усіх можливих (песимізм).</a:t>
            </a:r>
            <a:endParaRPr lang="uk-UA" sz="2800" dirty="0" smtClean="0"/>
          </a:p>
          <a:p>
            <a:pPr marL="0" indent="0">
              <a:buNone/>
            </a:pPr>
            <a:r>
              <a:rPr lang="uk-UA" sz="2800" dirty="0" smtClean="0"/>
              <a:t>3.Щастя - це ілюзія, міраж.</a:t>
            </a:r>
            <a:endParaRPr lang="uk-UA" sz="2800" dirty="0" smtClean="0"/>
          </a:p>
          <a:p>
            <a:pPr marL="0" indent="0">
              <a:buNone/>
            </a:pPr>
            <a:r>
              <a:rPr lang="uk-UA" sz="2800" dirty="0" smtClean="0"/>
              <a:t>4. Закликає до аскетизму і нірвани.</a:t>
            </a:r>
            <a:endParaRPr lang="uk-UA" sz="2800" dirty="0" smtClean="0"/>
          </a:p>
          <a:p>
            <a:pPr marL="0" indent="0">
              <a:buNone/>
            </a:pPr>
            <a:r>
              <a:rPr lang="uk-UA" sz="2800" dirty="0" smtClean="0"/>
              <a:t>5. Три вищих цінності в житті людини - здоров'я, молодість, свобода. Цінуються, коли втрачаються людиною.</a:t>
            </a:r>
            <a:endParaRPr lang="uk-UA" sz="2800" dirty="0" smtClean="0"/>
          </a:p>
          <a:p>
            <a:pPr marL="0" indent="0">
              <a:buNone/>
            </a:pPr>
            <a:r>
              <a:rPr lang="uk-UA" sz="2800" dirty="0" smtClean="0"/>
              <a:t>6. Найвище благо людина може знайти тільки на самоті.</a:t>
            </a:r>
            <a:endParaRPr lang="uk-UA" sz="2800" dirty="0" smtClean="0"/>
          </a:p>
          <a:p>
            <a:pPr marL="0" indent="0">
              <a:buNone/>
            </a:pPr>
            <a:r>
              <a:rPr lang="uk-UA" sz="2800" dirty="0" smtClean="0"/>
              <a:t>7. Життєвий девіз А.</a:t>
            </a:r>
            <a:r>
              <a:rPr lang="uk-UA" sz="2800" dirty="0" err="1" smtClean="0"/>
              <a:t>Шопенгауера</a:t>
            </a:r>
            <a:r>
              <a:rPr lang="uk-UA" sz="2800" dirty="0" smtClean="0"/>
              <a:t> - "не любити, не ненавидіти, нічого не оскаржувати, нікому не довіряти".</a:t>
            </a:r>
            <a:endParaRPr lang="uk-UA" sz="2800" dirty="0" smtClean="0"/>
          </a:p>
          <a:p>
            <a:pPr marL="0" indent="0">
              <a:buNone/>
            </a:pPr>
            <a:r>
              <a:rPr lang="uk-UA" sz="2800" dirty="0" smtClean="0"/>
              <a:t>8. "Любов - це пастка природи для продовження роду". Любов заснована лише на інстинктах.</a:t>
            </a:r>
            <a:endParaRPr lang="uk-UA" sz="2800" dirty="0" smtClean="0"/>
          </a:p>
          <a:p>
            <a:pPr marL="0" indent="0">
              <a:buNone/>
            </a:pPr>
            <a:r>
              <a:rPr lang="uk-UA" sz="2800" dirty="0" smtClean="0"/>
              <a:t>9. Зло розглядає як позитивний момент. Зло мобілізує, підвищує активність, силу і волю людини.</a:t>
            </a:r>
            <a:endParaRPr lang="uk-UA" sz="2800" dirty="0" smtClean="0"/>
          </a:p>
          <a:p>
            <a:pPr marL="0" indent="0">
              <a:buNone/>
            </a:pPr>
            <a:r>
              <a:rPr lang="uk-UA" sz="2800" dirty="0" smtClean="0"/>
              <a:t>10. </a:t>
            </a:r>
            <a:r>
              <a:rPr lang="ru-RU" sz="2800" dirty="0" err="1" smtClean="0"/>
              <a:t>Музика</a:t>
            </a:r>
            <a:r>
              <a:rPr lang="ru-RU" sz="2800" dirty="0" smtClean="0"/>
              <a:t> - </a:t>
            </a:r>
            <a:r>
              <a:rPr lang="ru-RU" sz="2800" dirty="0" err="1" smtClean="0"/>
              <a:t>найвища</a:t>
            </a:r>
            <a:r>
              <a:rPr lang="ru-RU" sz="2800" dirty="0" smtClean="0"/>
              <a:t> форма </a:t>
            </a:r>
            <a:r>
              <a:rPr lang="ru-RU" sz="2800" dirty="0" err="1" smtClean="0"/>
              <a:t>вираження</a:t>
            </a:r>
            <a:r>
              <a:rPr lang="ru-RU" sz="2800" dirty="0" smtClean="0"/>
              <a:t> </a:t>
            </a:r>
            <a:r>
              <a:rPr lang="ru-RU" sz="2800" dirty="0" err="1" smtClean="0"/>
              <a:t>мистецтва</a:t>
            </a:r>
            <a:r>
              <a:rPr lang="ru-RU" sz="2800" dirty="0" smtClean="0"/>
              <a:t>.</a:t>
            </a:r>
            <a:endParaRPr lang="uk-UA"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63552" y="0"/>
            <a:ext cx="7920880" cy="908720"/>
          </a:xfrm>
          <a:solidFill>
            <a:schemeClr val="accent4">
              <a:lumMod val="60000"/>
              <a:lumOff val="40000"/>
            </a:schemeClr>
          </a:solidFill>
        </p:spPr>
        <p:txBody>
          <a:bodyPr>
            <a:normAutofit/>
          </a:bodyPr>
          <a:lstStyle/>
          <a:p>
            <a:pPr algn="ctr"/>
            <a:r>
              <a:rPr lang="uk-UA" sz="2800" b="1" dirty="0"/>
              <a:t>Песимізм </a:t>
            </a:r>
            <a:r>
              <a:rPr lang="uk-UA" sz="2800" b="1" dirty="0" smtClean="0"/>
              <a:t> А. </a:t>
            </a:r>
            <a:r>
              <a:rPr lang="uk-UA" sz="2800" b="1" dirty="0" err="1" smtClean="0"/>
              <a:t>Шопенгауера</a:t>
            </a:r>
            <a:r>
              <a:rPr lang="uk-UA" sz="3600" dirty="0"/>
              <a:t>. </a:t>
            </a:r>
            <a:endParaRPr lang="uk-UA" sz="3600" dirty="0"/>
          </a:p>
        </p:txBody>
      </p:sp>
      <p:sp>
        <p:nvSpPr>
          <p:cNvPr id="3" name="Объект 2"/>
          <p:cNvSpPr>
            <a:spLocks noGrp="1"/>
          </p:cNvSpPr>
          <p:nvPr>
            <p:ph idx="1"/>
          </p:nvPr>
        </p:nvSpPr>
        <p:spPr>
          <a:xfrm>
            <a:off x="1775520" y="980727"/>
            <a:ext cx="8784000" cy="5904000"/>
          </a:xfrm>
          <a:blipFill>
            <a:blip r:embed="rId1"/>
            <a:tile tx="0" ty="0" sx="100000" sy="100000" flip="none" algn="tl"/>
          </a:blipFill>
        </p:spPr>
        <p:txBody>
          <a:bodyPr>
            <a:normAutofit/>
          </a:bodyPr>
          <a:lstStyle/>
          <a:p>
            <a:pPr marL="0" indent="0" algn="just">
              <a:buNone/>
            </a:pPr>
            <a:r>
              <a:rPr lang="uk-UA" dirty="0" smtClean="0"/>
              <a:t>1. </a:t>
            </a:r>
            <a:r>
              <a:rPr lang="uk-UA" sz="2000" dirty="0" smtClean="0"/>
              <a:t>  Людське </a:t>
            </a:r>
            <a:r>
              <a:rPr lang="uk-UA" sz="2000" dirty="0"/>
              <a:t>життя неодмінно протікає між бажанням і задоволенням. </a:t>
            </a:r>
            <a:endParaRPr lang="uk-UA" sz="2000" dirty="0" smtClean="0"/>
          </a:p>
          <a:p>
            <a:pPr marL="0" indent="0" algn="just">
              <a:buNone/>
            </a:pPr>
            <a:r>
              <a:rPr lang="uk-UA" sz="2000" dirty="0" smtClean="0"/>
              <a:t>2.   Бажання </a:t>
            </a:r>
            <a:r>
              <a:rPr lang="uk-UA" sz="2000" dirty="0"/>
              <a:t>за своєю природою — страждання, </a:t>
            </a:r>
            <a:r>
              <a:rPr lang="uk-UA" sz="2000" dirty="0" smtClean="0"/>
              <a:t> задоволення </a:t>
            </a:r>
            <a:r>
              <a:rPr lang="uk-UA" sz="2000" dirty="0"/>
              <a:t>страждання швидко переповнює людину, ціль видається примарною, володіння нею втрачає привабливість</a:t>
            </a:r>
            <a:r>
              <a:rPr lang="uk-UA" sz="2000" dirty="0" smtClean="0"/>
              <a:t>.</a:t>
            </a:r>
            <a:endParaRPr lang="uk-UA" sz="2000" dirty="0" smtClean="0"/>
          </a:p>
          <a:p>
            <a:pPr marL="514350" indent="-514350" algn="just">
              <a:buAutoNum type="arabicPeriod" startAt="3"/>
            </a:pPr>
            <a:r>
              <a:rPr lang="uk-UA" sz="2000" dirty="0" smtClean="0"/>
              <a:t>Як </a:t>
            </a:r>
            <a:r>
              <a:rPr lang="uk-UA" sz="2000" dirty="0"/>
              <a:t>тільки потреба задоволена, в життя </a:t>
            </a:r>
            <a:r>
              <a:rPr lang="uk-UA" sz="2000" dirty="0" smtClean="0"/>
              <a:t>приходять перенасичення </a:t>
            </a:r>
            <a:r>
              <a:rPr lang="uk-UA" sz="2000" dirty="0"/>
              <a:t>і нудьга, які залишають відбиток відчаю навіть на забезпечених і щасливих. </a:t>
            </a:r>
            <a:endParaRPr lang="uk-UA" sz="2000" dirty="0" smtClean="0"/>
          </a:p>
          <a:p>
            <a:pPr marL="514350" indent="-514350" algn="just">
              <a:buAutoNum type="arabicPeriod" startAt="3"/>
            </a:pPr>
            <a:r>
              <a:rPr lang="uk-UA" sz="2000" dirty="0" smtClean="0"/>
              <a:t>Те</a:t>
            </a:r>
            <a:r>
              <a:rPr lang="uk-UA" sz="2000" dirty="0"/>
              <a:t>, що називають щастям, завжди негативна характеристика і зводиться лише до позбавлення страждання. Але далі або нове страждання, або нудьга. </a:t>
            </a:r>
            <a:endParaRPr lang="uk-UA" sz="2000" dirty="0" smtClean="0"/>
          </a:p>
          <a:p>
            <a:pPr marL="514350" indent="-514350" algn="just">
              <a:buAutoNum type="arabicPeriod" startAt="3"/>
            </a:pPr>
            <a:r>
              <a:rPr lang="uk-UA" sz="2000" dirty="0" smtClean="0"/>
              <a:t>Страждання </a:t>
            </a:r>
            <a:r>
              <a:rPr lang="uk-UA" sz="2000" dirty="0"/>
              <a:t>притаманне життю, і від випадку залежить усунення не страждання, а лише його конкретної форми.</a:t>
            </a:r>
            <a:endParaRPr lang="uk-UA"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a:t>Артур Шопенгауер “Метафізика полової любові”</a:t>
            </a:r>
            <a:endParaRPr lang="uk-UA" altLang="en-US"/>
          </a:p>
        </p:txBody>
      </p:sp>
      <p:sp>
        <p:nvSpPr>
          <p:cNvPr id="3" name="Content Placeholder 2"/>
          <p:cNvSpPr>
            <a:spLocks noGrp="1"/>
          </p:cNvSpPr>
          <p:nvPr>
            <p:ph idx="1"/>
          </p:nvPr>
        </p:nvSpPr>
        <p:spPr/>
        <p:txBody>
          <a:bodyPr/>
          <a:p>
            <a:pPr algn="just"/>
            <a:r>
              <a:rPr lang="uk-UA" altLang="en-US" sz="1800"/>
              <a:t>“</a:t>
            </a:r>
            <a:r>
              <a:rPr lang="en-US" sz="1800"/>
              <a:t>Бо всяка закоханість, який би ефірний вигляд вона собі не надавала, має своє коріння виключно </a:t>
            </a:r>
            <a:r>
              <a:rPr lang="en-US" sz="1800" b="1"/>
              <a:t>в статевому інстинкті;</a:t>
            </a:r>
            <a:r>
              <a:rPr lang="en-US" sz="1800"/>
              <a:t> так, по суті, вона й не що інше, як точно певний,індивідуалізований статевий інстинкт. І ось, якщо, твердо пам'ятаючи це, ми подумаємо про ту важливу роль, яку статеве кохання, у всіх своїх ступенях і відтінках, грає не тільки в п'єсах і романах, а й насправді, де воно після любові до життя є наймогутнішим і наймогутнішим</a:t>
            </a:r>
            <a:r>
              <a:rPr lang="uk-UA" altLang="en-US" sz="1800"/>
              <a:t>,</a:t>
            </a:r>
            <a:r>
              <a:rPr lang="en-US" sz="1800"/>
              <a:t> </a:t>
            </a:r>
            <a:r>
              <a:rPr lang="en-US" sz="1800" b="1"/>
              <a:t>діяльною з усіх пружин буття</a:t>
            </a:r>
            <a:r>
              <a:rPr lang="en-US" sz="1800"/>
              <a:t>, де вона безперервно поглинає половину сил і думок молодого людства, становить кінцеву мету майже всякого людського прагнення, надає шкідливий вплив на найважливіші справи та події, щогодини перериває найсерйозніші заняття, іноді ненадовго бентежить. непроханою гостею проникати її своїм мотлохом у наради державних чоловіків і в дослідження вчених, вправно забирається зі своїми записочками і локонами навіть у міністерські портфелі та філософські манускрипти, щодня заохочує на найризикованіші і найгірші стосунки, руйнує найдорожчі і близькі , вимагає собі в жертву то життя і здоров'я, то багатства, суспільного становища і щастя, забирає совість у чесного, робить зрадником вірного і загалом виступає як ворожий демон, який намагається все перевернути, заплутати, повалити, якщо ми подумаємо про це, то мимоволі захочеться нам вигукнути: до чого цей шум? до чого вся метушня та хвилювання, всі ці страхи та прикрості</a:t>
            </a:r>
            <a:r>
              <a:rPr lang="uk-UA" altLang="en-US" sz="1800"/>
              <a:t>”</a:t>
            </a:r>
            <a:endParaRPr lang="uk-UA" altLang="en-US" sz="18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uk-UA" altLang="en-US">
                <a:sym typeface="+mn-ea"/>
              </a:rPr>
              <a:t>Артур Шопенгауер “Метафізика полової любові”</a:t>
            </a:r>
            <a:endParaRPr lang="en-US"/>
          </a:p>
        </p:txBody>
      </p:sp>
      <p:sp>
        <p:nvSpPr>
          <p:cNvPr id="3" name="Content Placeholder 2"/>
          <p:cNvSpPr>
            <a:spLocks noGrp="1"/>
          </p:cNvSpPr>
          <p:nvPr>
            <p:ph idx="1"/>
          </p:nvPr>
        </p:nvSpPr>
        <p:spPr/>
        <p:txBody>
          <a:bodyPr/>
          <a:p>
            <a:r>
              <a:rPr lang="uk-UA" altLang="en-US" sz="1800"/>
              <a:t>“</a:t>
            </a:r>
            <a:r>
              <a:rPr lang="en-US" sz="1800"/>
              <a:t>Саме: те, до чого ведуть любовні справи, це не більше, не менше, як </a:t>
            </a:r>
            <a:r>
              <a:rPr lang="en-US" sz="1800" b="1"/>
              <a:t>створення наступного покоління.</a:t>
            </a:r>
            <a:r>
              <a:rPr lang="uk-UA" altLang="en-US" sz="1800" b="1"/>
              <a:t>”   “Те, що в кінцевому рахунку, з такою силою вабить два індивіда різної статі до поєднання виключно один з одним, це воля до життя, що виявляється у всьому даному роді; тут вона використовує відповідну її цілям об'єктивацію себе в тій дитині, яку можуть зробити на світ обоє закоханих. Особина ця успадковує від батька волю чи характер, від матері - інтелект, а статура - від обох. “</a:t>
            </a:r>
            <a:endParaRPr lang="uk-UA" altLang="en-US" sz="1800" b="1"/>
          </a:p>
          <a:p>
            <a:pPr algn="l"/>
            <a:r>
              <a:rPr lang="uk-UA" altLang="en-US" sz="1800" b="1"/>
              <a:t>“Насамперед і суттєвіше любовна схильність тяжіє до здоров'я, сили і краси, а отже і до молодості”</a:t>
            </a:r>
            <a:endParaRPr lang="uk-UA" altLang="en-US" sz="1800" b="1"/>
          </a:p>
          <a:p>
            <a:pPr algn="l"/>
            <a:r>
              <a:rPr lang="uk-UA" altLang="en-US" sz="1800" b="1"/>
              <a:t> “Егоїзм так глибоко коріниться у властивостях будь-якої індивідуальності взагалі, що, коли необхідно пробудити до діяльності якусь індивідуальну істоту, то єдино надійними стимулами для цього є його егоїстичні цілі. І хоча рід має на індивід більш первісне, близьке і значне право, ніж сама минуща індивідуальність, але коли індивід має працювати для благополуччя і збереження роду і навіть приносити для цього жертви, то його інтелект, розрахований на одні тільки індивідуальні цілі, не може настільки ясно перейнятися важливістю цієї справи, щоб чинити згідно з нею. Ось чому в подібних випадках природа може досягти своєї мети тільки тим, що вселяє індивіду відому ілюзію, внаслідок якої йому здається його особистим благом те, що насправді становить благо тільки для роду, і таким чином індивід служить останньому, уявляючи, що служить самому собі: перед ним проноситься найчистіша химера, яка, спонукавши його на відомий вчинок, негайно зникає; і, як мотив, вона замінює йому дійсність. Ця ілюзія – інстинкт. “</a:t>
            </a:r>
            <a:endParaRPr lang="uk-UA" altLang="en-US" sz="1800" b="1"/>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a:t> Артур Шопенгауер “Метафізика полової любові”</a:t>
            </a:r>
            <a:endParaRPr lang="uk-UA" altLang="en-US"/>
          </a:p>
        </p:txBody>
      </p:sp>
      <p:sp>
        <p:nvSpPr>
          <p:cNvPr id="3" name="Content Placeholder 2"/>
          <p:cNvSpPr>
            <a:spLocks noGrp="1"/>
          </p:cNvSpPr>
          <p:nvPr>
            <p:ph idx="1"/>
          </p:nvPr>
        </p:nvSpPr>
        <p:spPr/>
        <p:txBody>
          <a:bodyPr/>
          <a:p>
            <a:r>
              <a:rPr lang="en-US"/>
              <a:t>він шукає в іншому тих досконалостей, яких позбавлений сам, і навіть ті недосконалості, які протилежні його власним, він знаходить прекрасними; Тому, наприклад, малорослі чоловіки тяжіють до великих жінок, блондинки люблять брюнетів і т.д.</a:t>
            </a:r>
            <a:endParaRPr lang="en-US"/>
          </a:p>
          <a:p>
            <a:r>
              <a:rPr lang="en-US"/>
              <a:t>Те чарівне захоплення, яке обіймає чоловіка побачивши жінки відповідної йому краси, обіцяючи йому в поєднанні з нею найвище щастя, це саме і є той дух роду, який, впізнаючи на чолі цієї жінки явний відбиток роду, хотів би саме з нею продовжувати останній.</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a:t>Артур Шопенгауер “Метафізика полової любові”</a:t>
            </a:r>
            <a:endParaRPr lang="uk-UA" altLang="en-US"/>
          </a:p>
        </p:txBody>
      </p:sp>
      <p:sp>
        <p:nvSpPr>
          <p:cNvPr id="3" name="Content Placeholder 2"/>
          <p:cNvSpPr>
            <a:spLocks noGrp="1"/>
          </p:cNvSpPr>
          <p:nvPr>
            <p:ph idx="1"/>
          </p:nvPr>
        </p:nvSpPr>
        <p:spPr/>
        <p:txBody>
          <a:bodyPr/>
          <a:p>
            <a:r>
              <a:rPr lang="uk-UA" altLang="en-US" sz="2000"/>
              <a:t>“</a:t>
            </a:r>
            <a:r>
              <a:rPr lang="en-US" sz="2000"/>
              <a:t>Насамперед треба зауважити, що чоловік за своєю природою виявляє схильність до </a:t>
            </a:r>
            <a:r>
              <a:rPr lang="en-US" sz="2000" b="1"/>
              <a:t>непостійності в коханні, а жінка — до сталості.</a:t>
            </a:r>
            <a:r>
              <a:rPr lang="en-US" sz="2000"/>
              <a:t> Кохання чоловіка помітно слабшає з того моменту, коли в</a:t>
            </a:r>
            <a:r>
              <a:rPr lang="uk-UA" altLang="en-US" sz="2000"/>
              <a:t>ін</a:t>
            </a:r>
            <a:r>
              <a:rPr lang="en-US" sz="2000"/>
              <a:t> отримає собі задоволення: майже будь-яка інша жінка для нього більш приваблива, ніж та, якою він уже володіє, і він прагне зміни; кохання жінки, навпаки, саме з цього моменту зростає. Це результат цілей, які ставить собі природа: вона зацікавлена в збереженні, а тому і в можливо більшому розмноженні всякого такого роду істот. Справді: чоловік легко може народити більше ста дітей на рік, якщо до його послуг буде стільки ж жінок; навпаки, жінка, хоч би скільки чоловіків вона знала, все-таки може народити тільки одну дитину на рік (я не говорю тут про двійнят). Ось чому він завжди задивляється на інших жінок, вона ж сильно прив'язується до одного, бо природа інстинктивно і без будь-якої рефлексії спонукає її піклуватися про годувальника та захисника майбутнього потомства. І тому подружня </a:t>
            </a:r>
            <a:r>
              <a:rPr lang="en-US" sz="2000" b="1"/>
              <a:t>вірність має у чоловіка характер штучний, а у жінки - природний,</a:t>
            </a:r>
            <a:r>
              <a:rPr lang="en-US" sz="2000"/>
              <a:t> і таким чином, перелюб жінки як в об'єктивному відношенні, за своїми наслідками, так і в суб'єктивному відношенні, за своєю протиприродністю, набагато непростительніше, ніж перелюб чоловіка.</a:t>
            </a:r>
            <a:r>
              <a:rPr lang="uk-UA" altLang="en-US" sz="2000"/>
              <a:t>”</a:t>
            </a:r>
            <a:endParaRPr lang="uk-UA" altLang="en-US"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ym typeface="+mn-ea"/>
              </a:rPr>
              <a:t>Тому розрізняють</a:t>
            </a:r>
            <a:r>
              <a:rPr lang="uk-UA" altLang="en-US" sz="3600">
                <a:sym typeface="+mn-ea"/>
              </a:rPr>
              <a:t>:</a:t>
            </a:r>
            <a:endParaRPr lang="uk-UA" altLang="en-US" sz="3600">
              <a:sym typeface="+mn-ea"/>
            </a:endParaRPr>
          </a:p>
        </p:txBody>
      </p:sp>
      <p:sp>
        <p:nvSpPr>
          <p:cNvPr id="3" name="Content Placeholder 2"/>
          <p:cNvSpPr>
            <a:spLocks noGrp="1"/>
          </p:cNvSpPr>
          <p:nvPr>
            <p:ph idx="1"/>
          </p:nvPr>
        </p:nvSpPr>
        <p:spPr/>
        <p:txBody>
          <a:bodyPr/>
          <a:p>
            <a:r>
              <a:rPr lang="en-US"/>
              <a:t>«донаукову» біографістику (від доби античності) </a:t>
            </a:r>
            <a:endParaRPr lang="en-US"/>
          </a:p>
          <a:p>
            <a:r>
              <a:rPr lang="en-US"/>
              <a:t>наукову біографістику (від кінця XVIII ст. до початку XX</a:t>
            </a:r>
            <a:r>
              <a:rPr lang="en-US">
                <a:sym typeface="+mn-ea"/>
              </a:rPr>
              <a:t>I</a:t>
            </a:r>
            <a:r>
              <a:rPr lang="en-US"/>
              <a:t>ст.).</a:t>
            </a:r>
            <a:endParaRPr lang="en-US"/>
          </a:p>
          <a:p>
            <a:r>
              <a:rPr lang="en-US" b="1"/>
              <a:t>Донаукова біографістика</a:t>
            </a:r>
            <a:r>
              <a:rPr lang="en-US"/>
              <a:t>, була як звід правил з настановами, й розвивалася на початку підо впливом </a:t>
            </a:r>
            <a:r>
              <a:rPr lang="en-US" b="1"/>
              <a:t>агіографії</a:t>
            </a:r>
            <a:r>
              <a:rPr lang="en-US"/>
              <a:t>(грец. άγιος «святий» і γράφω «пишу») </a:t>
            </a:r>
            <a:r>
              <a:rPr lang="en-US" sz="2400">
                <a:latin typeface="Times New Roman" panose="02020603050405020304" pitchFamily="18" charset="0"/>
                <a:cs typeface="Times New Roman" panose="02020603050405020304" pitchFamily="18" charset="0"/>
              </a:rPr>
              <a:t>(житійна література) — жанр літератури, в якому описується життя святих, просвітлених, аскетів, монахів, монахинь чи ікон в будь-якій із світових релігій</a:t>
            </a:r>
            <a:r>
              <a:rPr lang="uk-UA" altLang="en-US" sz="2400">
                <a:latin typeface="Times New Roman" panose="02020603050405020304" pitchFamily="18" charset="0"/>
                <a:cs typeface="Times New Roman" panose="02020603050405020304" pitchFamily="18" charset="0"/>
              </a:rPr>
              <a:t>)</a:t>
            </a:r>
            <a:r>
              <a:rPr lang="uk-UA" altLang="en-US"/>
              <a:t> </a:t>
            </a:r>
            <a:r>
              <a:rPr lang="en-US"/>
              <a:t>, а пізніше була життєписом монархів та можновладців.</a:t>
            </a:r>
            <a:r>
              <a:rPr lang="uk-UA" altLang="en-US"/>
              <a:t>                                                   </a:t>
            </a:r>
            <a:endParaRPr lang="uk-UA" altLang="en-US"/>
          </a:p>
          <a:p>
            <a:r>
              <a:rPr lang="en-US"/>
              <a:t> </a:t>
            </a:r>
            <a:r>
              <a:rPr lang="en-US" b="1"/>
              <a:t>Наукова біографістика </a:t>
            </a:r>
            <a:r>
              <a:rPr lang="en-US"/>
              <a:t>пов'язана з розвитком гуманітарних наук у XIX</a:t>
            </a:r>
            <a:r>
              <a:rPr lang="uk-UA" altLang="en-US"/>
              <a:t>- ХХ</a:t>
            </a:r>
            <a:r>
              <a:rPr lang="en-US">
                <a:sym typeface="+mn-ea"/>
              </a:rPr>
              <a:t>I</a:t>
            </a:r>
            <a:r>
              <a:rPr lang="uk-UA" altLang="en-US">
                <a:sym typeface="+mn-ea"/>
              </a:rPr>
              <a:t> </a:t>
            </a:r>
            <a:r>
              <a:rPr lang="en-US"/>
              <a:t>ст., із зростанням обсягів друкованої продукції, з розширенням структури довідково-інформаційних можливостей та розвитком словниково-енциклопедичної справи.</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730250" y="213995"/>
            <a:ext cx="10515600" cy="1325563"/>
          </a:xfrm>
        </p:spPr>
        <p:txBody>
          <a:bodyPr/>
          <a:p>
            <a:r>
              <a:rPr lang="en-US" sz="3600" b="1">
                <a:latin typeface="Arial Black" panose="020B0A04020102020204" charset="0"/>
                <a:cs typeface="Arial Black" panose="020B0A04020102020204" charset="0"/>
                <a:sym typeface="+mn-ea"/>
              </a:rPr>
              <a:t>Біографістика </a:t>
            </a:r>
            <a:r>
              <a:rPr lang="en-US" sz="3600" b="1">
                <a:sym typeface="+mn-ea"/>
              </a:rPr>
              <a:t>має розгалужені міждисциплінарні зв'язки з</a:t>
            </a:r>
            <a:r>
              <a:rPr lang="uk-UA" altLang="en-US" sz="3600" b="1">
                <a:sym typeface="+mn-ea"/>
              </a:rPr>
              <a:t>:</a:t>
            </a:r>
            <a:endParaRPr lang="uk-UA" altLang="en-US" sz="3600" b="1">
              <a:sym typeface="+mn-ea"/>
            </a:endParaRPr>
          </a:p>
        </p:txBody>
      </p:sp>
      <p:sp>
        <p:nvSpPr>
          <p:cNvPr id="3" name="Content Placeholder 2"/>
          <p:cNvSpPr>
            <a:spLocks noGrp="1"/>
          </p:cNvSpPr>
          <p:nvPr>
            <p:ph idx="1"/>
          </p:nvPr>
        </p:nvSpPr>
        <p:spPr>
          <a:xfrm>
            <a:off x="151130" y="1296035"/>
            <a:ext cx="12040870" cy="5443855"/>
          </a:xfrm>
        </p:spPr>
        <p:txBody>
          <a:bodyPr/>
          <a:p>
            <a:r>
              <a:rPr lang="en-US"/>
              <a:t>генеалогією історичною,</a:t>
            </a:r>
            <a:r>
              <a:rPr lang="uk-UA" altLang="en-US"/>
              <a:t> </a:t>
            </a:r>
            <a:r>
              <a:rPr lang="en-US"/>
              <a:t>геральдикою,</a:t>
            </a:r>
            <a:r>
              <a:rPr lang="uk-UA" altLang="en-US"/>
              <a:t> </a:t>
            </a:r>
            <a:r>
              <a:rPr lang="en-US"/>
              <a:t>іконографією,</a:t>
            </a:r>
            <a:r>
              <a:rPr lang="uk-UA" altLang="en-US"/>
              <a:t> </a:t>
            </a:r>
            <a:r>
              <a:rPr lang="en-US"/>
              <a:t>мемуаристикою,</a:t>
            </a:r>
            <a:endParaRPr lang="en-US"/>
          </a:p>
          <a:p>
            <a:r>
              <a:rPr lang="en-US"/>
              <a:t>бібліографією,</a:t>
            </a:r>
            <a:r>
              <a:rPr lang="uk-UA" altLang="en-US"/>
              <a:t> </a:t>
            </a:r>
            <a:r>
              <a:rPr lang="en-US"/>
              <a:t>книгознавством,</a:t>
            </a:r>
            <a:r>
              <a:rPr lang="uk-UA" altLang="en-US"/>
              <a:t> </a:t>
            </a:r>
            <a:r>
              <a:rPr lang="en-US"/>
              <a:t>енциклопедистикою,</a:t>
            </a:r>
            <a:r>
              <a:rPr lang="uk-UA" altLang="en-US"/>
              <a:t> </a:t>
            </a:r>
            <a:r>
              <a:rPr lang="en-US"/>
              <a:t>палеографією</a:t>
            </a:r>
            <a:r>
              <a:rPr lang="uk-UA" altLang="en-US"/>
              <a:t>( </a:t>
            </a:r>
            <a:r>
              <a:rPr lang="uk-UA" altLang="en-US" sz="2400" i="1">
                <a:latin typeface="Times New Roman" panose="02020603050405020304" pitchFamily="18" charset="0"/>
                <a:cs typeface="Times New Roman" panose="02020603050405020304" pitchFamily="18" charset="0"/>
              </a:rPr>
              <a:t>історико-філологічна дисципліна, об'єктом дослідження якої є історія письма, його еволюція (переважно на основі давніх пам'яток) та характерні особливості на певних етапах розвитку. Засновник — Жан Мабільон)</a:t>
            </a:r>
            <a:r>
              <a:rPr lang="en-US"/>
              <a:t>,</a:t>
            </a:r>
            <a:endParaRPr lang="en-US"/>
          </a:p>
          <a:p>
            <a:r>
              <a:rPr lang="en-US"/>
              <a:t>сфрагістикою</a:t>
            </a:r>
            <a:r>
              <a:rPr lang="uk-UA" altLang="en-US"/>
              <a:t>(охоплює печаткове мистецтво (</a:t>
            </a:r>
            <a:r>
              <a:rPr lang="uk-UA" altLang="en-US" i="1">
                <a:latin typeface="Times New Roman" panose="02020603050405020304" pitchFamily="18" charset="0"/>
                <a:cs typeface="Times New Roman" panose="02020603050405020304" pitchFamily="18" charset="0"/>
              </a:rPr>
              <a:t>виготовлення печаток, наука про печатки</a:t>
            </a:r>
            <a:r>
              <a:rPr lang="uk-UA" altLang="en-US"/>
              <a:t>)</a:t>
            </a:r>
            <a:r>
              <a:rPr lang="en-US"/>
              <a:t>,</a:t>
            </a:r>
            <a:r>
              <a:rPr lang="uk-UA" altLang="en-US"/>
              <a:t> </a:t>
            </a:r>
            <a:r>
              <a:rPr lang="en-US"/>
              <a:t>просопографією</a:t>
            </a:r>
            <a:r>
              <a:rPr lang="uk-UA" altLang="en-US"/>
              <a:t>(</a:t>
            </a:r>
            <a:r>
              <a:rPr lang="uk-UA" altLang="en-US" sz="2400" i="1">
                <a:latin typeface="Times New Roman" panose="02020603050405020304" pitchFamily="18" charset="0"/>
                <a:cs typeface="Times New Roman" panose="02020603050405020304" pitchFamily="18" charset="0"/>
              </a:rPr>
              <a:t>від грец. προσοπον — обличчя, особа, персона) — дисципліна, що за допомогою методів генеалогії, демографії, психології, нумізматики та інших спеціальних історичних дисциплін досліджує особу в усій сукупності її індивідуальних якостей та взаємостосунків з оточенням</a:t>
            </a:r>
            <a:r>
              <a:rPr lang="uk-UA" altLang="en-US"/>
              <a:t>).                                                         </a:t>
            </a:r>
            <a:r>
              <a:rPr lang="en-US"/>
              <a:t>з суспільно-політичними й гуманітарними дисциплінами (регіональною історією, соціально-політичною та церковною історією,  літературознавством, психологією, соціологією, наукознавством, культурологією, інформатикою та іншим</a:t>
            </a:r>
            <a:r>
              <a:rPr lang="uk-UA" altLang="en-US"/>
              <a:t>)</a:t>
            </a:r>
            <a:r>
              <a:rPr lang="en-US"/>
              <a:t>.</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838200" y="457200"/>
            <a:ext cx="10515600" cy="319088"/>
          </a:xfrm>
        </p:spPr>
        <p:txBody>
          <a:bodyPr vert="horz" lIns="91440" tIns="45720" rIns="91440" bIns="45720" rtlCol="0" anchor="ctr"/>
          <a:p>
            <a:pPr algn="ctr">
              <a:lnSpc>
                <a:spcPct val="107000"/>
              </a:lnSpc>
              <a:spcAft>
                <a:spcPts val="800"/>
              </a:spcAft>
              <a:buNone/>
            </a:pPr>
            <a:r>
              <a:rPr lang="uk-UA" altLang="x-none" sz="2800" b="1" dirty="0">
                <a:latin typeface="Times New Roman" panose="02020603050405020304" pitchFamily="18" charset="0"/>
                <a:cs typeface="Calibri" panose="020F0502020204030204" pitchFamily="34" charset="0"/>
              </a:rPr>
              <a:t>2. Біографічний метод</a:t>
            </a:r>
            <a:br>
              <a:rPr sz="3200" dirty="0">
                <a:latin typeface="Calibri" panose="020F0502020204030204" pitchFamily="34" charset="0"/>
                <a:cs typeface="Calibri" panose="020F0502020204030204" pitchFamily="34" charset="0"/>
              </a:rPr>
            </a:br>
            <a:endParaRPr sz="4000" dirty="0"/>
          </a:p>
        </p:txBody>
      </p:sp>
      <p:sp>
        <p:nvSpPr>
          <p:cNvPr id="4099" name="Объект 2"/>
          <p:cNvSpPr>
            <a:spLocks noGrp="1"/>
          </p:cNvSpPr>
          <p:nvPr>
            <p:ph idx="1"/>
          </p:nvPr>
        </p:nvSpPr>
        <p:spPr>
          <a:xfrm>
            <a:off x="204788" y="776288"/>
            <a:ext cx="11777662" cy="5845175"/>
          </a:xfrm>
        </p:spPr>
        <p:txBody>
          <a:bodyPr vert="horz" wrap="square" lIns="91440" tIns="45720" rIns="91440" bIns="45720" anchor="t" anchorCtr="0"/>
          <a:p>
            <a:pPr algn="just">
              <a:lnSpc>
                <a:spcPct val="107000"/>
              </a:lnSpc>
              <a:spcAft>
                <a:spcPts val="800"/>
              </a:spcAft>
            </a:pPr>
            <a:r>
              <a:rPr lang="uk-UA" altLang="x-none" dirty="0">
                <a:latin typeface="Times New Roman" panose="02020603050405020304" pitchFamily="18" charset="0"/>
                <a:cs typeface="Calibri" panose="020F0502020204030204" pitchFamily="34" charset="0"/>
              </a:rPr>
              <a:t>Предметом біографічного методу є життєвий шлях людини, в процесі якого формується особистість, відбувається складний процес становлення індивіда, його прилучення до суспільних норм, формування готовності до виконання різних рольових функцій, вироблення індивідуальних цінностей, світогляду, характеру і здібностей людини.</a:t>
            </a:r>
            <a:endParaRPr sz="2000" dirty="0">
              <a:cs typeface="Calibri" panose="020F0502020204030204" pitchFamily="34" charset="0"/>
            </a:endParaRPr>
          </a:p>
          <a:p>
            <a:pPr algn="just">
              <a:lnSpc>
                <a:spcPct val="107000"/>
              </a:lnSpc>
              <a:spcAft>
                <a:spcPts val="800"/>
              </a:spcAft>
            </a:pPr>
            <a:r>
              <a:rPr lang="uk-UA" altLang="x-none" dirty="0">
                <a:latin typeface="Times New Roman" panose="02020603050405020304" pitchFamily="18" charset="0"/>
                <a:cs typeface="Calibri" panose="020F0502020204030204" pitchFamily="34" charset="0"/>
              </a:rPr>
              <a:t>Багатомірність біографії людини, що включає в себе сукупність діяльностей і відносин, ролей і функцій, визначає комплексність методу. Для того, щоб охопити все це різноманіття і отримати достовірну інформацію, потрібна система конкретних методів.</a:t>
            </a:r>
            <a:endParaRPr sz="2000" dirty="0">
              <a:cs typeface="Calibri" panose="020F0502020204030204" pitchFamily="34" charset="0"/>
            </a:endParaRPr>
          </a:p>
          <a:p>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Объект 2"/>
          <p:cNvSpPr>
            <a:spLocks noGrp="1"/>
          </p:cNvSpPr>
          <p:nvPr>
            <p:ph idx="1"/>
          </p:nvPr>
        </p:nvSpPr>
        <p:spPr>
          <a:xfrm>
            <a:off x="157163" y="393700"/>
            <a:ext cx="11825287" cy="6164263"/>
          </a:xfrm>
        </p:spPr>
        <p:txBody>
          <a:bodyPr vert="horz" wrap="square" lIns="91440" tIns="45720" rIns="91440" bIns="45720" anchor="t" anchorCtr="0"/>
          <a:p>
            <a:pPr algn="just">
              <a:lnSpc>
                <a:spcPct val="107000"/>
              </a:lnSpc>
              <a:spcAft>
                <a:spcPts val="800"/>
              </a:spcAft>
            </a:pPr>
            <a:r>
              <a:rPr lang="uk-UA" altLang="x-none" b="1" dirty="0">
                <a:latin typeface="Times New Roman" panose="02020603050405020304" pitchFamily="18" charset="0"/>
                <a:cs typeface="Calibri" panose="020F0502020204030204" pitchFamily="34" charset="0"/>
              </a:rPr>
              <a:t>Основними джерелами біографічних даних є: </a:t>
            </a:r>
            <a:r>
              <a:rPr lang="uk-UA" altLang="x-none" dirty="0">
                <a:latin typeface="Times New Roman" panose="02020603050405020304" pitchFamily="18" charset="0"/>
                <a:cs typeface="Calibri" panose="020F0502020204030204" pitchFamily="34" charset="0"/>
              </a:rPr>
              <a:t>офіційні біографічні документи (характеристики, автобіографії та ін);</a:t>
            </a:r>
            <a:r>
              <a:rPr lang="uk-UA" altLang="x-none" b="1" dirty="0">
                <a:latin typeface="Times New Roman" panose="02020603050405020304" pitchFamily="18" charset="0"/>
                <a:cs typeface="Calibri" panose="020F0502020204030204" pitchFamily="34" charset="0"/>
              </a:rPr>
              <a:t> </a:t>
            </a:r>
            <a:r>
              <a:rPr lang="uk-UA" altLang="x-none" dirty="0">
                <a:latin typeface="Times New Roman" panose="02020603050405020304" pitchFamily="18" charset="0"/>
                <a:cs typeface="Calibri" panose="020F0502020204030204" pitchFamily="34" charset="0"/>
              </a:rPr>
              <a:t>практичні результати діяльності (активність у громадській роботі, успішність у виконанні різних нормативів і завдань тощо);</a:t>
            </a:r>
            <a:r>
              <a:rPr lang="uk-UA" altLang="x-none" b="1" dirty="0">
                <a:latin typeface="Times New Roman" panose="02020603050405020304" pitchFamily="18" charset="0"/>
                <a:cs typeface="Calibri" panose="020F0502020204030204" pitchFamily="34" charset="0"/>
              </a:rPr>
              <a:t> </a:t>
            </a:r>
            <a:r>
              <a:rPr lang="uk-UA" altLang="x-none" dirty="0">
                <a:latin typeface="Times New Roman" panose="02020603050405020304" pitchFamily="18" charset="0"/>
                <a:cs typeface="Calibri" panose="020F0502020204030204" pitchFamily="34" charset="0"/>
              </a:rPr>
              <a:t>автобіографічні дані (автобіографія, біографічна анкета, бесіда).</a:t>
            </a:r>
            <a:endParaRPr sz="2000" dirty="0">
              <a:cs typeface="Calibri" panose="020F0502020204030204" pitchFamily="34" charset="0"/>
            </a:endParaRPr>
          </a:p>
          <a:p>
            <a:pPr algn="just">
              <a:lnSpc>
                <a:spcPct val="107000"/>
              </a:lnSpc>
              <a:spcAft>
                <a:spcPts val="800"/>
              </a:spcAft>
            </a:pPr>
            <a:r>
              <a:rPr lang="uk-UA" altLang="x-none" dirty="0">
                <a:latin typeface="Times New Roman" panose="02020603050405020304" pitchFamily="18" charset="0"/>
                <a:cs typeface="Calibri" panose="020F0502020204030204" pitchFamily="34" charset="0"/>
              </a:rPr>
              <a:t>Збір біографічного матеріалу починається з вивчення офіційних документів особової справи. Основну мету аналізу документації можна визначити як отримання інформації про біографічні дані, стан здоров'я, моральні і індивідуально-психологічні якості, професійну спрямованість та досягнення в різних галузях життєдіяльності.</a:t>
            </a:r>
            <a:endParaRPr sz="2000" dirty="0">
              <a:cs typeface="Calibri" panose="020F0502020204030204" pitchFamily="34" charset="0"/>
            </a:endParaRPr>
          </a:p>
          <a:p>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188913" y="300038"/>
            <a:ext cx="11777663" cy="6369050"/>
          </a:xfrm>
        </p:spPr>
        <p:txBody>
          <a:bodyPr vert="horz" lIns="91440" tIns="45720" rIns="91440" bIns="45720" rtlCol="0"/>
          <a:p>
            <a:pPr algn="just">
              <a:lnSpc>
                <a:spcPct val="97000"/>
              </a:lnSpc>
              <a:spcAft>
                <a:spcPts val="800"/>
              </a:spcAft>
            </a:pPr>
            <a:r>
              <a:rPr lang="uk-UA" altLang="x-none" dirty="0">
                <a:latin typeface="Times New Roman" panose="02020603050405020304" pitchFamily="18" charset="0"/>
                <a:cs typeface="Calibri" panose="020F0502020204030204" pitchFamily="34" charset="0"/>
              </a:rPr>
              <a:t>Робота з документами допомагає скласти попереднє, але доволі цілісне уявлення про обстежуваного. Аналіз практичних результатів його діяльності дає можливість отримати інформацію про ступінь сформованості досліджуваних якостей. </a:t>
            </a:r>
            <a:endParaRPr sz="2000" dirty="0">
              <a:cs typeface="Calibri" panose="020F0502020204030204" pitchFamily="34" charset="0"/>
            </a:endParaRPr>
          </a:p>
          <a:p>
            <a:pPr algn="just">
              <a:lnSpc>
                <a:spcPct val="97000"/>
              </a:lnSpc>
              <a:spcAft>
                <a:spcPts val="800"/>
              </a:spcAft>
            </a:pPr>
            <a:r>
              <a:rPr lang="uk-UA" altLang="x-none" dirty="0">
                <a:latin typeface="Times New Roman" panose="02020603050405020304" pitchFamily="18" charset="0"/>
                <a:cs typeface="Calibri" panose="020F0502020204030204" pitchFamily="34" charset="0"/>
              </a:rPr>
              <a:t>В автобіографії людині необхідно звернути увагу на характер її спілкування з оточуючими, громадську активність, інтереси і схильності, професійну спрямованість. Автобіографія дозволяє простежити цілісну картину життєвого шляху, засновану на спогадах.</a:t>
            </a:r>
            <a:endParaRPr sz="2000" dirty="0">
              <a:cs typeface="Calibri" panose="020F0502020204030204" pitchFamily="34" charset="0"/>
            </a:endParaRPr>
          </a:p>
          <a:p>
            <a:pPr algn="just">
              <a:lnSpc>
                <a:spcPct val="97000"/>
              </a:lnSpc>
            </a:pPr>
            <a:r>
              <a:rPr lang="uk-UA" altLang="x-none" b="1" dirty="0">
                <a:latin typeface="Times New Roman" panose="02020603050405020304" pitchFamily="18" charset="0"/>
                <a:cs typeface="Calibri" panose="020F0502020204030204" pitchFamily="34" charset="0"/>
              </a:rPr>
              <a:t>Одним з основних методів збору інформації</a:t>
            </a:r>
            <a:r>
              <a:rPr lang="uk-UA" altLang="x-none" dirty="0">
                <a:latin typeface="Times New Roman" panose="02020603050405020304" pitchFamily="18" charset="0"/>
                <a:cs typeface="Calibri" panose="020F0502020204030204" pitchFamily="34" charset="0"/>
              </a:rPr>
              <a:t> є біографічна анкета, яка в досить повному обсязі дозволяє отримати точні дати і об'єктивні факти життя, оцінити спрямованість, схильності, моральні та інші індивідуально-психологічні якості особистості визначити їх відповідність змісту професійної діяльності.</a:t>
            </a:r>
            <a:endParaRPr sz="2000" dirty="0">
              <a:cs typeface="Calibri" panose="020F0502020204030204" pitchFamily="34" charset="0"/>
            </a:endParaRPr>
          </a:p>
          <a:p>
            <a:pPr>
              <a:lnSpc>
                <a:spcPct val="80000"/>
              </a:lnSpc>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220663" y="284163"/>
            <a:ext cx="11823700" cy="6384925"/>
          </a:xfrm>
        </p:spPr>
        <p:txBody>
          <a:bodyPr vert="horz" lIns="91440" tIns="45720" rIns="91440" bIns="45720" rtlCol="0"/>
          <a:p>
            <a:pPr algn="just">
              <a:lnSpc>
                <a:spcPct val="97000"/>
              </a:lnSpc>
              <a:spcAft>
                <a:spcPts val="800"/>
              </a:spcAft>
            </a:pPr>
            <a:r>
              <a:rPr dirty="0">
                <a:latin typeface="Times New Roman" panose="02020603050405020304" pitchFamily="18" charset="0"/>
                <a:cs typeface="Calibri" panose="020F0502020204030204" pitchFamily="34" charset="0"/>
              </a:rPr>
              <a:t>Використовуючи хронологічну таблицю, проводять динамічний аналіз різних форм активності особистості, розвиток її інтересів і схильностей.</a:t>
            </a:r>
            <a:endParaRPr sz="2000" dirty="0">
              <a:cs typeface="Calibri" panose="020F0502020204030204" pitchFamily="34" charset="0"/>
            </a:endParaRPr>
          </a:p>
          <a:p>
            <a:pPr algn="just">
              <a:lnSpc>
                <a:spcPct val="97000"/>
              </a:lnSpc>
              <a:spcAft>
                <a:spcPts val="800"/>
              </a:spcAft>
            </a:pPr>
            <a:r>
              <a:rPr lang="en-US" altLang="x-none" dirty="0">
                <a:latin typeface="Times New Roman" panose="02020603050405020304" pitchFamily="18" charset="0"/>
                <a:cs typeface="Calibri" panose="020F0502020204030204" pitchFamily="34" charset="0"/>
              </a:rPr>
              <a:t>Якісна обробка всього біографічного матеріалу зводиться до інтерпретації та опису особистості за життєвими показниками, до оцінки її спрямованості, характеру, здібностей, схильностей і т.д. </a:t>
            </a:r>
            <a:endParaRPr lang="uk-UA" altLang="x-none" dirty="0">
              <a:latin typeface="Times New Roman" panose="02020603050405020304" pitchFamily="18" charset="0"/>
              <a:cs typeface="Calibri" panose="020F0502020204030204" pitchFamily="34" charset="0"/>
            </a:endParaRPr>
          </a:p>
          <a:p>
            <a:pPr algn="just">
              <a:lnSpc>
                <a:spcPct val="97000"/>
              </a:lnSpc>
              <a:spcAft>
                <a:spcPts val="800"/>
              </a:spcAft>
            </a:pPr>
            <a:r>
              <a:rPr lang="en-US" altLang="x-none" b="1" dirty="0">
                <a:latin typeface="Times New Roman" panose="02020603050405020304" pitchFamily="18" charset="0"/>
                <a:cs typeface="Calibri" panose="020F0502020204030204" pitchFamily="34" charset="0"/>
              </a:rPr>
              <a:t>Основним завданням інтерпретації </a:t>
            </a:r>
            <a:r>
              <a:rPr lang="en-US" altLang="x-none" dirty="0">
                <a:latin typeface="Times New Roman" panose="02020603050405020304" pitchFamily="18" charset="0"/>
                <a:cs typeface="Calibri" panose="020F0502020204030204" pitchFamily="34" charset="0"/>
              </a:rPr>
              <a:t>життєвого шляху є встановлення послідовності зародження властивостей і особливостей особистості, їх вираженості, обумовленості тими чи іншими факторами біографії.</a:t>
            </a:r>
            <a:endParaRPr sz="2000" dirty="0">
              <a:cs typeface="Calibri" panose="020F0502020204030204" pitchFamily="34" charset="0"/>
            </a:endParaRPr>
          </a:p>
          <a:p>
            <a:pPr algn="just">
              <a:lnSpc>
                <a:spcPct val="97000"/>
              </a:lnSpc>
              <a:spcAft>
                <a:spcPts val="800"/>
              </a:spcAft>
            </a:pPr>
            <a:r>
              <a:rPr b="1" dirty="0">
                <a:latin typeface="Times New Roman" panose="02020603050405020304" pitchFamily="18" charset="0"/>
                <a:cs typeface="Calibri" panose="020F0502020204030204" pitchFamily="34" charset="0"/>
              </a:rPr>
              <a:t>Основними напрямками інтерпретації біографічного матеріалу є</a:t>
            </a:r>
            <a:r>
              <a:rPr lang="en-US" altLang="x-none" dirty="0">
                <a:latin typeface="Times New Roman" panose="02020603050405020304" pitchFamily="18" charset="0"/>
                <a:cs typeface="Calibri" panose="020F0502020204030204" pitchFamily="34" charset="0"/>
              </a:rPr>
              <a:t>: </a:t>
            </a:r>
            <a:r>
              <a:rPr dirty="0">
                <a:latin typeface="Times New Roman" panose="02020603050405020304" pitchFamily="18" charset="0"/>
                <a:cs typeface="Calibri" panose="020F0502020204030204" pitchFamily="34" charset="0"/>
              </a:rPr>
              <a:t>визначення факторів розвитку даного індивида</a:t>
            </a:r>
            <a:r>
              <a:rPr lang="en-US" altLang="x-none" dirty="0">
                <a:latin typeface="Times New Roman" panose="02020603050405020304" pitchFamily="18" charset="0"/>
                <a:cs typeface="Calibri" panose="020F0502020204030204" pitchFamily="34" charset="0"/>
              </a:rPr>
              <a:t> (</a:t>
            </a:r>
            <a:r>
              <a:rPr dirty="0">
                <a:latin typeface="Times New Roman" panose="02020603050405020304" pitchFamily="18" charset="0"/>
                <a:cs typeface="Calibri" panose="020F0502020204030204" pitchFamily="34" charset="0"/>
              </a:rPr>
              <a:t>середовища розвитку</a:t>
            </a:r>
            <a:r>
              <a:rPr lang="en-US" altLang="x-none" dirty="0">
                <a:latin typeface="Times New Roman" panose="02020603050405020304" pitchFamily="18" charset="0"/>
                <a:cs typeface="Calibri" panose="020F0502020204030204" pitchFamily="34" charset="0"/>
              </a:rPr>
              <a:t>, </a:t>
            </a:r>
            <a:r>
              <a:rPr dirty="0">
                <a:latin typeface="Times New Roman" panose="02020603050405020304" pitchFamily="18" charset="0"/>
                <a:cs typeface="Calibri" panose="020F0502020204030204" pitchFamily="34" charset="0"/>
              </a:rPr>
              <a:t>власної діяльності людини та ін</a:t>
            </a:r>
            <a:r>
              <a:rPr lang="en-US" altLang="x-none" dirty="0">
                <a:latin typeface="Times New Roman" panose="02020603050405020304" pitchFamily="18" charset="0"/>
                <a:cs typeface="Calibri" panose="020F0502020204030204" pitchFamily="34" charset="0"/>
              </a:rPr>
              <a:t>); </a:t>
            </a:r>
            <a:r>
              <a:rPr dirty="0">
                <a:latin typeface="Times New Roman" panose="02020603050405020304" pitchFamily="18" charset="0"/>
                <a:cs typeface="Calibri" panose="020F0502020204030204" pitchFamily="34" charset="0"/>
              </a:rPr>
              <a:t>визначення індивідуальних фаз життєвого шляху</a:t>
            </a:r>
            <a:r>
              <a:rPr lang="en-US" altLang="x-none" dirty="0">
                <a:latin typeface="Times New Roman" panose="02020603050405020304" pitchFamily="18" charset="0"/>
                <a:cs typeface="Calibri" panose="020F0502020204030204" pitchFamily="34" charset="0"/>
              </a:rPr>
              <a:t>; </a:t>
            </a:r>
            <a:r>
              <a:rPr dirty="0">
                <a:latin typeface="Times New Roman" panose="02020603050405020304" pitchFamily="18" charset="0"/>
                <a:cs typeface="Calibri" panose="020F0502020204030204" pitchFamily="34" charset="0"/>
              </a:rPr>
              <a:t>аналіз структури факторів у кожній фазі</a:t>
            </a:r>
            <a:r>
              <a:rPr lang="en-US" altLang="x-none" dirty="0">
                <a:latin typeface="Times New Roman" panose="02020603050405020304" pitchFamily="18" charset="0"/>
                <a:cs typeface="Calibri" panose="020F0502020204030204" pitchFamily="34" charset="0"/>
              </a:rPr>
              <a:t>; </a:t>
            </a:r>
            <a:r>
              <a:rPr dirty="0">
                <a:latin typeface="Times New Roman" panose="02020603050405020304" pitchFamily="18" charset="0"/>
                <a:cs typeface="Calibri" panose="020F0502020204030204" pitchFamily="34" charset="0"/>
              </a:rPr>
              <a:t>виявлення зв</a:t>
            </a:r>
            <a:r>
              <a:rPr lang="en-US" altLang="x-none" dirty="0">
                <a:latin typeface="Times New Roman" panose="02020603050405020304" pitchFamily="18" charset="0"/>
                <a:cs typeface="Calibri" panose="020F0502020204030204" pitchFamily="34" charset="0"/>
              </a:rPr>
              <a:t>'</a:t>
            </a:r>
            <a:r>
              <a:rPr dirty="0">
                <a:latin typeface="Times New Roman" panose="02020603050405020304" pitchFamily="18" charset="0"/>
                <a:cs typeface="Calibri" panose="020F0502020204030204" pitchFamily="34" charset="0"/>
              </a:rPr>
              <a:t>язків між фазами індивідуального розвитку</a:t>
            </a:r>
            <a:r>
              <a:rPr lang="en-US" altLang="x-none" dirty="0">
                <a:latin typeface="Times New Roman" panose="02020603050405020304" pitchFamily="18" charset="0"/>
                <a:cs typeface="Calibri" panose="020F0502020204030204" pitchFamily="34" charset="0"/>
              </a:rPr>
              <a:t>.</a:t>
            </a:r>
            <a:endParaRPr sz="2000" dirty="0">
              <a:cs typeface="Calibri" panose="020F0502020204030204" pitchFamily="34" charset="0"/>
            </a:endParaRPr>
          </a:p>
          <a:p>
            <a:pPr>
              <a:lnSpc>
                <a:spcPct val="80000"/>
              </a:lnSpc>
            </a:pPr>
            <a:endParaRPr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26225</Words>
  <Application>WPS Presentation</Application>
  <PresentationFormat>Широкоэкранный</PresentationFormat>
  <Paragraphs>222</Paragraphs>
  <Slides>36</Slides>
  <Notes>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36</vt:i4>
      </vt:variant>
    </vt:vector>
  </HeadingPairs>
  <TitlesOfParts>
    <vt:vector size="47" baseType="lpstr">
      <vt:lpstr>Arial</vt:lpstr>
      <vt:lpstr>SimSun</vt:lpstr>
      <vt:lpstr>Wingdings</vt:lpstr>
      <vt:lpstr>Calibri</vt:lpstr>
      <vt:lpstr>Times New Roman</vt:lpstr>
      <vt:lpstr>Arial Black</vt:lpstr>
      <vt:lpstr>Microsoft YaHei</vt:lpstr>
      <vt:lpstr>Arial Unicode MS</vt:lpstr>
      <vt:lpstr>Calibri Light</vt:lpstr>
      <vt:lpstr>Тема Office</vt:lpstr>
      <vt:lpstr>1_Тема Office</vt:lpstr>
      <vt:lpstr>Лекція №: 1 Тема: Історико-філософська біографістика як феномен культури</vt:lpstr>
      <vt:lpstr>БІОГРАФІСТИКА</vt:lpstr>
      <vt:lpstr>Список рекомендованої літератури  </vt:lpstr>
      <vt:lpstr>Тому розрізняють:</vt:lpstr>
      <vt:lpstr>Біографістика має розгалужені міждисциплінарні зв'язки з:</vt:lpstr>
      <vt:lpstr>2. Біографічний метод </vt:lpstr>
      <vt:lpstr>PowerPoint 演示文稿</vt:lpstr>
      <vt:lpstr>PowerPoint 演示文稿</vt:lpstr>
      <vt:lpstr>PowerPoint 演示文稿</vt:lpstr>
      <vt:lpstr>PowerPoint 演示文稿</vt:lpstr>
      <vt:lpstr>2. БІОГРАФІЧНИЙ ПІДХІД </vt:lpstr>
      <vt:lpstr>Сучасні біографічні дослідження за структурою та функціональним призначенням поділяють на: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Біографія Артура Шопенгауера</vt:lpstr>
      <vt:lpstr>             Артур Шопенгауер</vt:lpstr>
      <vt:lpstr>                 АРТУР Шопенгауер</vt:lpstr>
      <vt:lpstr>Артур Шопенгауер</vt:lpstr>
      <vt:lpstr>         Вчення А.Шопенгауера про буття</vt:lpstr>
      <vt:lpstr>Теорія пізнання А.Шопенгауера</vt:lpstr>
      <vt:lpstr>А.Шопенгауер вважав, що :</vt:lpstr>
      <vt:lpstr>Песимізм  А. Шопенгауера. </vt:lpstr>
      <vt:lpstr>Артур Шопенгауер “Метафізика полової любові”</vt:lpstr>
      <vt:lpstr>Артур Шопенгауер “Метафізика полової любові”</vt:lpstr>
      <vt:lpstr> Артур Шопенгауер “Метафізика полової любові”</vt:lpstr>
      <vt:lpstr>Артур Шопенгауер “Метафізика полової любові”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 1 Тема: Історико-філософська біографістика як феномен культури</dc:title>
  <dc:creator>Master</dc:creator>
  <cp:lastModifiedBy>Mila</cp:lastModifiedBy>
  <cp:revision>13</cp:revision>
  <dcterms:created xsi:type="dcterms:W3CDTF">2019-01-29T17:14:00Z</dcterms:created>
  <dcterms:modified xsi:type="dcterms:W3CDTF">2024-10-24T08:20:55Z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5DA3BA40FAF84B02BEE2890C7D0EC0B6_13</vt:lpwstr>
  </property>
  <property fmtid="{D5CDD505-2E9C-101B-9397-08002B2CF9AE}" pid="3" name="KSOProductBuildVer">
    <vt:lpwstr>1033-12.2.0.18607</vt:lpwstr>
  </property>
</Properties>
</file>