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71" r:id="rId15"/>
  </p:sldIdLst>
  <p:sldSz cx="14630400" cy="8229600"/>
  <p:notesSz cx="8229600" cy="14630400"/>
  <p:embeddedFontLst>
    <p:embeddedFont>
      <p:font typeface="Nobile" panose="020B0604020202020204" charset="0"/>
      <p:regular r:id="rId17"/>
    </p:embeddedFont>
    <p:embeddedFont>
      <p:font typeface="Overpass Light" panose="020B0604020202020204" charset="-52"/>
      <p:regular r:id="rId18"/>
    </p:embeddedFont>
    <p:embeddedFont>
      <p:font typeface="Platypi Medium" panose="020B0604020202020204" charset="0"/>
      <p:regular r:id="rId19"/>
    </p:embeddedFont>
    <p:embeddedFont>
      <p:font typeface="Source Serif Pro" panose="02040603050405020204" pitchFamily="18" charset="0"/>
      <p:regular r:id="rId20"/>
      <p:bold r:id="rId21"/>
      <p:italic r:id="rId22"/>
      <p:boldItalic r:id="rId23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31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  <p:extLst>
      <p:ext uri="{BB962C8B-B14F-4D97-AF65-F5344CB8AC3E}">
        <p14:creationId xmlns:p14="http://schemas.microsoft.com/office/powerpoint/2010/main" val="313265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  <p:extLst>
      <p:ext uri="{BB962C8B-B14F-4D97-AF65-F5344CB8AC3E}">
        <p14:creationId xmlns:p14="http://schemas.microsoft.com/office/powerpoint/2010/main" val="370688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  <p:extLst>
      <p:ext uri="{BB962C8B-B14F-4D97-AF65-F5344CB8AC3E}">
        <p14:creationId xmlns:p14="http://schemas.microsoft.com/office/powerpoint/2010/main" val="353407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  <p:extLst>
      <p:ext uri="{BB962C8B-B14F-4D97-AF65-F5344CB8AC3E}">
        <p14:creationId xmlns:p14="http://schemas.microsoft.com/office/powerpoint/2010/main" val="104430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ubynina.s.m@g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8" y="30269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78" y="380274"/>
            <a:ext cx="4908962" cy="329652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80191" y="967858"/>
            <a:ext cx="7348724" cy="2500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uk-UA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ПРЕЗЕНТАЦІЯ ДИСЦИПЛІНИ </a:t>
            </a: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ФІНАНСИ МІСЦЕВОГО САМОВРЯДУВАННЯ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6280190" y="3814286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Ця презентація присвячена фінансам місцевого самоврядування з особливим фокусом на розвиток сільських територіальних громад. Ми розглянемо теоретичні основи, проаналізуємо поточний стан фінансового забезпечення та запропонуємо шляхи вдосконалення механізму фінансування в контексті адміністративно-територіальної реформи.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6461641" y="6337459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Презентація складається з </a:t>
            </a:r>
            <a:r>
              <a:rPr lang="uk-UA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восьми</a:t>
            </a: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 змістових модулів, кожен з яких висвітлює окремий аспект фінансового забезпечення місцевого самоврядування та розвитку сільських територіальних громад в Україні.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6280190" y="688181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14E5BE-D1A1-78F2-2D00-7D870AF587A1}"/>
              </a:ext>
            </a:extLst>
          </p:cNvPr>
          <p:cNvSpPr txBox="1"/>
          <p:nvPr/>
        </p:nvSpPr>
        <p:spPr>
          <a:xfrm>
            <a:off x="402178" y="4724021"/>
            <a:ext cx="5084222" cy="283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ts val="2700"/>
              </a:lnSpc>
              <a:buNone/>
            </a:pPr>
            <a:endParaRPr lang="uk-UA" sz="1800" dirty="0">
              <a:solidFill>
                <a:srgbClr val="405449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algn="ctr">
              <a:lnSpc>
                <a:spcPts val="2700"/>
              </a:lnSpc>
            </a:pPr>
            <a:r>
              <a:rPr lang="uk-UA" sz="1800" b="1" dirty="0">
                <a:solidFill>
                  <a:srgbClr val="405449"/>
                </a:solidFill>
                <a:latin typeface="Nobile" pitchFamily="34" charset="0"/>
              </a:rPr>
              <a:t>Викладач: Дубиніна Світлана Миколаївна</a:t>
            </a:r>
          </a:p>
          <a:p>
            <a:pPr algn="ctr">
              <a:lnSpc>
                <a:spcPts val="2700"/>
              </a:lnSpc>
            </a:pPr>
            <a:r>
              <a:rPr lang="uk-UA" sz="1800" b="1" dirty="0">
                <a:solidFill>
                  <a:srgbClr val="405449"/>
                </a:solidFill>
                <a:latin typeface="Nobile" pitchFamily="34" charset="0"/>
              </a:rPr>
              <a:t> </a:t>
            </a:r>
            <a:r>
              <a:rPr lang="en-US" sz="1800" b="1" dirty="0">
                <a:solidFill>
                  <a:srgbClr val="405449"/>
                </a:solidFill>
                <a:latin typeface="Nobile" pitchFamily="34" charset="0"/>
              </a:rPr>
              <a:t> </a:t>
            </a:r>
            <a:r>
              <a:rPr lang="uk-UA" sz="1800" b="1" dirty="0">
                <a:solidFill>
                  <a:srgbClr val="405449"/>
                </a:solidFill>
                <a:latin typeface="Nobile" pitchFamily="34" charset="0"/>
              </a:rPr>
              <a:t>ст. викладач, доктор </a:t>
            </a:r>
            <a:r>
              <a:rPr lang="en-US" sz="1800" b="1" dirty="0">
                <a:solidFill>
                  <a:srgbClr val="405449"/>
                </a:solidFill>
                <a:latin typeface="Nobile" pitchFamily="34" charset="0"/>
              </a:rPr>
              <a:t>PhD </a:t>
            </a:r>
            <a:r>
              <a:rPr lang="uk-UA" sz="1800" b="1" dirty="0">
                <a:solidFill>
                  <a:srgbClr val="405449"/>
                </a:solidFill>
                <a:latin typeface="Nobile" pitchFamily="34" charset="0"/>
              </a:rPr>
              <a:t>кафедри Фінанси, банківська справа, страхування та фондовий ринок, 114 </a:t>
            </a:r>
            <a:r>
              <a:rPr lang="uk-UA" sz="1800" b="1" dirty="0" err="1">
                <a:solidFill>
                  <a:srgbClr val="405449"/>
                </a:solidFill>
                <a:latin typeface="Nobile" pitchFamily="34" charset="0"/>
              </a:rPr>
              <a:t>ауд</a:t>
            </a:r>
            <a:r>
              <a:rPr lang="uk-UA" sz="1800" b="1" dirty="0">
                <a:solidFill>
                  <a:srgbClr val="405449"/>
                </a:solidFill>
                <a:latin typeface="Nobile" pitchFamily="34" charset="0"/>
              </a:rPr>
              <a:t>. 5 навчальний  корпус ЗНУ, </a:t>
            </a:r>
            <a:endParaRPr lang="en-US" sz="1800" b="1" dirty="0">
              <a:solidFill>
                <a:srgbClr val="405449"/>
              </a:solidFill>
              <a:latin typeface="Nobile" pitchFamily="34" charset="0"/>
            </a:endParaRPr>
          </a:p>
          <a:p>
            <a:pPr algn="just">
              <a:lnSpc>
                <a:spcPts val="2700"/>
              </a:lnSpc>
            </a:pPr>
            <a:r>
              <a:rPr lang="en-US" sz="1800" b="1" dirty="0">
                <a:solidFill>
                  <a:srgbClr val="405449"/>
                </a:solidFill>
                <a:latin typeface="Nobile" pitchFamily="34" charset="0"/>
              </a:rPr>
              <a:t>E-mail: </a:t>
            </a:r>
            <a:r>
              <a:rPr lang="en-US" sz="1800" b="1" dirty="0">
                <a:solidFill>
                  <a:srgbClr val="405449"/>
                </a:solidFill>
                <a:latin typeface="Nobile" pitchFamily="34" charset="0"/>
                <a:hlinkClick r:id="rId5"/>
              </a:rPr>
              <a:t>dubynina.s.m@gmail.com</a:t>
            </a:r>
            <a:endParaRPr lang="en-US" sz="1800" b="1" dirty="0">
              <a:solidFill>
                <a:srgbClr val="405449"/>
              </a:solidFill>
              <a:latin typeface="Nobile" pitchFamily="34" charset="0"/>
            </a:endParaRPr>
          </a:p>
          <a:p>
            <a:pPr algn="just">
              <a:lnSpc>
                <a:spcPts val="2700"/>
              </a:lnSpc>
            </a:pPr>
            <a:r>
              <a:rPr lang="uk-UA" sz="1800" b="1" dirty="0">
                <a:solidFill>
                  <a:srgbClr val="405449"/>
                </a:solidFill>
                <a:latin typeface="Nobile" pitchFamily="34" charset="0"/>
              </a:rPr>
              <a:t>ТЕЛЕФОНИ: 0612-228-7606 / 0612-228-7613</a:t>
            </a:r>
            <a:endParaRPr lang="en-US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1963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Фінансове вирівнювання та бюджетне регулювання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04173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Принципи фінансового вирівнювання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39647"/>
            <a:ext cx="3978116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Фінансове вирівнювання базується на принципах справедливості, ефективності, прозорості та стимулювання економічного розвитку територій. Воно спрямоване на подолання регіональних відмінностей у формуванні доходів і фінансуванні видатків місцевих бюджетів.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2904173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Інструменти бюджетного регулювання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3839647"/>
            <a:ext cx="3978116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Основними інструментами є бюджетні трансферти: дотації вирівнювання, субвенції, додаткові дотації та кошти, що передаються до державного бюджету. Вони забезпечують збалансованість місцевих бюджетів та виконання делегованих повноважень.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2904173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Методи розрахунку трансфертів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3839647"/>
            <a:ext cx="3978116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Розрахунок міжбюджетних трансфертів здійснюється за спеціальними формулами, які враховують фінансові можливості територій, їх потреби у видатках та інші фактори. Це дозволяє об'єктивно розподіляти фінансові ресурси між різними рівнями бюджетної системи.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6502" y="461605"/>
            <a:ext cx="7970996" cy="1047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2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Бюджетний процес на місцевому рівні</a:t>
            </a:r>
            <a:endParaRPr lang="en-US" sz="3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02" y="1760220"/>
            <a:ext cx="837962" cy="100548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75805" y="1927741"/>
            <a:ext cx="2115383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Складання проєкту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1675805" y="2290167"/>
            <a:ext cx="6881693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Формування прогнозних показників та планування доходів і видатків</a:t>
            </a:r>
            <a:endParaRPr lang="en-US" sz="13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02" y="2765703"/>
            <a:ext cx="837962" cy="100548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75805" y="2933224"/>
            <a:ext cx="2812971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Розгляд та затвердження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1675805" y="3295650"/>
            <a:ext cx="6881693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Обговорення на сесіях місцевих рад та прийняття рішення</a:t>
            </a:r>
            <a:endParaRPr lang="en-US" sz="13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02" y="3771186"/>
            <a:ext cx="837962" cy="100548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75805" y="3938707"/>
            <a:ext cx="2262664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Виконання бюджету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1675805" y="4301133"/>
            <a:ext cx="6881693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Забезпечення надходжень та здійснення видатків</a:t>
            </a:r>
            <a:endParaRPr lang="en-US" sz="13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502" y="4776668"/>
            <a:ext cx="837962" cy="100548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675805" y="4944189"/>
            <a:ext cx="2384941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Звітність та контроль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1675805" y="5306616"/>
            <a:ext cx="6881693" cy="268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Підготовка звітів та перевірка цільового використання коштів</a:t>
            </a:r>
            <a:endParaRPr lang="en-US" sz="1300" dirty="0"/>
          </a:p>
        </p:txBody>
      </p:sp>
      <p:sp>
        <p:nvSpPr>
          <p:cNvPr id="16" name="Text 9"/>
          <p:cNvSpPr/>
          <p:nvPr/>
        </p:nvSpPr>
        <p:spPr>
          <a:xfrm>
            <a:off x="586502" y="5970627"/>
            <a:ext cx="7970996" cy="8043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Бюджетна система України ґрунтується на принципах єдності, збалансованості, самостійності, повноти, обґрунтованості, ефективності та результативності, субсидіарності, цільового використання бюджетних коштів, справедливості і неупередженості, публічності та прозорості.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586502" y="6963489"/>
            <a:ext cx="7970996" cy="8043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Учасниками бюджетного процесу на місцевому рівні є місцеві ради, їх виконавчі органи, місцеві фінансові органи, головні розпорядники та розпорядники бюджетних коштів, а також одержувачі бюджетних коштів.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5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52780" y="445056"/>
            <a:ext cx="8011239" cy="10113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Фінанси підприємств місцевого господарства</a:t>
            </a:r>
            <a:endParaRPr lang="en-US" sz="3150" dirty="0"/>
          </a:p>
        </p:txBody>
      </p:sp>
      <p:sp>
        <p:nvSpPr>
          <p:cNvPr id="4" name="Shape 1"/>
          <p:cNvSpPr/>
          <p:nvPr/>
        </p:nvSpPr>
        <p:spPr>
          <a:xfrm>
            <a:off x="6052780" y="1699141"/>
            <a:ext cx="8011239" cy="1465183"/>
          </a:xfrm>
          <a:prstGeom prst="roundRect">
            <a:avLst>
              <a:gd name="adj" fmla="val 463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22206" y="1868567"/>
            <a:ext cx="2208848" cy="252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Міське господарство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6222206" y="2218373"/>
            <a:ext cx="7672388" cy="776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Міське господарство являє собою комплекс розташованих на території міста (поселення) підприємств, організацій та установ, що обслуговують матеріально-побутові і культурні потреби населення, яке мешкає в ньому.</a:t>
            </a:r>
            <a:endParaRPr lang="en-US" sz="1250" dirty="0"/>
          </a:p>
        </p:txBody>
      </p:sp>
      <p:sp>
        <p:nvSpPr>
          <p:cNvPr id="7" name="Shape 4"/>
          <p:cNvSpPr/>
          <p:nvPr/>
        </p:nvSpPr>
        <p:spPr>
          <a:xfrm>
            <a:off x="6052780" y="3326130"/>
            <a:ext cx="8011239" cy="1465183"/>
          </a:xfrm>
          <a:prstGeom prst="roundRect">
            <a:avLst>
              <a:gd name="adj" fmla="val 463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222206" y="3495556"/>
            <a:ext cx="2776180" cy="252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Комунальні підприємства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6222206" y="3845362"/>
            <a:ext cx="7672388" cy="776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За призначенням та функціями комунальні підприємства поділяють на п'ять груп, включаючи підприємства житлово-комунального господарства, транспорту, зв'язку, торгівлі та побутового обслуговування.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052780" y="4953119"/>
            <a:ext cx="8011239" cy="1206341"/>
          </a:xfrm>
          <a:prstGeom prst="roundRect">
            <a:avLst>
              <a:gd name="adj" fmla="val 563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222206" y="5122545"/>
            <a:ext cx="2022991" cy="252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Фінансові ресурси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6222206" y="5472351"/>
            <a:ext cx="7672388" cy="517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Формування фінансових ресурсів підприємств місцевого господарства здійснюється за рахунок власних доходів, бюджетних асигнувань, кредитних ресурсів та інших джерел фінансування.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6052780" y="6321266"/>
            <a:ext cx="8011239" cy="1465183"/>
          </a:xfrm>
          <a:prstGeom prst="roundRect">
            <a:avLst>
              <a:gd name="adj" fmla="val 463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222206" y="6490692"/>
            <a:ext cx="3014663" cy="252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Проблеми та реформування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6222206" y="6840498"/>
            <a:ext cx="7672388" cy="776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Сучасні проблеми підприємств місцевого господарства включають заборгованість, зношеність основних фондів, неефективне управління. Реформування передбачає модернізацію, впровадження нових технологій та вдосконалення системи управління.</a:t>
            </a:r>
            <a:endParaRPr lang="en-US" sz="12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3657" y="638413"/>
            <a:ext cx="11863507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Світовий досвід організації місцевих фінансів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683657" y="1639491"/>
            <a:ext cx="1657826" cy="1125379"/>
          </a:xfrm>
          <a:prstGeom prst="roundRect">
            <a:avLst>
              <a:gd name="adj" fmla="val 729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72" y="2030492"/>
            <a:ext cx="274677" cy="34325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36746" y="1834753"/>
            <a:ext cx="6093976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Європейська хартія місцевого самоврядування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2536746" y="2257068"/>
            <a:ext cx="6093976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Визначає принципи організації місцевих фінансів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2439114" y="2755344"/>
            <a:ext cx="11409998" cy="11430"/>
          </a:xfrm>
          <a:prstGeom prst="roundRect">
            <a:avLst>
              <a:gd name="adj" fmla="val 717794"/>
            </a:avLst>
          </a:prstGeom>
          <a:solidFill>
            <a:srgbClr val="C3D4CC"/>
          </a:solidFill>
          <a:ln/>
        </p:spPr>
      </p:sp>
      <p:sp>
        <p:nvSpPr>
          <p:cNvPr id="8" name="Shape 5"/>
          <p:cNvSpPr/>
          <p:nvPr/>
        </p:nvSpPr>
        <p:spPr>
          <a:xfrm>
            <a:off x="683657" y="2862501"/>
            <a:ext cx="3315772" cy="1125379"/>
          </a:xfrm>
          <a:prstGeom prst="roundRect">
            <a:avLst>
              <a:gd name="adj" fmla="val 729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204" y="3253502"/>
            <a:ext cx="274677" cy="34325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194691" y="3057763"/>
            <a:ext cx="4752737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Місцеве оподаткування за кордоном</a:t>
            </a:r>
            <a:endParaRPr lang="en-US" sz="1900" dirty="0"/>
          </a:p>
        </p:txBody>
      </p:sp>
      <p:sp>
        <p:nvSpPr>
          <p:cNvPr id="11" name="Text 7"/>
          <p:cNvSpPr/>
          <p:nvPr/>
        </p:nvSpPr>
        <p:spPr>
          <a:xfrm>
            <a:off x="4194691" y="3480078"/>
            <a:ext cx="4949666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Податок на нерухомість як основа місцевих бюджетів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4097060" y="3978354"/>
            <a:ext cx="9752052" cy="11430"/>
          </a:xfrm>
          <a:prstGeom prst="roundRect">
            <a:avLst>
              <a:gd name="adj" fmla="val 717794"/>
            </a:avLst>
          </a:prstGeom>
          <a:solidFill>
            <a:srgbClr val="C3D4CC"/>
          </a:solidFill>
          <a:ln/>
        </p:spPr>
      </p:sp>
      <p:sp>
        <p:nvSpPr>
          <p:cNvPr id="13" name="Shape 9"/>
          <p:cNvSpPr/>
          <p:nvPr/>
        </p:nvSpPr>
        <p:spPr>
          <a:xfrm>
            <a:off x="683657" y="4085511"/>
            <a:ext cx="4973598" cy="1125379"/>
          </a:xfrm>
          <a:prstGeom prst="roundRect">
            <a:avLst>
              <a:gd name="adj" fmla="val 729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117" y="4476512"/>
            <a:ext cx="274677" cy="34325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852517" y="4280773"/>
            <a:ext cx="324445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Фінансове вирівнювання</a:t>
            </a:r>
            <a:endParaRPr lang="en-US" sz="1900" dirty="0"/>
          </a:p>
        </p:txBody>
      </p:sp>
      <p:sp>
        <p:nvSpPr>
          <p:cNvPr id="16" name="Text 11"/>
          <p:cNvSpPr/>
          <p:nvPr/>
        </p:nvSpPr>
        <p:spPr>
          <a:xfrm>
            <a:off x="5852517" y="4703088"/>
            <a:ext cx="5106948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Досвід Данії, Норвегії, Швеції у вирівнюванні територій</a:t>
            </a:r>
            <a:endParaRPr lang="en-US" sz="1500" dirty="0"/>
          </a:p>
        </p:txBody>
      </p:sp>
      <p:sp>
        <p:nvSpPr>
          <p:cNvPr id="17" name="Shape 12"/>
          <p:cNvSpPr/>
          <p:nvPr/>
        </p:nvSpPr>
        <p:spPr>
          <a:xfrm>
            <a:off x="5754886" y="5201364"/>
            <a:ext cx="8094226" cy="11430"/>
          </a:xfrm>
          <a:prstGeom prst="roundRect">
            <a:avLst>
              <a:gd name="adj" fmla="val 717794"/>
            </a:avLst>
          </a:prstGeom>
          <a:solidFill>
            <a:srgbClr val="C3D4CC"/>
          </a:solidFill>
          <a:ln/>
        </p:spPr>
      </p:sp>
      <p:sp>
        <p:nvSpPr>
          <p:cNvPr id="18" name="Shape 13"/>
          <p:cNvSpPr/>
          <p:nvPr/>
        </p:nvSpPr>
        <p:spPr>
          <a:xfrm>
            <a:off x="683657" y="5308521"/>
            <a:ext cx="6631543" cy="1125379"/>
          </a:xfrm>
          <a:prstGeom prst="roundRect">
            <a:avLst>
              <a:gd name="adj" fmla="val 729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030" y="5699522"/>
            <a:ext cx="274677" cy="343257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10462" y="5503783"/>
            <a:ext cx="2705695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Місцеві запозичення</a:t>
            </a:r>
            <a:endParaRPr lang="en-US" sz="1900" dirty="0"/>
          </a:p>
        </p:txBody>
      </p:sp>
      <p:sp>
        <p:nvSpPr>
          <p:cNvPr id="21" name="Text 15"/>
          <p:cNvSpPr/>
          <p:nvPr/>
        </p:nvSpPr>
        <p:spPr>
          <a:xfrm>
            <a:off x="7510462" y="5926098"/>
            <a:ext cx="4800362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Практика муніципальних позик та обмеження боргу</a:t>
            </a:r>
            <a:endParaRPr lang="en-US" sz="1500" dirty="0"/>
          </a:p>
        </p:txBody>
      </p:sp>
      <p:sp>
        <p:nvSpPr>
          <p:cNvPr id="22" name="Text 16"/>
          <p:cNvSpPr/>
          <p:nvPr/>
        </p:nvSpPr>
        <p:spPr>
          <a:xfrm>
            <a:off x="683657" y="6653570"/>
            <a:ext cx="13263086" cy="937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Європейська хартія місцевого самоврядування встановлює принципи, згідно з якими органи місцевого самоврядування мають право на власні фінансові ресурси, якими можуть вільно розпоряджатися в межах своїх повноважень. Досвід зарубіжних країн демонструє різноманітні підходи до організації місцевих фінансів, які можуть бути корисними для вдосконалення системи місцевих фінансів в Україні.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79AF91-CFEA-8AC2-F4B8-EE6FA4180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3" y="282689"/>
            <a:ext cx="8590143" cy="76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EFC00-6F01-1E4E-723B-279EBD407870}"/>
              </a:ext>
            </a:extLst>
          </p:cNvPr>
          <p:cNvSpPr txBox="1"/>
          <p:nvPr/>
        </p:nvSpPr>
        <p:spPr>
          <a:xfrm>
            <a:off x="309489" y="1266092"/>
            <a:ext cx="846875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/>
              <a:t>Метою вивчення навчальної дисципліни </a:t>
            </a:r>
            <a:r>
              <a:rPr lang="uk-UA" sz="2000" dirty="0"/>
              <a:t>є формування у студентів системи знань про сучасний стан фінансів місцевого самоврядування та організації фінансів, їх складу та основ управління виходячи із розмежування функцій і повноважень державних та місцевих органів влади і управління. </a:t>
            </a:r>
          </a:p>
          <a:p>
            <a:r>
              <a:rPr lang="uk-UA" sz="2000" b="1" dirty="0"/>
              <a:t>	Основними завданнями вивчення дисципліни «Фінанси місцевого самоврядування» є:</a:t>
            </a:r>
          </a:p>
          <a:p>
            <a:r>
              <a:rPr lang="uk-UA" sz="2000" b="1" dirty="0"/>
              <a:t> </a:t>
            </a:r>
            <a:r>
              <a:rPr lang="uk-UA" sz="2000" dirty="0"/>
              <a:t>формування у студентів системи знань щодо сутності й організації фінансів місцевого самоврядування; ознайомлення з основними категоріями, поняттями і механізмами реалізації бюджетних відносин у сфері місцевого самоврядування; формування у майбутніх фахівців цілісного уявлення про систему фінансових відносин органів місцевого самоврядування. </a:t>
            </a:r>
          </a:p>
          <a:p>
            <a:r>
              <a:rPr lang="uk-UA" sz="2000" dirty="0"/>
              <a:t>	Відповідно до структурно-логічної схеми ОПП «Фінанси і кредит» курс «Фінанси місцевого самоврядування» тематично пов’язаний з дисциплінами «Фінанси», «Фінансове планування», «Фінансовий менеджмент», «Податковий менеджмент».</a:t>
            </a:r>
          </a:p>
          <a:p>
            <a:r>
              <a:rPr lang="uk-UA" sz="2000" dirty="0"/>
              <a:t>	Лекційні та практичні заняття проводяться з використанням програми </a:t>
            </a:r>
            <a:r>
              <a:rPr lang="de-DE" sz="2000" dirty="0"/>
              <a:t>Microsoft 365, </a:t>
            </a:r>
            <a:r>
              <a:rPr lang="uk-UA" sz="2000" dirty="0"/>
              <a:t>інтерактивних дошок </a:t>
            </a:r>
            <a:r>
              <a:rPr lang="de-DE" sz="2000" dirty="0"/>
              <a:t>Miro, </a:t>
            </a:r>
            <a:r>
              <a:rPr lang="de-DE" sz="2000" dirty="0" err="1"/>
              <a:t>Padlet</a:t>
            </a:r>
            <a:r>
              <a:rPr lang="de-DE" sz="2000" dirty="0"/>
              <a:t>, </a:t>
            </a:r>
            <a:r>
              <a:rPr lang="de-DE" sz="2000" dirty="0" err="1"/>
              <a:t>Canva</a:t>
            </a:r>
            <a:r>
              <a:rPr lang="de-DE" sz="2000" dirty="0"/>
              <a:t>, </a:t>
            </a:r>
            <a:r>
              <a:rPr lang="uk-UA" sz="2000" dirty="0"/>
              <a:t>в </a:t>
            </a:r>
            <a:r>
              <a:rPr lang="de-DE" sz="2000" dirty="0"/>
              <a:t>Zoom; </a:t>
            </a:r>
            <a:r>
              <a:rPr lang="uk-UA" sz="2000" dirty="0"/>
              <a:t>виконанням інтерактивних завдань у </a:t>
            </a:r>
            <a:r>
              <a:rPr lang="de-DE" sz="2000" dirty="0" err="1"/>
              <a:t>Mentimeter</a:t>
            </a:r>
            <a:r>
              <a:rPr lang="de-DE" sz="2000" dirty="0"/>
              <a:t>, </a:t>
            </a:r>
            <a:r>
              <a:rPr lang="de-DE" sz="2000" dirty="0" err="1"/>
              <a:t>Quizalize</a:t>
            </a:r>
            <a:r>
              <a:rPr lang="de-DE" sz="2000" dirty="0"/>
              <a:t>, </a:t>
            </a:r>
            <a:r>
              <a:rPr lang="de-DE" sz="2000" dirty="0" err="1"/>
              <a:t>Nearpod</a:t>
            </a:r>
            <a:r>
              <a:rPr lang="de-DE" sz="2000" dirty="0"/>
              <a:t>, </a:t>
            </a:r>
            <a:r>
              <a:rPr lang="de-DE" sz="2000" dirty="0" err="1"/>
              <a:t>Interacty</a:t>
            </a:r>
            <a:r>
              <a:rPr lang="de-DE" sz="2000" dirty="0"/>
              <a:t>; </a:t>
            </a:r>
            <a:r>
              <a:rPr lang="uk-UA" sz="2000" dirty="0"/>
              <a:t>створення ментальних карт (</a:t>
            </a:r>
            <a:r>
              <a:rPr lang="de-DE" sz="2000" dirty="0" err="1"/>
              <a:t>Canva</a:t>
            </a:r>
            <a:r>
              <a:rPr lang="de-DE" sz="2000" dirty="0"/>
              <a:t>, </a:t>
            </a:r>
            <a:r>
              <a:rPr lang="de-DE" sz="2000" dirty="0" err="1"/>
              <a:t>Mindomo</a:t>
            </a:r>
            <a:r>
              <a:rPr lang="de-DE" sz="2000" dirty="0"/>
              <a:t>, </a:t>
            </a:r>
            <a:r>
              <a:rPr lang="de-DE" sz="2000" dirty="0" err="1"/>
              <a:t>MindMeister</a:t>
            </a:r>
            <a:r>
              <a:rPr lang="de-DE" sz="2000" dirty="0"/>
              <a:t>, Google, </a:t>
            </a:r>
            <a:r>
              <a:rPr lang="de-DE" sz="2000" dirty="0" err="1"/>
              <a:t>MindMup</a:t>
            </a:r>
            <a:r>
              <a:rPr lang="de-DE" sz="2000" dirty="0"/>
              <a:t>) </a:t>
            </a:r>
            <a:r>
              <a:rPr lang="uk-UA" sz="2000" dirty="0"/>
              <a:t>та стрічок часу (</a:t>
            </a:r>
            <a:r>
              <a:rPr lang="de-DE" sz="2000" dirty="0" err="1"/>
              <a:t>Canva</a:t>
            </a:r>
            <a:r>
              <a:rPr lang="de-DE" sz="2000" dirty="0"/>
              <a:t>, </a:t>
            </a:r>
            <a:r>
              <a:rPr lang="de-DE" sz="2000" dirty="0" err="1"/>
              <a:t>Timetoast</a:t>
            </a:r>
            <a:r>
              <a:rPr lang="de-DE" sz="2000" dirty="0"/>
              <a:t>, Timeline.JS, </a:t>
            </a:r>
            <a:r>
              <a:rPr lang="de-DE" sz="2000" dirty="0" err="1"/>
              <a:t>Preceden</a:t>
            </a:r>
            <a:r>
              <a:rPr lang="de-DE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746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C015713-55A0-32AC-C795-D4E991ACDAB0}"/>
              </a:ext>
            </a:extLst>
          </p:cNvPr>
          <p:cNvSpPr/>
          <p:nvPr/>
        </p:nvSpPr>
        <p:spPr>
          <a:xfrm>
            <a:off x="718541" y="657225"/>
            <a:ext cx="12772375" cy="1283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uk-UA" sz="40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ПАСПОРТ НАВЧАЛЬНОЇ ДИСЦИПЛІНИ</a:t>
            </a:r>
            <a:endParaRPr lang="en-US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839DC9-8178-C4CA-F650-ECE8AF85A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225" y="1416910"/>
            <a:ext cx="11211950" cy="70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609" y="0"/>
            <a:ext cx="5486400" cy="8229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307CCB-55A9-31CA-721E-83F7393B7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58" y="112542"/>
            <a:ext cx="761062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2713" y="915353"/>
            <a:ext cx="7638574" cy="12768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Перший змістовий модуль: теоретичні основи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52713" y="2728436"/>
            <a:ext cx="459700" cy="459700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70" y="2766715"/>
            <a:ext cx="306467" cy="38302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16725" y="2728436"/>
            <a:ext cx="3053120" cy="638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Поняття "територіальна громада"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1416725" y="3489365"/>
            <a:ext cx="3053120" cy="1960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Теоретичне визначення та концептуальні засади функціонування територіальних громад як базових елементів системи місцевого самоврядування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4674156" y="2728436"/>
            <a:ext cx="459700" cy="459700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713" y="2804934"/>
            <a:ext cx="306467" cy="30646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338167" y="2728436"/>
            <a:ext cx="2817614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Роль сільських громад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5338167" y="3170158"/>
            <a:ext cx="3053120" cy="22877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Обґрунтування пріоритетності місця і ролі сільських територіальних громад в розвитку системи місцевого самоврядування та реалізації адміністративно-територіальної реформи</a:t>
            </a: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752713" y="5892046"/>
            <a:ext cx="459700" cy="459700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270" y="5930325"/>
            <a:ext cx="306467" cy="38302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416725" y="5892046"/>
            <a:ext cx="4619030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Механізм фінансового забезпечення</a:t>
            </a:r>
            <a:endParaRPr lang="en-US" sz="2000" dirty="0"/>
          </a:p>
        </p:txBody>
      </p:sp>
      <p:sp>
        <p:nvSpPr>
          <p:cNvPr id="15" name="Text 9"/>
          <p:cNvSpPr/>
          <p:nvPr/>
        </p:nvSpPr>
        <p:spPr>
          <a:xfrm>
            <a:off x="1416725" y="6333768"/>
            <a:ext cx="6974562" cy="980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Необхідність формування ефективного механізму фінансового забезпечення сільської громади відповідно до європейської моделі бюджетного федералізму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260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Другий змістовий модуль: аналіз поточного стану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07143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Оцінка фінансового забезпечення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4261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Детальний аналіз сучасного стану фінансового забезпечення розвитку українського села, виявлення основних проблем та викликів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Показники розвитку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8828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Всебічний аналіз основних показників розвитку сільських населених пунктів, які характеризують динаміку змін у сільських територіальних громадах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Тенденції розвитку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8828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Визначення позитивних та негативних тенденцій розвитку сільських територіальних громад, характеристика їх сильних та слабких сторін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06185"/>
            <a:ext cx="7556421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Третій змістовий модуль: шляхи вдосконалення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488168"/>
            <a:ext cx="1020723" cy="182951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07022" y="2692241"/>
            <a:ext cx="503801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Удосконалення механізму фінансування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607022" y="3133487"/>
            <a:ext cx="6229588" cy="980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Пропозиції щодо удосконалення механізму фінансового забезпечення сільських територіальних громад в контексті реалізації адміністративно-територіальної реформи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317683"/>
            <a:ext cx="1020723" cy="150280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07022" y="4521756"/>
            <a:ext cx="4746069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Альтернативні джерела фінансування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607022" y="4963001"/>
            <a:ext cx="6229588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Можливості залучення фінансових ресурсів з альтернативних джерел для розвитку сільських територіальних громад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820489"/>
            <a:ext cx="1020723" cy="150280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07022" y="6024563"/>
            <a:ext cx="3351133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Самозабезпечення громад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607022" y="6465808"/>
            <a:ext cx="6229588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Розвиток самозабезпечення як способу економічного розвитку громади села та підвищення її фінансової спроможності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9486" y="1030129"/>
            <a:ext cx="11213306" cy="5799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Фінансова політика у сфері місцевих фінансів</a:t>
            </a:r>
            <a:endParaRPr lang="en-US" sz="3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418" y="1981200"/>
            <a:ext cx="1649730" cy="1069181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791" y="2485192"/>
            <a:ext cx="260866" cy="3261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992648" y="2166699"/>
            <a:ext cx="3187065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Мета фінансової політики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4992648" y="2567940"/>
            <a:ext cx="5165169" cy="296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Забезпечення соціально-економічного розвитку територій</a:t>
            </a:r>
            <a:endParaRPr lang="en-US" sz="1450" dirty="0"/>
          </a:p>
        </p:txBody>
      </p:sp>
      <p:sp>
        <p:nvSpPr>
          <p:cNvPr id="7" name="Shape 3"/>
          <p:cNvSpPr/>
          <p:nvPr/>
        </p:nvSpPr>
        <p:spPr>
          <a:xfrm>
            <a:off x="4853464" y="3063954"/>
            <a:ext cx="9081135" cy="11430"/>
          </a:xfrm>
          <a:prstGeom prst="roundRect">
            <a:avLst>
              <a:gd name="adj" fmla="val 681945"/>
            </a:avLst>
          </a:prstGeom>
          <a:solidFill>
            <a:srgbClr val="C3D4CC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553" y="3096697"/>
            <a:ext cx="3299460" cy="1069181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791" y="3468172"/>
            <a:ext cx="260866" cy="32611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17513" y="3282196"/>
            <a:ext cx="3761184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Елементи фінансової політики</a:t>
            </a:r>
            <a:endParaRPr lang="en-US" sz="1800" dirty="0"/>
          </a:p>
        </p:txBody>
      </p:sp>
      <p:sp>
        <p:nvSpPr>
          <p:cNvPr id="11" name="Text 5"/>
          <p:cNvSpPr/>
          <p:nvPr/>
        </p:nvSpPr>
        <p:spPr>
          <a:xfrm>
            <a:off x="5817513" y="3683437"/>
            <a:ext cx="4917996" cy="296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Бюджетна, податкова, інвестиційна та боргова політики</a:t>
            </a:r>
            <a:endParaRPr lang="en-US" sz="1450" dirty="0"/>
          </a:p>
        </p:txBody>
      </p:sp>
      <p:sp>
        <p:nvSpPr>
          <p:cNvPr id="12" name="Shape 6"/>
          <p:cNvSpPr/>
          <p:nvPr/>
        </p:nvSpPr>
        <p:spPr>
          <a:xfrm>
            <a:off x="5678329" y="4179451"/>
            <a:ext cx="8256270" cy="11430"/>
          </a:xfrm>
          <a:prstGeom prst="roundRect">
            <a:avLst>
              <a:gd name="adj" fmla="val 681945"/>
            </a:avLst>
          </a:prstGeom>
          <a:solidFill>
            <a:srgbClr val="C3D4CC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688" y="4212193"/>
            <a:ext cx="4949190" cy="1069181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1791" y="4583668"/>
            <a:ext cx="260866" cy="32611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42378" y="4397693"/>
            <a:ext cx="2716054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Принципи здійснення</a:t>
            </a:r>
            <a:endParaRPr lang="en-US" sz="1800" dirty="0"/>
          </a:p>
        </p:txBody>
      </p:sp>
      <p:sp>
        <p:nvSpPr>
          <p:cNvPr id="16" name="Text 8"/>
          <p:cNvSpPr/>
          <p:nvPr/>
        </p:nvSpPr>
        <p:spPr>
          <a:xfrm>
            <a:off x="6642378" y="4798933"/>
            <a:ext cx="5054560" cy="296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Справедливість, ефективність, прозорість, субсидіарність</a:t>
            </a:r>
            <a:endParaRPr lang="en-US" sz="1450" dirty="0"/>
          </a:p>
        </p:txBody>
      </p:sp>
      <p:sp>
        <p:nvSpPr>
          <p:cNvPr id="17" name="Shape 9"/>
          <p:cNvSpPr/>
          <p:nvPr/>
        </p:nvSpPr>
        <p:spPr>
          <a:xfrm>
            <a:off x="6503194" y="5294948"/>
            <a:ext cx="7431405" cy="11430"/>
          </a:xfrm>
          <a:prstGeom prst="roundRect">
            <a:avLst>
              <a:gd name="adj" fmla="val 681945"/>
            </a:avLst>
          </a:prstGeom>
          <a:solidFill>
            <a:srgbClr val="C3D4CC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704" y="5327690"/>
            <a:ext cx="6599039" cy="1069181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1672" y="5699165"/>
            <a:ext cx="260866" cy="326112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67243" y="5513189"/>
            <a:ext cx="2456974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Реалізація політики</a:t>
            </a:r>
            <a:endParaRPr lang="en-US" sz="1800" dirty="0"/>
          </a:p>
        </p:txBody>
      </p:sp>
      <p:sp>
        <p:nvSpPr>
          <p:cNvPr id="21" name="Text 11"/>
          <p:cNvSpPr/>
          <p:nvPr/>
        </p:nvSpPr>
        <p:spPr>
          <a:xfrm>
            <a:off x="7467243" y="5914430"/>
            <a:ext cx="5176599" cy="2969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Розробка, впровадження, моніторинг та оцінка результатів</a:t>
            </a:r>
            <a:endParaRPr lang="en-US" sz="1450" dirty="0"/>
          </a:p>
        </p:txBody>
      </p:sp>
      <p:sp>
        <p:nvSpPr>
          <p:cNvPr id="22" name="Text 12"/>
          <p:cNvSpPr/>
          <p:nvPr/>
        </p:nvSpPr>
        <p:spPr>
          <a:xfrm>
            <a:off x="649486" y="6605588"/>
            <a:ext cx="13331428" cy="593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Фінансова політика – це сукупність державних заходів щодо використання фінансових відносин для виконання державою своїх функцій. Вона спрямована на забезпечення ефективного формування та використання фінансових ресурсів на місцевому рівні.</a:t>
            </a:r>
            <a:endParaRPr lang="en-US" sz="1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543" y="665798"/>
            <a:ext cx="11975425" cy="646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Місцеві бюджети як основа фінансової бази</a:t>
            </a:r>
            <a:endParaRPr lang="en-US" sz="4050" dirty="0"/>
          </a:p>
        </p:txBody>
      </p:sp>
      <p:sp>
        <p:nvSpPr>
          <p:cNvPr id="3" name="Text 1"/>
          <p:cNvSpPr/>
          <p:nvPr/>
        </p:nvSpPr>
        <p:spPr>
          <a:xfrm>
            <a:off x="1857494" y="2247186"/>
            <a:ext cx="284059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Формування доходів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723543" y="2694027"/>
            <a:ext cx="3974544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Податкові та неподаткові надходження, трансферти</a:t>
            </a:r>
            <a:endParaRPr lang="en-US" sz="1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126" y="1725216"/>
            <a:ext cx="4614148" cy="461414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850" y="2517577"/>
            <a:ext cx="309205" cy="38659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2313" y="2247186"/>
            <a:ext cx="2936438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Планування бюджету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9932313" y="2694027"/>
            <a:ext cx="3974544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Програмно-цільовий метод, середньострокове планування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126" y="1725216"/>
            <a:ext cx="4614148" cy="461414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1774" y="2910245"/>
            <a:ext cx="309205" cy="38659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2313" y="4709279"/>
            <a:ext cx="2791301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Виконання бюджету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9932313" y="5156121"/>
            <a:ext cx="3974544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Фінансування видатків, контроль за використанням коштів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126" y="1725216"/>
            <a:ext cx="4614148" cy="461414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9106" y="5160169"/>
            <a:ext cx="309205" cy="386596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114074" y="4709279"/>
            <a:ext cx="2584013" cy="322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Звітність</a:t>
            </a:r>
            <a:endParaRPr lang="en-US" sz="2000" dirty="0"/>
          </a:p>
        </p:txBody>
      </p:sp>
      <p:sp>
        <p:nvSpPr>
          <p:cNvPr id="16" name="Text 8"/>
          <p:cNvSpPr/>
          <p:nvPr/>
        </p:nvSpPr>
        <p:spPr>
          <a:xfrm>
            <a:off x="723543" y="5156121"/>
            <a:ext cx="3974544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Аналіз виконання, оцінка ефективності, публічність</a:t>
            </a:r>
            <a:endParaRPr lang="en-US" sz="16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8126" y="1725216"/>
            <a:ext cx="4614148" cy="461414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9182" y="4767501"/>
            <a:ext cx="309205" cy="386596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23543" y="6571893"/>
            <a:ext cx="13183314" cy="991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Економічна сутність місцевих бюджетів проявляється в їх призначенні - забезпеченні фінансовими ресурсами потреб територіальних громад. Місцеві бюджети відіграють важливу роль у фінансовій системі держави, забезпечуючи фінансування закладів освіти, охорони здоров'я, культури та інших сфер місцевого значення.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1084</Words>
  <Application>Microsoft Office PowerPoint</Application>
  <PresentationFormat>Довільний</PresentationFormat>
  <Paragraphs>102</Paragraphs>
  <Slides>14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Nobile</vt:lpstr>
      <vt:lpstr>Platypi Medium</vt:lpstr>
      <vt:lpstr>Source Serif Pro</vt:lpstr>
      <vt:lpstr>Syne Bold</vt:lpstr>
      <vt:lpstr>Overpass Light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Микола Стороженко</cp:lastModifiedBy>
  <cp:revision>2</cp:revision>
  <dcterms:created xsi:type="dcterms:W3CDTF">2025-04-13T15:00:11Z</dcterms:created>
  <dcterms:modified xsi:type="dcterms:W3CDTF">2025-04-13T15:09:07Z</dcterms:modified>
</cp:coreProperties>
</file>