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87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ДИВЕРСИФІКАЦІЯ ІНВЕСТИЦІЙ </a:t>
            </a:r>
            <a:r>
              <a:rPr lang="uk-UA" dirty="0"/>
              <a:t/>
            </a:r>
            <a:br>
              <a:rPr lang="uk-UA" dirty="0"/>
            </a:br>
            <a:r>
              <a:rPr lang="ru-RU" b="1" dirty="0"/>
              <a:t>ЧЕРЕЗ ДІЯЛЬНІСТЬ МІЖНАРОДНИХ КОМПАНІЙ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249263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Вибіркова дисципліна</a:t>
            </a:r>
            <a:r>
              <a:rPr lang="uk-UA" b="1" dirty="0">
                <a:solidFill>
                  <a:schemeClr val="tx1"/>
                </a:solidFill>
              </a:rPr>
              <a:t> циклу професійної підготовки за </a:t>
            </a:r>
            <a:r>
              <a:rPr lang="uk-UA" b="1" dirty="0" err="1">
                <a:solidFill>
                  <a:schemeClr val="tx1"/>
                </a:solidFill>
              </a:rPr>
              <a:t>освітньо-науковою</a:t>
            </a:r>
            <a:r>
              <a:rPr lang="uk-UA" b="1" dirty="0">
                <a:solidFill>
                  <a:schemeClr val="tx1"/>
                </a:solidFill>
              </a:rPr>
              <a:t> програмою третього рівня вищої освіти ступеня доктора </a:t>
            </a:r>
            <a:r>
              <a:rPr lang="uk-UA" b="1" dirty="0" err="1">
                <a:solidFill>
                  <a:schemeClr val="tx1"/>
                </a:solidFill>
              </a:rPr>
              <a:t>філ</a:t>
            </a:r>
            <a:r>
              <a:rPr lang="uk-UA" b="1" dirty="0">
                <a:solidFill>
                  <a:schemeClr val="tx1"/>
                </a:solidFill>
              </a:rPr>
              <a:t>ософії 051 «Економіка»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5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1"/>
    </mc:Choice>
    <mc:Fallback xmlns="">
      <p:transition spd="slow" advTm="9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476672"/>
            <a:ext cx="8136904" cy="5649491"/>
          </a:xfrm>
        </p:spPr>
        <p:txBody>
          <a:bodyPr/>
          <a:lstStyle/>
          <a:p>
            <a:pPr marL="0" indent="0" algn="ctr">
              <a:buNone/>
            </a:pPr>
            <a:endParaRPr lang="uk-UA" sz="3200" dirty="0" smtClean="0"/>
          </a:p>
          <a:p>
            <a:r>
              <a:rPr lang="uk-UA" sz="3200" dirty="0" smtClean="0"/>
              <a:t>Курс  </a:t>
            </a:r>
            <a:r>
              <a:rPr lang="uk-UA" sz="3200" dirty="0" smtClean="0"/>
              <a:t>“</a:t>
            </a:r>
            <a:r>
              <a:rPr lang="ru-RU" sz="3200" b="1" dirty="0" err="1" smtClean="0"/>
              <a:t>Диверсифікація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інвестицій</a:t>
            </a:r>
            <a:r>
              <a:rPr lang="ru-RU" sz="3200" b="1" dirty="0" smtClean="0"/>
              <a:t> </a:t>
            </a:r>
            <a:endParaRPr lang="uk-UA" sz="3200" dirty="0" smtClean="0"/>
          </a:p>
          <a:p>
            <a:pPr marL="0" indent="0" algn="ctr">
              <a:buNone/>
            </a:pPr>
            <a:r>
              <a:rPr lang="ru-RU" sz="3200" b="1" dirty="0"/>
              <a:t>ч</a:t>
            </a:r>
            <a:r>
              <a:rPr lang="ru-RU" sz="3200" b="1" dirty="0" smtClean="0"/>
              <a:t>ерез </a:t>
            </a:r>
            <a:r>
              <a:rPr lang="ru-RU" sz="3200" b="1" dirty="0" err="1" smtClean="0"/>
              <a:t>діяльність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міжнародних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компаній</a:t>
            </a:r>
            <a:r>
              <a:rPr lang="ru-RU" sz="3200" b="1" dirty="0" smtClean="0"/>
              <a:t> </a:t>
            </a:r>
            <a:r>
              <a:rPr lang="uk-UA" sz="3200" dirty="0" smtClean="0"/>
              <a:t>” </a:t>
            </a:r>
            <a:r>
              <a:rPr lang="uk-UA" sz="3200" dirty="0"/>
              <a:t>– це професійно орієнтована дисципліна, яка є підґрунтям для формування системи теоретичних знань і професійних навичок майбутніх фахівців. Він  є інтегрованим курсом і вивчає </a:t>
            </a:r>
            <a:r>
              <a:rPr lang="uk-UA" sz="3200" dirty="0" smtClean="0"/>
              <a:t>особливості </a:t>
            </a:r>
            <a:r>
              <a:rPr lang="uk-UA" sz="3200" dirty="0" smtClean="0"/>
              <a:t>міжнародної інвестиційної діяльності міжнародних компаній </a:t>
            </a:r>
            <a:r>
              <a:rPr lang="uk-UA" sz="3200" dirty="0"/>
              <a:t>в сучасних умовах.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03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236">
        <p14:switch dir="r"/>
      </p:transition>
    </mc:Choice>
    <mc:Fallback xmlns="">
      <p:transition spd="slow" advTm="723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060848"/>
            <a:ext cx="8568952" cy="406531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 </a:t>
            </a:r>
            <a:r>
              <a:rPr lang="uk-UA" sz="3600" dirty="0"/>
              <a:t>забезпечити аспірантів необхідним теоретичними знаннями та методичним  інструментарієм щодо: основ міжнародної інвестиційної діяльності, сутності інвестиційної стратегії у глобальному середовищі; місця транснаціональних компаній у системі міжнародної інвестиційної діяльності; змісту стратегій і форм організації операцій транснаціональних корпорацій; сутності світових фінансових потоків; засад регулювання міжнародної інвестиційної діяльності; особливостей реалізації міжнародної інвестиційної діяльності в Україні.</a:t>
            </a:r>
          </a:p>
          <a:p>
            <a:pPr marL="0" indent="0" algn="ctr">
              <a:buNone/>
            </a:pPr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Мета вивчення навчального курсу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475">
        <p14:switch dir="r"/>
      </p:transition>
    </mc:Choice>
    <mc:Fallback xmlns="">
      <p:transition spd="slow" advTm="64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dirty="0" smtClean="0"/>
              <a:t>ознайомити </a:t>
            </a:r>
            <a:r>
              <a:rPr lang="uk-UA" sz="3200" dirty="0"/>
              <a:t>аспірантів з особливостями диверсифікації інвестицій через діяльність міжнародних компаній, методами оцінки інвестиційної привабливості країни, регіону, галузі та підприємства; оцінки пріоритетності і ефективності інвестиційних програм;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656184"/>
          </a:xfrm>
        </p:spPr>
        <p:txBody>
          <a:bodyPr>
            <a:normAutofit/>
          </a:bodyPr>
          <a:lstStyle/>
          <a:p>
            <a:r>
              <a:rPr lang="uk-UA" dirty="0"/>
              <a:t>Основними </a:t>
            </a:r>
            <a:r>
              <a:rPr lang="uk-UA" b="1" u="sng" dirty="0"/>
              <a:t>завданнями</a:t>
            </a:r>
            <a:r>
              <a:rPr lang="uk-UA" dirty="0"/>
              <a:t> вивчення дисципліни </a:t>
            </a:r>
            <a:r>
              <a:rPr lang="uk-UA" dirty="0" smtClean="0"/>
              <a:t>є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7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591">
        <p14:switch dir="r"/>
      </p:transition>
    </mc:Choice>
    <mc:Fallback xmlns="">
      <p:transition spd="slow" advTm="659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1772816"/>
            <a:ext cx="8568952" cy="4353347"/>
          </a:xfrm>
        </p:spPr>
        <p:txBody>
          <a:bodyPr>
            <a:normAutofit/>
          </a:bodyPr>
          <a:lstStyle/>
          <a:p>
            <a:endParaRPr lang="uk-UA" sz="2800" b="1" i="1" dirty="0" smtClean="0"/>
          </a:p>
          <a:p>
            <a:endParaRPr lang="uk-UA" sz="2800" b="1" i="1" dirty="0"/>
          </a:p>
          <a:p>
            <a:r>
              <a:rPr lang="uk-UA" sz="2800" b="1" i="1" dirty="0" smtClean="0"/>
              <a:t>Тема </a:t>
            </a:r>
            <a:r>
              <a:rPr lang="uk-UA" sz="2800" b="1" i="1" dirty="0"/>
              <a:t>1. Теоретичні засади інвестиційної діяльності</a:t>
            </a:r>
            <a:r>
              <a:rPr lang="uk-UA" sz="2800" b="1" dirty="0"/>
              <a:t>. </a:t>
            </a:r>
            <a:endParaRPr lang="uk-UA" sz="2800" b="1" dirty="0" smtClean="0"/>
          </a:p>
          <a:p>
            <a:r>
              <a:rPr lang="uk-UA" sz="2800" b="1" i="1" dirty="0" smtClean="0"/>
              <a:t>Тема </a:t>
            </a:r>
            <a:r>
              <a:rPr lang="uk-UA" sz="2800" b="1" i="1" dirty="0"/>
              <a:t>2. ТНК як суб’єкти міжнародної інвестиційної діяльності. </a:t>
            </a:r>
            <a:r>
              <a:rPr lang="uk-UA" sz="2800" b="1" dirty="0"/>
              <a:t> </a:t>
            </a:r>
            <a:endParaRPr lang="uk-UA" sz="2800" dirty="0"/>
          </a:p>
          <a:p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Змістовий модуль 1 Інвестиційна діяльність: сутність, суб’єкти та об’єкти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073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420888"/>
            <a:ext cx="8568952" cy="3705275"/>
          </a:xfrm>
        </p:spPr>
        <p:txBody>
          <a:bodyPr>
            <a:normAutofit/>
          </a:bodyPr>
          <a:lstStyle/>
          <a:p>
            <a:endParaRPr lang="uk-UA" sz="2800" b="1" i="1" dirty="0" smtClean="0"/>
          </a:p>
          <a:p>
            <a:endParaRPr lang="uk-UA" sz="2800" b="1" i="1" dirty="0"/>
          </a:p>
          <a:p>
            <a:r>
              <a:rPr lang="uk-UA" sz="2800" b="1" i="1" dirty="0"/>
              <a:t>Тема 3. Інвестиційні ризики. </a:t>
            </a:r>
            <a:endParaRPr lang="uk-UA" sz="2800" b="1" i="1" dirty="0" smtClean="0"/>
          </a:p>
          <a:p>
            <a:endParaRPr lang="uk-UA" sz="2800" b="1" i="1" dirty="0"/>
          </a:p>
          <a:p>
            <a:r>
              <a:rPr lang="ru-RU" sz="2800" b="1" i="1" dirty="0" smtClean="0"/>
              <a:t>Тема </a:t>
            </a:r>
            <a:r>
              <a:rPr lang="ru-RU" sz="2800" b="1" i="1" dirty="0"/>
              <a:t>4. </a:t>
            </a:r>
            <a:r>
              <a:rPr lang="ru-RU" sz="2800" b="1" i="1" dirty="0" err="1"/>
              <a:t>Міжнародні</a:t>
            </a:r>
            <a:r>
              <a:rPr lang="ru-RU" sz="2800" b="1" i="1" dirty="0"/>
              <a:t> </a:t>
            </a:r>
            <a:r>
              <a:rPr lang="ru-RU" sz="2800" b="1" i="1" dirty="0" err="1"/>
              <a:t>інвестиційні</a:t>
            </a:r>
            <a:r>
              <a:rPr lang="ru-RU" sz="2800" b="1" i="1" dirty="0"/>
              <a:t> </a:t>
            </a:r>
            <a:r>
              <a:rPr lang="ru-RU" sz="2800" b="1" i="1" dirty="0" err="1"/>
              <a:t>стратегії</a:t>
            </a:r>
            <a:r>
              <a:rPr lang="ru-RU" sz="2800" b="1" i="1" dirty="0"/>
              <a:t> </a:t>
            </a:r>
            <a:r>
              <a:rPr lang="ru-RU" sz="2800" b="1" i="1" dirty="0" err="1"/>
              <a:t>транснаціональних</a:t>
            </a:r>
            <a:r>
              <a:rPr lang="ru-RU" sz="2800" b="1" i="1" dirty="0"/>
              <a:t> </a:t>
            </a:r>
            <a:r>
              <a:rPr lang="ru-RU" sz="2800" b="1" i="1" dirty="0" err="1"/>
              <a:t>корпорацій</a:t>
            </a:r>
            <a:r>
              <a:rPr lang="ru-RU" sz="2800" b="1" i="1" dirty="0"/>
              <a:t>.</a:t>
            </a:r>
            <a:r>
              <a:rPr lang="uk-UA" sz="2800" b="1" dirty="0"/>
              <a:t> </a:t>
            </a:r>
            <a:endParaRPr lang="uk-UA" sz="2800" dirty="0"/>
          </a:p>
          <a:p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252728"/>
          </a:xfrm>
        </p:spPr>
        <p:txBody>
          <a:bodyPr>
            <a:normAutofit/>
          </a:bodyPr>
          <a:lstStyle/>
          <a:p>
            <a:r>
              <a:rPr lang="uk-UA" sz="3600" b="1" dirty="0"/>
              <a:t>Змістовий модуль 2 </a:t>
            </a:r>
            <a:r>
              <a:rPr lang="ru-RU" sz="3600" b="1" dirty="0" err="1"/>
              <a:t>Диверсифікація</a:t>
            </a:r>
            <a:r>
              <a:rPr lang="ru-RU" sz="3600" b="1" dirty="0"/>
              <a:t> </a:t>
            </a:r>
            <a:r>
              <a:rPr lang="ru-RU" sz="3600" b="1" dirty="0" err="1"/>
              <a:t>міжнародних</a:t>
            </a:r>
            <a:r>
              <a:rPr lang="ru-RU" sz="3600" b="1" dirty="0"/>
              <a:t> </a:t>
            </a:r>
            <a:r>
              <a:rPr lang="ru-RU" sz="3600" b="1" dirty="0" err="1"/>
              <a:t>інвестиційних</a:t>
            </a:r>
            <a:r>
              <a:rPr lang="ru-RU" sz="3600" b="1" dirty="0"/>
              <a:t> </a:t>
            </a:r>
            <a:r>
              <a:rPr lang="ru-RU" sz="3600" b="1" dirty="0" err="1"/>
              <a:t>стратегій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2754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420888"/>
            <a:ext cx="8568952" cy="3705275"/>
          </a:xfrm>
        </p:spPr>
        <p:txBody>
          <a:bodyPr>
            <a:normAutofit/>
          </a:bodyPr>
          <a:lstStyle/>
          <a:p>
            <a:endParaRPr lang="uk-UA" sz="2800" b="1" i="1" dirty="0" smtClean="0"/>
          </a:p>
          <a:p>
            <a:endParaRPr lang="uk-UA" sz="2800" b="1" i="1" dirty="0"/>
          </a:p>
          <a:p>
            <a:r>
              <a:rPr lang="uk-UA" sz="2800" b="1" dirty="0"/>
              <a:t> </a:t>
            </a:r>
            <a:endParaRPr lang="uk-UA" sz="2800" dirty="0"/>
          </a:p>
          <a:p>
            <a:r>
              <a:rPr lang="ru-RU" sz="2800" b="1" i="1" dirty="0"/>
              <a:t>Тема 5.</a:t>
            </a:r>
            <a:r>
              <a:rPr lang="ru-RU" sz="2800" i="1" dirty="0"/>
              <a:t> </a:t>
            </a:r>
            <a:r>
              <a:rPr lang="ru-RU" sz="2800" b="1" i="1" dirty="0" err="1"/>
              <a:t>Аналіз</a:t>
            </a:r>
            <a:r>
              <a:rPr lang="ru-RU" sz="2800" b="1" i="1" dirty="0"/>
              <a:t> і </a:t>
            </a:r>
            <a:r>
              <a:rPr lang="ru-RU" sz="2800" b="1" i="1" dirty="0" err="1"/>
              <a:t>оцінювання</a:t>
            </a:r>
            <a:r>
              <a:rPr lang="ru-RU" sz="2800" b="1" i="1" dirty="0"/>
              <a:t> </a:t>
            </a:r>
            <a:r>
              <a:rPr lang="ru-RU" sz="2800" b="1" i="1" dirty="0" err="1"/>
              <a:t>міжнародних</a:t>
            </a:r>
            <a:r>
              <a:rPr lang="ru-RU" sz="2800" b="1" i="1" dirty="0"/>
              <a:t> </a:t>
            </a:r>
            <a:r>
              <a:rPr lang="ru-RU" sz="2800" b="1" i="1" dirty="0" err="1"/>
              <a:t>інвестиційних</a:t>
            </a:r>
            <a:r>
              <a:rPr lang="ru-RU" sz="2800" b="1" i="1" dirty="0"/>
              <a:t> </a:t>
            </a:r>
            <a:r>
              <a:rPr lang="ru-RU" sz="2800" b="1" i="1" dirty="0" err="1"/>
              <a:t>проектів</a:t>
            </a:r>
            <a:r>
              <a:rPr lang="ru-RU" sz="2800" b="1" i="1" dirty="0"/>
              <a:t>. </a:t>
            </a:r>
            <a:r>
              <a:rPr lang="ru-RU" sz="2800" b="1" i="1" dirty="0" smtClean="0"/>
              <a:t>.</a:t>
            </a:r>
            <a:r>
              <a:rPr lang="uk-UA" sz="2800" b="1" dirty="0"/>
              <a:t> </a:t>
            </a:r>
            <a:endParaRPr lang="uk-UA" sz="2800" dirty="0"/>
          </a:p>
          <a:p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252728"/>
          </a:xfrm>
        </p:spPr>
        <p:txBody>
          <a:bodyPr>
            <a:normAutofit/>
          </a:bodyPr>
          <a:lstStyle/>
          <a:p>
            <a:r>
              <a:rPr lang="uk-UA" sz="3600" b="1" dirty="0"/>
              <a:t>Змістовий модуль 3 </a:t>
            </a:r>
            <a:r>
              <a:rPr lang="uk-UA" sz="3600" b="1" i="1" dirty="0"/>
              <a:t>Аналіз і оцінювання міжнародних інвестиційних проектів.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19878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420888"/>
            <a:ext cx="8568952" cy="3705275"/>
          </a:xfrm>
        </p:spPr>
        <p:txBody>
          <a:bodyPr>
            <a:normAutofit/>
          </a:bodyPr>
          <a:lstStyle/>
          <a:p>
            <a:endParaRPr lang="uk-UA" sz="2800" b="1" i="1" dirty="0" smtClean="0"/>
          </a:p>
          <a:p>
            <a:pPr marL="0" indent="0">
              <a:buNone/>
            </a:pPr>
            <a:endParaRPr lang="uk-UA" sz="2800" dirty="0"/>
          </a:p>
          <a:p>
            <a:r>
              <a:rPr lang="uk-UA" sz="2800" b="1" i="1" dirty="0"/>
              <a:t>Тема 6. Іноземні інвестиції в економічному розвитку України та її регіонів. </a:t>
            </a:r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Змістовий м</a:t>
            </a:r>
            <a:r>
              <a:rPr lang="ru-RU" sz="3600" b="1" dirty="0" err="1"/>
              <a:t>одуль</a:t>
            </a:r>
            <a:r>
              <a:rPr lang="ru-RU" sz="3600" b="1" dirty="0"/>
              <a:t> </a:t>
            </a:r>
            <a:r>
              <a:rPr lang="uk-UA" sz="3600" b="1" dirty="0"/>
              <a:t>4 Інвестиційні процеси ТНК в Україні </a:t>
            </a:r>
            <a:r>
              <a:rPr lang="uk-UA" sz="3600" dirty="0"/>
              <a:t/>
            </a:r>
            <a:br>
              <a:rPr lang="uk-UA" sz="3600" dirty="0"/>
            </a:b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47783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303</TotalTime>
  <Words>231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ДИВЕРСИФІКАЦІЯ ІНВЕСТИЦІЙ  ЧЕРЕЗ ДІЯЛЬНІСТЬ МІЖНАРОДНИХ КОМПАНІЙ </vt:lpstr>
      <vt:lpstr>Презентация PowerPoint</vt:lpstr>
      <vt:lpstr>Мета вивчення навчального курсу</vt:lpstr>
      <vt:lpstr>Основними завданнями вивчення дисципліни є</vt:lpstr>
      <vt:lpstr>Змістовий модуль 1 Інвестиційна діяльність: сутність, суб’єкти та об’єкти </vt:lpstr>
      <vt:lpstr>Змістовий модуль 2 Диверсифікація міжнародних інвестиційних стратегій</vt:lpstr>
      <vt:lpstr>Змістовий модуль 3 Аналіз і оцінювання міжнародних інвестиційних проектів.</vt:lpstr>
      <vt:lpstr>Змістовий модуль 4 Інвестиційні процеси ТНК в Україні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ЗОВНІШНЬОЕКОНОМІЧНОЇ ДІЯЛЬНОСТІ ПІДПРИЄМСТВА</dc:title>
  <dc:creator>Наташа</dc:creator>
  <cp:lastModifiedBy>Наташа</cp:lastModifiedBy>
  <cp:revision>17</cp:revision>
  <dcterms:created xsi:type="dcterms:W3CDTF">2016-01-28T05:54:17Z</dcterms:created>
  <dcterms:modified xsi:type="dcterms:W3CDTF">2021-09-09T22:48:00Z</dcterms:modified>
</cp:coreProperties>
</file>