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60" r:id="rId4"/>
    <p:sldId id="263" r:id="rId5"/>
    <p:sldId id="266" r:id="rId6"/>
    <p:sldId id="271" r:id="rId7"/>
    <p:sldId id="264" r:id="rId8"/>
    <p:sldId id="267" r:id="rId9"/>
    <p:sldId id="268" r:id="rId10"/>
    <p:sldId id="269" r:id="rId11"/>
    <p:sldId id="270" r:id="rId12"/>
    <p:sldId id="257" r:id="rId13"/>
    <p:sldId id="258" r:id="rId14"/>
    <p:sldId id="259" r:id="rId15"/>
    <p:sldId id="265" r:id="rId16"/>
    <p:sldId id="272" r:id="rId17"/>
    <p:sldId id="273" r:id="rId18"/>
    <p:sldId id="26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0FBB4-DE07-4748-A332-1541C4DE5336}" type="datetimeFigureOut">
              <a:rPr lang="uk-UA" smtClean="0"/>
              <a:t>05.10.2022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AA43E-7506-43E7-962A-24C362C4C6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1376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8259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1818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698" y="1700808"/>
            <a:ext cx="891167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Соціально</a:t>
            </a:r>
            <a:r>
              <a:rPr lang="uk-U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політичне </a:t>
            </a:r>
          </a:p>
          <a:p>
            <a:pPr algn="ctr"/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консультування</a:t>
            </a:r>
            <a:endParaRPr lang="uk-UA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707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400" y="0"/>
            <a:ext cx="89644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мистецтво. 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професійна діяльність у політичних кампаніях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Політичне консультування як процес надання професійної допомоги суб’єктам політики у досягненні поставлених цілей та завдань.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консультування професійних клієнтів з широкого кола питань соціально-політичного характеру.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науковий напрям у дослідженні професійної політичної діяльності.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сфера оплачуваних послуг. </a:t>
            </a:r>
          </a:p>
          <a:p>
            <a:pPr marL="342900" indent="-342900">
              <a:buAutoNum type="arabicPeriod"/>
            </a:pP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816833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/>
              <a:t>консалтинг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специфічний</a:t>
            </a:r>
            <a:r>
              <a:rPr lang="ru-RU" dirty="0"/>
              <a:t> </a:t>
            </a:r>
            <a:r>
              <a:rPr lang="uk-UA" dirty="0" smtClean="0"/>
              <a:t>феномен</a:t>
            </a:r>
            <a:r>
              <a:rPr lang="ru-RU" dirty="0" smtClean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орієнтованого</a:t>
            </a:r>
            <a:r>
              <a:rPr lang="ru-RU" dirty="0"/>
              <a:t> на </a:t>
            </a:r>
            <a:r>
              <a:rPr lang="ru-RU" dirty="0" err="1"/>
              <a:t>високорозвинені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,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принципово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контролю і </a:t>
            </a:r>
            <a:r>
              <a:rPr lang="ru-RU" dirty="0" err="1"/>
              <a:t>підвищує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endParaRPr lang="uk-UA" dirty="0"/>
          </a:p>
        </p:txBody>
      </p:sp>
      <p:pic>
        <p:nvPicPr>
          <p:cNvPr id="8194" name="Picture 2" descr="C:\Users\asus\Desktop\СПК 2022-23\СПК матеріал 21 версня 2022 р\images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644" y="2862322"/>
            <a:ext cx="4090565" cy="3611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10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31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Ключовою складовою політичного консультування є “</a:t>
            </a:r>
            <a:r>
              <a:rPr lang="uk-UA" dirty="0" err="1" smtClean="0"/>
              <a:t>іміджмейкінг</a:t>
            </a:r>
            <a:r>
              <a:rPr lang="uk-UA" dirty="0" smtClean="0"/>
              <a:t>”, що дослівно перекладається, як “створення іміджу”. Іміджеві характеристики клієнта є невід’ємним елементом у політичному консультуванні. Проте відмінність політичного консультанта і іміджмейкера полягає насамперед у вузькості спеціалізації останнього, адже функції політичного консультанта не вичерпуються тільки побудовою політичного іміджу. 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14908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професіоналізації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зацікавленість</a:t>
            </a:r>
            <a:r>
              <a:rPr lang="ru-RU" dirty="0"/>
              <a:t> у </a:t>
            </a:r>
            <a:r>
              <a:rPr lang="ru-RU" dirty="0" err="1"/>
              <a:t>науковому</a:t>
            </a:r>
            <a:r>
              <a:rPr lang="ru-RU" dirty="0"/>
              <a:t>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у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масштабі</a:t>
            </a:r>
            <a:r>
              <a:rPr lang="ru-RU" dirty="0"/>
              <a:t>. У США та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</a:t>
            </a:r>
            <a:r>
              <a:rPr lang="ru-RU" dirty="0" err="1"/>
              <a:t>політичний</a:t>
            </a:r>
            <a:r>
              <a:rPr lang="ru-RU" dirty="0"/>
              <a:t> консалтинг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інституалізації</a:t>
            </a:r>
            <a:r>
              <a:rPr lang="ru-RU" dirty="0"/>
              <a:t>; </a:t>
            </a:r>
            <a:r>
              <a:rPr lang="ru-RU" dirty="0" err="1"/>
              <a:t>підтвердженням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є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та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найвідоміших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відмітити</a:t>
            </a:r>
            <a:r>
              <a:rPr lang="ru-RU" dirty="0"/>
              <a:t> Школу </a:t>
            </a:r>
            <a:r>
              <a:rPr lang="ru-RU" dirty="0" err="1"/>
              <a:t>політичного</a:t>
            </a:r>
            <a:r>
              <a:rPr lang="ru-RU" dirty="0"/>
              <a:t> менеджменту </a:t>
            </a:r>
            <a:r>
              <a:rPr lang="ru-RU" dirty="0" err="1"/>
              <a:t>Університету</a:t>
            </a:r>
            <a:r>
              <a:rPr lang="ru-RU" dirty="0"/>
              <a:t> Джорджа Вашингтона (</a:t>
            </a:r>
            <a:r>
              <a:rPr lang="en-US" dirty="0"/>
              <a:t>The Graduate School of Political Management, The George Washington University) </a:t>
            </a:r>
            <a:r>
              <a:rPr lang="ru-RU" dirty="0"/>
              <a:t>і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штату Флорида (</a:t>
            </a:r>
            <a:r>
              <a:rPr lang="en-US" dirty="0"/>
              <a:t>Political Campaigning, University of Florida)</a:t>
            </a:r>
            <a:endParaRPr lang="uk-UA" dirty="0"/>
          </a:p>
        </p:txBody>
      </p:sp>
      <p:pic>
        <p:nvPicPr>
          <p:cNvPr id="6" name="Picture 2" descr="C:\Users\asus\Desktop\СПК 2022-23\СПК матеріал 21 версня 2022 р\images (3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462539" cy="2204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3200" i="1" dirty="0" smtClean="0">
                <a:solidFill>
                  <a:srgbClr val="343434"/>
                </a:solidFill>
                <a:latin typeface="Lora"/>
                <a:cs typeface="Arial" pitchFamily="34" charset="0"/>
              </a:rPr>
              <a:t>Політичний консалтинг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Політичний консалтинг – це консультації на стадіях підготовки, запуску та проведення політичних проектів на території України.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Основні напрямки в області політичного консалтингу – планування, організація і проведення передвиборних кампаній.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altLang="ru-RU" sz="1200" dirty="0" smtClean="0">
              <a:solidFill>
                <a:srgbClr val="343434"/>
              </a:solidFill>
              <a:latin typeface="inherit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Асоціація здійснює широкий спектр послуг з політичного консультування діючих посадових осіб, політичних партій, політичних і громадських діячів, а також кандидатів на виборні посади (Президент України, депутати Верховної Ради України, регіональних та місцевих органів представницької влади, глави адміністрацій суб’єктів України і т. п.).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altLang="ru-RU" sz="1200" dirty="0" smtClean="0">
              <a:solidFill>
                <a:srgbClr val="343434"/>
              </a:solidFill>
              <a:latin typeface="inherit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Асоціація політичних психологів забезпечена сучасною методологічною базою в області політичного консалтингу, великим досвідом політичних досліджень і аналізу політичної ситуації.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dirty="0"/>
          </a:p>
        </p:txBody>
      </p:sp>
      <p:pic>
        <p:nvPicPr>
          <p:cNvPr id="10242" name="Picture 2" descr="C:\Users\asus\Desktop\СПК 2022-23\СПК матеріал 21 версня 2022 р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43066"/>
            <a:ext cx="3039021" cy="255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33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56218"/>
            <a:ext cx="88921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Серед основних напрямків політичного консалтингу:</a:t>
            </a:r>
            <a:r>
              <a:rPr lang="uk-UA" dirty="0" smtClean="0"/>
              <a:t> </a:t>
            </a:r>
            <a:br>
              <a:rPr lang="uk-UA" dirty="0" smtClean="0"/>
            </a:br>
            <a:r>
              <a:rPr lang="uk-UA" dirty="0" smtClean="0"/>
              <a:t>• організація та проведення соціологічних досліджень в регіоні; </a:t>
            </a:r>
            <a:br>
              <a:rPr lang="uk-UA" dirty="0" smtClean="0"/>
            </a:br>
            <a:r>
              <a:rPr lang="uk-UA" dirty="0" smtClean="0"/>
              <a:t>• діагностика соціально-політичної ситуації в регіоні; </a:t>
            </a:r>
            <a:br>
              <a:rPr lang="uk-UA" dirty="0" smtClean="0"/>
            </a:br>
            <a:r>
              <a:rPr lang="uk-UA" dirty="0" smtClean="0"/>
              <a:t>• вивчення специфіки ціннісних орієнтацій представників конкретних соціально-демографічних груп; </a:t>
            </a:r>
            <a:br>
              <a:rPr lang="uk-UA" dirty="0" smtClean="0"/>
            </a:br>
            <a:r>
              <a:rPr lang="uk-UA" dirty="0" smtClean="0"/>
              <a:t>• організація та проведення </a:t>
            </a:r>
            <a:r>
              <a:rPr lang="uk-UA" dirty="0" err="1" smtClean="0"/>
              <a:t>моніторингів</a:t>
            </a:r>
            <a:r>
              <a:rPr lang="uk-UA" dirty="0" smtClean="0"/>
              <a:t>; </a:t>
            </a:r>
            <a:br>
              <a:rPr lang="uk-UA" dirty="0" smtClean="0"/>
            </a:br>
            <a:r>
              <a:rPr lang="uk-UA" dirty="0" smtClean="0"/>
              <a:t>• аналітика передвиборчої ситуації; </a:t>
            </a:r>
            <a:br>
              <a:rPr lang="uk-UA" dirty="0" smtClean="0"/>
            </a:br>
            <a:r>
              <a:rPr lang="uk-UA" dirty="0" smtClean="0"/>
              <a:t>• організація та проведення передвиборних кампаній ( «під ключ»); </a:t>
            </a:r>
            <a:br>
              <a:rPr lang="uk-UA" dirty="0" smtClean="0"/>
            </a:br>
            <a:r>
              <a:rPr lang="uk-UA" dirty="0" smtClean="0"/>
              <a:t>• розробка стратегії передвиборної кампанії; 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41747" y="5517232"/>
            <a:ext cx="92108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 smtClean="0"/>
              <a:t> консультування щодо створення та функціонування виборчого штабу і системи регіональних штабів; </a:t>
            </a:r>
          </a:p>
          <a:p>
            <a:pPr fontAlgn="base"/>
            <a:r>
              <a:rPr lang="uk-UA" dirty="0" smtClean="0"/>
              <a:t>• створення польових структур і мережі польових працівників (агітатори, активісти і </a:t>
            </a:r>
            <a:r>
              <a:rPr lang="uk-UA" dirty="0" err="1" smtClean="0"/>
              <a:t>т.д</a:t>
            </a:r>
            <a:r>
              <a:rPr lang="uk-UA" dirty="0" smtClean="0"/>
              <a:t>.); </a:t>
            </a:r>
            <a:br>
              <a:rPr lang="uk-UA" dirty="0" smtClean="0"/>
            </a:br>
            <a:r>
              <a:rPr lang="uk-UA" dirty="0" smtClean="0"/>
              <a:t>• консультації та / або організація роботи за напрямками: </a:t>
            </a:r>
            <a:endParaRPr lang="uk-UA" dirty="0"/>
          </a:p>
        </p:txBody>
      </p:sp>
      <p:pic>
        <p:nvPicPr>
          <p:cNvPr id="1029" name="Picture 5" descr="C:\Users\asus\Desktop\СПК 2022-23\СПК матеріал 21 версня 2022 р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6967661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asus\Desktop\СПК 2022-23\СПК матеріал 21 версня 2022 р\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462" y="3717007"/>
            <a:ext cx="4248472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9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8" y="1772816"/>
            <a:ext cx="88924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день </a:t>
            </a:r>
            <a:r>
              <a:rPr lang="ru-RU" dirty="0" err="1"/>
              <a:t>голосування</a:t>
            </a:r>
            <a:r>
              <a:rPr lang="ru-RU" dirty="0"/>
              <a:t>; </a:t>
            </a:r>
          </a:p>
          <a:p>
            <a:pPr fontAlgn="base"/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, </a:t>
            </a:r>
            <a:r>
              <a:rPr lang="ru-RU" dirty="0" err="1"/>
              <a:t>дослідження</a:t>
            </a:r>
            <a:r>
              <a:rPr lang="ru-RU" dirty="0"/>
              <a:t> та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ідеологій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і </a:t>
            </a:r>
            <a:r>
              <a:rPr lang="ru-RU" dirty="0" err="1"/>
              <a:t>коригування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структур; </a:t>
            </a:r>
          </a:p>
          <a:p>
            <a:pPr fontAlgn="base"/>
            <a:r>
              <a:rPr lang="ru-RU" dirty="0"/>
              <a:t>• </a:t>
            </a:r>
            <a:r>
              <a:rPr lang="ru-RU" dirty="0" err="1"/>
              <a:t>політичне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організаційного</a:t>
            </a:r>
            <a:r>
              <a:rPr lang="ru-RU" dirty="0"/>
              <a:t> </a:t>
            </a:r>
            <a:r>
              <a:rPr lang="ru-RU" dirty="0" err="1"/>
              <a:t>проектування</a:t>
            </a:r>
            <a:r>
              <a:rPr lang="ru-RU" dirty="0"/>
              <a:t> (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, </a:t>
            </a:r>
            <a:r>
              <a:rPr lang="ru-RU" dirty="0" err="1"/>
              <a:t>рухів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); </a:t>
            </a:r>
          </a:p>
          <a:p>
            <a:pPr fontAlgn="base"/>
            <a:r>
              <a:rPr lang="ru-RU" dirty="0" err="1"/>
              <a:t>Асоціація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консалтингу: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в </a:t>
            </a:r>
            <a:r>
              <a:rPr lang="ru-RU" dirty="0" err="1"/>
              <a:t>пресі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текстових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( “</a:t>
            </a:r>
            <a:r>
              <a:rPr lang="ru-RU" dirty="0" err="1"/>
              <a:t>слогани</a:t>
            </a:r>
            <a:r>
              <a:rPr lang="ru-RU" dirty="0"/>
              <a:t>”, “</a:t>
            </a:r>
            <a:r>
              <a:rPr lang="en-US" dirty="0" err="1"/>
              <a:t>speechwrite</a:t>
            </a:r>
            <a:r>
              <a:rPr lang="en-US" dirty="0"/>
              <a:t>” </a:t>
            </a:r>
            <a:r>
              <a:rPr lang="ru-RU" dirty="0"/>
              <a:t>і т.д.);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буклетів</a:t>
            </a:r>
            <a:r>
              <a:rPr lang="ru-RU" dirty="0"/>
              <a:t>, </a:t>
            </a:r>
            <a:r>
              <a:rPr lang="ru-RU" dirty="0" err="1"/>
              <a:t>плакатів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стилю кандидата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6142" y="19364"/>
            <a:ext cx="8766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 smtClean="0"/>
              <a:t>правового забезпечення передвиборчої кампанії кандидата; </a:t>
            </a:r>
            <a:br>
              <a:rPr lang="uk-UA" dirty="0" smtClean="0"/>
            </a:br>
            <a:r>
              <a:rPr lang="uk-UA" dirty="0" smtClean="0"/>
              <a:t>– взаємодії з загальнодержавними і місцевими органами влади; </a:t>
            </a:r>
            <a:br>
              <a:rPr lang="uk-UA" dirty="0" smtClean="0"/>
            </a:br>
            <a:r>
              <a:rPr lang="uk-UA" dirty="0" smtClean="0"/>
              <a:t>– взаємодії зі значущими групами впливу (громадськими, професійними, національними тощо об’єднаннями) і лідерами громадської думки; </a:t>
            </a:r>
          </a:p>
          <a:p>
            <a:pPr fontAlgn="base"/>
            <a:r>
              <a:rPr lang="uk-UA" dirty="0" smtClean="0"/>
              <a:t>• робота по формуванню іміджу кандидата; </a:t>
            </a:r>
            <a:br>
              <a:rPr lang="uk-UA" dirty="0" smtClean="0"/>
            </a:br>
            <a:r>
              <a:rPr lang="uk-UA" dirty="0" smtClean="0"/>
              <a:t>• організація зустрічей кандидата з виборцями; </a:t>
            </a:r>
            <a:endParaRPr lang="uk-UA" dirty="0"/>
          </a:p>
        </p:txBody>
      </p:sp>
      <p:pic>
        <p:nvPicPr>
          <p:cNvPr id="11266" name="Picture 2" descr="C:\Users\asus\Desktop\СПК 2022-23\СПК матеріал 21 версня 2022 р\images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880236"/>
            <a:ext cx="6044729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01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2"/>
            <a:ext cx="83346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Цікавість до проблематики політичного консультування породила, з однієї сторони, підвищену увагу громадськості до цієї сфери діяльності, з іншої — викликала жвавий інтерес у науковому середовищі. Суспільна цікавість подекуди була вдоволена спрощеним режисерським трактуванням специфіки політичного консультування, що вилилося в низку кінострічок та серіалів («Хвіст крутить </a:t>
            </a:r>
            <a:r>
              <a:rPr lang="uk-UA" sz="2800" dirty="0" err="1" smtClean="0"/>
              <a:t>соб</a:t>
            </a:r>
            <a:r>
              <a:rPr lang="ru-RU" sz="2800" dirty="0" err="1" smtClean="0"/>
              <a:t>акою</a:t>
            </a:r>
            <a:r>
              <a:rPr lang="ru-RU" sz="2800" dirty="0"/>
              <a:t>»  (англ.  </a:t>
            </a:r>
            <a:r>
              <a:rPr lang="en-US" sz="2800" dirty="0"/>
              <a:t>Wag the Dog), «</a:t>
            </a:r>
            <a:r>
              <a:rPr lang="ru-RU" sz="2800" dirty="0"/>
              <a:t>Абсолютна </a:t>
            </a:r>
            <a:r>
              <a:rPr lang="ru-RU" sz="2800" dirty="0" err="1"/>
              <a:t>влада</a:t>
            </a:r>
            <a:r>
              <a:rPr lang="ru-RU" sz="2800" dirty="0"/>
              <a:t>» (англ. </a:t>
            </a:r>
            <a:r>
              <a:rPr lang="en-US" sz="2800" dirty="0"/>
              <a:t>Absolute Power), «</a:t>
            </a:r>
            <a:r>
              <a:rPr lang="ru-RU" sz="2800" dirty="0" err="1"/>
              <a:t>Віце</a:t>
            </a:r>
            <a:r>
              <a:rPr lang="ru-RU" sz="2800" dirty="0"/>
              <a:t>-президент» (англ. </a:t>
            </a:r>
            <a:r>
              <a:rPr lang="en-US" sz="2800" dirty="0" err="1"/>
              <a:t>Veep</a:t>
            </a:r>
            <a:r>
              <a:rPr lang="en-US" sz="2800" dirty="0"/>
              <a:t>), «</a:t>
            </a:r>
            <a:r>
              <a:rPr lang="ru-RU" sz="2800" dirty="0" err="1"/>
              <a:t>Держсекретар</a:t>
            </a:r>
            <a:r>
              <a:rPr lang="ru-RU" sz="2800" dirty="0"/>
              <a:t>» (англ. </a:t>
            </a:r>
            <a:r>
              <a:rPr lang="en-US" sz="2800" dirty="0"/>
              <a:t>Madam Secretary), «</a:t>
            </a:r>
            <a:r>
              <a:rPr lang="ru-RU" sz="2800" dirty="0"/>
              <a:t>Бос» (англ. </a:t>
            </a:r>
            <a:r>
              <a:rPr lang="en-US" sz="2800" dirty="0"/>
              <a:t>Boss), «</a:t>
            </a:r>
            <a:r>
              <a:rPr lang="ru-RU" sz="2800" dirty="0" err="1"/>
              <a:t>Політикани</a:t>
            </a:r>
            <a:r>
              <a:rPr lang="ru-RU" sz="2800" dirty="0"/>
              <a:t>» (англ. </a:t>
            </a:r>
            <a:r>
              <a:rPr lang="en-US" sz="2800" dirty="0"/>
              <a:t>Political Animals), «</a:t>
            </a:r>
            <a:r>
              <a:rPr lang="ru-RU" sz="2800" dirty="0" err="1"/>
              <a:t>Політичні</a:t>
            </a:r>
            <a:r>
              <a:rPr lang="ru-RU" sz="2800" dirty="0"/>
              <a:t> </a:t>
            </a:r>
            <a:r>
              <a:rPr lang="ru-RU" sz="2800" dirty="0" err="1"/>
              <a:t>ігри</a:t>
            </a:r>
            <a:r>
              <a:rPr lang="ru-RU" sz="2800" dirty="0"/>
              <a:t>» (англ. </a:t>
            </a:r>
            <a:r>
              <a:rPr lang="en-US" sz="2800" dirty="0"/>
              <a:t>Party Tricks)», «</a:t>
            </a:r>
            <a:r>
              <a:rPr lang="ru-RU" sz="2800" dirty="0" err="1"/>
              <a:t>Картковий</a:t>
            </a:r>
            <a:r>
              <a:rPr lang="ru-RU" sz="2800" dirty="0"/>
              <a:t> </a:t>
            </a:r>
            <a:r>
              <a:rPr lang="ru-RU" sz="2800" dirty="0" err="1"/>
              <a:t>будинок</a:t>
            </a:r>
            <a:r>
              <a:rPr lang="ru-RU" sz="2800" dirty="0"/>
              <a:t>» (англ. </a:t>
            </a:r>
            <a:r>
              <a:rPr lang="en-US" sz="2800" dirty="0"/>
              <a:t>House of Cards)).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9425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856984" cy="46474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Лекція </a:t>
            </a:r>
            <a:r>
              <a:rPr lang="uk-U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</a:t>
            </a:r>
            <a:endParaRPr lang="uk-UA" sz="7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Виникнення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консультативної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роботи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різних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підходів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Поняття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консультативної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психології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Діагностична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школа.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Функціональна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школа.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Інтервенція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вирішення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проблем 067 612 94 20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thcokur2004@ukr.net</a:t>
            </a:r>
            <a:endParaRPr lang="uk-U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6010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320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консультативної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і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консультативної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 </a:t>
            </a:r>
            <a:r>
              <a:rPr lang="ru-RU" dirty="0" err="1"/>
              <a:t>Діагностична</a:t>
            </a:r>
            <a:r>
              <a:rPr lang="ru-RU" dirty="0"/>
              <a:t> школа. </a:t>
            </a:r>
            <a:r>
              <a:rPr lang="ru-RU" dirty="0" err="1"/>
              <a:t>Функціональна</a:t>
            </a:r>
            <a:r>
              <a:rPr lang="ru-RU" dirty="0"/>
              <a:t> школа. </a:t>
            </a:r>
            <a:r>
              <a:rPr lang="ru-RU" dirty="0" err="1"/>
              <a:t>Інтервенція</a:t>
            </a:r>
            <a:r>
              <a:rPr lang="ru-RU" dirty="0"/>
              <a:t>. Метод </a:t>
            </a:r>
            <a:r>
              <a:rPr lang="ru-RU" dirty="0" err="1"/>
              <a:t>вирішення</a:t>
            </a:r>
            <a:r>
              <a:rPr lang="ru-RU" dirty="0"/>
              <a:t> проблем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091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8856984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Лекція 1.</a:t>
            </a:r>
          </a:p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Витоки соціально-політичного </a:t>
            </a:r>
          </a:p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консультування як науки та мистецтва надання порад з приводу оптимального управління суспільством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040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303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</a:t>
            </a:r>
            <a:r>
              <a:rPr lang="ru-RU" sz="2800" dirty="0"/>
              <a:t>США в 90-е годы наибольшим спросом пользовались так называемые </a:t>
            </a:r>
            <a:r>
              <a:rPr lang="ru-RU" sz="2800" dirty="0" err="1">
                <a:solidFill>
                  <a:srgbClr val="FF0000"/>
                </a:solidFill>
              </a:rPr>
              <a:t>поллстеры</a:t>
            </a:r>
            <a:r>
              <a:rPr lang="ru-RU" sz="2800" dirty="0"/>
              <a:t> (социологи, специализирующиеся на опросах общественного мнения), а также медиа - </a:t>
            </a:r>
            <a:r>
              <a:rPr lang="ru-RU" sz="2800" dirty="0">
                <a:solidFill>
                  <a:srgbClr val="FF0000"/>
                </a:solidFill>
              </a:rPr>
              <a:t>консультанты</a:t>
            </a:r>
            <a:r>
              <a:rPr lang="ru-RU" sz="2800" dirty="0"/>
              <a:t> (профессионалы в области связей со СМИ) и организаторы процесса </a:t>
            </a:r>
            <a:r>
              <a:rPr lang="ru-RU" sz="2800" dirty="0" err="1">
                <a:solidFill>
                  <a:srgbClr val="FF0000"/>
                </a:solidFill>
              </a:rPr>
              <a:t>фондрайзинга</a:t>
            </a:r>
            <a:r>
              <a:rPr lang="ru-RU" sz="2800" dirty="0"/>
              <a:t> (обеспечивающие сбор средств в избирательные фонды партий и кандидатов)</a:t>
            </a:r>
            <a:endParaRPr lang="uk-UA" sz="2800" dirty="0"/>
          </a:p>
        </p:txBody>
      </p:sp>
      <p:pic>
        <p:nvPicPr>
          <p:cNvPr id="12291" name="Picture 3" descr="C:\Users\asus\Desktop\СПК 2022-23\СПК матеріал 21 версня 2022 р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" y="3724499"/>
            <a:ext cx="6247294" cy="31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C:\Users\asus\Desktop\СПК 2022-23\СПК матеріал 21 версня 2022 р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36912"/>
            <a:ext cx="3175553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12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7710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Політичне консультування </a:t>
            </a:r>
            <a:r>
              <a:rPr lang="uk-UA" sz="2400" dirty="0" smtClean="0"/>
              <a:t>є невід’ємною складовою політичного процесу у багатьох країнах. Поява конкурентних виборів та стрімкий розвиток електоральної комунікації – це головні причини, що передували становленню політичного консалтингу у світовому масштабі. </a:t>
            </a:r>
          </a:p>
          <a:p>
            <a:pPr algn="just"/>
            <a:r>
              <a:rPr lang="uk-UA" sz="2400" dirty="0" smtClean="0"/>
              <a:t>Важливість дослідження політичного консультування пояснюється тим, що в теоретико-методологічному плані щодо визначення цього поняття не існує єдиного підходу. </a:t>
            </a:r>
          </a:p>
          <a:p>
            <a:pPr algn="just"/>
            <a:r>
              <a:rPr lang="uk-UA" sz="2400" dirty="0" smtClean="0"/>
              <a:t>Тому, зважаючи на різноманітні трактування з боку зарубіжних і вітчизняних дослідників, предмет та зміст політичного консалтингу залишається не визначеним</a:t>
            </a:r>
            <a:endParaRPr lang="uk-UA" sz="2400" dirty="0"/>
          </a:p>
        </p:txBody>
      </p:sp>
      <p:pic>
        <p:nvPicPr>
          <p:cNvPr id="2051" name="Picture 3" descr="C:\Users\asus\Desktop\СПК 2022-23\СПК матеріал 21 версня 2022 р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31" y="4133333"/>
            <a:ext cx="7260841" cy="270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3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Витоки політичного консультування є предметом дискусії сучасних дослідників. Головне питання постає у тому, чи варто порівнювати політичних консультантів з радниками, для того, щоб визначити їх статус. З цього приводу думки розділилися. </a:t>
            </a:r>
          </a:p>
          <a:p>
            <a:pPr algn="just"/>
            <a:r>
              <a:rPr lang="uk-UA" sz="2400" dirty="0" smtClean="0"/>
              <a:t>Американський дослідник Девід </a:t>
            </a:r>
            <a:r>
              <a:rPr lang="uk-UA" sz="2400" dirty="0" err="1" smtClean="0"/>
              <a:t>Перлматтер</a:t>
            </a:r>
            <a:r>
              <a:rPr lang="uk-UA" sz="2400" dirty="0" smtClean="0"/>
              <a:t> вважає, що політичний консалтинг не можна вважати новим явищем, оскільки “двори </a:t>
            </a:r>
            <a:r>
              <a:rPr lang="uk-UA" sz="2400" dirty="0" err="1" smtClean="0"/>
              <a:t>Рамзеса</a:t>
            </a:r>
            <a:r>
              <a:rPr lang="uk-UA" sz="2400" dirty="0" smtClean="0"/>
              <a:t> ІІ, Юлія Цезаря, Карла Великого і Єлизавети І були наповнені радниками, які підказували, як потрібно завоювати та закріпити становище в суспільстві”. </a:t>
            </a:r>
          </a:p>
          <a:p>
            <a:pPr algn="just"/>
            <a:endParaRPr lang="uk-UA" sz="2400" dirty="0" smtClean="0"/>
          </a:p>
          <a:p>
            <a:pPr algn="just"/>
            <a:endParaRPr lang="uk-UA" sz="2400" dirty="0"/>
          </a:p>
          <a:p>
            <a:pPr algn="just"/>
            <a:endParaRPr lang="uk-UA" sz="2400" dirty="0" smtClean="0"/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Історія політичного консалтингу виходить із глибини віків: вже у первісних племенах схожі із сучасним консультуванням функції виконували шамани і старійшини, а у Стародавньому Світі політичними радниками нерідко ставали </a:t>
            </a:r>
            <a:r>
              <a:rPr lang="uk-UA" sz="2400" dirty="0" err="1" smtClean="0"/>
              <a:t>жерці</a:t>
            </a:r>
            <a:r>
              <a:rPr lang="uk-UA" sz="2400" dirty="0" smtClean="0"/>
              <a:t> і астрологи, філософи і ритори</a:t>
            </a:r>
          </a:p>
          <a:p>
            <a:endParaRPr lang="uk-UA" dirty="0" smtClean="0"/>
          </a:p>
        </p:txBody>
      </p:sp>
      <p:pic>
        <p:nvPicPr>
          <p:cNvPr id="3074" name="Picture 2" descr="C:\Users\asus\Desktop\СПК 2022-23\СПК матеріал 21 версня 2022 р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996952"/>
            <a:ext cx="1224586" cy="1641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17" y="116632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Одним з найвдаліших прототипів для сучасних політичних консультантів можуть слугувати давньогрецькі софісти, які створювали школи систематизованого навчання мистецтва переконання, </a:t>
            </a:r>
            <a:r>
              <a:rPr lang="uk-UA" dirty="0" err="1" smtClean="0"/>
              <a:t>внушіння</a:t>
            </a:r>
            <a:r>
              <a:rPr lang="uk-UA" dirty="0" smtClean="0"/>
              <a:t> і соціальної комунікації. За словами французького історика </a:t>
            </a:r>
            <a:r>
              <a:rPr lang="uk-UA" dirty="0" err="1" smtClean="0"/>
              <a:t>Барбари</a:t>
            </a:r>
            <a:r>
              <a:rPr lang="uk-UA" dirty="0" smtClean="0"/>
              <a:t> </a:t>
            </a:r>
            <a:r>
              <a:rPr lang="uk-UA" dirty="0" err="1" smtClean="0"/>
              <a:t>Кассен</a:t>
            </a:r>
            <a:r>
              <a:rPr lang="uk-UA" dirty="0" smtClean="0"/>
              <a:t>, “…софісти – це впливові люди, які вміють переконати суддів, збори, бути успішними в посольстві, дати закони новому місту, обернути будь-яку справу в демократичні форми, одним словом, вони володіють своїм ремеслом” 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Перші спроби осмислення політичного консультування знаходимо у поглядах Н. Макіавеллі. Його книга “Державець” (1513 р.) може бути визнана однією з найяскравіших робіт з політичного консультування, тому що висвітлює проблеми, з якими стикалися політики того часу, а також відповідні методи їх вирішення. Прикладами концептуальних основ політичного консультування можна назвати роботи німецьких філософів і соціологів Нового часу, таких як Ф. Ніцше і М. </a:t>
            </a:r>
            <a:r>
              <a:rPr lang="uk-UA" dirty="0" err="1" smtClean="0"/>
              <a:t>Хайдеґґер</a:t>
            </a:r>
            <a:r>
              <a:rPr lang="uk-UA" dirty="0" smtClean="0"/>
              <a:t>, Т. </a:t>
            </a:r>
            <a:r>
              <a:rPr lang="uk-UA" dirty="0" err="1" smtClean="0"/>
              <a:t>Гобс</a:t>
            </a:r>
            <a:r>
              <a:rPr lang="uk-UA" dirty="0" smtClean="0"/>
              <a:t>, Е. Дюркгейм, І. Кант, в працях яких окреслені методологічні підходи до стратегічного і тактичного планування політичної діяльності</a:t>
            </a:r>
            <a:endParaRPr lang="uk-UA" dirty="0"/>
          </a:p>
        </p:txBody>
      </p:sp>
      <p:pic>
        <p:nvPicPr>
          <p:cNvPr id="4" name="Picture 2" descr="C:\Users\asus\Desktop\СПК 2022-23\СПК матеріал 21 версня 2022 р\1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124" y="1870621"/>
            <a:ext cx="5954985" cy="25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3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901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/>
              <a:t>них </a:t>
            </a:r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дослідженню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</a:t>
            </a:r>
            <a:r>
              <a:rPr lang="ru-RU" dirty="0" err="1"/>
              <a:t>відводять</a:t>
            </a:r>
            <a:r>
              <a:rPr lang="ru-RU" dirty="0"/>
              <a:t> </a:t>
            </a:r>
            <a:r>
              <a:rPr lang="ru-RU" dirty="0" err="1"/>
              <a:t>американські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 </a:t>
            </a:r>
            <a:r>
              <a:rPr lang="ru-RU" dirty="0" err="1"/>
              <a:t>Келлі</a:t>
            </a:r>
            <a:r>
              <a:rPr lang="ru-RU" dirty="0"/>
              <a:t> С. (</a:t>
            </a:r>
            <a:r>
              <a:rPr lang="en-US" dirty="0"/>
              <a:t>Kelley S.), </a:t>
            </a:r>
            <a:r>
              <a:rPr lang="ru-RU" dirty="0"/>
              <a:t>Д. </a:t>
            </a:r>
            <a:r>
              <a:rPr lang="ru-RU" dirty="0" err="1"/>
              <a:t>Німо</a:t>
            </a:r>
            <a:r>
              <a:rPr lang="ru-RU" dirty="0"/>
              <a:t> (</a:t>
            </a:r>
            <a:r>
              <a:rPr lang="en-US" dirty="0" err="1"/>
              <a:t>Nimmo</a:t>
            </a:r>
            <a:r>
              <a:rPr lang="en-US" dirty="0"/>
              <a:t> D.), </a:t>
            </a:r>
            <a:r>
              <a:rPr lang="ru-RU" dirty="0"/>
              <a:t>Л. </a:t>
            </a:r>
            <a:r>
              <a:rPr lang="ru-RU" dirty="0" err="1"/>
              <a:t>Сабато</a:t>
            </a:r>
            <a:r>
              <a:rPr lang="ru-RU" dirty="0"/>
              <a:t> (</a:t>
            </a:r>
            <a:r>
              <a:rPr lang="en-US" dirty="0" err="1"/>
              <a:t>Sabato</a:t>
            </a:r>
            <a:r>
              <a:rPr lang="en-US" dirty="0"/>
              <a:t> L.), </a:t>
            </a:r>
            <a:r>
              <a:rPr lang="ru-RU" dirty="0"/>
              <a:t>Ф. </a:t>
            </a:r>
            <a:r>
              <a:rPr lang="ru-RU" dirty="0" err="1"/>
              <a:t>Лунц</a:t>
            </a:r>
            <a:r>
              <a:rPr lang="ru-RU" dirty="0"/>
              <a:t> (</a:t>
            </a:r>
            <a:r>
              <a:rPr lang="en-US" dirty="0" err="1"/>
              <a:t>Luntz</a:t>
            </a:r>
            <a:r>
              <a:rPr lang="en-US" dirty="0"/>
              <a:t> F.), </a:t>
            </a:r>
            <a:r>
              <a:rPr lang="ru-RU" dirty="0"/>
              <a:t>С. </a:t>
            </a:r>
            <a:r>
              <a:rPr lang="ru-RU" dirty="0" err="1"/>
              <a:t>Медвік</a:t>
            </a:r>
            <a:r>
              <a:rPr lang="ru-RU" dirty="0"/>
              <a:t> (</a:t>
            </a:r>
            <a:r>
              <a:rPr lang="en-US" dirty="0" err="1"/>
              <a:t>Medvic</a:t>
            </a:r>
            <a:r>
              <a:rPr lang="en-US" dirty="0"/>
              <a:t> St.) </a:t>
            </a:r>
            <a:r>
              <a:rPr lang="ru-RU" dirty="0"/>
              <a:t>Дж. </a:t>
            </a:r>
            <a:r>
              <a:rPr lang="ru-RU" dirty="0" err="1"/>
              <a:t>Неаполітан</a:t>
            </a:r>
            <a:r>
              <a:rPr lang="ru-RU" dirty="0"/>
              <a:t> (</a:t>
            </a:r>
            <a:r>
              <a:rPr lang="en-US" dirty="0" err="1"/>
              <a:t>Napolitan</a:t>
            </a:r>
            <a:r>
              <a:rPr lang="en-US" dirty="0"/>
              <a:t> J.), </a:t>
            </a:r>
            <a:r>
              <a:rPr lang="ru-RU" dirty="0"/>
              <a:t>Д. </a:t>
            </a:r>
            <a:r>
              <a:rPr lang="ru-RU" dirty="0" err="1"/>
              <a:t>Даліо</a:t>
            </a:r>
            <a:r>
              <a:rPr lang="ru-RU" dirty="0"/>
              <a:t> (</a:t>
            </a:r>
            <a:r>
              <a:rPr lang="en-US" dirty="0" err="1"/>
              <a:t>Dulio</a:t>
            </a:r>
            <a:r>
              <a:rPr lang="en-US" dirty="0"/>
              <a:t> D.), </a:t>
            </a:r>
            <a:r>
              <a:rPr lang="ru-RU" dirty="0"/>
              <a:t>Д. </a:t>
            </a:r>
            <a:r>
              <a:rPr lang="ru-RU" dirty="0" err="1"/>
              <a:t>Маглебі</a:t>
            </a:r>
            <a:r>
              <a:rPr lang="ru-RU" dirty="0"/>
              <a:t> (</a:t>
            </a:r>
            <a:r>
              <a:rPr lang="en-US" dirty="0" err="1"/>
              <a:t>Magleby</a:t>
            </a:r>
            <a:r>
              <a:rPr lang="en-US" dirty="0"/>
              <a:t> D.), </a:t>
            </a:r>
            <a:r>
              <a:rPr lang="ru-RU" dirty="0"/>
              <a:t>Т. Паттерсон (</a:t>
            </a:r>
            <a:r>
              <a:rPr lang="en-US" dirty="0"/>
              <a:t>Patterson T.), </a:t>
            </a:r>
            <a:r>
              <a:rPr lang="ru-RU" dirty="0"/>
              <a:t>Дж. </a:t>
            </a:r>
            <a:r>
              <a:rPr lang="ru-RU" dirty="0" err="1"/>
              <a:t>Торбер</a:t>
            </a:r>
            <a:r>
              <a:rPr lang="ru-RU" dirty="0"/>
              <a:t> (</a:t>
            </a:r>
            <a:r>
              <a:rPr lang="en-US" dirty="0"/>
              <a:t>Thurber J.), </a:t>
            </a:r>
            <a:r>
              <a:rPr lang="ru-RU" dirty="0"/>
              <a:t>О. </a:t>
            </a:r>
            <a:r>
              <a:rPr lang="ru-RU" dirty="0" err="1"/>
              <a:t>Шогнессі</a:t>
            </a:r>
            <a:r>
              <a:rPr lang="ru-RU" dirty="0"/>
              <a:t> (</a:t>
            </a:r>
            <a:r>
              <a:rPr lang="en-US" dirty="0"/>
              <a:t>O’Shaughnessy N.), </a:t>
            </a:r>
            <a:r>
              <a:rPr lang="ru-RU" dirty="0"/>
              <a:t>П. </a:t>
            </a:r>
            <a:r>
              <a:rPr lang="ru-RU" dirty="0" err="1"/>
              <a:t>Манчіні</a:t>
            </a:r>
            <a:r>
              <a:rPr lang="ru-RU" dirty="0"/>
              <a:t> (</a:t>
            </a:r>
            <a:r>
              <a:rPr lang="en-US" dirty="0"/>
              <a:t>Mancini P.) </a:t>
            </a:r>
            <a:r>
              <a:rPr lang="ru-RU" dirty="0"/>
              <a:t>Д. </a:t>
            </a:r>
            <a:r>
              <a:rPr lang="ru-RU" dirty="0" err="1"/>
              <a:t>Морріс</a:t>
            </a:r>
            <a:r>
              <a:rPr lang="ru-RU" dirty="0"/>
              <a:t> (</a:t>
            </a:r>
            <a:r>
              <a:rPr lang="en-US" dirty="0" err="1"/>
              <a:t>Moriss</a:t>
            </a:r>
            <a:r>
              <a:rPr lang="en-US" dirty="0"/>
              <a:t> D.).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вагомі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та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російські</a:t>
            </a:r>
            <a:r>
              <a:rPr lang="ru-RU" dirty="0"/>
              <a:t> </a:t>
            </a:r>
            <a:r>
              <a:rPr lang="ru-RU" dirty="0" err="1"/>
              <a:t>учені</a:t>
            </a:r>
            <a:r>
              <a:rPr lang="ru-RU" dirty="0"/>
              <a:t> В.Є. Гончаров, О.А. </a:t>
            </a:r>
            <a:r>
              <a:rPr lang="ru-RU" dirty="0" err="1"/>
              <a:t>Матвєйчев</a:t>
            </a:r>
            <a:r>
              <a:rPr lang="ru-RU" dirty="0"/>
              <a:t>, Д.В. </a:t>
            </a:r>
            <a:r>
              <a:rPr lang="ru-RU" dirty="0" err="1"/>
              <a:t>Ольшанський</a:t>
            </a:r>
            <a:r>
              <a:rPr lang="ru-RU" dirty="0"/>
              <a:t>, А.П. </a:t>
            </a:r>
            <a:r>
              <a:rPr lang="ru-RU" dirty="0" err="1"/>
              <a:t>Ситніков</a:t>
            </a:r>
            <a:r>
              <a:rPr lang="ru-RU" dirty="0"/>
              <a:t>, Е.Г. Морозова, Г.В. </a:t>
            </a:r>
            <a:r>
              <a:rPr lang="ru-RU" dirty="0" err="1"/>
              <a:t>Пушкарьова</a:t>
            </a:r>
            <a:r>
              <a:rPr lang="ru-RU" dirty="0"/>
              <a:t>, С.Н. </a:t>
            </a:r>
            <a:r>
              <a:rPr lang="ru-RU" dirty="0" err="1"/>
              <a:t>Пшизова</a:t>
            </a:r>
            <a:r>
              <a:rPr lang="ru-RU" dirty="0"/>
              <a:t>, Ф.І. Шарков, А.М. </a:t>
            </a:r>
            <a:r>
              <a:rPr lang="ru-RU" dirty="0" err="1"/>
              <a:t>Пронін</a:t>
            </a:r>
            <a:r>
              <a:rPr lang="ru-RU" dirty="0"/>
              <a:t>, О.П. </a:t>
            </a:r>
            <a:r>
              <a:rPr lang="ru-RU" dirty="0" err="1"/>
              <a:t>Берьозкіна</a:t>
            </a:r>
            <a:r>
              <a:rPr lang="ru-RU" dirty="0"/>
              <a:t>, Г.І. Марченко, К.В. </a:t>
            </a:r>
            <a:r>
              <a:rPr lang="ru-RU" dirty="0" err="1"/>
              <a:t>Єгорова-Гатман</a:t>
            </a:r>
            <a:r>
              <a:rPr lang="ru-RU" dirty="0"/>
              <a:t>, І.Є. </a:t>
            </a:r>
            <a:r>
              <a:rPr lang="ru-RU" dirty="0" err="1"/>
              <a:t>Мінтусов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дослідників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коло </a:t>
            </a:r>
            <a:r>
              <a:rPr lang="ru-RU" dirty="0" err="1"/>
              <a:t>науковців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дослідженням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консалтингу,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тих,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розглядають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у рамках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аналітики</a:t>
            </a:r>
            <a:r>
              <a:rPr lang="ru-RU" dirty="0"/>
              <a:t>: В.Є. Богданова, С.О. </a:t>
            </a:r>
            <a:r>
              <a:rPr lang="ru-RU" dirty="0" err="1"/>
              <a:t>Телешун</a:t>
            </a:r>
            <a:r>
              <a:rPr lang="ru-RU" dirty="0"/>
              <a:t>, А.С. </a:t>
            </a:r>
            <a:r>
              <a:rPr lang="ru-RU" dirty="0" err="1"/>
              <a:t>Баронін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В.А. </a:t>
            </a:r>
            <a:r>
              <a:rPr lang="ru-RU" dirty="0" err="1"/>
              <a:t>Ребкало</a:t>
            </a:r>
            <a:r>
              <a:rPr lang="ru-RU" dirty="0"/>
              <a:t>, О.Л. </a:t>
            </a:r>
            <a:r>
              <a:rPr lang="ru-RU" dirty="0" err="1"/>
              <a:t>Валевський</a:t>
            </a:r>
            <a:r>
              <a:rPr lang="ru-RU" dirty="0"/>
              <a:t> та Ю.Г. </a:t>
            </a:r>
            <a:r>
              <a:rPr lang="ru-RU" dirty="0" err="1"/>
              <a:t>Кальниш</a:t>
            </a:r>
            <a:endParaRPr lang="uk-UA" dirty="0"/>
          </a:p>
        </p:txBody>
      </p:sp>
      <p:pic>
        <p:nvPicPr>
          <p:cNvPr id="5122" name="Picture 2" descr="C:\Users\asus\Desktop\СПК 2022-23\СПК матеріал 21 версня 2022 р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38220"/>
            <a:ext cx="6399014" cy="311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6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796"/>
            <a:ext cx="90364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Проте тільки з розвитком демократичних інститутів, в умовах індустріальної цивілізації, коли послуги консультантів стають товаром на більш чи менш відкритому та конкурентному політичному ринку, політичний консалтинг можна розглядати як певне професійне заняття, яке розповсюджується у США та країнах Європи. </a:t>
            </a:r>
            <a:r>
              <a:rPr lang="uk-UA" dirty="0" smtClean="0">
                <a:solidFill>
                  <a:srgbClr val="FF0000"/>
                </a:solidFill>
              </a:rPr>
              <a:t>Незалежні політичні консультанти на противагу радникам</a:t>
            </a:r>
            <a:r>
              <a:rPr lang="uk-UA" dirty="0" smtClean="0"/>
              <a:t>, на основі власного досвіду та знання нових технологій починають співпрацювати із багатьма клієнтами, що свідчить про розвиток професійної політичної діяльності. У теоретико-методологічному плані щодо визначення політичного консалтингу не існує єдиного підходу. Тому завдання, яке стоїть сьогодні перед нами – це до певної міри окреслити межі політичного консалтингу, особливо поряд з такими поняттями, як маркетинг, менеджмент, </a:t>
            </a:r>
            <a:r>
              <a:rPr lang="uk-UA" dirty="0" err="1" smtClean="0"/>
              <a:t>іміджмейкінг</a:t>
            </a:r>
            <a:r>
              <a:rPr lang="uk-UA" dirty="0" smtClean="0"/>
              <a:t> та зв’язки з громадськістю. Визначення сутності політичного консалтингу на сучасному етапі вирізняється деякими особливостями. Адже консультування ретельно розглядається у психологічній літературі. Одним із теоретиків у галузі психологічного консультування є Р. Нельсон-</a:t>
            </a:r>
            <a:r>
              <a:rPr lang="uk-UA" dirty="0" err="1" smtClean="0"/>
              <a:t>Джоунс</a:t>
            </a:r>
            <a:r>
              <a:rPr lang="uk-UA" dirty="0" smtClean="0"/>
              <a:t>, який дає таке його визначення: “</a:t>
            </a:r>
            <a:r>
              <a:rPr lang="uk-UA" dirty="0" smtClean="0">
                <a:solidFill>
                  <a:srgbClr val="FF0000"/>
                </a:solidFill>
              </a:rPr>
              <a:t>Консультування можна розглядати як особливий вид відносин допомоги, як деякий репертуар можливих впливів, як психологічний процес</a:t>
            </a:r>
            <a:r>
              <a:rPr lang="uk-UA" dirty="0" smtClean="0"/>
              <a:t>”</a:t>
            </a:r>
            <a:endParaRPr lang="uk-UA" dirty="0"/>
          </a:p>
        </p:txBody>
      </p:sp>
      <p:pic>
        <p:nvPicPr>
          <p:cNvPr id="6146" name="Picture 2" descr="C:\Users\asus\Desktop\СПК 2022-23\СПК матеріал 21 версня 2022 р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275917"/>
            <a:ext cx="4878288" cy="244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8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37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Перші спроби теоретичного осмислення політичного консультування були здійснені американськими дослідниками у другій половині ХХ ст. </a:t>
            </a:r>
            <a:r>
              <a:rPr lang="uk-UA" i="1" dirty="0" smtClean="0">
                <a:solidFill>
                  <a:srgbClr val="FF0000"/>
                </a:solidFill>
              </a:rPr>
              <a:t>Л. </a:t>
            </a:r>
            <a:r>
              <a:rPr lang="uk-UA" i="1" dirty="0" err="1" smtClean="0">
                <a:solidFill>
                  <a:srgbClr val="FF0000"/>
                </a:solidFill>
              </a:rPr>
              <a:t>Сабато</a:t>
            </a:r>
            <a:r>
              <a:rPr lang="uk-UA" i="1" dirty="0" smtClean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у праці “Поява політичних консультантів: нові способи боротьби на виборах”</a:t>
            </a:r>
            <a:r>
              <a:rPr lang="uk-UA" dirty="0" smtClean="0"/>
              <a:t> першим почав вивчати це складне явище, використовуючи у своєму дослідженні теоретичні напрацювання у сфері політичної комунікації та провів багато глибоких інтерв’ю з відомими представниками політичного консалтингу у США. Результатом наукових пошуків ученого стало чітке визначення політичного консультування як не просто інституту, що поєднує експертів у галузі політичної комунікації, а й ефективного менеджменту політичних кампаній. Політичний консультант – це професіонал виборчої кампанії, який працює на кандидатів різних політичних орієнтацій і проводить сотні виборчих кампаній </a:t>
            </a:r>
            <a:endParaRPr lang="uk-UA" dirty="0"/>
          </a:p>
        </p:txBody>
      </p:sp>
      <p:pic>
        <p:nvPicPr>
          <p:cNvPr id="4" name="Picture 2" descr="C:\Users\asus\Desktop\СПК 2022-23\СПК матеріал 21 версня 2022 р\1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216" y="3140968"/>
            <a:ext cx="5378971" cy="357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00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1316</Words>
  <Application>Microsoft Office PowerPoint</Application>
  <PresentationFormat>Экран (4:3)</PresentationFormat>
  <Paragraphs>64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41</cp:revision>
  <dcterms:created xsi:type="dcterms:W3CDTF">2022-09-21T07:56:36Z</dcterms:created>
  <dcterms:modified xsi:type="dcterms:W3CDTF">2022-10-05T11:17:29Z</dcterms:modified>
</cp:coreProperties>
</file>