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69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76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8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2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40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34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6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5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950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51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6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0AAAA-0204-4114-9BAC-44C877B570C8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6AF7F-7FE6-49AD-9159-3FCC96954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0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Лекція 4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КІНЕТИКА </a:t>
            </a:r>
            <a:r>
              <a:rPr lang="uk-UA" b="1" dirty="0"/>
              <a:t>ЛАНЦЮГОВИХ РЕАКЦІЙ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811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2894"/>
            <a:ext cx="10515600" cy="50214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4.3 </a:t>
            </a:r>
            <a:r>
              <a:rPr lang="uk-UA" dirty="0"/>
              <a:t>Горіння </a:t>
            </a:r>
            <a:r>
              <a:rPr lang="uk-UA" dirty="0" smtClean="0"/>
              <a:t>метану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356" y="728915"/>
            <a:ext cx="8409495" cy="59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250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359" y="562433"/>
            <a:ext cx="10515600" cy="4351338"/>
          </a:xfrm>
        </p:spPr>
        <p:txBody>
          <a:bodyPr/>
          <a:lstStyle/>
          <a:p>
            <a:r>
              <a:rPr lang="uk-UA" dirty="0"/>
              <a:t>Введення в </a:t>
            </a:r>
            <a:r>
              <a:rPr lang="uk-UA" dirty="0" err="1"/>
              <a:t>метаноповітряну</a:t>
            </a:r>
            <a:r>
              <a:rPr lang="uk-UA" dirty="0"/>
              <a:t> суміш атомарного водню або </a:t>
            </a:r>
            <a:r>
              <a:rPr lang="uk-UA" dirty="0" err="1"/>
              <a:t>гідроксилів</a:t>
            </a:r>
            <a:r>
              <a:rPr lang="uk-UA" dirty="0"/>
              <a:t> обумовлює різке збільшення швидкості горіння. Так, при введенні атомарного водню швидкість поширення полум'я збільшилася з 35 до </a:t>
            </a:r>
            <a:r>
              <a:rPr lang="uk-UA" dirty="0" err="1"/>
              <a:t>250см</a:t>
            </a:r>
            <a:r>
              <a:rPr lang="uk-UA" dirty="0"/>
              <a:t>/с. При спалюванні метану в зоні горіння містяться активні частки. Це атомарні гази (гідроксил, метил та ін.). У холодній вихідній газоповітряній суміші ці частки відсутні. Проте роль їх дуже велика в початковій стадії процесу для забезпечення початку ланцюгової реакції і займання. Тому при створенні пристроїв </a:t>
            </a:r>
            <a:r>
              <a:rPr lang="uk-UA" dirty="0" err="1"/>
              <a:t>газопальників</a:t>
            </a:r>
            <a:r>
              <a:rPr lang="uk-UA" dirty="0"/>
              <a:t> прагнуть здійснити спалювання газу так, щоб підмішувати високотемпературні продукти горіння холодної газоповітряної суміші.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572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11084"/>
            <a:ext cx="10615367" cy="6212263"/>
          </a:xfrm>
        </p:spPr>
        <p:txBody>
          <a:bodyPr>
            <a:normAutofit lnSpcReduction="10000"/>
          </a:bodyPr>
          <a:lstStyle/>
          <a:p>
            <a:r>
              <a:rPr lang="uk-UA" dirty="0"/>
              <a:t>Розглянуті питання кінетики реакцій горіння складають основи класичної кінетики, що базується на законі діючих мас і законі </a:t>
            </a:r>
            <a:r>
              <a:rPr lang="uk-UA" dirty="0" err="1"/>
              <a:t>Арреніуса</a:t>
            </a:r>
            <a:r>
              <a:rPr lang="uk-UA" dirty="0"/>
              <a:t>. Механізм реакцій представляється чисто молекулярним і описується </a:t>
            </a:r>
            <a:r>
              <a:rPr lang="uk-UA" dirty="0" err="1"/>
              <a:t>стехіометричними</a:t>
            </a:r>
            <a:r>
              <a:rPr lang="uk-UA" dirty="0"/>
              <a:t> співвідношеннями.</a:t>
            </a:r>
            <a:endParaRPr lang="ru-RU" dirty="0"/>
          </a:p>
          <a:p>
            <a:r>
              <a:rPr lang="uk-UA" dirty="0"/>
              <a:t>Проте, при горінні деяких газів вони не цілком точно описують процес горіння і експериментально показано, що швидкість їх горіння не підкоряється законам класичної кінетики.</a:t>
            </a:r>
            <a:endParaRPr lang="ru-RU" dirty="0"/>
          </a:p>
          <a:p>
            <a:r>
              <a:rPr lang="uk-UA" dirty="0"/>
              <a:t>Пояснити хід таких реакцій стало можливим на підставі теорії ланцюгових реакцій. Теорія ланцюгових реакцій розглядає дійсний процес перебігу реакцій, а </a:t>
            </a:r>
            <a:r>
              <a:rPr lang="uk-UA" dirty="0" err="1"/>
              <a:t>стехіометричні</a:t>
            </a:r>
            <a:r>
              <a:rPr lang="uk-UA" dirty="0"/>
              <a:t> рівняння вважаються лише підсумковою рівністю матеріального балансу.</a:t>
            </a:r>
            <a:endParaRPr lang="ru-RU" dirty="0"/>
          </a:p>
          <a:p>
            <a:r>
              <a:rPr lang="uk-UA" dirty="0"/>
              <a:t>По ланцюговій теорії механізм реакції представляється як ланцюг послідовних ланок, а кожна ланка складається з сукупності елементарних реакцій між атомами, радикалами і молекулами. Ланцюг починається з активного центру, який в кінці кожної ланки регенерується; початком кожної ланки служить активний центр.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227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14779"/>
            <a:ext cx="10775623" cy="5976594"/>
          </a:xfrm>
        </p:spPr>
        <p:txBody>
          <a:bodyPr>
            <a:normAutofit fontScale="92500" lnSpcReduction="10000"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Розглянуті питання кінетики реакцій горіння складають основи класичної кінетики, що базується на законі діючих мас і законі </a:t>
            </a:r>
            <a:r>
              <a:rPr lang="uk-UA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Арреніуса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Механізм реакцій представляється чисто молекулярним і описується </a:t>
            </a:r>
            <a:r>
              <a:rPr lang="uk-UA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стехіометричними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співвідношеннями.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Проте, при горінні деяких газів вони не цілком точно описують процес горіння і експериментально показано, що швидкість їх горіння не підкоряється законам класичної кінетики.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Пояснити хід таких реакцій стало можливим на підставі теорії ланцюгових реакцій. Теорія ланцюгових реакцій розглядає дійсний процес перебігу реакцій, а </a:t>
            </a:r>
            <a:r>
              <a:rPr lang="uk-UA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стехіометричні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рівняння вважаються лише підсумковою рівністю матеріального балансу.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 ланцюговій теорії механізм реакції представляється як ланцюг послідовних ланок, а кожна ланка складається з сукупності елементарних реакцій між атомами, радикалами і молекулами. Ланцюг починається з активного центру, який в кінці кожної ланки регенерується; початком кожної ланки служить активний центр.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879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584460" y="468513"/>
            <a:ext cx="109068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Активними центрами можуть бути атомарні 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група ОН. Якщо в кінці кожної ланки регенерується (утворюється) лише один активний центр, реакція називається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нерозгалуженим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ланцюгом.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кожна ланка породжує декілька активних центрів, реакція є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розгалуженим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ланцюгом.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873256"/>
              </p:ext>
            </p:extLst>
          </p:nvPr>
        </p:nvGraphicFramePr>
        <p:xfrm>
          <a:off x="3707140" y="1295885"/>
          <a:ext cx="4876800" cy="276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r:id="rId3" imgW="8201025" imgH="4943475" progId="AutoCAD.Drawing.15">
                  <p:embed/>
                </p:oleObj>
              </mc:Choice>
              <mc:Fallback>
                <p:oleObj r:id="rId3" imgW="8201025" imgH="4943475" progId="AutoCAD.Drawing.15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3917" t="2190" r="5550" b="12773"/>
                      <a:stretch>
                        <a:fillRect/>
                      </a:stretch>
                    </p:blipFill>
                    <p:spPr bwMode="auto">
                      <a:xfrm>
                        <a:off x="3707140" y="1295885"/>
                        <a:ext cx="4876800" cy="276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695927" y="4405195"/>
            <a:ext cx="1068387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Первинне виникнення активних центрів може бути в результаті теплового руху реагуючих молекул і їх взаємних зіткнень. Інтенсивність перебігу ланцюгової реакції визначається також концентрацією реагуючих речовин, зовнішніми режимними умовами і наявністю каталізаторів. Прикладом нерозгалуженої ланцюгової реакції є реакція утворення хлористого водню. Більшість горючих газів окислюються за схемами розгалуженої ланцюгової реакції.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48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271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4.1 </a:t>
            </a:r>
            <a:r>
              <a:rPr lang="uk-UA" dirty="0"/>
              <a:t>Горіння </a:t>
            </a:r>
            <a:r>
              <a:rPr lang="uk-UA" dirty="0" smtClean="0"/>
              <a:t>водню</a:t>
            </a:r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4656" y="1097901"/>
            <a:ext cx="5942178" cy="24383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24759" y="2055330"/>
            <a:ext cx="108219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Горіння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uk-UA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є розгалуженою ланцюговою реакцією. Хід її представляється таким чином. Початок ланцюга реакції представляє дисоціацію водню з утворенням двох активних центрів, тобто здійснюється первинна активація водню: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0131" y="3608433"/>
            <a:ext cx="5942178" cy="243831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355076" y="4176150"/>
            <a:ext cx="108219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 М - активна молекула,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активний центр.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Активний центр - атом водню лягає в основу ланцюга реакції, що складається з окремих ланок. Кожна ланка починається одним активним центром атомарного водню і закінчується двома молекулами води і трьома активними центрами водню. Ланка розгалуженого ланцюга реакції представляється таким чином: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468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698" y="782424"/>
            <a:ext cx="10853772" cy="519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569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0132" y="29803"/>
            <a:ext cx="108313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Таким чином, кожен активний центр генерує один активний центр і створює два нових. В цьому випадку зростатиме кількість активних центрів, а процес буде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самоприскореним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лавинним, істотно нестаціонарним, перехідним до бурхливого розширення. Такі явища характерні для вибухових процесів.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Проте, разом із зростанням активних центрів може спостерігатися їх загибель; і процес може бути стаціонарним: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1216" y="1554286"/>
            <a:ext cx="5942178" cy="24383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78728" y="1927838"/>
            <a:ext cx="110293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Таким чином, ланка реакції горіння водню складається з трьох елементарних реакцій: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9364" y="2371092"/>
            <a:ext cx="7210288" cy="1960118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019663" y="4316032"/>
            <a:ext cx="103474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Оскільки перша реакція найповільніша, то вона визначає швидкість перебігу ланцюгового процесу. Підсумкове рівняння: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6002" y="5073006"/>
            <a:ext cx="2088988" cy="242307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876693" y="5535011"/>
            <a:ext cx="107182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 моменту виникнення реакції концентрація атомарного водню безперервно збільшується і після закінчення деякого часу може досягти величини, при якій швидкість реакції стає помітною. Цей період накопичення називається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періодом індукції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графічне зображення швидкості реакції представляється таким чином: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10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061399"/>
              </p:ext>
            </p:extLst>
          </p:nvPr>
        </p:nvGraphicFramePr>
        <p:xfrm>
          <a:off x="2677211" y="282804"/>
          <a:ext cx="5288437" cy="4870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r:id="rId3" imgW="8201025" imgH="4943475" progId="AutoCAD.Drawing.15">
                  <p:embed/>
                </p:oleObj>
              </mc:Choice>
              <mc:Fallback>
                <p:oleObj r:id="rId3" imgW="8201025" imgH="4943475" progId="AutoCAD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5488" r="28668" b="15102"/>
                      <a:stretch>
                        <a:fillRect/>
                      </a:stretch>
                    </p:blipFill>
                    <p:spPr bwMode="auto">
                      <a:xfrm>
                        <a:off x="2677211" y="282804"/>
                        <a:ext cx="5288437" cy="48704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31596" y="5496622"/>
            <a:ext cx="10463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6.1 - Графічне зображення швидкості реакції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Спад швидкості реакції визначається зменшенням концентрації  реагуючих речовин.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088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4.2 </a:t>
            </a:r>
            <a:r>
              <a:rPr lang="uk-UA" dirty="0"/>
              <a:t>Горіння окислу вуглецю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26181"/>
            <a:ext cx="7703866" cy="31612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6367" y="1442301"/>
            <a:ext cx="8309802" cy="5331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3677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702</Words>
  <Application>Microsoft Office PowerPoint</Application>
  <PresentationFormat>Широкоэкранный</PresentationFormat>
  <Paragraphs>28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Microsoft Equation 3.0</vt:lpstr>
      <vt:lpstr>AutoCAD.Drawing.15</vt:lpstr>
      <vt:lpstr>Лекція 4</vt:lpstr>
      <vt:lpstr>Презентация PowerPoint</vt:lpstr>
      <vt:lpstr>Презентация PowerPoint</vt:lpstr>
      <vt:lpstr>Презентация PowerPoint</vt:lpstr>
      <vt:lpstr>4.1 Горіння водню</vt:lpstr>
      <vt:lpstr>Презентация PowerPoint</vt:lpstr>
      <vt:lpstr>Презентация PowerPoint</vt:lpstr>
      <vt:lpstr>Презентация PowerPoint</vt:lpstr>
      <vt:lpstr>4.2 Горіння окислу вуглецю</vt:lpstr>
      <vt:lpstr>4.3 Горіння метану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4</dc:title>
  <dc:creator>nazarkirichenko08@gmail.com</dc:creator>
  <cp:lastModifiedBy>nazarkirichenko08@gmail.com</cp:lastModifiedBy>
  <cp:revision>2</cp:revision>
  <dcterms:created xsi:type="dcterms:W3CDTF">2022-10-19T09:25:57Z</dcterms:created>
  <dcterms:modified xsi:type="dcterms:W3CDTF">2022-10-19T09:38:09Z</dcterms:modified>
</cp:coreProperties>
</file>