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359" r:id="rId3"/>
    <p:sldId id="357" r:id="rId4"/>
    <p:sldId id="362" r:id="rId5"/>
    <p:sldId id="358" r:id="rId6"/>
    <p:sldId id="361" r:id="rId7"/>
    <p:sldId id="325" r:id="rId8"/>
    <p:sldId id="321" r:id="rId9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anna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  <p:clrMru>
    <a:srgbClr val="3C2E4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Средний стиль 1 - акцент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882" autoAdjust="0"/>
    <p:restoredTop sz="94624" autoAdjust="0"/>
  </p:normalViewPr>
  <p:slideViewPr>
    <p:cSldViewPr>
      <p:cViewPr varScale="1">
        <p:scale>
          <a:sx n="81" d="100"/>
          <a:sy n="81" d="100"/>
        </p:scale>
        <p:origin x="14" y="3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99510E9-440A-4D39-992B-F533FCDF695E}" type="datetimeFigureOut">
              <a:rPr lang="uk-UA"/>
              <a:pPr>
                <a:defRPr/>
              </a:pPr>
              <a:t>25.02.2021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uk-UA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  <a:endParaRPr lang="uk-UA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B56BE3EB-B43F-45F9-AC99-517BF61573CF}" type="slidenum">
              <a:rPr lang="uk-UA" altLang="uk-UA"/>
              <a:pPr/>
              <a:t>‹#›</a:t>
            </a:fld>
            <a:endParaRPr lang="uk-UA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CF915-64BE-479C-BF59-4996C147347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BB678F-2F64-48E1-B5B9-FC4CF6CC658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8E3415-C268-4B77-BBC9-A666FC615E1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B6B399-8CCB-4BD3-B5B4-587A94A0933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62D25-08C5-4E3D-95E7-A903FA933C37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E6A20-FD62-422E-85E3-183D0DCDB3B1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C6A702-3D32-4566-8106-CA9BF6C3C24F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1CB6D-586A-48D1-BE57-A371A8AE3F7C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2AC94D-DE52-45BA-A8EA-19B23E463430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98DAF-1B89-4D3F-8CDB-6A1FAFEBE7E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4562-EA22-4ECD-B5CB-98A7CB145D49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BD6CCF-E82A-41EB-8304-108AC2D3F740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A98FBC-B552-402B-9E28-3B8DECF3E468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6F4753-3C2B-43AA-ABEF-FE9121C3B6CA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7AC4D-C091-4599-9868-36861D3F667E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E8D4AD-7F29-4FD4-BFDC-45A387ECEC0E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B0AD15-254A-48AF-B894-6CDFCC2A8C2E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E53CA3-4721-407F-B821-7665DB4CD287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FBCEE8-DB58-4BA6-B5FA-EEBED7F82F63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A83CC5-FF44-4E32-9C41-42616AF1F363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8E6922-37CB-477B-A946-87CC24234384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B127107-F32A-46D9-8347-A2D1645166F4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uk-UA" smtClean="0"/>
              <a:t>Образец текста</a:t>
            </a:r>
          </a:p>
          <a:p>
            <a:pPr lvl="1"/>
            <a:r>
              <a:rPr lang="ru-RU" altLang="uk-UA" smtClean="0"/>
              <a:t>Второй уровень</a:t>
            </a:r>
          </a:p>
          <a:p>
            <a:pPr lvl="2"/>
            <a:r>
              <a:rPr lang="ru-RU" altLang="uk-UA" smtClean="0"/>
              <a:t>Третий уровень</a:t>
            </a:r>
          </a:p>
          <a:p>
            <a:pPr lvl="3"/>
            <a:r>
              <a:rPr lang="ru-RU" altLang="uk-UA" smtClean="0"/>
              <a:t>Четвертый уровень</a:t>
            </a:r>
          </a:p>
          <a:p>
            <a:pPr lvl="4"/>
            <a:r>
              <a:rPr lang="ru-RU" altLang="uk-UA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D72ECBE7-75E0-410A-8AB8-36B7CE4D508A}" type="datetimeFigureOut">
              <a:rPr lang="ru-RU"/>
              <a:pPr>
                <a:defRPr/>
              </a:pPr>
              <a:t>25.02.2021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0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0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01A1288E-79EC-433F-927F-6A6CB80EFC86}" type="slidenum">
              <a:rPr lang="ru-RU" altLang="uk-UA"/>
              <a:pPr/>
              <a:t>‹#›</a:t>
            </a:fld>
            <a:endParaRPr lang="ru-RU" alt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4619700" y="-6143692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23902" y="2143116"/>
            <a:ext cx="10215634" cy="2301976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Парадигма символічного </a:t>
            </a:r>
            <a:r>
              <a:rPr lang="uk-UA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інтеракціонізму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у дослідженні масової комунікації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3076" name="Прямокутник 7"/>
          <p:cNvSpPr>
            <a:spLocks noChangeArrowheads="1"/>
          </p:cNvSpPr>
          <p:nvPr/>
        </p:nvSpPr>
        <p:spPr bwMode="auto">
          <a:xfrm>
            <a:off x="3595670" y="4857760"/>
            <a:ext cx="8215312" cy="13388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uk-UA" altLang="uk-UA" b="1" dirty="0">
                <a:latin typeface="George" pitchFamily="50" charset="0"/>
                <a:cs typeface="Times New Roman" pitchFamily="18" charset="0"/>
              </a:rPr>
              <a:t>Заняття підготовлене</a:t>
            </a:r>
          </a:p>
          <a:p>
            <a:pPr algn="r" eaLnBrk="1" hangingPunct="1"/>
            <a:r>
              <a:rPr lang="uk-UA" altLang="uk-UA" dirty="0">
                <a:latin typeface="George" pitchFamily="50" charset="0"/>
                <a:cs typeface="Times New Roman" pitchFamily="18" charset="0"/>
              </a:rPr>
              <a:t>кандидатом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соціологічних наук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,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 доцентом кафедри соціології ЗНУ, </a:t>
            </a:r>
            <a:r>
              <a:rPr lang="uk-UA" altLang="uk-UA" dirty="0">
                <a:latin typeface="George" pitchFamily="50" charset="0"/>
                <a:cs typeface="Times New Roman" pitchFamily="18" charset="0"/>
              </a:rPr>
              <a:t>членом </a:t>
            </a:r>
            <a:r>
              <a:rPr lang="uk-UA" altLang="uk-UA" dirty="0" smtClean="0">
                <a:latin typeface="George" pitchFamily="50" charset="0"/>
                <a:cs typeface="Times New Roman" pitchFamily="18" charset="0"/>
              </a:rPr>
              <a:t>Соціологічної асоціації України</a:t>
            </a:r>
            <a:endParaRPr lang="uk-UA" altLang="uk-UA" dirty="0">
              <a:latin typeface="George" pitchFamily="50" charset="0"/>
              <a:cs typeface="Times New Roman" pitchFamily="18" charset="0"/>
            </a:endParaRPr>
          </a:p>
          <a:p>
            <a:pPr algn="r" eaLnBrk="1" hangingPunct="1">
              <a:lnSpc>
                <a:spcPct val="150000"/>
              </a:lnSpc>
            </a:pPr>
            <a:r>
              <a:rPr lang="uk-UA" altLang="uk-UA" b="1" dirty="0" smtClean="0">
                <a:latin typeface="George" pitchFamily="50" charset="0"/>
                <a:cs typeface="Times New Roman" pitchFamily="18" charset="0"/>
              </a:rPr>
              <a:t>КУЛИК МАРІЯ АНАТОЛІЇВНА</a:t>
            </a:r>
            <a:endParaRPr lang="uk-UA" altLang="uk-UA" b="1" dirty="0">
              <a:latin typeface="George" pitchFamily="50" charset="0"/>
              <a:cs typeface="Times New Roman" pitchFamily="18" charset="0"/>
            </a:endParaRPr>
          </a:p>
        </p:txBody>
      </p:sp>
      <p:pic>
        <p:nvPicPr>
          <p:cNvPr id="5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619172" y="-428652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7167570" y="1285860"/>
            <a:ext cx="3929090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ea typeface="+mj-ea"/>
                <a:cs typeface="Times New Roman" pitchFamily="18" charset="0"/>
              </a:rPr>
              <a:t>Соціологія масових комунікацій</a:t>
            </a:r>
            <a: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28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  <a:t/>
            </a:r>
            <a:br>
              <a:rPr kumimoji="0" lang="uk-UA" sz="4400" b="1" i="0" u="none" strike="noStrike" kern="1200" cap="none" spc="0" normalizeH="0" baseline="0" noProof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1"/>
                </a:solidFill>
                <a:effectLst/>
                <a:uLnTx/>
                <a:uFillTx/>
                <a:latin typeface="George" panose="02000500000000000000" pitchFamily="50" charset="0"/>
                <a:ea typeface="+mj-ea"/>
                <a:cs typeface="Times New Roman" pitchFamily="18" charset="0"/>
              </a:rPr>
            </a:br>
            <a:endParaRPr kumimoji="0" lang="ru-RU" sz="4400" b="1" i="0" u="none" strike="noStrike" kern="1200" cap="none" spc="0" normalizeH="0" baseline="0" noProof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1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81026" y="142852"/>
            <a:ext cx="10001320" cy="4214842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95340" y="1428736"/>
            <a:ext cx="6643734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595406" y="1000108"/>
            <a:ext cx="5572164" cy="4678204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uk-UA" sz="14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algn="ctr"/>
            <a:r>
              <a:rPr lang="uk-UA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Чарльз </a:t>
            </a:r>
            <a:r>
              <a:rPr lang="uk-UA" sz="32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Хортон</a:t>
            </a:r>
            <a:r>
              <a:rPr lang="uk-UA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 Кулі </a:t>
            </a:r>
          </a:p>
          <a:p>
            <a:pPr algn="ctr"/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(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1864-1929</a:t>
            </a:r>
            <a:r>
              <a:rPr lang="uk-UA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)</a:t>
            </a:r>
          </a:p>
          <a:p>
            <a:pPr algn="ctr"/>
            <a:endParaRPr lang="uk-UA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r>
              <a:rPr lang="uk-UA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Дослідник визначив три стадії в побудові </a:t>
            </a:r>
            <a:endParaRPr lang="uk-UA" sz="1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Дзеркального </a:t>
            </a:r>
            <a:r>
              <a:rPr lang="uk-UA" sz="2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4">
                    <a:lumMod val="50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Я: </a:t>
            </a:r>
          </a:p>
          <a:p>
            <a:endParaRPr lang="en-GB" sz="1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1.наше сприйняття того, як ми дивимося на інших; </a:t>
            </a:r>
            <a:endParaRPr lang="en-GB" sz="1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2.наше сприйняття  їхньої думки з приводу того, як ми      дивимось на інших; </a:t>
            </a:r>
            <a:endParaRPr lang="en-GB" sz="1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uk-UA" sz="1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ea typeface="+mj-ea"/>
                <a:cs typeface="Times New Roman" pitchFamily="18" charset="0"/>
              </a:rPr>
              <a:t>3. наші почуття, щодо цієї думки. </a:t>
            </a:r>
            <a:endParaRPr lang="en-GB" sz="16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algn="ctr"/>
            <a:endParaRPr lang="en-GB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algn="ctr"/>
            <a:endParaRPr lang="en-GB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  <p:pic>
        <p:nvPicPr>
          <p:cNvPr id="7" name="Picture 2" descr="КУЛИ, ЧАРЛЗ ХОРТОН | Энциклопедия Кругосвет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81818" y="642918"/>
            <a:ext cx="4869008" cy="5572164"/>
          </a:xfrm>
          <a:prstGeom prst="rect">
            <a:avLst/>
          </a:prstGeom>
          <a:noFill/>
        </p:spPr>
      </p:pic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0" name="Picture 2" descr="Human Nature and the Social Order (Classic Reprint): Cooley, Charles  Horton: 9781330944837: Amazon.com: Book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38876" y="4286256"/>
            <a:ext cx="1599499" cy="2398366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1158" y="1071546"/>
            <a:ext cx="9358378" cy="57150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Теорія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“Дзеркального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Я” Ч.Х. Кулі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6" name="Рисунок 5" descr="t4i2xgk3El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81422" y="1571612"/>
            <a:ext cx="4868423" cy="4638159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881158" y="1071546"/>
            <a:ext cx="9358378" cy="571504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Соціальні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експектації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(очікування) суспільства від соціальної ролі доктора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6146" name="Picture 2" descr="Pin on Medicin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81290" y="1357298"/>
            <a:ext cx="6667510" cy="5006695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80960" y="1500174"/>
            <a:ext cx="5643602" cy="4214842"/>
          </a:xfrm>
        </p:spPr>
        <p:txBody>
          <a:bodyPr rtlCol="0">
            <a:noAutofit/>
          </a:bodyPr>
          <a:lstStyle/>
          <a:p>
            <a:pPr fontAlgn="t"/>
            <a:r>
              <a:rPr lang="uk-UA" sz="32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Ірвінг</a:t>
            </a:r>
            <a:r>
              <a:rPr lang="uk-UA" sz="32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Гоффман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(1922-1982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)</a:t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Представник Драматургічного підходу в соціології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GB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В соціальній </a:t>
            </a:r>
            <a:r>
              <a:rPr lang="uk-UA" sz="20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комунікаціх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 він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виділив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:</a:t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GB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GB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1. </a:t>
            </a:r>
            <a:r>
              <a:rPr lang="uk-UA" sz="2000" b="1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ПЕРЕДНІЙ ПЛАН (FRONTREGІON)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,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як місце, аналогічне сцені, яку бачать глядачі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:</a:t>
            </a: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-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обстановка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-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особистий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передній план </a:t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en-US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-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зовнішній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вид та манери</a:t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/>
            </a:r>
            <a:b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</a:b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2. </a:t>
            </a:r>
            <a:r>
              <a:rPr lang="uk-UA" sz="2000" b="1" u="sng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accent2">
                    <a:lumMod val="50000"/>
                  </a:schemeClr>
                </a:solidFill>
                <a:latin typeface="George" panose="02000500000000000000" pitchFamily="50" charset="0"/>
                <a:cs typeface="Times New Roman" pitchFamily="18" charset="0"/>
              </a:rPr>
              <a:t>ЗАДНІЙ ПЛАН (BACK REGІON)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- </a:t>
            </a:r>
            <a:r>
              <a:rPr lang="uk-UA" sz="20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latin typeface="George" panose="02000500000000000000" pitchFamily="50" charset="0"/>
                <a:cs typeface="Times New Roman" pitchFamily="18" charset="0"/>
              </a:rPr>
              <a:t>як місце поза сценою, де актори готуються до вступу у сценічну дію. </a:t>
            </a:r>
            <a:endParaRPr lang="ru-RU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5" name="Picture 2" descr="Гофман, Ирвинг — Википеди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24694" y="857232"/>
            <a:ext cx="4357718" cy="5167256"/>
          </a:xfrm>
          <a:prstGeom prst="rect">
            <a:avLst/>
          </a:prstGeom>
          <a:noFill/>
        </p:spPr>
      </p:pic>
      <p:pic>
        <p:nvPicPr>
          <p:cNvPr id="5122" name="Picture 2" descr="The Presentation of Self in Everyday Life By Erving Goffman | Used |  9780140213508 | World of Books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38876" y="4500570"/>
            <a:ext cx="1340728" cy="2190732"/>
          </a:xfrm>
          <a:prstGeom prst="rect">
            <a:avLst/>
          </a:prstGeom>
          <a:noFill/>
        </p:spPr>
      </p:pic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162300" y="-5356225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Рисунок 5" descr="yJCfyCd3HrA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786" y="785794"/>
            <a:ext cx="6953288" cy="5531612"/>
          </a:xfrm>
          <a:prstGeom prst="rect">
            <a:avLst/>
          </a:prstGeom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Content Placeholder 3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3476692" y="-5214998"/>
            <a:ext cx="20635913" cy="14590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38348" y="1285860"/>
            <a:ext cx="7772400" cy="64294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Підведення</a:t>
            </a:r>
            <a:r>
              <a:rPr lang="ru-RU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 </a:t>
            </a:r>
            <a:r>
              <a:rPr lang="ru-RU" sz="2800" b="1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підсумків</a:t>
            </a: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8" name="Прямокутник 7"/>
          <p:cNvSpPr/>
          <p:nvPr/>
        </p:nvSpPr>
        <p:spPr>
          <a:xfrm>
            <a:off x="1881158" y="2357430"/>
            <a:ext cx="7858180" cy="1569660"/>
          </a:xfrm>
          <a:prstGeom prst="rect">
            <a:avLst/>
          </a:prstGeom>
          <a:noFill/>
          <a:ln>
            <a:noFill/>
          </a:ln>
          <a:effectLst/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uk-UA" sz="1600" dirty="0">
                <a:latin typeface="George" panose="02000500000000000000" pitchFamily="50" charset="0"/>
                <a:cs typeface="Times New Roman" pitchFamily="18" charset="0"/>
              </a:rPr>
              <a:t>Поділіться Вашими враженнями про участь у занятті: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uk-UA" sz="16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dirty="0">
                <a:latin typeface="George" panose="02000500000000000000" pitchFamily="50" charset="0"/>
                <a:cs typeface="Times New Roman" pitchFamily="18" charset="0"/>
              </a:rPr>
              <a:t>Обговоріть, що було цікавим та корисним для Вас?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endParaRPr lang="uk-UA" sz="1600" dirty="0">
              <a:latin typeface="George" panose="02000500000000000000" pitchFamily="50" charset="0"/>
              <a:cs typeface="Times New Roman" pitchFamily="18" charset="0"/>
            </a:endParaRPr>
          </a:p>
          <a:p>
            <a:pPr marL="342900" indent="-342900" algn="ctr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uk-UA" sz="1600" dirty="0" smtClean="0">
                <a:latin typeface="George" panose="02000500000000000000" pitchFamily="50" charset="0"/>
                <a:cs typeface="Times New Roman" pitchFamily="18" charset="0"/>
              </a:rPr>
              <a:t>Яка з теорій дослідження соціальної комунікації </a:t>
            </a:r>
            <a:r>
              <a:rPr lang="uk-UA" sz="1600" dirty="0" smtClean="0">
                <a:latin typeface="George" panose="02000500000000000000" pitchFamily="50" charset="0"/>
                <a:cs typeface="Times New Roman" pitchFamily="18" charset="0"/>
              </a:rPr>
              <a:t>є особливо </a:t>
            </a:r>
            <a:r>
              <a:rPr lang="uk-UA" sz="1600" dirty="0" smtClean="0">
                <a:latin typeface="George" panose="02000500000000000000" pitchFamily="50" charset="0"/>
                <a:cs typeface="Times New Roman" pitchFamily="18" charset="0"/>
              </a:rPr>
              <a:t>перспективною </a:t>
            </a:r>
            <a:r>
              <a:rPr lang="uk-UA" sz="1600" dirty="0" smtClean="0">
                <a:latin typeface="George" panose="02000500000000000000" pitchFamily="50" charset="0"/>
                <a:cs typeface="Times New Roman" pitchFamily="18" charset="0"/>
              </a:rPr>
              <a:t>на Вашу думку</a:t>
            </a:r>
            <a:endParaRPr lang="uk-UA" sz="1600" dirty="0">
              <a:latin typeface="George" panose="02000500000000000000" pitchFamily="50" charset="0"/>
              <a:cs typeface="Times New Roman" pitchFamily="18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2309786" y="4643446"/>
            <a:ext cx="7772400" cy="642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sz="20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ea typeface="+mj-ea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effectLst/>
              <a:uLnTx/>
              <a:uFillTx/>
              <a:latin typeface="George" panose="02000500000000000000" pitchFamily="50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166910" y="285728"/>
            <a:ext cx="7858180" cy="1357322"/>
          </a:xfrm>
        </p:spPr>
        <p:txBody>
          <a:bodyPr rtlCol="0"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  <a:t>ДЯКУЮ ЗА УВАГУ!</a:t>
            </a:r>
            <a:br>
              <a:rPr lang="uk-UA" sz="2800" b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rgbClr val="3C2E43"/>
                </a:solidFill>
                <a:latin typeface="George" panose="02000500000000000000" pitchFamily="50" charset="0"/>
                <a:cs typeface="Times New Roman" pitchFamily="18" charset="0"/>
              </a:rPr>
            </a:br>
            <a:endParaRPr lang="ru-RU" sz="28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rgbClr val="3C2E43"/>
              </a:solidFill>
              <a:latin typeface="George" panose="02000500000000000000" pitchFamily="50" charset="0"/>
              <a:cs typeface="Times New Roman" pitchFamily="18" charset="0"/>
            </a:endParaRPr>
          </a:p>
        </p:txBody>
      </p:sp>
      <p:pic>
        <p:nvPicPr>
          <p:cNvPr id="16387" name="Picture 2" descr="http://qrcoder.ru/code/?https%3A%2F%2Ftaplink.cc%2Ffsu_znu&amp;10&amp;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08888" y="1628775"/>
            <a:ext cx="3143250" cy="314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8" name="Picture 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8000" y="1624013"/>
            <a:ext cx="5911850" cy="417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9" name="Picture 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639300" y="4538663"/>
            <a:ext cx="615950" cy="61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0" name="Picture 4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8864600" y="4562475"/>
            <a:ext cx="592138" cy="59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1" name="Picture 9"/>
          <p:cNvPicPr>
            <a:picLocks noChangeAspect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8085138" y="4549775"/>
            <a:ext cx="59690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92" name="Заголовок 1"/>
          <p:cNvSpPr txBox="1">
            <a:spLocks/>
          </p:cNvSpPr>
          <p:nvPr/>
        </p:nvSpPr>
        <p:spPr bwMode="auto">
          <a:xfrm>
            <a:off x="7434263" y="5154613"/>
            <a:ext cx="3452812" cy="666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eaLnBrk="1" hangingPunct="1"/>
            <a:r>
              <a:rPr lang="en-US" altLang="uk-UA" sz="2800" b="1">
                <a:latin typeface="George" pitchFamily="50" charset="0"/>
                <a:cs typeface="Times New Roman" pitchFamily="18" charset="0"/>
              </a:rPr>
              <a:t>@fsu_znu</a:t>
            </a:r>
            <a:endParaRPr lang="ru-RU" altLang="uk-UA" sz="2800" b="1">
              <a:latin typeface="George" pitchFamily="50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3400</TotalTime>
  <Words>127</Words>
  <Application>Microsoft Office PowerPoint</Application>
  <PresentationFormat>Произвольный</PresentationFormat>
  <Paragraphs>28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Парадигма символічного інтеракціонізму у дослідженні масової комунікації</vt:lpstr>
      <vt:lpstr>  </vt:lpstr>
      <vt:lpstr>Теорія “Дзеркального Я” Ч.Х. Кулі  </vt:lpstr>
      <vt:lpstr>Соціальні експектації (очікування) суспільства від соціальної ролі доктора  </vt:lpstr>
      <vt:lpstr>Ірвінг Гоффман (1922-1982) Представник Драматургічного підходу в соціології В соціальній комунікаціх він виділив:  1. ПЕРЕДНІЙ ПЛАН (FRONTREGІON), як місце, аналогічне сцені, яку бачать глядачі: - обстановка  - особистий передній план  - зовнішній вид та манери  2. ЗАДНІЙ ПЛАН (BACK REGІON) - як місце поза сценою, де актори готуються до вступу у сценічну дію. </vt:lpstr>
      <vt:lpstr>Слайд 6</vt:lpstr>
      <vt:lpstr>Підведення підсумків</vt:lpstr>
      <vt:lpstr>ДЯКУЮ ЗА УВАГУ! 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Програма практики з організації соціологічного дослідження</dc:title>
  <dc:creator>DNA7 X86</dc:creator>
  <cp:lastModifiedBy>kulik</cp:lastModifiedBy>
  <cp:revision>326</cp:revision>
  <dcterms:created xsi:type="dcterms:W3CDTF">2014-05-17T18:57:21Z</dcterms:created>
  <dcterms:modified xsi:type="dcterms:W3CDTF">2021-02-25T13:44:38Z</dcterms:modified>
</cp:coreProperties>
</file>