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95" r:id="rId22"/>
    <p:sldId id="277" r:id="rId23"/>
    <p:sldId id="294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5562"/>
            <a:ext cx="9144000" cy="1006476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79838"/>
            <a:ext cx="6858000" cy="1071562"/>
          </a:xfrm>
          <a:solidFill>
            <a:schemeClr val="bg1">
              <a:alpha val="58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9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  <a:solidFill>
            <a:schemeClr val="bg1">
              <a:alpha val="78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rasotaimedicina.ru/diseases/zabolevanija_pulmonology/acute-respiratory-failu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zabolevanija_pulmonology/hemopneumothorax" TargetMode="External"/><Relationship Id="rId2" Type="http://schemas.openxmlformats.org/officeDocument/2006/relationships/hyperlink" Target="http://www.krasotaimedicina.ru/diseases/zabolevanija_pulmonology/exudative-pleuris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asotaimedicina.ru/diseases/zabolevanija_pulmonology/pleural-empyem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diseases/zabolevanija_cardiology/tachycardi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treatment/puncture-biopsy-pulmonology/thoracocentesis" TargetMode="External"/><Relationship Id="rId2" Type="http://schemas.openxmlformats.org/officeDocument/2006/relationships/hyperlink" Target="http://www.krasotaimedicina.ru/treatment/X-ray-pulmonology/lungs-revie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840760" cy="1368152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Пневматоракс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517232"/>
            <a:ext cx="4873148" cy="1340768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пневмоторакс в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8" y="81460"/>
            <a:ext cx="9058362" cy="65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ru-RU" dirty="0" smtClean="0"/>
              <a:t>Закрытый пневмоторакс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11431"/>
            <a:ext cx="375476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 </a:t>
            </a:r>
            <a:r>
              <a:rPr lang="ru-RU" dirty="0">
                <a:solidFill>
                  <a:srgbClr val="FF0000"/>
                </a:solidFill>
              </a:rPr>
              <a:t>закрытом </a:t>
            </a:r>
            <a:r>
              <a:rPr lang="ru-RU" dirty="0" smtClean="0">
                <a:solidFill>
                  <a:srgbClr val="FF0000"/>
                </a:solidFill>
              </a:rPr>
              <a:t>пневмотораксе</a:t>
            </a:r>
            <a:r>
              <a:rPr lang="ru-RU" dirty="0"/>
              <a:t> сообщения полости плевры с окружающей средой не происходит, и объем попавшего в плевральную полость воздуха не увеличивается. Клинически имеет самое легкое течение, незначительное количество воздуха может рассасываться самостоятельно.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закрытый пневмотора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95" y="2188793"/>
            <a:ext cx="4650602" cy="34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371" y="332656"/>
            <a:ext cx="7800069" cy="720080"/>
          </a:xfrm>
        </p:spPr>
        <p:txBody>
          <a:bodyPr/>
          <a:lstStyle/>
          <a:p>
            <a:r>
              <a:rPr lang="ru-RU" dirty="0" smtClean="0"/>
              <a:t>Открытый </a:t>
            </a:r>
            <a:r>
              <a:rPr lang="ru-RU" dirty="0" err="1" smtClean="0"/>
              <a:t>пневматоракс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20162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Открытый </a:t>
            </a:r>
            <a:r>
              <a:rPr lang="ru-RU" sz="2000" dirty="0" smtClean="0">
                <a:solidFill>
                  <a:srgbClr val="FF0000"/>
                </a:solidFill>
              </a:rPr>
              <a:t>пневмоторакс </a:t>
            </a:r>
            <a:r>
              <a:rPr lang="ru-RU" sz="2000" dirty="0"/>
              <a:t> характеризуется наличием дефекта в стенке грудной клетки, через который происходит свободное сообщение полости плевры с внешней средой. При вдохе воздух поступает в плевральную полость, а при выдохе выходит через дефект висцеральной плевры. Давление в плевральной полости становится равным атмосферному, что приводит к коллапсу легкого и выключению его из дыхания.</a:t>
            </a:r>
          </a:p>
          <a:p>
            <a:endParaRPr lang="ru-RU" sz="2000" dirty="0"/>
          </a:p>
        </p:txBody>
      </p:sp>
      <p:pic>
        <p:nvPicPr>
          <p:cNvPr id="5122" name="Picture 2" descr="Картинки по запросу открытый пневмоторак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1"/>
            <a:ext cx="4622848" cy="27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183710" cy="997992"/>
          </a:xfrm>
        </p:spPr>
        <p:txBody>
          <a:bodyPr/>
          <a:lstStyle/>
          <a:p>
            <a:r>
              <a:rPr lang="ru-RU" dirty="0" smtClean="0"/>
              <a:t>Клапанный </a:t>
            </a:r>
            <a:r>
              <a:rPr lang="ru-RU" dirty="0" err="1" smtClean="0"/>
              <a:t>пневматоракс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83860" cy="22322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 напряженном пневмотораксе формируется клапанная структура, пропускающая воздух в плевральную полость в момент вдоха и препятствующая его выходу в окружающую среду на выдохе, при этом объем воздуха в полости плевры постепенно нарастает.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Клапанный </a:t>
            </a:r>
            <a:r>
              <a:rPr lang="ru-RU" b="1" dirty="0">
                <a:solidFill>
                  <a:srgbClr val="FF0000"/>
                </a:solidFill>
              </a:rPr>
              <a:t>пневмоторакс</a:t>
            </a:r>
            <a:r>
              <a:rPr lang="ru-RU" dirty="0"/>
              <a:t> характеризуется следующими признаками: положительным </a:t>
            </a:r>
            <a:r>
              <a:rPr lang="ru-RU" dirty="0" err="1"/>
              <a:t>внутриплевральным</a:t>
            </a:r>
            <a:r>
              <a:rPr lang="ru-RU" dirty="0"/>
              <a:t> давлением (больше атмосферного), приводящим к выключению легкого из дыхания; раздражением нервных окончаний плевры, вызывающим развитие плевропульмонального шока; стойким смещением органов средостения, ведущим к нарушению их функции и сдавлению крупных сосудов; </a:t>
            </a:r>
            <a:r>
              <a:rPr lang="ru-RU" dirty="0">
                <a:hlinkClick r:id="rId2"/>
              </a:rPr>
              <a:t>острой дыхательной недостаточностью</a:t>
            </a:r>
            <a:r>
              <a:rPr lang="ru-RU" dirty="0"/>
              <a:t>.</a:t>
            </a:r>
          </a:p>
        </p:txBody>
      </p:sp>
      <p:pic>
        <p:nvPicPr>
          <p:cNvPr id="6146" name="Picture 2" descr="Картинки по запросу пневмоторакс клапа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207396" cy="28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6751662" cy="432048"/>
          </a:xfrm>
        </p:spPr>
        <p:txBody>
          <a:bodyPr/>
          <a:lstStyle/>
          <a:p>
            <a:pPr algn="ctr"/>
            <a:r>
              <a:rPr lang="ru-RU" dirty="0" smtClean="0"/>
              <a:t>Клиника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1"/>
            <a:ext cx="7183710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-вынужденное </a:t>
            </a:r>
            <a:r>
              <a:rPr lang="ru-RU" dirty="0"/>
              <a:t>положение, лежа на поврежденной стороне и плотно зажимая рану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Воздух засасывается в рану с шумом, из раны выделяется пенистая кровь с примесью </a:t>
            </a:r>
            <a:r>
              <a:rPr lang="ru-RU" dirty="0" smtClean="0"/>
              <a:t>воздуха.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экскурсия грудной клетки асимметрична (пораженная сторона отстает при дыхании).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886700" cy="4895851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/>
              <a:t>Развитие спонтанного пневмоторакса </a:t>
            </a:r>
            <a:r>
              <a:rPr lang="ru-RU" b="1" dirty="0" smtClean="0">
                <a:solidFill>
                  <a:srgbClr val="FF0000"/>
                </a:solidFill>
              </a:rPr>
              <a:t>острое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endParaRPr lang="ru-RU" dirty="0"/>
          </a:p>
          <a:p>
            <a:pPr fontAlgn="base"/>
            <a:r>
              <a:rPr lang="ru-RU" dirty="0" smtClean="0"/>
              <a:t> </a:t>
            </a:r>
            <a:r>
              <a:rPr lang="ru-RU" dirty="0"/>
              <a:t>приступа кашля, </a:t>
            </a:r>
            <a:endParaRPr lang="ru-RU" dirty="0" smtClean="0"/>
          </a:p>
          <a:p>
            <a:pPr fontAlgn="base"/>
            <a:r>
              <a:rPr lang="ru-RU" dirty="0" smtClean="0"/>
              <a:t>физического усилия</a:t>
            </a:r>
          </a:p>
          <a:p>
            <a:pPr fontAlgn="base"/>
            <a:r>
              <a:rPr lang="ru-RU" dirty="0" smtClean="0"/>
              <a:t>  </a:t>
            </a:r>
            <a:r>
              <a:rPr lang="ru-RU" dirty="0"/>
              <a:t>без всяких видимых причин. </a:t>
            </a:r>
            <a:endParaRPr lang="ru-RU" dirty="0" smtClean="0"/>
          </a:p>
          <a:p>
            <a:pPr fontAlgn="base"/>
            <a:r>
              <a:rPr lang="ru-RU" dirty="0" smtClean="0"/>
              <a:t>При </a:t>
            </a:r>
            <a:r>
              <a:rPr lang="ru-RU" dirty="0"/>
              <a:t>типичном начале пневмоторакса появляется пронзительная колющая боль на стороне пораженного легкого, </a:t>
            </a:r>
            <a:r>
              <a:rPr lang="ru-RU" dirty="0" err="1"/>
              <a:t>иррадиирующая</a:t>
            </a:r>
            <a:r>
              <a:rPr lang="ru-RU" dirty="0"/>
              <a:t> в руку, шею, за грудину. Боль усиливается при кашле, дыхании, малейшем движении. Нередко боль вызывает у пациента панический страх смерти. Болевой синдром при пневмотораксе сопровождается одышкой, степень выраженности которой зависит от объема </a:t>
            </a:r>
            <a:r>
              <a:rPr lang="ru-RU" dirty="0" err="1"/>
              <a:t>спадения</a:t>
            </a:r>
            <a:r>
              <a:rPr lang="ru-RU" dirty="0"/>
              <a:t> легкого (от учащенного дыхания до выраженной дыхательной недостаточности). Появляется бледность или цианоз лица, иногда - сухой кашель.</a:t>
            </a:r>
          </a:p>
          <a:p>
            <a:pPr fontAlgn="base"/>
            <a:r>
              <a:rPr lang="ru-RU" dirty="0"/>
              <a:t>Спустя несколько часов интенсивность боли и одышки ослабевают: боль беспокоит в момент глубокого вдоха, одышка проявляется при физическом усилии. Возможно развитие подкожной или медиастинальной эмфиземы – выход воздуха в подкожную клетчатку лица, шеи, грудной клетки или средостения, сопровождающийся вздутием и характерным хрустом при пальпации. </a:t>
            </a:r>
            <a:r>
              <a:rPr lang="ru-RU" dirty="0" err="1"/>
              <a:t>Аускультативно</a:t>
            </a:r>
            <a:r>
              <a:rPr lang="ru-RU" dirty="0"/>
              <a:t> на стороне пневмоторакса дыхание ослаблено или не выслушивается.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54375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Осложнения пневмоторакса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48463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Осложненное </a:t>
            </a:r>
            <a:r>
              <a:rPr lang="ru-RU" dirty="0"/>
              <a:t>течение пневмоторакса встречается у 50% пациентов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Наиболее частыми осложнениями пневмоторакса являются: </a:t>
            </a:r>
            <a:r>
              <a:rPr lang="ru-RU" dirty="0">
                <a:hlinkClick r:id="rId2"/>
              </a:rPr>
              <a:t>экссудативный </a:t>
            </a:r>
            <a:r>
              <a:rPr lang="ru-RU" dirty="0" err="1" smtClean="0">
                <a:hlinkClick r:id="rId2"/>
              </a:rPr>
              <a:t>леврит</a:t>
            </a:r>
            <a:r>
              <a:rPr lang="ru-RU" dirty="0" smtClean="0"/>
              <a:t>,</a:t>
            </a:r>
          </a:p>
          <a:p>
            <a:pPr fontAlgn="base"/>
            <a:r>
              <a:rPr lang="ru-RU" dirty="0"/>
              <a:t> </a:t>
            </a:r>
            <a:r>
              <a:rPr lang="ru-RU" dirty="0" err="1">
                <a:hlinkClick r:id="rId3"/>
              </a:rPr>
              <a:t>гемопневмоторакс</a:t>
            </a: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/>
              <a:t> </a:t>
            </a:r>
            <a:r>
              <a:rPr lang="ru-RU" dirty="0">
                <a:hlinkClick r:id="rId4"/>
              </a:rPr>
              <a:t>эмпиема плевры</a:t>
            </a:r>
            <a:r>
              <a:rPr lang="ru-RU" dirty="0"/>
              <a:t> </a:t>
            </a:r>
            <a:r>
              <a:rPr lang="ru-RU" dirty="0" smtClean="0"/>
              <a:t>,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ригидное легкое </a:t>
            </a:r>
            <a:r>
              <a:rPr lang="ru-RU" dirty="0" smtClean="0"/>
              <a:t>(образование шварт),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острая дыхательная недостаточность. </a:t>
            </a:r>
            <a:endParaRPr lang="ru-RU" dirty="0" smtClean="0"/>
          </a:p>
          <a:p>
            <a:pPr fontAlgn="base"/>
            <a:r>
              <a:rPr lang="ru-RU" dirty="0" smtClean="0"/>
              <a:t>При </a:t>
            </a:r>
            <a:r>
              <a:rPr lang="ru-RU" dirty="0"/>
              <a:t>спонтанном и особенно клапанном пневмотораксе может наблюдаться подкожная и медиастинальная эмфизема. </a:t>
            </a:r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399734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 пневмоторакса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886700" cy="489585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Уже </a:t>
            </a:r>
            <a:r>
              <a:rPr lang="ru-RU" dirty="0"/>
              <a:t>при осмотре пациента выявляются характерные признаки пневмоторакса:</a:t>
            </a:r>
          </a:p>
          <a:p>
            <a:pPr fontAlgn="base"/>
            <a:r>
              <a:rPr lang="ru-RU" dirty="0"/>
              <a:t>пациент принимает вынужденное сидячее или </a:t>
            </a:r>
            <a:r>
              <a:rPr lang="ru-RU" dirty="0" err="1"/>
              <a:t>полусидячее</a:t>
            </a:r>
            <a:r>
              <a:rPr lang="ru-RU" dirty="0"/>
              <a:t> положение;</a:t>
            </a:r>
          </a:p>
          <a:p>
            <a:pPr fontAlgn="base"/>
            <a:r>
              <a:rPr lang="ru-RU" dirty="0"/>
              <a:t>кожные покровы покрыты холодным потом, одышка, цианоз;</a:t>
            </a:r>
          </a:p>
          <a:p>
            <a:pPr fontAlgn="base"/>
            <a:r>
              <a:rPr lang="ru-RU" dirty="0"/>
              <a:t>расширение межреберных промежутков и грудной клетки, ограничение экскурсии грудной клетки на пораженной стороне;</a:t>
            </a:r>
          </a:p>
          <a:p>
            <a:pPr fontAlgn="base"/>
            <a:r>
              <a:rPr lang="ru-RU" dirty="0"/>
              <a:t>снижение артериального давления, </a:t>
            </a:r>
            <a:r>
              <a:rPr lang="ru-RU" dirty="0">
                <a:hlinkClick r:id="rId2"/>
              </a:rPr>
              <a:t>тахикардия</a:t>
            </a:r>
            <a:r>
              <a:rPr lang="ru-RU" dirty="0"/>
              <a:t>, смещение границ сердца в здоровую сторону.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147248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Специфические лабораторные изменения при пневмотораксе не определяются. Окончательное подтверждение диагноза происходит после проведения рентгенологического исследования. При </a:t>
            </a:r>
            <a:r>
              <a:rPr lang="ru-RU" dirty="0">
                <a:hlinkClick r:id="rId2"/>
              </a:rPr>
              <a:t>рентгенографии легких</a:t>
            </a:r>
            <a:r>
              <a:rPr lang="ru-RU" dirty="0"/>
              <a:t> на стороне пневмоторакса определяется зона просветления, лишенная легочного рисунка на периферии и отделенная четкой границей от спавшегося легкого; смещение органов средостения в здоровую сторону, а купола диафрагмы книзу.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поведении диагностической </a:t>
            </a:r>
            <a:r>
              <a:rPr lang="ru-RU" dirty="0">
                <a:hlinkClick r:id="rId3"/>
              </a:rPr>
              <a:t>плевральной </a:t>
            </a:r>
            <a:r>
              <a:rPr lang="ru-RU" dirty="0" err="1">
                <a:hlinkClick r:id="rId3"/>
              </a:rPr>
              <a:t>пункции</a:t>
            </a:r>
            <a:r>
              <a:rPr lang="ru-RU" dirty="0" err="1"/>
              <a:t>получается</a:t>
            </a:r>
            <a:r>
              <a:rPr lang="ru-RU" dirty="0"/>
              <a:t> воздух, давление в полости плевры колеблется в пределах нуля.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6675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295232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 </a:t>
            </a:r>
            <a:r>
              <a:rPr lang="ru-RU" dirty="0"/>
              <a:t>(греч. </a:t>
            </a:r>
            <a:r>
              <a:rPr lang="ru-RU" dirty="0" err="1"/>
              <a:t>pnéuma</a:t>
            </a:r>
            <a:r>
              <a:rPr lang="ru-RU" dirty="0"/>
              <a:t> —воздух, </a:t>
            </a:r>
            <a:r>
              <a:rPr lang="ru-RU" dirty="0" err="1"/>
              <a:t>thorax</a:t>
            </a:r>
            <a:r>
              <a:rPr lang="ru-RU" dirty="0"/>
              <a:t> — грудная клетка) – скопление газа в плевральной полости, ведущее к </a:t>
            </a:r>
            <a:r>
              <a:rPr lang="ru-RU" dirty="0" err="1"/>
              <a:t>спадению</a:t>
            </a:r>
            <a:r>
              <a:rPr lang="ru-RU" dirty="0"/>
              <a:t> ткани легкого, смещению средостения в здоровую сторону, сдавлению кровеносных сосудов средостения, опущению купола диафрагмы, что, в конечном итоге вызывает расстройство функции дыхания и кровообращения.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Пневмотора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0502"/>
            <a:ext cx="4571246" cy="30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невмоторакс поло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00800" cy="65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27/1300812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" y="548680"/>
            <a:ext cx="898444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невмоторакс пол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6450" cy="42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27/1300812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5400"/>
            <a:ext cx="6927850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30963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повреждении листков плевры </a:t>
            </a:r>
            <a:r>
              <a:rPr lang="ru-RU" dirty="0" smtClean="0"/>
              <a:t>и </a:t>
            </a:r>
            <a:r>
              <a:rPr lang="ru-RU" dirty="0"/>
              <a:t>проникновении воздуха в полость плевры давление выравнивается с атмосферным или даже становится выше него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Воздух сдавливает </a:t>
            </a:r>
            <a:r>
              <a:rPr lang="ru-RU" dirty="0"/>
              <a:t>легкое, ведет к его </a:t>
            </a:r>
            <a:r>
              <a:rPr lang="ru-RU" dirty="0" smtClean="0"/>
              <a:t>спаданию </a:t>
            </a:r>
            <a:r>
              <a:rPr lang="ru-RU" dirty="0"/>
              <a:t>и выключению из акта дыхания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сдавлению </a:t>
            </a:r>
            <a:r>
              <a:rPr lang="ru-RU" dirty="0"/>
              <a:t>подвергаются и неповрежденное легкое, а также смещаются органы средостения </a:t>
            </a:r>
            <a:r>
              <a:rPr lang="ru-RU" dirty="0" smtClean="0"/>
              <a:t>что </a:t>
            </a:r>
            <a:r>
              <a:rPr lang="ru-RU" dirty="0"/>
              <a:t>обусловливает значительные нарушения механизма дыхания и кровообращения.</a:t>
            </a:r>
          </a:p>
        </p:txBody>
      </p:sp>
      <p:pic>
        <p:nvPicPr>
          <p:cNvPr id="2052" name="Picture 4" descr="Картинки по запросу пневмоторакс в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544616" cy="8883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8052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endParaRPr lang="ru-RU" sz="1400" dirty="0"/>
          </a:p>
          <a:p>
            <a:pPr fontAlgn="base"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b="1" dirty="0">
                <a:solidFill>
                  <a:srgbClr val="C00000"/>
                </a:solidFill>
              </a:rPr>
              <a:t>. Механические повреждения грудной клетки или легких</a:t>
            </a:r>
            <a:r>
              <a:rPr lang="ru-RU" sz="2400" b="1" dirty="0"/>
              <a:t>:</a:t>
            </a:r>
          </a:p>
          <a:p>
            <a:pPr fontAlgn="base">
              <a:lnSpc>
                <a:spcPct val="100000"/>
              </a:lnSpc>
            </a:pPr>
            <a:r>
              <a:rPr lang="ru-RU" sz="1400" b="1" dirty="0"/>
              <a:t>закрытые травмы грудной клетки, сопровождающиеся повреждением легкого отломками ребер;</a:t>
            </a:r>
          </a:p>
          <a:p>
            <a:pPr fontAlgn="base">
              <a:lnSpc>
                <a:spcPct val="100000"/>
              </a:lnSpc>
            </a:pPr>
            <a:r>
              <a:rPr lang="ru-RU" sz="1400" b="1" dirty="0"/>
              <a:t>открытые травмы грудной клетки (проникающие ранения);</a:t>
            </a:r>
          </a:p>
          <a:p>
            <a:pPr fontAlgn="base">
              <a:lnSpc>
                <a:spcPct val="100000"/>
              </a:lnSpc>
            </a:pPr>
            <a:r>
              <a:rPr lang="ru-RU" sz="1400" b="1" dirty="0"/>
              <a:t>ятрогенные повреждения (как осложнение лечебных или диагностических манипуляций - повреждение легкого при постановке подключичного катетера, межреберной блокаде нерва, пункции плевральной полости);</a:t>
            </a:r>
          </a:p>
          <a:p>
            <a:pPr fontAlgn="base">
              <a:lnSpc>
                <a:spcPct val="100000"/>
              </a:lnSpc>
            </a:pPr>
            <a:r>
              <a:rPr lang="ru-RU" sz="1400" b="1" dirty="0"/>
              <a:t>искусственно вызванный пневмоторакс - искусственный пневмоторакс накладывается с целью лечения туберкулеза легких, с целью диагностики — при проведении торакоскопии.</a:t>
            </a:r>
          </a:p>
          <a:p>
            <a:pPr fontAlgn="base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2. Заболевания легких и органов грудной полости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fontAlgn="base">
              <a:lnSpc>
                <a:spcPct val="100000"/>
              </a:lnSpc>
            </a:pPr>
            <a:r>
              <a:rPr lang="ru-RU" sz="1400" b="1" dirty="0"/>
              <a:t>неспецифического характера – вследствие разрыва воздушных кист при буллезной болезни (эмфиземе) легких, прорыва абсцесса легкого в полость плевры (</a:t>
            </a:r>
            <a:r>
              <a:rPr lang="ru-RU" sz="1400" b="1" dirty="0" err="1"/>
              <a:t>пиопневмоторакс</a:t>
            </a:r>
            <a:r>
              <a:rPr lang="ru-RU" sz="1400" b="1" dirty="0"/>
              <a:t>), спонтанного разрыва пищевода;</a:t>
            </a:r>
          </a:p>
          <a:p>
            <a:pPr fontAlgn="base">
              <a:lnSpc>
                <a:spcPct val="100000"/>
              </a:lnSpc>
            </a:pPr>
            <a:r>
              <a:rPr lang="ru-RU" sz="1400" b="1" dirty="0"/>
              <a:t>специфического характера - пневмоторакс вследствие разрыва каверн, прорыва казеозных очагов при туберкулезе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5040560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ru-RU" dirty="0"/>
          </a:p>
          <a:p>
            <a:pPr fontAlgn="base"/>
            <a:r>
              <a:rPr lang="ru-RU" b="1" dirty="0"/>
              <a:t>По происхождению:</a:t>
            </a:r>
          </a:p>
          <a:p>
            <a:pPr fontAlgn="base"/>
            <a:r>
              <a:rPr lang="ru-RU" sz="3000" b="1" dirty="0">
                <a:solidFill>
                  <a:srgbClr val="C00000"/>
                </a:solidFill>
              </a:rPr>
              <a:t>1. Травматический</a:t>
            </a:r>
            <a:r>
              <a:rPr lang="ru-RU" sz="3000" b="1" dirty="0"/>
              <a:t>.</a:t>
            </a:r>
          </a:p>
          <a:p>
            <a:pPr fontAlgn="base"/>
            <a:r>
              <a:rPr lang="ru-RU" dirty="0"/>
              <a:t>Травматический пневмоторакс возникает в результате закрытых (без повреждения целостности кожных покровов) или открытых (огнестрельных, ножевых) травм грудной клетки, ведущих к разрыву легкого.</a:t>
            </a:r>
          </a:p>
          <a:p>
            <a:pPr fontAlgn="base"/>
            <a:r>
              <a:rPr lang="ru-RU" sz="3000" b="1" dirty="0">
                <a:solidFill>
                  <a:srgbClr val="C00000"/>
                </a:solidFill>
              </a:rPr>
              <a:t>2. Спонтанный.</a:t>
            </a:r>
          </a:p>
          <a:p>
            <a:pPr fontAlgn="base"/>
            <a:r>
              <a:rPr lang="ru-RU" dirty="0"/>
              <a:t>первичный (или идиопатический)</a:t>
            </a:r>
          </a:p>
          <a:p>
            <a:pPr fontAlgn="base"/>
            <a:r>
              <a:rPr lang="ru-RU" dirty="0"/>
              <a:t>вторичный (симптоматический)</a:t>
            </a:r>
          </a:p>
          <a:p>
            <a:pPr fontAlgn="base"/>
            <a:r>
              <a:rPr lang="ru-RU" dirty="0" smtClean="0"/>
              <a:t>Рецидивирующий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Искусственный.</a:t>
            </a:r>
          </a:p>
          <a:p>
            <a:r>
              <a:rPr lang="ru-RU" dirty="0" smtClean="0"/>
              <a:t>При искусственном пневмотораксе воздух специально вводится в плевральную полость для лечебно-диагностических целей.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471742" cy="903635"/>
          </a:xfrm>
        </p:spPr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11144" cy="698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Спонтанный </a:t>
            </a:r>
            <a:r>
              <a:rPr lang="ru-RU" dirty="0"/>
              <a:t>пневмоторакс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363272" cy="4987936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 </a:t>
            </a:r>
            <a:r>
              <a:rPr lang="ru-RU" sz="2000" b="1" dirty="0" smtClean="0"/>
              <a:t>Первичный</a:t>
            </a:r>
            <a:r>
              <a:rPr lang="ru-RU" sz="2000" dirty="0"/>
              <a:t> (идиопатический) – возникает без видимых причин. Чаще встречается у молодых мужчин высокого роста в возрасте 20-40 лет. Как правило, в его основе лежат:</a:t>
            </a:r>
          </a:p>
          <a:p>
            <a:pPr lvl="1"/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генетически обусловленная недостаточность фермента </a:t>
            </a: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альфа-1-антитрипсина</a:t>
            </a:r>
            <a:endParaRPr lang="ru-RU" sz="1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врожденная слабость плевры, которая легко разрывается при сильном кашле, смехе, глубоком дыхании, интенсивном физическом усилии;</a:t>
            </a:r>
          </a:p>
          <a:p>
            <a:pPr lvl="1"/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 глубоком погружении в воду, нырянии, полете на самолете на большой высоте (связано с перепадами давления).</a:t>
            </a:r>
          </a:p>
          <a:p>
            <a:r>
              <a:rPr lang="ru-RU" sz="2000" b="1" dirty="0"/>
              <a:t>Вторичный</a:t>
            </a:r>
            <a:r>
              <a:rPr lang="ru-RU" sz="2000" dirty="0"/>
              <a:t> (симптоматический) – на фоне имеющейся легочной патологии:</a:t>
            </a:r>
          </a:p>
          <a:p>
            <a:pPr marL="292608" lvl="1" indent="0">
              <a:buNone/>
            </a:pP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ХОБЛ, </a:t>
            </a:r>
            <a:r>
              <a:rPr lang="ru-RU" sz="1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муковисцидоз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тяжелое 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обострение бронхиальной астмы</a:t>
            </a: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;</a:t>
            </a:r>
          </a:p>
          <a:p>
            <a:pPr marL="292608" lvl="1" indent="0">
              <a:buNone/>
            </a:pPr>
            <a:endParaRPr lang="ru-RU" sz="1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инфекционные заболевания легких: </a:t>
            </a: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туберкулез, 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абсцесс </a:t>
            </a: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легкого, 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пневмония </a:t>
            </a:r>
          </a:p>
          <a:p>
            <a:pPr lvl="1"/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Диссеминированные заболевания легких: </a:t>
            </a:r>
            <a:r>
              <a:rPr lang="ru-RU" sz="1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фиброзирующие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альвеолиты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саркоидоз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6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гистиоцитоз</a:t>
            </a:r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lvl="1"/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системные заболевания соединительной ткани с поражением легких (системная склеродермия, ревматоидный артрит, дерматомиозит);</a:t>
            </a:r>
          </a:p>
          <a:p>
            <a:pPr lvl="1"/>
            <a:r>
              <a:rPr lang="ru-RU" sz="1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опухоли (рак легкого).</a:t>
            </a:r>
          </a:p>
          <a:p>
            <a:endParaRPr lang="ru-RU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80920" cy="612068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объему содержащегося в плевральной полости воздуха и степени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спадания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легкого:</a:t>
            </a:r>
          </a:p>
          <a:p>
            <a:pPr fontAlgn="base"/>
            <a:r>
              <a:rPr lang="ru-RU" dirty="0"/>
              <a:t>Ограниченный (парциальный, частичный).</a:t>
            </a:r>
          </a:p>
          <a:p>
            <a:pPr fontAlgn="base"/>
            <a:r>
              <a:rPr lang="ru-RU" dirty="0"/>
              <a:t>Полный (тотальный).</a:t>
            </a:r>
          </a:p>
          <a:p>
            <a:pPr fontAlgn="base"/>
            <a:r>
              <a:rPr lang="ru-RU" dirty="0"/>
              <a:t>Ограниченный пневмоторакс характеризуется неполным </a:t>
            </a:r>
            <a:r>
              <a:rPr lang="ru-RU" dirty="0" smtClean="0"/>
              <a:t>спаданием </a:t>
            </a:r>
            <a:r>
              <a:rPr lang="ru-RU" dirty="0"/>
              <a:t>легкого, тотальный – полным поджатием.</a:t>
            </a:r>
          </a:p>
          <a:p>
            <a:pPr fontAlgn="base"/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распространению:</a:t>
            </a:r>
          </a:p>
          <a:p>
            <a:pPr fontAlgn="base"/>
            <a:r>
              <a:rPr lang="ru-RU" dirty="0"/>
              <a:t>Односторонний.</a:t>
            </a:r>
          </a:p>
          <a:p>
            <a:pPr fontAlgn="base"/>
            <a:r>
              <a:rPr lang="ru-RU" dirty="0"/>
              <a:t>Двусторонний.</a:t>
            </a:r>
          </a:p>
          <a:p>
            <a:pPr fontAlgn="base"/>
            <a:r>
              <a:rPr lang="ru-RU" dirty="0"/>
              <a:t>При </a:t>
            </a:r>
            <a:r>
              <a:rPr lang="ru-RU" b="1" u="sng" dirty="0">
                <a:solidFill>
                  <a:srgbClr val="FF0000"/>
                </a:solidFill>
              </a:rPr>
              <a:t>одностороннем пневмотораксе </a:t>
            </a:r>
            <a:r>
              <a:rPr lang="ru-RU" dirty="0"/>
              <a:t>происходит частичное либо полное </a:t>
            </a:r>
            <a:r>
              <a:rPr lang="ru-RU" dirty="0" err="1"/>
              <a:t>спадение</a:t>
            </a:r>
            <a:r>
              <a:rPr lang="ru-RU" dirty="0"/>
              <a:t> правого или левого легкого, при </a:t>
            </a:r>
            <a:r>
              <a:rPr lang="ru-RU" b="1" u="sng" dirty="0">
                <a:solidFill>
                  <a:srgbClr val="FF0000"/>
                </a:solidFill>
              </a:rPr>
              <a:t>двустороннем</a:t>
            </a:r>
            <a:r>
              <a:rPr lang="ru-RU" dirty="0"/>
              <a:t> – поджатие обоих легких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Развитие </a:t>
            </a:r>
            <a:r>
              <a:rPr lang="ru-RU" u="sng" dirty="0"/>
              <a:t>тотального</a:t>
            </a:r>
            <a:r>
              <a:rPr lang="ru-RU" dirty="0"/>
              <a:t> двустороннего пневмоторакса вызывает критическое нарушение дыхательной функции и может привести к гибели пациента в короткие сроки.</a:t>
            </a:r>
          </a:p>
          <a:p>
            <a:pPr fontAlgn="base"/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наличию осложнений</a:t>
            </a:r>
            <a:r>
              <a:rPr lang="ru-RU" sz="3100" b="1" dirty="0">
                <a:solidFill>
                  <a:srgbClr val="00B050"/>
                </a:solidFill>
              </a:rPr>
              <a:t>:</a:t>
            </a:r>
          </a:p>
          <a:p>
            <a:pPr fontAlgn="base"/>
            <a:r>
              <a:rPr lang="ru-RU" dirty="0"/>
              <a:t>Осложненный (плевритом, кровотечением, медиастинальной и подкожной эмфиземой).</a:t>
            </a:r>
          </a:p>
          <a:p>
            <a:pPr fontAlgn="base"/>
            <a:r>
              <a:rPr lang="ru-RU" dirty="0"/>
              <a:t>Неосложненный.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ru-RU" dirty="0" smtClean="0"/>
              <a:t>По распространению: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5477"/>
            <a:ext cx="7886700" cy="48958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Верхушечный (до 1/6 объема - полоска воздуха, располагающаяся в куполе плевральной полости выше ключицы) Малый (до 1/3 объёма - полоска воздуха не более 2 см </a:t>
            </a:r>
            <a:r>
              <a:rPr lang="ru-RU" dirty="0" err="1"/>
              <a:t>паракостально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Средний </a:t>
            </a:r>
            <a:r>
              <a:rPr lang="ru-RU" dirty="0"/>
              <a:t>(до ½ объема - полоска воздуха 2-4 см </a:t>
            </a:r>
            <a:r>
              <a:rPr lang="ru-RU" dirty="0" err="1"/>
              <a:t>паракостально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Большой </a:t>
            </a:r>
            <a:r>
              <a:rPr lang="ru-RU" dirty="0"/>
              <a:t>(свыше ½ объема - полоска воздуха более 4 см </a:t>
            </a:r>
            <a:r>
              <a:rPr lang="ru-RU" dirty="0" err="1"/>
              <a:t>паракостально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Тотальный </a:t>
            </a:r>
            <a:r>
              <a:rPr lang="ru-RU" dirty="0"/>
              <a:t>(легкое полностью </a:t>
            </a:r>
            <a:r>
              <a:rPr lang="ru-RU" dirty="0" err="1"/>
              <a:t>коллабировано</a:t>
            </a:r>
            <a:r>
              <a:rPr lang="ru-RU" dirty="0"/>
              <a:t>) По степени коллапса легкого</a:t>
            </a:r>
            <a:r>
              <a:rPr lang="ru-RU"/>
              <a:t>: </a:t>
            </a:r>
            <a:endParaRPr lang="ru-RU" smtClean="0"/>
          </a:p>
          <a:p>
            <a:r>
              <a:rPr lang="ru-RU" smtClean="0"/>
              <a:t>Отграниченный </a:t>
            </a:r>
            <a:r>
              <a:rPr lang="ru-RU" dirty="0"/>
              <a:t>(при спаечном процессе в плевральной полости)</a:t>
            </a:r>
          </a:p>
        </p:txBody>
      </p:sp>
    </p:spTree>
    <p:extLst>
      <p:ext uri="{BB962C8B-B14F-4D97-AF65-F5344CB8AC3E}">
        <p14:creationId xmlns:p14="http://schemas.microsoft.com/office/powerpoint/2010/main" val="18655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По сообщению с внешней средой: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6823670" cy="4156571"/>
          </a:xfrm>
        </p:spPr>
        <p:txBody>
          <a:bodyPr>
            <a:noAutofit/>
          </a:bodyPr>
          <a:lstStyle/>
          <a:p>
            <a:pPr fontAlgn="base"/>
            <a:r>
              <a:rPr lang="ru-RU" sz="5400" dirty="0" smtClean="0"/>
              <a:t>Закрытый</a:t>
            </a:r>
            <a:r>
              <a:rPr lang="ru-RU" sz="5400" dirty="0"/>
              <a:t>.</a:t>
            </a:r>
          </a:p>
          <a:p>
            <a:pPr fontAlgn="base"/>
            <a:r>
              <a:rPr lang="ru-RU" sz="5400" dirty="0"/>
              <a:t>Открытый.</a:t>
            </a:r>
          </a:p>
          <a:p>
            <a:pPr fontAlgn="base"/>
            <a:r>
              <a:rPr lang="ru-RU" sz="5400" dirty="0"/>
              <a:t>Напряженный (клапанный).</a:t>
            </a:r>
          </a:p>
          <a:p>
            <a:pPr marL="0" indent="0" fontAlgn="base">
              <a:buNone/>
            </a:pP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4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171</TotalTime>
  <Words>770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24</vt:lpstr>
      <vt:lpstr>Пневматоракс.</vt:lpstr>
      <vt:lpstr>Презентация PowerPoint</vt:lpstr>
      <vt:lpstr>Презентация PowerPoint</vt:lpstr>
      <vt:lpstr>Этиология</vt:lpstr>
      <vt:lpstr>Классификация</vt:lpstr>
      <vt:lpstr>Спонтанный пневмоторакс</vt:lpstr>
      <vt:lpstr>Презентация PowerPoint</vt:lpstr>
      <vt:lpstr>По распространению:</vt:lpstr>
      <vt:lpstr>По сообщению с внешней средой: </vt:lpstr>
      <vt:lpstr>Презентация PowerPoint</vt:lpstr>
      <vt:lpstr>Закрытый пневмоторакс</vt:lpstr>
      <vt:lpstr>Открытый пневматоракс</vt:lpstr>
      <vt:lpstr>Клапанный пневматоракс</vt:lpstr>
      <vt:lpstr>Клиника </vt:lpstr>
      <vt:lpstr>Презентация PowerPoint</vt:lpstr>
      <vt:lpstr>Осложнения пневмоторакса </vt:lpstr>
      <vt:lpstr>Диагностика пневмоторакса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Пневмоторакс</dc:title>
  <dc:creator>user</dc:creator>
  <cp:lastModifiedBy>RePack by Diakov</cp:lastModifiedBy>
  <cp:revision>15</cp:revision>
  <dcterms:created xsi:type="dcterms:W3CDTF">2017-10-09T16:53:25Z</dcterms:created>
  <dcterms:modified xsi:type="dcterms:W3CDTF">2019-05-19T20:21:54Z</dcterms:modified>
</cp:coreProperties>
</file>