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92" r:id="rId4"/>
    <p:sldId id="306" r:id="rId5"/>
    <p:sldId id="257" r:id="rId6"/>
    <p:sldId id="260" r:id="rId7"/>
    <p:sldId id="261" r:id="rId8"/>
    <p:sldId id="307" r:id="rId9"/>
    <p:sldId id="259" r:id="rId10"/>
    <p:sldId id="308" r:id="rId11"/>
    <p:sldId id="309" r:id="rId12"/>
    <p:sldId id="293" r:id="rId13"/>
    <p:sldId id="296" r:id="rId14"/>
    <p:sldId id="297" r:id="rId15"/>
    <p:sldId id="302" r:id="rId16"/>
    <p:sldId id="310" r:id="rId17"/>
    <p:sldId id="311" r:id="rId18"/>
    <p:sldId id="312" r:id="rId19"/>
    <p:sldId id="262" r:id="rId20"/>
    <p:sldId id="313" r:id="rId21"/>
    <p:sldId id="314" r:id="rId22"/>
    <p:sldId id="315" r:id="rId23"/>
    <p:sldId id="31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itchFamily="2" charset="-52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97">
          <p15:clr>
            <a:srgbClr val="9AA0A6"/>
          </p15:clr>
        </p15:guide>
        <p15:guide id="2" pos="3458">
          <p15:clr>
            <a:srgbClr val="9AA0A6"/>
          </p15:clr>
        </p15:guide>
        <p15:guide id="3" orient="horz" pos="1361">
          <p15:clr>
            <a:srgbClr val="9AA0A6"/>
          </p15:clr>
        </p15:guide>
        <p15:guide id="4" orient="horz" pos="511">
          <p15:clr>
            <a:srgbClr val="9AA0A6"/>
          </p15:clr>
        </p15:guide>
        <p15:guide id="5" orient="horz" pos="2210">
          <p15:clr>
            <a:srgbClr val="9AA0A6"/>
          </p15:clr>
        </p15:guide>
        <p15:guide id="6" orient="horz" pos="2323">
          <p15:clr>
            <a:srgbClr val="9AA0A6"/>
          </p15:clr>
        </p15:guide>
        <p15:guide id="7" pos="1101">
          <p15:clr>
            <a:srgbClr val="9AA0A6"/>
          </p15:clr>
        </p15:guide>
        <p15:guide id="8" pos="6973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jO7Vzc2tWkDaq63h0OMrvyZoHq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DC3E2D-7770-4865-918F-E1F9BF6A7720}">
  <a:tblStyle styleId="{E5DC3E2D-7770-4865-918F-E1F9BF6A77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521" autoAdjust="0"/>
  </p:normalViewPr>
  <p:slideViewPr>
    <p:cSldViewPr snapToGrid="0">
      <p:cViewPr varScale="1">
        <p:scale>
          <a:sx n="68" d="100"/>
          <a:sy n="68" d="100"/>
        </p:scale>
        <p:origin x="48" y="336"/>
      </p:cViewPr>
      <p:guideLst>
        <p:guide pos="597"/>
        <p:guide pos="3458"/>
        <p:guide orient="horz" pos="1361"/>
        <p:guide orient="horz" pos="511"/>
        <p:guide orient="horz" pos="2210"/>
        <p:guide orient="horz" pos="2323"/>
        <p:guide pos="1101"/>
        <p:guide pos="6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reactjs.org/docs/hooks-rul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uk/docs/Web/JavaScript/Reference/Operators/%D0%94%D0%B5%D1%81%D1%82%D1%80%D1%83%D0%BA%D1%82%D1%83%D1%80%D0%B8%D0%B7%D0%B0%D1%86%D1%96%D1%8F#%D0%94%D0%B5%D1%81%D1%82%D1%80%D1%83%D0%BA%D1%82%D1%83%D1%80%D0%B8%D0%B7%D0%B0%D1%86%D1%96%D1%8F_%D0%BC%D0%B0%D1%81%D0%B8%D0%B2%D1%96%D0%B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reactjs.org/docs/hooks-reference.html#conditionally-firing-an-effec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reactjs.org/docs/hooks-effect.html#explanation-why-effects-run-on-each-updat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k.reactjs.org/docs/hooks-reference.html#uselayouteffect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om/package/eslint-plugin-react-hook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k.reactjs.org/docs/create-a-new-react-app.html#create-react-app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Можливо ви запитаєте: чому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useState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назвали, а не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createState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?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“Create” (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створити) є не зовсім точним, оскільки стан створюється тільки під час першого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рендеру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нашого компонента. Під час наступних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рендерів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useState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повертає поточний стан. Інакше це був би не “стан” взагалі! Також є причина тому, що імена хуків </a:t>
            </a:r>
            <a:r>
              <a:rPr lang="uk-UA" b="0" i="1" dirty="0">
                <a:solidFill>
                  <a:srgbClr val="000000"/>
                </a:solidFill>
                <a:effectLst/>
                <a:latin typeface="+mj-lt"/>
              </a:rPr>
              <a:t>завжди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починаються з 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use.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Про неї ми дізнаємось у розділі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Правила хуків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98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565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Спочатку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все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може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здатись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надто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складним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поспішайте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!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Якщо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заплутались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поясненням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перегляньте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код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раз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спробуйте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прочитати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 початку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кінця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 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обіцяємо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коли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спробуєте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“забути”, як стан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працює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класах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поглянете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цей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код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свіжим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поглядом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то все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відразу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стане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свої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місця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br>
              <a:rPr lang="ru-RU" dirty="0">
                <a:latin typeface="+mj-lt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Ви могли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звернути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увагу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квадратні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дужки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під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час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оголошення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змінної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стану: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Імена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зліва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не 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частиною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React API. Ви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вільні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обирати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імена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ваших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власних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змінних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стану: </a:t>
            </a:r>
          </a:p>
          <a:p>
            <a:r>
              <a:rPr lang="en-US" dirty="0">
                <a:solidFill>
                  <a:srgbClr val="C5A5C5"/>
                </a:solidFill>
                <a:effectLst/>
                <a:latin typeface="+mj-lt"/>
              </a:rPr>
              <a:t>const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[</a:t>
            </a:r>
            <a:r>
              <a:rPr lang="en-US" dirty="0">
                <a:latin typeface="+mj-lt"/>
              </a:rPr>
              <a:t>fruit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setFruit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]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D7DEEA"/>
                </a:solidFill>
                <a:effectLst/>
                <a:latin typeface="+mj-lt"/>
              </a:rPr>
              <a:t>=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solidFill>
                  <a:srgbClr val="79B6F2"/>
                </a:solidFill>
                <a:effectLst/>
                <a:latin typeface="+mj-lt"/>
              </a:rPr>
              <a:t>useState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(</a:t>
            </a:r>
            <a:r>
              <a:rPr lang="en-US" dirty="0">
                <a:solidFill>
                  <a:srgbClr val="8DC891"/>
                </a:solidFill>
                <a:effectLst/>
                <a:latin typeface="+mj-lt"/>
              </a:rPr>
              <a:t>'</a:t>
            </a:r>
            <a:r>
              <a:rPr lang="en-US" dirty="0" err="1">
                <a:solidFill>
                  <a:srgbClr val="8DC891"/>
                </a:solidFill>
                <a:effectLst/>
                <a:latin typeface="+mj-lt"/>
              </a:rPr>
              <a:t>банан</a:t>
            </a:r>
            <a:r>
              <a:rPr lang="en-US" dirty="0">
                <a:solidFill>
                  <a:srgbClr val="8DC891"/>
                </a:solidFill>
                <a:effectLst/>
                <a:latin typeface="+mj-lt"/>
              </a:rPr>
              <a:t>'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);</a:t>
            </a:r>
            <a:endParaRPr lang="ru-RU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Такий синтаксис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називається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“</a:t>
            </a:r>
            <a:r>
              <a:rPr lang="uk-UA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деструктуризація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 масивів”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 Це означає, що ми створюємо дві нові змінні — </a:t>
            </a:r>
            <a:r>
              <a:rPr lang="en-US" dirty="0">
                <a:latin typeface="+mj-lt"/>
              </a:rPr>
              <a:t>fruit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та </a:t>
            </a:r>
            <a:r>
              <a:rPr lang="en-US" dirty="0" err="1">
                <a:latin typeface="+mj-lt"/>
              </a:rPr>
              <a:t>setFruit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де </a:t>
            </a:r>
            <a:r>
              <a:rPr lang="en-US" dirty="0">
                <a:latin typeface="+mj-lt"/>
              </a:rPr>
              <a:t>fruit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зберігає перше значення, повернуте </a:t>
            </a:r>
            <a:r>
              <a:rPr lang="en-US" dirty="0" err="1">
                <a:latin typeface="+mj-lt"/>
              </a:rPr>
              <a:t>useState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 </a:t>
            </a:r>
            <a:r>
              <a:rPr lang="en-US" dirty="0" err="1">
                <a:latin typeface="+mj-lt"/>
              </a:rPr>
              <a:t>setFruit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—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друге. Таке присвоєння рівнозначне коду:</a:t>
            </a:r>
            <a:br>
              <a:rPr lang="en-US" dirty="0">
                <a:latin typeface="+mj-lt"/>
              </a:rPr>
            </a:br>
            <a:r>
              <a:rPr lang="en-US" dirty="0">
                <a:solidFill>
                  <a:srgbClr val="C5A5C5"/>
                </a:solidFill>
                <a:effectLst/>
                <a:latin typeface="+mj-lt"/>
              </a:rPr>
              <a:t>var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fruitStateVariable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D7DEEA"/>
                </a:solidFill>
                <a:effectLst/>
                <a:latin typeface="+mj-lt"/>
              </a:rPr>
              <a:t>=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solidFill>
                  <a:srgbClr val="79B6F2"/>
                </a:solidFill>
                <a:effectLst/>
                <a:latin typeface="+mj-lt"/>
              </a:rPr>
              <a:t>useState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(</a:t>
            </a:r>
            <a:r>
              <a:rPr lang="en-US" dirty="0">
                <a:solidFill>
                  <a:srgbClr val="8DC891"/>
                </a:solidFill>
                <a:effectLst/>
                <a:latin typeface="+mj-lt"/>
              </a:rPr>
              <a:t>'</a:t>
            </a:r>
            <a:r>
              <a:rPr lang="uk-UA" dirty="0">
                <a:solidFill>
                  <a:srgbClr val="8DC891"/>
                </a:solidFill>
                <a:effectLst/>
                <a:latin typeface="+mj-lt"/>
              </a:rPr>
              <a:t>банан'</a:t>
            </a:r>
            <a:r>
              <a:rPr lang="uk-UA" dirty="0">
                <a:solidFill>
                  <a:srgbClr val="88C6BE"/>
                </a:solidFill>
                <a:effectLst/>
                <a:latin typeface="+mj-lt"/>
              </a:rPr>
              <a:t>);</a:t>
            </a:r>
            <a:r>
              <a:rPr lang="uk-UA" dirty="0">
                <a:latin typeface="+mj-lt"/>
              </a:rPr>
              <a:t> </a:t>
            </a:r>
            <a:r>
              <a:rPr lang="uk-UA" dirty="0">
                <a:solidFill>
                  <a:srgbClr val="B2B2B2"/>
                </a:solidFill>
                <a:effectLst/>
                <a:latin typeface="+mj-lt"/>
              </a:rPr>
              <a:t>// Повертає пару</a:t>
            </a:r>
          </a:p>
          <a:p>
            <a:r>
              <a:rPr lang="uk-UA" dirty="0">
                <a:latin typeface="+mj-lt"/>
              </a:rPr>
              <a:t> </a:t>
            </a:r>
            <a:r>
              <a:rPr lang="en-US" dirty="0">
                <a:solidFill>
                  <a:srgbClr val="C5A5C5"/>
                </a:solidFill>
                <a:effectLst/>
                <a:latin typeface="+mj-lt"/>
              </a:rPr>
              <a:t>var</a:t>
            </a:r>
            <a:r>
              <a:rPr lang="en-US" dirty="0">
                <a:latin typeface="+mj-lt"/>
              </a:rPr>
              <a:t> fruit </a:t>
            </a:r>
            <a:r>
              <a:rPr lang="en-US" dirty="0">
                <a:solidFill>
                  <a:srgbClr val="D7DEEA"/>
                </a:solidFill>
                <a:effectLst/>
                <a:latin typeface="+mj-lt"/>
              </a:rPr>
              <a:t>=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fruitStateVariable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[</a:t>
            </a:r>
            <a:r>
              <a:rPr lang="en-US" dirty="0">
                <a:solidFill>
                  <a:srgbClr val="5A9BCF"/>
                </a:solidFill>
                <a:effectLst/>
                <a:latin typeface="+mj-lt"/>
              </a:rPr>
              <a:t>0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];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B2B2B2"/>
                </a:solidFill>
                <a:effectLst/>
                <a:latin typeface="+mj-lt"/>
              </a:rPr>
              <a:t>// </a:t>
            </a:r>
            <a:r>
              <a:rPr lang="uk-UA" dirty="0">
                <a:solidFill>
                  <a:srgbClr val="B2B2B2"/>
                </a:solidFill>
                <a:effectLst/>
                <a:latin typeface="+mj-lt"/>
              </a:rPr>
              <a:t>Перший елемент пари</a:t>
            </a:r>
          </a:p>
          <a:p>
            <a:r>
              <a:rPr lang="uk-UA" dirty="0">
                <a:latin typeface="+mj-lt"/>
              </a:rPr>
              <a:t> </a:t>
            </a:r>
            <a:r>
              <a:rPr lang="en-US" dirty="0">
                <a:solidFill>
                  <a:srgbClr val="C5A5C5"/>
                </a:solidFill>
                <a:effectLst/>
                <a:latin typeface="+mj-lt"/>
              </a:rPr>
              <a:t>var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setFruit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D7DEEA"/>
                </a:solidFill>
                <a:effectLst/>
                <a:latin typeface="+mj-lt"/>
              </a:rPr>
              <a:t>=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fruitStateVariable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[</a:t>
            </a:r>
            <a:r>
              <a:rPr lang="en-US" dirty="0">
                <a:solidFill>
                  <a:srgbClr val="5A9BCF"/>
                </a:solidFill>
                <a:effectLst/>
                <a:latin typeface="+mj-lt"/>
              </a:rPr>
              <a:t>1</a:t>
            </a:r>
            <a:r>
              <a:rPr lang="en-US" dirty="0">
                <a:solidFill>
                  <a:srgbClr val="88C6BE"/>
                </a:solidFill>
                <a:effectLst/>
                <a:latin typeface="+mj-lt"/>
              </a:rPr>
              <a:t>];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B2B2B2"/>
                </a:solidFill>
                <a:effectLst/>
                <a:latin typeface="+mj-lt"/>
              </a:rPr>
              <a:t>// </a:t>
            </a:r>
            <a:r>
              <a:rPr lang="uk-UA" dirty="0">
                <a:solidFill>
                  <a:srgbClr val="B2B2B2"/>
                </a:solidFill>
                <a:effectLst/>
                <a:latin typeface="+mj-lt"/>
              </a:rPr>
              <a:t>Другий елемент пари</a:t>
            </a:r>
          </a:p>
          <a:p>
            <a:endParaRPr lang="uk-UA" dirty="0">
              <a:solidFill>
                <a:srgbClr val="B2B2B2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endParaRPr lang="uk-UA" dirty="0">
              <a:solidFill>
                <a:srgbClr val="B2B2B2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 </a:t>
            </a:r>
            <a:r>
              <a:rPr lang="uk-UA" b="1" i="0" dirty="0">
                <a:solidFill>
                  <a:srgbClr val="000000"/>
                </a:solidFill>
                <a:effectLst/>
                <a:latin typeface="+mj-lt"/>
              </a:rPr>
              <a:t>не зобов’язані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використовувати багато змінних стану. Змінні стану можуть так само зберігати об’єкти і масиви, а отже, ви й досі можете групувати пов’язані дані. Зверніть увагу, що на відміну від </a:t>
            </a:r>
            <a:r>
              <a:rPr lang="en-US" dirty="0" err="1">
                <a:latin typeface="+mj-lt"/>
              </a:rPr>
              <a:t>this.setState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у класі, оновлення змінної стану завжди </a:t>
            </a:r>
            <a:r>
              <a:rPr lang="uk-UA" b="0" i="1" dirty="0">
                <a:solidFill>
                  <a:srgbClr val="000000"/>
                </a:solidFill>
                <a:effectLst/>
                <a:latin typeface="+mj-lt"/>
              </a:rPr>
              <a:t>заміняє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її замість злиття.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587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Зміни, підписки, таймери,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логування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та інші побічні ефекти не дозволяються всередині основного тіла функціонального компонента (яке ми називаємо </a:t>
            </a:r>
            <a:r>
              <a:rPr lang="uk-UA" b="0" i="1" dirty="0">
                <a:solidFill>
                  <a:srgbClr val="000000"/>
                </a:solidFill>
                <a:effectLst/>
                <a:latin typeface="+mj-lt"/>
              </a:rPr>
              <a:t>етап </a:t>
            </a:r>
            <a:r>
              <a:rPr lang="uk-UA" b="0" i="1" dirty="0" err="1">
                <a:solidFill>
                  <a:srgbClr val="000000"/>
                </a:solidFill>
                <a:effectLst/>
                <a:latin typeface="+mj-lt"/>
              </a:rPr>
              <a:t>рендеру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). Це призводить до заплутаних помилок та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невідповідностям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у користувацькому інтерфейсі.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Натомість застосовуйте </a:t>
            </a:r>
            <a:r>
              <a:rPr lang="en-US" dirty="0" err="1">
                <a:latin typeface="+mj-lt"/>
              </a:rPr>
              <a:t>useEffect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Функція, передана в </a:t>
            </a:r>
            <a:r>
              <a:rPr lang="en-US" dirty="0" err="1">
                <a:latin typeface="+mj-lt"/>
              </a:rPr>
              <a:t>useEffect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буде запущена після того, як вивід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рендеру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з’явиться на екрані. Думайте про ефекти як про засіб втечі з чисто функціонального світу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до світу імперативів.</a:t>
            </a:r>
          </a:p>
          <a:p>
            <a:pPr algn="l"/>
            <a:endParaRPr lang="uk-UA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замовчуванням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ефекти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запускаються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після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кожного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завершеного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рендеру, але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можете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запускати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наприклад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коли 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змінились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тільки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певні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значення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br>
              <a:rPr lang="ru-RU" dirty="0">
                <a:latin typeface="+mj-lt"/>
              </a:rPr>
            </a:br>
            <a:endParaRPr lang="uk-UA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uk-UA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Якщо ви знайомі з класовими методами життєвого циклу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то уявляйте хук </a:t>
            </a:r>
            <a:r>
              <a:rPr lang="en-US" dirty="0" err="1">
                <a:latin typeface="+mj-lt"/>
              </a:rPr>
              <a:t>useEffect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як комбінацію </a:t>
            </a:r>
            <a:r>
              <a:rPr lang="en-US" dirty="0" err="1">
                <a:latin typeface="+mj-lt"/>
              </a:rPr>
              <a:t>componentDidMount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dirty="0" err="1">
                <a:latin typeface="+mj-lt"/>
              </a:rPr>
              <a:t>componentDidUpdate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та </a:t>
            </a:r>
            <a:r>
              <a:rPr lang="en-US" dirty="0" err="1">
                <a:latin typeface="+mj-lt"/>
              </a:rPr>
              <a:t>componentWillUnmount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en-US" dirty="0">
                <a:latin typeface="+mj-lt"/>
              </a:rPr>
            </a:b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28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64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4033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958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Досвідчені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розробники можуть помітити, що функція, яку ми передаємо до </a:t>
            </a:r>
            <a:r>
              <a:rPr lang="en-US" dirty="0" err="1">
                <a:latin typeface="+mj-lt"/>
              </a:rPr>
              <a:t>useEffect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буде змінюватися при кожному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рендері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 Насправді, це було зроблено навмисно. Це якраз те, що дає нам змогу отримувати актуальну версію змінної </a:t>
            </a:r>
            <a:r>
              <a:rPr lang="en-US" dirty="0">
                <a:latin typeface="+mj-lt"/>
              </a:rPr>
              <a:t>count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зсередини ефекту, не турбуючись про те, що її значення застаріє. Кожен раз при повторному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рендері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, ми ставимо в чергу </a:t>
            </a:r>
            <a:r>
              <a:rPr lang="uk-UA" b="0" i="1" dirty="0">
                <a:solidFill>
                  <a:srgbClr val="000000"/>
                </a:solidFill>
                <a:effectLst/>
                <a:latin typeface="+mj-lt"/>
              </a:rPr>
              <a:t>новий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ефект, який замінює попередній. В певному сенсі, це включає поведінку ефектів до частини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результата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рендеру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, тобто кожен ефект «належить» до певного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рендеру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 Ми розповімо про переваги цього підходу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далі</a:t>
            </a:r>
            <a:endParaRPr lang="uk-UA" b="0" i="0" u="none" strike="noStrike" dirty="0">
              <a:solidFill>
                <a:srgbClr val="1A1A1A"/>
              </a:solidFill>
              <a:effectLst/>
              <a:latin typeface="+mj-lt"/>
            </a:endParaRPr>
          </a:p>
          <a:p>
            <a:pPr algn="l"/>
            <a:endParaRPr lang="uk-UA" b="0" i="0" u="none" strike="noStrike" dirty="0">
              <a:solidFill>
                <a:srgbClr val="1A1A1A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endParaRPr lang="uk-UA" b="0" i="0" u="none" strike="noStrike" dirty="0">
              <a:solidFill>
                <a:srgbClr val="1A1A1A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 відміну від </a:t>
            </a:r>
            <a:r>
              <a:rPr lang="en-US" dirty="0" err="1">
                <a:latin typeface="+mj-lt"/>
              </a:rPr>
              <a:t>componentDidMount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або </a:t>
            </a:r>
            <a:r>
              <a:rPr lang="en-US" dirty="0" err="1">
                <a:latin typeface="+mj-lt"/>
              </a:rPr>
              <a:t>componentDidUpdate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ефекти,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запланові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за допомогою </a:t>
            </a:r>
            <a:r>
              <a:rPr lang="en-US" dirty="0" err="1">
                <a:latin typeface="+mj-lt"/>
              </a:rPr>
              <a:t>useEffect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не блокують браузер за спроби оновити екран. Ваш додаток буде швидше реагувати на дії користувача, навіть коли ефект ще не закінчився. Більшості ефектів не потрібно працювати в синхронному режимі. В окремих випадках, коли їм все ж потрібно це робити (наприклад, вимірювання макета), існує спеціальний хук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4"/>
              </a:rPr>
              <a:t>useLayoutEffect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API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ідентичним до </a:t>
            </a:r>
            <a:r>
              <a:rPr lang="en-US" dirty="0" err="1">
                <a:latin typeface="+mj-lt"/>
              </a:rPr>
              <a:t>useEffect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301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Ефекти часто створюють ресурси, пам’ять після використання яких, має бути звільнена перед тим, як компонент зникне з екрану, наприклад, підписка або ідентифікатор таймера. Щоб це зробити, функція, передана у </a:t>
            </a:r>
            <a:r>
              <a:rPr lang="en-US" dirty="0" err="1">
                <a:latin typeface="+mj-lt"/>
              </a:rPr>
              <a:t>useEffect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може повернути функцію очищення. Наприклад, щоб створити підписку: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76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0566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8037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4298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1" i="0" dirty="0" err="1">
                <a:solidFill>
                  <a:srgbClr val="000000"/>
                </a:solidFill>
                <a:effectLst/>
                <a:latin typeface="+mj-lt"/>
              </a:rPr>
              <a:t>Примітка</a:t>
            </a:r>
            <a:endParaRPr lang="ru-RU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Нам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потрібно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повертати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іменовану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функцію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ефекту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 Ми назвали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її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cleanup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щоб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пояснити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її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призначення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 Ви можете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бажанням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повернути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стрілкову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функцію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назвати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її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якось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інакше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516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405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Нова функція </a:t>
            </a:r>
            <a:r>
              <a:rPr lang="en-US" dirty="0" err="1">
                <a:latin typeface="+mj-lt"/>
              </a:rPr>
              <a:t>useState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є першим “хуком”, про який ми дізнаємося більше. Цей приклад є лише тизером. Не хвилюйтеся, якщо вам поки що нічого не зрозуміло!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Хуки </a:t>
            </a:r>
            <a:r>
              <a:rPr lang="ru-RU" b="1" i="0" dirty="0">
                <a:solidFill>
                  <a:srgbClr val="000000"/>
                </a:solidFill>
                <a:effectLst/>
                <a:latin typeface="+mj-lt"/>
              </a:rPr>
              <a:t>не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працюють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всередині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класів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 Але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можете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замість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написання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класів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US" dirty="0"/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REACT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випустив плагін для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ESLint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eslint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-plugin-react-hooks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який примушує дотримуватися цих двох правил. Ви можете додати цей плагін до свого проекту, якщо ви хочете його спробувати: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Цей плагін використовується за замовчуванням у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4"/>
              </a:rPr>
              <a:t>Create React App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646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270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832d5f94b_0_4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3832d5f94b_0_4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3832d5f94b_0_4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3832d5f94b_0_4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3832d5f94b_0_4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832d5f94b_0_4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3832d5f94b_0_4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3832d5f94b_0_4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 копия 1">
  <p:cSld name="12_Title Slide копия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832d5f94b_0_4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3832d5f94b_0_4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13832d5f94b_0_4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3832d5f94b_0_4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832d5f94b_0_4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832d5f94b_0_4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3832d5f94b_0_4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13832d5f94b_0_4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3832d5f94b_0_4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3832d5f94b_0_4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832d5f94b_0_4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3832d5f94b_0_4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13832d5f94b_0_4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3832d5f94b_0_4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3832d5f94b_0_4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3832d5f94b_0_4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832d5f94b_0_4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3832d5f94b_0_4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g13832d5f94b_0_4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13832d5f94b_0_4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g13832d5f94b_0_4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13832d5f94b_0_4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3832d5f94b_0_4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3832d5f94b_0_4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832d5f94b_0_4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3832d5f94b_0_4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3832d5f94b_0_4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3832d5f94b_0_4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832d5f94b_0_4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3832d5f94b_0_4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g13832d5f94b_0_4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g13832d5f94b_0_4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3832d5f94b_0_4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3832d5f94b_0_4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832d5f94b_0_4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3832d5f94b_0_4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g13832d5f94b_0_4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g13832d5f94b_0_4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3832d5f94b_0_4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3832d5f94b_0_4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832d5f94b_0_4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3832d5f94b_0_47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13832d5f94b_0_4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3832d5f94b_0_4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832d5f94b_0_4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832d5f94b_0_47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3832d5f94b_0_47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13832d5f94b_0_4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3832d5f94b_0_4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3832d5f94b_0_4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832d5f94b_0_4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3832d5f94b_0_4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3832d5f94b_0_4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3832d5f94b_0_4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3832d5f94b_0_4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1176067" y="1548716"/>
            <a:ext cx="10105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КУРС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«Фреймворк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React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endParaRPr sz="48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998304">
            <a:off x="4357188" y="-2068800"/>
            <a:ext cx="8394623" cy="8065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1574474" y="492268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Лекція</a:t>
            </a:r>
            <a:r>
              <a:rPr lang="ru-RU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1431750" y="3191404"/>
            <a:ext cx="9328500" cy="91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Вступ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до курсу «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Розробка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цифрових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сервісів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 фреймворку </a:t>
            </a: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REACT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4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44;p31">
            <a:extLst>
              <a:ext uri="{FF2B5EF4-FFF2-40B4-BE49-F238E27FC236}">
                <a16:creationId xmlns:a16="http://schemas.microsoft.com/office/drawing/2014/main" id="{C2D33E0D-A54B-4180-856A-ED81F459CD92}"/>
              </a:ext>
            </a:extLst>
          </p:cNvPr>
          <p:cNvSpPr txBox="1"/>
          <p:nvPr/>
        </p:nvSpPr>
        <p:spPr>
          <a:xfrm>
            <a:off x="6228667" y="4553419"/>
            <a:ext cx="4651666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План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1. </a:t>
            </a:r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Стан компонентів</a:t>
            </a: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useState</a:t>
            </a:r>
            <a:endParaRPr lang="uk-UA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useEffect</a:t>
            </a:r>
            <a:endParaRPr lang="uk-UA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4.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useContext</a:t>
            </a: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0995" y="-4397715"/>
            <a:ext cx="8490429" cy="8158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34"/>
          <p:cNvGrpSpPr/>
          <p:nvPr/>
        </p:nvGrpSpPr>
        <p:grpSpPr>
          <a:xfrm>
            <a:off x="548708" y="2725744"/>
            <a:ext cx="11310357" cy="3773530"/>
            <a:chOff x="405532" y="3298075"/>
            <a:chExt cx="9975102" cy="4414070"/>
          </a:xfrm>
        </p:grpSpPr>
        <p:sp>
          <p:nvSpPr>
            <p:cNvPr id="270" name="Google Shape;270;p34"/>
            <p:cNvSpPr/>
            <p:nvPr/>
          </p:nvSpPr>
          <p:spPr>
            <a:xfrm>
              <a:off x="405532" y="3298075"/>
              <a:ext cx="9975102" cy="4414070"/>
            </a:xfrm>
            <a:prstGeom prst="roundRect">
              <a:avLst>
                <a:gd name="adj" fmla="val 16667"/>
              </a:avLst>
            </a:prstGeom>
            <a:solidFill>
              <a:srgbClr val="1F2C6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572220" y="3808551"/>
              <a:ext cx="9461019" cy="327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Що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повертає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useState</a:t>
              </a:r>
              <a:r>
                <a:rPr lang="en-US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?</a:t>
              </a:r>
              <a:endParaRPr lang="uk-UA" sz="2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endParaRPr lang="uk-UA" sz="2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Він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повертає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пару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значень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: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поточний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стан і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функцію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яка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його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оновлює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 Ось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чому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ми написали 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const [count, </a:t>
              </a:r>
              <a:r>
                <a:rPr lang="en-US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setCount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] = </a:t>
              </a:r>
              <a:r>
                <a:rPr lang="en-US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useState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().</a:t>
              </a:r>
              <a:endParaRPr lang="uk-UA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uk-UA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Ми оголошуємо змінну 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count </a:t>
              </a:r>
              <a:r>
                <a:rPr lang="uk-UA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і встановлюємо їй значення 0. 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React </a:t>
              </a:r>
              <a:r>
                <a:rPr lang="uk-UA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запам’ятає її поточне значення між повторними </a:t>
              </a:r>
              <a:r>
                <a:rPr lang="uk-UA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рендерами</a:t>
              </a:r>
              <a:r>
                <a:rPr lang="uk-UA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і </a:t>
              </a:r>
              <a:r>
                <a:rPr lang="uk-UA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надасть</a:t>
              </a:r>
              <a:r>
                <a:rPr lang="uk-UA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актуальне значення у нашу функцію. Якщо нам потрібно оновити поточний 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count, </a:t>
              </a:r>
              <a:r>
                <a:rPr lang="uk-UA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ми можемо викликати </a:t>
              </a:r>
              <a:r>
                <a:rPr lang="en-US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setCount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 </a:t>
              </a:r>
              <a:endParaRPr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02FD8-230B-41A9-A42C-029FA4810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914" y="515432"/>
            <a:ext cx="7068171" cy="19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5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820801" y="492708"/>
            <a:ext cx="3798600" cy="159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Зчитування стану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334155" y="3097343"/>
            <a:ext cx="6218216" cy="2116756"/>
            <a:chOff x="5915562" y="676335"/>
            <a:chExt cx="5365800" cy="2167853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676335"/>
              <a:ext cx="5365800" cy="216785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140380" y="807492"/>
              <a:ext cx="3941152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функції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вже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маємо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setCount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і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count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ролі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змінних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а тому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this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нам не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потрібен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80;g13832d5f94b_0_241">
            <a:extLst>
              <a:ext uri="{FF2B5EF4-FFF2-40B4-BE49-F238E27FC236}">
                <a16:creationId xmlns:a16="http://schemas.microsoft.com/office/drawing/2014/main" id="{12BB4387-1D9A-4D39-A9EC-54ADE46A5FED}"/>
              </a:ext>
            </a:extLst>
          </p:cNvPr>
          <p:cNvGrpSpPr/>
          <p:nvPr/>
        </p:nvGrpSpPr>
        <p:grpSpPr>
          <a:xfrm>
            <a:off x="5334155" y="492708"/>
            <a:ext cx="6218216" cy="1636543"/>
            <a:chOff x="5913804" y="996591"/>
            <a:chExt cx="5365800" cy="1540964"/>
          </a:xfrm>
        </p:grpSpPr>
        <p:sp>
          <p:nvSpPr>
            <p:cNvPr id="16" name="Google Shape;281;g13832d5f94b_0_241">
              <a:extLst>
                <a:ext uri="{FF2B5EF4-FFF2-40B4-BE49-F238E27FC236}">
                  <a16:creationId xmlns:a16="http://schemas.microsoft.com/office/drawing/2014/main" id="{1CAA8024-54B1-479F-AEA3-1DBC0CDF6888}"/>
                </a:ext>
              </a:extLst>
            </p:cNvPr>
            <p:cNvSpPr/>
            <p:nvPr/>
          </p:nvSpPr>
          <p:spPr>
            <a:xfrm>
              <a:off x="5913804" y="996591"/>
              <a:ext cx="5365800" cy="15409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2;g13832d5f94b_0_241">
              <a:extLst>
                <a:ext uri="{FF2B5EF4-FFF2-40B4-BE49-F238E27FC236}">
                  <a16:creationId xmlns:a16="http://schemas.microsoft.com/office/drawing/2014/main" id="{6C907B5B-BECA-4DF7-BE97-E4D8BD7AB589}"/>
                </a:ext>
              </a:extLst>
            </p:cNvPr>
            <p:cNvSpPr/>
            <p:nvPr/>
          </p:nvSpPr>
          <p:spPr>
            <a:xfrm>
              <a:off x="7319842" y="1184780"/>
              <a:ext cx="3689885" cy="62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функції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можемо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напряму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використовувати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count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</a:p>
          </p:txBody>
        </p:sp>
        <p:grpSp>
          <p:nvGrpSpPr>
            <p:cNvPr id="18" name="Google Shape;283;g13832d5f94b_0_241">
              <a:extLst>
                <a:ext uri="{FF2B5EF4-FFF2-40B4-BE49-F238E27FC236}">
                  <a16:creationId xmlns:a16="http://schemas.microsoft.com/office/drawing/2014/main" id="{C46C5A32-5A46-49E3-8736-3EF8E73D7923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19" name="Google Shape;284;g13832d5f94b_0_241">
                <a:extLst>
                  <a:ext uri="{FF2B5EF4-FFF2-40B4-BE49-F238E27FC236}">
                    <a16:creationId xmlns:a16="http://schemas.microsoft.com/office/drawing/2014/main" id="{63AA2BD6-4CAD-416B-A3EB-23030511BC68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85;g13832d5f94b_0_241">
                <a:extLst>
                  <a:ext uri="{FF2B5EF4-FFF2-40B4-BE49-F238E27FC236}">
                    <a16:creationId xmlns:a16="http://schemas.microsoft.com/office/drawing/2014/main" id="{7AC132A8-0261-48BD-BD13-527B255D952E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86;g13832d5f94b_0_241">
                <a:extLst>
                  <a:ext uri="{FF2B5EF4-FFF2-40B4-BE49-F238E27FC236}">
                    <a16:creationId xmlns:a16="http://schemas.microsoft.com/office/drawing/2014/main" id="{C372AB67-46E8-4882-9C21-0CFC3EB5ED75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5AD5C6-E377-4036-B642-6A0566169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981" y="1512958"/>
            <a:ext cx="3124636" cy="371527"/>
          </a:xfrm>
          <a:prstGeom prst="rect">
            <a:avLst/>
          </a:prstGeom>
        </p:spPr>
      </p:pic>
      <p:sp>
        <p:nvSpPr>
          <p:cNvPr id="22" name="Google Shape;277;g13832d5f94b_0_241">
            <a:extLst>
              <a:ext uri="{FF2B5EF4-FFF2-40B4-BE49-F238E27FC236}">
                <a16:creationId xmlns:a16="http://schemas.microsoft.com/office/drawing/2014/main" id="{1654D36F-8357-4636-ACA1-413ADC5C951C}"/>
              </a:ext>
            </a:extLst>
          </p:cNvPr>
          <p:cNvSpPr/>
          <p:nvPr/>
        </p:nvSpPr>
        <p:spPr>
          <a:xfrm>
            <a:off x="871204" y="3367668"/>
            <a:ext cx="3798600" cy="159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Оновлення стану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8E5677-E49B-445D-B122-184B4695E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84" y="4100570"/>
            <a:ext cx="4580182" cy="8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900" y="-117082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598731" y="2633241"/>
            <a:ext cx="3942300" cy="141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Крок за кроком повторимо те,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</a:t>
            </a: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ми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вивчили</a:t>
            </a:r>
            <a:endParaRPr lang="ru-RU"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303521" y="3546344"/>
            <a:ext cx="6597748" cy="265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b="1" i="0" dirty="0">
                <a:solidFill>
                  <a:srgbClr val="000000"/>
                </a:solidFill>
                <a:effectLst/>
                <a:latin typeface="+mj-lt"/>
              </a:rPr>
              <a:t>Рядок 1: </a:t>
            </a:r>
            <a:r>
              <a:rPr lang="ru-RU" sz="1500" i="0" dirty="0">
                <a:solidFill>
                  <a:srgbClr val="000000"/>
                </a:solidFill>
                <a:effectLst/>
                <a:latin typeface="+mj-lt"/>
              </a:rPr>
              <a:t>Ми </a:t>
            </a:r>
            <a:r>
              <a:rPr lang="ru-RU" sz="1500" i="0" dirty="0" err="1">
                <a:solidFill>
                  <a:srgbClr val="000000"/>
                </a:solidFill>
                <a:effectLst/>
                <a:latin typeface="+mj-lt"/>
              </a:rPr>
              <a:t>імпортуємо</a:t>
            </a:r>
            <a:r>
              <a:rPr lang="ru-RU" sz="1500" i="0" dirty="0">
                <a:solidFill>
                  <a:srgbClr val="000000"/>
                </a:solidFill>
                <a:effectLst/>
                <a:latin typeface="+mj-lt"/>
              </a:rPr>
              <a:t> хук </a:t>
            </a:r>
            <a:r>
              <a:rPr lang="ru-RU" sz="1500" i="0" dirty="0" err="1">
                <a:solidFill>
                  <a:srgbClr val="000000"/>
                </a:solidFill>
                <a:effectLst/>
                <a:latin typeface="+mj-lt"/>
              </a:rPr>
              <a:t>useState</a:t>
            </a:r>
            <a:r>
              <a:rPr lang="ru-RU" sz="15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1500" i="0" dirty="0" err="1">
                <a:solidFill>
                  <a:srgbClr val="000000"/>
                </a:solidFill>
                <a:effectLst/>
                <a:latin typeface="+mj-lt"/>
              </a:rPr>
              <a:t>із</a:t>
            </a:r>
            <a:r>
              <a:rPr lang="ru-RU" sz="1500" i="0" dirty="0">
                <a:solidFill>
                  <a:srgbClr val="000000"/>
                </a:solidFill>
                <a:effectLst/>
                <a:latin typeface="+mj-lt"/>
              </a:rPr>
              <a:t> React. </a:t>
            </a:r>
            <a:r>
              <a:rPr lang="ru-RU" sz="1500" i="0" dirty="0" err="1">
                <a:solidFill>
                  <a:srgbClr val="000000"/>
                </a:solidFill>
                <a:effectLst/>
                <a:latin typeface="+mj-lt"/>
              </a:rPr>
              <a:t>Це</a:t>
            </a:r>
            <a:r>
              <a:rPr lang="ru-RU" sz="1500" i="0" dirty="0">
                <a:solidFill>
                  <a:srgbClr val="000000"/>
                </a:solidFill>
                <a:effectLst/>
                <a:latin typeface="+mj-lt"/>
              </a:rPr>
              <a:t> дозволить нам </a:t>
            </a:r>
            <a:r>
              <a:rPr lang="ru-RU" sz="1500" i="0" dirty="0" err="1">
                <a:solidFill>
                  <a:srgbClr val="000000"/>
                </a:solidFill>
                <a:effectLst/>
                <a:latin typeface="+mj-lt"/>
              </a:rPr>
              <a:t>зберігати</a:t>
            </a:r>
            <a:r>
              <a:rPr lang="ru-RU" sz="15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1500" i="0" dirty="0" err="1">
                <a:solidFill>
                  <a:srgbClr val="000000"/>
                </a:solidFill>
                <a:effectLst/>
                <a:latin typeface="+mj-lt"/>
              </a:rPr>
              <a:t>локальний</a:t>
            </a:r>
            <a:r>
              <a:rPr lang="ru-RU" sz="15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1500" i="0" dirty="0">
                <a:solidFill>
                  <a:schemeClr val="tx1"/>
                </a:solidFill>
                <a:effectLst/>
                <a:latin typeface="+mj-lt"/>
              </a:rPr>
              <a:t>стан у </a:t>
            </a:r>
            <a:r>
              <a:rPr lang="ru-RU" sz="1500" i="0" dirty="0" err="1">
                <a:solidFill>
                  <a:schemeClr val="tx1"/>
                </a:solidFill>
                <a:effectLst/>
                <a:latin typeface="+mj-lt"/>
              </a:rPr>
              <a:t>функціональному</a:t>
            </a:r>
            <a:r>
              <a:rPr lang="ru-RU" sz="150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ru-RU" sz="1500" i="0" dirty="0" err="1">
                <a:solidFill>
                  <a:schemeClr val="tx1"/>
                </a:solidFill>
                <a:effectLst/>
                <a:latin typeface="+mj-lt"/>
              </a:rPr>
              <a:t>компоненті</a:t>
            </a:r>
            <a:r>
              <a:rPr lang="ru-RU" sz="150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Рядок 4: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Усередині компоненту 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Example,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викликавши хук </a:t>
            </a:r>
            <a:r>
              <a:rPr lang="en-US" sz="1500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useState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ми оголошуємо нову змінну стану. Хук повертає пару значень, яким ми даємо ім’я. Ми називаємо нашу змінну 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count,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тому що вона зберігає кількість </a:t>
            </a:r>
            <a:r>
              <a:rPr lang="uk-UA" sz="1500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кліків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на кнопку. Ми </a:t>
            </a:r>
            <a:r>
              <a:rPr lang="uk-UA" sz="1500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ініціалізуємо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її нулем, передавши 0, як єдиний аргумент </a:t>
            </a:r>
            <a:r>
              <a:rPr lang="en-US" sz="1500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useState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Друге значення, повернуте хуком, є функцією. Оскільки вона дозволяє нам оновлювати 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count,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ми назвемо її </a:t>
            </a:r>
            <a:r>
              <a:rPr lang="en-US" sz="1500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setCount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.</a:t>
            </a:r>
            <a:endParaRPr lang="uk-UA" sz="1500" i="0" u="none" strike="noStrike" cap="none"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Рядок 9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: Коли користувач натискає кнопку, ми викликаємо </a:t>
            </a:r>
            <a:r>
              <a:rPr lang="en-US" sz="1500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setCount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із новим значенням. 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React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повторно </a:t>
            </a:r>
            <a:r>
              <a:rPr lang="uk-UA" sz="1500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відрендерить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компонент 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Example, </a:t>
            </a:r>
            <a:r>
              <a:rPr lang="uk-UA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передавши йому оновлене значення </a:t>
            </a:r>
            <a:r>
              <a:rPr lang="en-US" sz="1500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count.</a:t>
            </a:r>
            <a:endParaRPr sz="1500" i="0" u="none" strike="noStrike" cap="none"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627651-DD7A-40DE-AD8E-B69C33A5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05" y="64056"/>
            <a:ext cx="4856383" cy="3233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86E5AB-66CE-43E0-A667-8D2FEB185D06}"/>
              </a:ext>
            </a:extLst>
          </p:cNvPr>
          <p:cNvSpPr txBox="1"/>
          <p:nvPr/>
        </p:nvSpPr>
        <p:spPr>
          <a:xfrm>
            <a:off x="1184213" y="528395"/>
            <a:ext cx="2771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useState</a:t>
            </a:r>
            <a:endParaRPr lang="en-US" sz="3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546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49" y="-3045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516537" y="393474"/>
            <a:ext cx="3942300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useEffect</a:t>
            </a:r>
            <a:endParaRPr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307;g13832d5f94b_0_367">
            <a:extLst>
              <a:ext uri="{FF2B5EF4-FFF2-40B4-BE49-F238E27FC236}">
                <a16:creationId xmlns:a16="http://schemas.microsoft.com/office/drawing/2014/main" id="{3C4DAABC-A97A-48E3-8324-93DD74623B68}"/>
              </a:ext>
            </a:extLst>
          </p:cNvPr>
          <p:cNvSpPr/>
          <p:nvPr/>
        </p:nvSpPr>
        <p:spPr>
          <a:xfrm>
            <a:off x="339179" y="2761615"/>
            <a:ext cx="4514175" cy="381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Побічними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ефектами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 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є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завантаження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даних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оформлення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підписки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і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зміна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вручну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DOM 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React-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компонентах.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Неважливо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називаєте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операції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“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побічними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ефектами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” (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або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просто “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ефектами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”)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вам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скоріше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за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всього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доводилось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використовувати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їх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 ваших компонентах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раніше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5510419" y="5058588"/>
            <a:ext cx="6265960" cy="10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100" dirty="0">
                <a:latin typeface="+mj-lt"/>
              </a:rPr>
              <a:t>М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+mj-lt"/>
              </a:rPr>
              <a:t>и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+mj-lt"/>
              </a:rPr>
              <a:t>змінюємо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+mj-lt"/>
              </a:rPr>
              <a:t> заголовок документа на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+mj-lt"/>
              </a:rPr>
              <a:t>користувацьке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+mj-lt"/>
              </a:rPr>
              <a:t>повідомлення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+mj-lt"/>
              </a:rPr>
              <a:t>, яке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+mj-lt"/>
              </a:rPr>
              <a:t>містить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+mj-lt"/>
              </a:rPr>
              <a:t>кількість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+mj-lt"/>
              </a:rPr>
              <a:t>натискань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sz="21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B7C0C4-4FAE-4725-9301-FD98C0B4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782" y="89185"/>
            <a:ext cx="5941681" cy="4737286"/>
          </a:xfrm>
          <a:prstGeom prst="rect">
            <a:avLst/>
          </a:prstGeom>
        </p:spPr>
      </p:pic>
      <p:sp>
        <p:nvSpPr>
          <p:cNvPr id="15" name="Google Shape;307;g13832d5f94b_0_367">
            <a:extLst>
              <a:ext uri="{FF2B5EF4-FFF2-40B4-BE49-F238E27FC236}">
                <a16:creationId xmlns:a16="http://schemas.microsoft.com/office/drawing/2014/main" id="{7E77FF7A-DA52-450F-8FAB-4A60A87D94E5}"/>
              </a:ext>
            </a:extLst>
          </p:cNvPr>
          <p:cNvSpPr/>
          <p:nvPr/>
        </p:nvSpPr>
        <p:spPr>
          <a:xfrm>
            <a:off x="339179" y="1205816"/>
            <a:ext cx="4514175" cy="144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Хук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ефекту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дозволяє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вам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виконувати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побічні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функціональному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lang="ru-RU" sz="2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459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909625" y="0"/>
            <a:ext cx="7282324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464687" y="879686"/>
            <a:ext cx="6172200" cy="559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Використовуючи цей хук, ви говорите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зробить щось після </a:t>
            </a:r>
            <a:r>
              <a:rPr lang="uk-UA" sz="3000" b="0" i="0" dirty="0" err="1">
                <a:solidFill>
                  <a:srgbClr val="000000"/>
                </a:solidFill>
                <a:effectLst/>
                <a:latin typeface="+mj-lt"/>
              </a:rPr>
              <a:t>рендера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 компонента.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запам’ятає функцію (тобто “ефект”), яку ви передали та </a:t>
            </a:r>
            <a:r>
              <a:rPr lang="uk-UA" sz="3000" b="0" i="0" dirty="0" err="1">
                <a:solidFill>
                  <a:srgbClr val="000000"/>
                </a:solidFill>
                <a:effectLst/>
                <a:latin typeface="+mj-lt"/>
              </a:rPr>
              <a:t>викличе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 її після того, як </a:t>
            </a:r>
            <a:r>
              <a:rPr lang="uk-UA" sz="3000" b="0" i="0" dirty="0" err="1">
                <a:solidFill>
                  <a:srgbClr val="000000"/>
                </a:solidFill>
                <a:effectLst/>
                <a:latin typeface="+mj-lt"/>
              </a:rPr>
              <a:t>внесе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 зміни в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DOM. </a:t>
            </a:r>
            <a:r>
              <a:rPr lang="uk-UA" sz="3000" dirty="0">
                <a:latin typeface="+mj-lt"/>
              </a:rPr>
              <a:t>На прикладі з минулого слайду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, ми встановлюємо заголовок документа, але ми також можемо виконати або викликати який-небудь імперативний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API.</a:t>
            </a:r>
            <a:endParaRPr sz="30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0" y="2921189"/>
            <a:ext cx="478104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ж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робить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useEffect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ru-RU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4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909625" y="0"/>
            <a:ext cx="7282324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464687" y="664496"/>
            <a:ext cx="6172200" cy="515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Це дає нам доступ до змінної стану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count (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або до будь-яких інших </a:t>
            </a:r>
            <a:r>
              <a:rPr lang="uk-UA" sz="3000" b="0" i="0" dirty="0" err="1">
                <a:solidFill>
                  <a:srgbClr val="000000"/>
                </a:solidFill>
                <a:effectLst/>
                <a:latin typeface="+mj-lt"/>
              </a:rPr>
              <a:t>пропсів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) прямо з ефекту. Нам не потрібен спеціальний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API 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для доступу до цієї змінної — вона вже знаходиться в області видимості функції. Хуки використовують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JavaScript-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замикання, і таким чином, їм не потрібен спеціальний для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React API, 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так як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JavaScript 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має готове рішення для цієї задачі.</a:t>
            </a:r>
            <a:endParaRPr sz="30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211014" y="2459524"/>
            <a:ext cx="457003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Чому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ж ми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викликаємо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useEffect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всередині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компонента?</a:t>
            </a:r>
            <a:endParaRPr lang="ru-RU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57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909625" y="0"/>
            <a:ext cx="7282324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464687" y="618402"/>
            <a:ext cx="6172200" cy="578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Так! За замовчуванням він буде виконуватися після кожного </a:t>
            </a:r>
            <a:r>
              <a:rPr lang="uk-UA" sz="3000" b="0" i="0" dirty="0" err="1">
                <a:solidFill>
                  <a:srgbClr val="000000"/>
                </a:solidFill>
                <a:effectLst/>
                <a:latin typeface="+mj-lt"/>
              </a:rPr>
              <a:t>рендеру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 та кожного оновлення. (Ми пізніше розглянемо, як це налаштувати.) Замість того, щоб сприймати це з позиції “монтування” та “оновлення”, необхідно мати на увазі, що ефекти виконуються після кожного </a:t>
            </a:r>
            <a:r>
              <a:rPr lang="uk-UA" sz="3000" b="0" i="0" dirty="0" err="1">
                <a:solidFill>
                  <a:srgbClr val="000000"/>
                </a:solidFill>
                <a:effectLst/>
                <a:latin typeface="+mj-lt"/>
              </a:rPr>
              <a:t>рендеру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гарантує, що він запустить ефект тільки після того, як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uk-UA" sz="3000" b="0" i="0" dirty="0">
                <a:solidFill>
                  <a:srgbClr val="000000"/>
                </a:solidFill>
                <a:effectLst/>
                <a:latin typeface="+mj-lt"/>
              </a:rPr>
              <a:t>оновився.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uk-UA" sz="3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211014" y="2459524"/>
            <a:ext cx="457003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виконується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useEffect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після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кожного рендеру?</a:t>
            </a:r>
            <a:endParaRPr lang="ru-RU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77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464687" y="0"/>
            <a:ext cx="6727262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680206" y="407387"/>
            <a:ext cx="6172200" cy="578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1. Ми оголошуємо змінну стану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count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та говоримо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React,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що ми хочемо використати ефект.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2. Далі, ми передаємо функцію в хук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+mj-lt"/>
              </a:rPr>
              <a:t>useEffect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Саме ця функція і буде нашим ефектом. Усередині цього ефекту ми встановлюємо заголовок документа, використовуючи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API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браузера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+mj-lt"/>
              </a:rPr>
              <a:t>document.title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endParaRPr lang="uk-UA" sz="22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200" dirty="0">
                <a:latin typeface="+mj-lt"/>
              </a:rPr>
              <a:t>3.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Ми можемо отримувати доступ до актуального значення змінної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count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зсередини ефекту, так як він знаходиться в області видимості нашої функції.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200" dirty="0">
                <a:latin typeface="+mj-lt"/>
              </a:rPr>
              <a:t>4.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Коли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sz="2200" b="0" i="0" dirty="0" err="1">
                <a:solidFill>
                  <a:srgbClr val="000000"/>
                </a:solidFill>
                <a:effectLst/>
                <a:latin typeface="+mj-lt"/>
              </a:rPr>
              <a:t>рендерить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 наш </a:t>
            </a:r>
            <a:r>
              <a:rPr lang="uk-UA" sz="2200" b="0" i="0" dirty="0" err="1">
                <a:solidFill>
                  <a:srgbClr val="000000"/>
                </a:solidFill>
                <a:effectLst/>
                <a:latin typeface="+mj-lt"/>
              </a:rPr>
              <a:t>комопонент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, він запам’ятовує ефект, який ми використали, і запускає його після того, як оновить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DOM.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Це буде відбуватися при кожному </a:t>
            </a:r>
            <a:r>
              <a:rPr lang="uk-UA" sz="2200" b="0" i="0" dirty="0" err="1">
                <a:solidFill>
                  <a:srgbClr val="000000"/>
                </a:solidFill>
                <a:effectLst/>
                <a:latin typeface="+mj-lt"/>
              </a:rPr>
              <a:t>рендері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+mj-lt"/>
              </a:rPr>
              <a:t> в тому числі й при первісному.</a:t>
            </a: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257791" y="1516989"/>
            <a:ext cx="457003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Детальне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пояснення</a:t>
            </a:r>
            <a:endParaRPr lang="ru-RU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5ED1EE-86CD-4F0F-AA13-802116E0A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5" y="2847774"/>
            <a:ext cx="5106598" cy="18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2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598428" y="2161997"/>
            <a:ext cx="47955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Ефекти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без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скидання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763562" y="1703450"/>
            <a:ext cx="5579700" cy="2555034"/>
            <a:chOff x="5915550" y="938101"/>
            <a:chExt cx="5579700" cy="3440709"/>
          </a:xfrm>
        </p:grpSpPr>
        <p:sp>
          <p:nvSpPr>
            <p:cNvPr id="316" name="Google Shape;316;p35"/>
            <p:cNvSpPr/>
            <p:nvPr/>
          </p:nvSpPr>
          <p:spPr>
            <a:xfrm>
              <a:off x="5915550" y="938101"/>
              <a:ext cx="5579700" cy="344070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137052" y="1083875"/>
              <a:ext cx="5079300" cy="329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Інколи ми хочемо запустити додатковий код після того, як </a:t>
              </a: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React </a:t>
              </a: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оновив </a:t>
              </a: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DOM. </a:t>
              </a: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Мережеві запити, ручні </a:t>
              </a: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DOM-</a:t>
              </a: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мутації та </a:t>
              </a:r>
              <a:r>
                <a:rPr lang="uk-UA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логування</a:t>
              </a: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є прикладами ефектів, які не потребують скидання. Це тому, що ми їх запускаємо і після цього відразу забуваємо про них, оскільки більше ніяких додаткових дій не потрібно.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lang="uk-UA" sz="17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598428" y="2161997"/>
            <a:ext cx="47955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Ефекти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зі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скиданням</a:t>
            </a:r>
            <a:endParaRPr lang="ru-RU" sz="4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763562" y="1703450"/>
            <a:ext cx="5579700" cy="2555034"/>
            <a:chOff x="5915550" y="938101"/>
            <a:chExt cx="5579700" cy="3440709"/>
          </a:xfrm>
        </p:grpSpPr>
        <p:sp>
          <p:nvSpPr>
            <p:cNvPr id="316" name="Google Shape;316;p35"/>
            <p:cNvSpPr/>
            <p:nvPr/>
          </p:nvSpPr>
          <p:spPr>
            <a:xfrm>
              <a:off x="5915550" y="938101"/>
              <a:ext cx="5579700" cy="344070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137052" y="1083875"/>
              <a:ext cx="5079300" cy="329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Раніше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розглядали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побічні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ефекти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які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не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вимагали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скидання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Однак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є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випадки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коли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скидання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все ж таки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необхідне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Наприклад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нам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може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знадобитися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встановити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підписку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на яке-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небудь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зовнішнє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джерело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даних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У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цьому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випадку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дуже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важливо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виконувати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скидання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щоб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не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сталося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витоків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пам’яті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! </a:t>
              </a:r>
              <a:endParaRPr lang="uk-UA" sz="17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59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998200" y="398488"/>
            <a:ext cx="10410697" cy="83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-apple-system"/>
              </a:rPr>
              <a:t>Простий компонент</a:t>
            </a:r>
          </a:p>
          <a:p>
            <a:pPr algn="ctr"/>
            <a:endParaRPr lang="uk-UA" sz="4800" b="1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4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277;g13832d5f94b_0_241">
            <a:extLst>
              <a:ext uri="{FF2B5EF4-FFF2-40B4-BE49-F238E27FC236}">
                <a16:creationId xmlns:a16="http://schemas.microsoft.com/office/drawing/2014/main" id="{9171AAB6-294F-42D6-92EA-6C1DE719A32A}"/>
              </a:ext>
            </a:extLst>
          </p:cNvPr>
          <p:cNvSpPr/>
          <p:nvPr/>
        </p:nvSpPr>
        <p:spPr>
          <a:xfrm>
            <a:off x="787185" y="1359171"/>
            <a:ext cx="10410697" cy="151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uk-UA" sz="2000" b="1" dirty="0">
                <a:solidFill>
                  <a:schemeClr val="bg1"/>
                </a:solidFill>
                <a:latin typeface="+mj-lt"/>
              </a:rPr>
              <a:t>Компоненти реалізують метод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render(), 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який приймає вхідні дані і повертає те, що буде показано користувачу. У цьому прикладі використовується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XML-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подібний синтаксис під назвою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JSX. 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Доступ до вхідних даних, які передаються в компонент, можна отримати за допомогою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render() 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та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this.props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.</a:t>
            </a:r>
            <a:endParaRPr lang="uk-UA" sz="20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uk-UA" sz="4800" b="1" dirty="0">
              <a:solidFill>
                <a:schemeClr val="bg1"/>
              </a:solidFill>
              <a:latin typeface="-apple-system"/>
            </a:endParaRPr>
          </a:p>
          <a:p>
            <a:pPr algn="ctr"/>
            <a:endParaRPr lang="en-US" sz="4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F55B8-E782-43AD-8759-7EE682E31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431" y="2906191"/>
            <a:ext cx="7906853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150020" y="-14068"/>
            <a:ext cx="822486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176350" y="5415487"/>
            <a:ext cx="6558450" cy="108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b="1" i="0" dirty="0" err="1">
                <a:solidFill>
                  <a:srgbClr val="000000"/>
                </a:solidFill>
                <a:effectLst/>
                <a:latin typeface="+mj-lt"/>
              </a:rPr>
              <a:t>Якщо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+mj-lt"/>
              </a:rPr>
              <a:t> ваш </a:t>
            </a:r>
            <a:r>
              <a:rPr lang="ru-RU" sz="2200" b="1" i="0" u="sng" dirty="0" err="1">
                <a:solidFill>
                  <a:srgbClr val="000000"/>
                </a:solidFill>
                <a:effectLst/>
                <a:latin typeface="+mj-lt"/>
              </a:rPr>
              <a:t>ефект</a:t>
            </a:r>
            <a:r>
              <a:rPr lang="ru-RU" sz="2200" b="1" i="0" u="sng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200" b="1" i="0" u="sng" dirty="0" err="1">
                <a:solidFill>
                  <a:srgbClr val="000000"/>
                </a:solidFill>
                <a:effectLst/>
                <a:latin typeface="+mj-lt"/>
              </a:rPr>
              <a:t>повертає</a:t>
            </a:r>
            <a:r>
              <a:rPr lang="ru-RU" sz="2200" b="1" i="0" u="sng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200" b="1" i="0" u="sng" dirty="0" err="1">
                <a:solidFill>
                  <a:srgbClr val="000000"/>
                </a:solidFill>
                <a:effectLst/>
                <a:latin typeface="+mj-lt"/>
              </a:rPr>
              <a:t>функцію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+mj-lt"/>
              </a:rPr>
              <a:t>, React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+mj-lt"/>
              </a:rPr>
              <a:t>виконає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+mj-lt"/>
              </a:rPr>
              <a:t>її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+mj-lt"/>
              </a:rPr>
              <a:t>, коли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+mj-lt"/>
              </a:rPr>
              <a:t>настане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+mj-lt"/>
              </a:rPr>
              <a:t> час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+mj-lt"/>
              </a:rPr>
              <a:t>скинути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  <a:latin typeface="+mj-lt"/>
              </a:rPr>
              <a:t>ефект</a:t>
            </a:r>
            <a:endParaRPr lang="uk-UA" sz="22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466888" y="2586134"/>
            <a:ext cx="316065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Ефекти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зі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скиданням</a:t>
            </a:r>
            <a:endParaRPr lang="ru-RU"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CDE0AB-E897-422F-836B-9AB1C89C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91" y="132025"/>
            <a:ext cx="7110224" cy="50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9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909625" y="0"/>
            <a:ext cx="7282324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464687" y="1687548"/>
            <a:ext cx="6172200" cy="378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Це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необов’язковий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механізм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скидання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ефектів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Кожен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ефект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може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повернути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функцію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, яка скине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його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Це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дає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нам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можливість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об’єднати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разом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логіку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оформлення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та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скасування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підписки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. Вони, все-таки,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частина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одного й того ж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ефекту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!</a:t>
            </a:r>
            <a:endParaRPr lang="uk-UA" sz="3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211014" y="2459524"/>
            <a:ext cx="457003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Навіщо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ми повернули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функцію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з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нашого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ефекту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ru-RU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2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909676" y="-60900"/>
            <a:ext cx="7282324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464738" y="1538963"/>
            <a:ext cx="6172200" cy="378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React буде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скидати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ефект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перед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тим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, як компонент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розмонтується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Однак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, як ми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вже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знаємо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ефекти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виконуються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не один раз, а при кожному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рендері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. Ось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чому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React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також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скидає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ефект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з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попереднього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рендеру, перед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тим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, як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запустити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000" b="0" i="0" dirty="0" err="1">
                <a:solidFill>
                  <a:srgbClr val="000000"/>
                </a:solidFill>
                <a:effectLst/>
                <a:latin typeface="+mj-lt"/>
              </a:rPr>
              <a:t>наступний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endParaRPr lang="uk-UA" sz="3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211014" y="2459524"/>
            <a:ext cx="457003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Коли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саме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React буде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скидати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ефект</a:t>
            </a: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ru-RU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93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998200" y="398488"/>
            <a:ext cx="10410697" cy="83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-apple-system"/>
              </a:rPr>
              <a:t>Компонент зі станом</a:t>
            </a:r>
          </a:p>
          <a:p>
            <a:pPr algn="ctr"/>
            <a:endParaRPr lang="en-US" sz="4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277;g13832d5f94b_0_241">
            <a:extLst>
              <a:ext uri="{FF2B5EF4-FFF2-40B4-BE49-F238E27FC236}">
                <a16:creationId xmlns:a16="http://schemas.microsoft.com/office/drawing/2014/main" id="{9171AAB6-294F-42D6-92EA-6C1DE719A32A}"/>
              </a:ext>
            </a:extLst>
          </p:cNvPr>
          <p:cNvSpPr/>
          <p:nvPr/>
        </p:nvSpPr>
        <p:spPr>
          <a:xfrm>
            <a:off x="787185" y="1359171"/>
            <a:ext cx="10410697" cy="151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uk-UA" sz="2000" b="1" dirty="0">
                <a:solidFill>
                  <a:schemeClr val="bg1"/>
                </a:solidFill>
                <a:latin typeface="+mj-lt"/>
              </a:rPr>
              <a:t>У доповнення до прийняття вхідних даних (доступ до яких здійснюється через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this.props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), 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компонент може зберігати дані внутрішнього стану (доступні через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this.state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). 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Коли дані стану компонента змінюються, відбувається повторне </a:t>
            </a:r>
            <a:r>
              <a:rPr lang="uk-UA" sz="2000" b="1" dirty="0" err="1">
                <a:solidFill>
                  <a:schemeClr val="bg1"/>
                </a:solidFill>
                <a:latin typeface="+mj-lt"/>
              </a:rPr>
              <a:t>відрендерення</a:t>
            </a:r>
            <a:r>
              <a:rPr lang="uk-UA" sz="2000" b="1" dirty="0">
                <a:solidFill>
                  <a:schemeClr val="bg1"/>
                </a:solidFill>
                <a:latin typeface="+mj-lt"/>
              </a:rPr>
              <a:t> розмітки з використанням функції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render()</a:t>
            </a:r>
            <a:endParaRPr lang="uk-UA" sz="4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4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8AFA3-4A77-4A9B-84A9-F80851003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89" y="2869809"/>
            <a:ext cx="7792537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656807" y="1549224"/>
            <a:ext cx="503716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Хуки — </a:t>
            </a:r>
            <a:r>
              <a:rPr lang="ru-RU" sz="3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новинка в React 16.8. Вони </a:t>
            </a:r>
            <a:r>
              <a:rPr lang="ru-RU" sz="3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дозволяють</a:t>
            </a:r>
            <a:r>
              <a:rPr lang="ru-RU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вам </a:t>
            </a:r>
            <a:r>
              <a:rPr lang="ru-RU" sz="3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використовувати</a:t>
            </a:r>
            <a:r>
              <a:rPr lang="ru-RU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стан та </a:t>
            </a:r>
            <a:r>
              <a:rPr lang="ru-RU" sz="3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інші</a:t>
            </a:r>
            <a:r>
              <a:rPr lang="ru-RU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можливості</a:t>
            </a:r>
            <a:r>
              <a:rPr lang="ru-RU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React без </a:t>
            </a:r>
            <a:r>
              <a:rPr lang="ru-RU" sz="3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написання</a:t>
            </a:r>
            <a:r>
              <a:rPr lang="ru-RU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класу</a:t>
            </a:r>
            <a:r>
              <a:rPr lang="ru-RU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3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ED31E6-170C-434E-A9D4-3F5FAF7D2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2" y="1448169"/>
            <a:ext cx="5740118" cy="39616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690438" y="2884146"/>
            <a:ext cx="4038212" cy="17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i="0" dirty="0">
                <a:solidFill>
                  <a:schemeClr val="bg1"/>
                </a:solidFill>
                <a:effectLst/>
                <a:latin typeface="+mj-lt"/>
              </a:rPr>
              <a:t>Що таке хук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+mj-lt"/>
              </a:rPr>
              <a:t>?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4842058" y="636893"/>
            <a:ext cx="7171661" cy="2601253"/>
            <a:chOff x="6050912" y="509808"/>
            <a:chExt cx="5365800" cy="2460624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6050912" y="509808"/>
              <a:ext cx="5365800" cy="246062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72452" y="582282"/>
              <a:ext cx="3470811" cy="344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Наш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наступний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приклад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починається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імпортом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хука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useState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із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React: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g13832d5f94b_0_241"/>
          <p:cNvGrpSpPr/>
          <p:nvPr/>
        </p:nvGrpSpPr>
        <p:grpSpPr>
          <a:xfrm>
            <a:off x="4937762" y="3429000"/>
            <a:ext cx="7075958" cy="2268416"/>
            <a:chOff x="6047385" y="3774768"/>
            <a:chExt cx="5439363" cy="2268415"/>
          </a:xfrm>
        </p:grpSpPr>
        <p:sp>
          <p:nvSpPr>
            <p:cNvPr id="288" name="Google Shape;288;g13832d5f94b_0_241"/>
            <p:cNvSpPr/>
            <p:nvPr/>
          </p:nvSpPr>
          <p:spPr>
            <a:xfrm>
              <a:off x="6047385" y="3774768"/>
              <a:ext cx="5439363" cy="226841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g13832d5f94b_0_241"/>
            <p:cNvSpPr/>
            <p:nvPr/>
          </p:nvSpPr>
          <p:spPr>
            <a:xfrm>
              <a:off x="7373999" y="4075426"/>
              <a:ext cx="3902650" cy="1675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Хук — це спеціальна функція, що дозволяє вам “зачепитись” за можливості </a:t>
              </a:r>
              <a:r>
                <a:rPr lang="en-US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React. </a:t>
              </a:r>
              <a:r>
                <a:rPr lang="uk-U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Наприклад, хук </a:t>
              </a:r>
              <a:r>
                <a:rPr lang="en-US" sz="19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useState</a:t>
              </a:r>
              <a:r>
                <a:rPr lang="en-US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дозволяє вам додавати стан до функціональних компонентів. </a:t>
              </a:r>
            </a:p>
          </p:txBody>
        </p:sp>
        <p:grpSp>
          <p:nvGrpSpPr>
            <p:cNvPr id="290" name="Google Shape;290;g13832d5f94b_0_241"/>
            <p:cNvGrpSpPr/>
            <p:nvPr/>
          </p:nvGrpSpPr>
          <p:grpSpPr>
            <a:xfrm>
              <a:off x="6333643" y="4384604"/>
              <a:ext cx="716378" cy="681738"/>
              <a:chOff x="2676137" y="831867"/>
              <a:chExt cx="483125" cy="483125"/>
            </a:xfrm>
          </p:grpSpPr>
          <p:sp>
            <p:nvSpPr>
              <p:cNvPr id="291" name="Google Shape;291;g13832d5f94b_0_241"/>
              <p:cNvSpPr/>
              <p:nvPr/>
            </p:nvSpPr>
            <p:spPr>
              <a:xfrm>
                <a:off x="2676137" y="831867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28B58-C589-48A0-83CC-21D32F27B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330" y="1405313"/>
            <a:ext cx="5205277" cy="1555925"/>
          </a:xfrm>
          <a:prstGeom prst="rect">
            <a:avLst/>
          </a:prstGeom>
        </p:spPr>
      </p:pic>
      <p:sp>
        <p:nvSpPr>
          <p:cNvPr id="40" name="Google Shape;277;g13832d5f94b_0_241">
            <a:extLst>
              <a:ext uri="{FF2B5EF4-FFF2-40B4-BE49-F238E27FC236}">
                <a16:creationId xmlns:a16="http://schemas.microsoft.com/office/drawing/2014/main" id="{CF8FCB14-5FEF-415F-85EE-6F95053D4A98}"/>
              </a:ext>
            </a:extLst>
          </p:cNvPr>
          <p:cNvSpPr/>
          <p:nvPr/>
        </p:nvSpPr>
        <p:spPr>
          <a:xfrm>
            <a:off x="592040" y="3529951"/>
            <a:ext cx="4345720" cy="25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en-US" sz="2000" b="1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128915" y="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512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6273800" algn="l"/>
                <a:tab pos="6456363" algn="l"/>
              </a:tabLst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656582" y="2800236"/>
            <a:ext cx="3942300" cy="20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Коли я маю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використовувати</a:t>
            </a: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хук?</a:t>
            </a:r>
          </a:p>
        </p:txBody>
      </p:sp>
      <p:sp>
        <p:nvSpPr>
          <p:cNvPr id="5" name="Google Shape;307;g13832d5f94b_0_367">
            <a:extLst>
              <a:ext uri="{FF2B5EF4-FFF2-40B4-BE49-F238E27FC236}">
                <a16:creationId xmlns:a16="http://schemas.microsoft.com/office/drawing/2014/main" id="{5BA51970-7D42-4719-B48F-C9039A1546E9}"/>
              </a:ext>
            </a:extLst>
          </p:cNvPr>
          <p:cNvSpPr/>
          <p:nvPr/>
        </p:nvSpPr>
        <p:spPr>
          <a:xfrm>
            <a:off x="5425529" y="1249696"/>
            <a:ext cx="6503873" cy="31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Якщо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пишете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функціональний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компонент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розумієте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вам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потрібно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додати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деякий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стан до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нього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раніше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мали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перетворювати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його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клас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. Зараз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j-lt"/>
              </a:rPr>
              <a:t> можете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+mj-lt"/>
              </a:rPr>
              <a:t>використати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+mj-lt"/>
              </a:rPr>
              <a:t> хук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+mj-lt"/>
              </a:rPr>
              <a:t>усередині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+mj-lt"/>
              </a:rPr>
              <a:t>функціонального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+mj-lt"/>
              </a:rPr>
              <a:t> компонента.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ru-RU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ru-RU" sz="26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Є </a:t>
            </a:r>
            <a:r>
              <a:rPr lang="ru-RU" sz="2600" b="1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кілька</a:t>
            </a:r>
            <a:r>
              <a:rPr lang="ru-RU" sz="26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ru-RU" sz="2600" b="1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особливих</a:t>
            </a:r>
            <a:r>
              <a:rPr lang="ru-RU" sz="26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правил про те, коли </a:t>
            </a:r>
            <a:r>
              <a:rPr lang="ru-RU" sz="2600" b="1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ви</a:t>
            </a:r>
            <a:r>
              <a:rPr lang="ru-RU" sz="26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можете </a:t>
            </a:r>
            <a:r>
              <a:rPr lang="ru-RU" sz="2600" b="1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застосовувати</a:t>
            </a:r>
            <a:r>
              <a:rPr lang="ru-RU" sz="26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хуки </a:t>
            </a:r>
            <a:r>
              <a:rPr lang="ru-RU" sz="2600" b="1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всередині</a:t>
            </a:r>
            <a:r>
              <a:rPr lang="ru-RU" sz="26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 компонента, а коли </a:t>
            </a:r>
            <a:r>
              <a:rPr lang="ru-RU" sz="2600" b="1" i="0" u="none" strike="noStrike" cap="none" dirty="0" err="1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ні</a:t>
            </a:r>
            <a:r>
              <a:rPr lang="ru-RU" sz="26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128915" y="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512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6273800" algn="l"/>
                <a:tab pos="6456363" algn="l"/>
              </a:tabLst>
            </a:pPr>
            <a:endParaRPr lang="uk-U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656582" y="2800236"/>
            <a:ext cx="3942300" cy="102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Правила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хуків</a:t>
            </a:r>
            <a:endParaRPr lang="ru-RU"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307;g13832d5f94b_0_367">
            <a:extLst>
              <a:ext uri="{FF2B5EF4-FFF2-40B4-BE49-F238E27FC236}">
                <a16:creationId xmlns:a16="http://schemas.microsoft.com/office/drawing/2014/main" id="{5BA51970-7D42-4719-B48F-C9039A1546E9}"/>
              </a:ext>
            </a:extLst>
          </p:cNvPr>
          <p:cNvSpPr/>
          <p:nvPr/>
        </p:nvSpPr>
        <p:spPr>
          <a:xfrm>
            <a:off x="5425528" y="725331"/>
            <a:ext cx="6503873" cy="525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1. </a:t>
            </a:r>
            <a:r>
              <a:rPr lang="ru-RU" sz="2000" b="1" dirty="0" err="1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Використовуйте</a:t>
            </a: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 хуки </a:t>
            </a:r>
            <a:r>
              <a:rPr lang="ru-RU" sz="2000" b="1" dirty="0" err="1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тільки</a:t>
            </a: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найвищому</a:t>
            </a: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рівні</a:t>
            </a: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.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Не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використовуйте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хуки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усередині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циклів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умовних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операторів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або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вкладених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функцій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Дотримуючись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цього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правила,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будете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певні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що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хуки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викликаються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однаковій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послідовності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кожного разу, коли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рендериться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компонент.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дозволяє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React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коректно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зберігати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стан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хуків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між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численними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викликами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just">
              <a:buClr>
                <a:schemeClr val="dk1"/>
              </a:buClr>
              <a:buSzPts val="1100"/>
            </a:pPr>
            <a:endParaRPr lang="ru-RU" sz="200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ru-RU" sz="20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Викликайте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хуки </a:t>
            </a:r>
            <a:r>
              <a:rPr lang="ru-RU" sz="20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лише</a:t>
            </a:r>
            <a:r>
              <a:rPr lang="ru-RU" sz="20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з React-</a:t>
            </a:r>
            <a:r>
              <a:rPr lang="ru-RU" sz="2000" b="1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функцій</a:t>
            </a:r>
            <a:endParaRPr lang="ru-RU" sz="20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Не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викликайте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хуки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зі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звичайних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JavaScript-функцій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Дотримуючись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цього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правила,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можете бути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певні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що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вся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логіка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компонента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зі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станом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чітко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проглядається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його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джерельному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коді</a:t>
            </a: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just">
              <a:buClr>
                <a:schemeClr val="dk1"/>
              </a:buClr>
              <a:buSzPts val="1100"/>
            </a:pPr>
            <a:endParaRPr lang="ru-RU" sz="200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>
              <a:buClr>
                <a:schemeClr val="dk1"/>
              </a:buClr>
              <a:buSzPts val="1100"/>
            </a:pPr>
            <a:endParaRPr lang="ru-RU" sz="200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ru-RU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ru-RU" sz="2600" b="1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2900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0995" y="-4397715"/>
            <a:ext cx="8490429" cy="8158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34"/>
          <p:cNvGrpSpPr/>
          <p:nvPr/>
        </p:nvGrpSpPr>
        <p:grpSpPr>
          <a:xfrm>
            <a:off x="548708" y="2725744"/>
            <a:ext cx="11310357" cy="3773530"/>
            <a:chOff x="405532" y="3298075"/>
            <a:chExt cx="9975102" cy="4414070"/>
          </a:xfrm>
        </p:grpSpPr>
        <p:sp>
          <p:nvSpPr>
            <p:cNvPr id="270" name="Google Shape;270;p34"/>
            <p:cNvSpPr/>
            <p:nvPr/>
          </p:nvSpPr>
          <p:spPr>
            <a:xfrm>
              <a:off x="405532" y="3298075"/>
              <a:ext cx="9975102" cy="4414070"/>
            </a:xfrm>
            <a:prstGeom prst="roundRect">
              <a:avLst>
                <a:gd name="adj" fmla="val 16667"/>
              </a:avLst>
            </a:prstGeom>
            <a:solidFill>
              <a:srgbClr val="1F2C6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572220" y="3808551"/>
              <a:ext cx="9461019" cy="327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Що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робить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виклик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useState</a:t>
              </a:r>
              <a:r>
                <a:rPr lang="en-US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? </a:t>
              </a:r>
              <a:endParaRPr lang="uk-UA" sz="2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endParaRPr lang="uk-UA" sz="2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Він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оголошує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“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змінну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стану”. Наша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змінна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зветься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count, 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але ми могли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назвати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її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як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завгодно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наприклад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banana. 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Таким чином, ми “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зберігаємо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”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деякі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значення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між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викликами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функції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 </a:t>
              </a:r>
              <a:r>
                <a:rPr lang="en-US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useState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—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це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новий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спосіб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використання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тих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можливостей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що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їх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this.state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надає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у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класі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Зазвичай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змінні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“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зникають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”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після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виходу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з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функції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але 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React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збереже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змінні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стану.</a:t>
              </a:r>
              <a:endParaRPr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02FD8-230B-41A9-A42C-029FA4810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914" y="515432"/>
            <a:ext cx="7068171" cy="1942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0995" y="-4397715"/>
            <a:ext cx="8490429" cy="8158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34"/>
          <p:cNvGrpSpPr/>
          <p:nvPr/>
        </p:nvGrpSpPr>
        <p:grpSpPr>
          <a:xfrm>
            <a:off x="548708" y="2725744"/>
            <a:ext cx="11310357" cy="3773530"/>
            <a:chOff x="405532" y="3298075"/>
            <a:chExt cx="9975102" cy="4414070"/>
          </a:xfrm>
        </p:grpSpPr>
        <p:sp>
          <p:nvSpPr>
            <p:cNvPr id="270" name="Google Shape;270;p34"/>
            <p:cNvSpPr/>
            <p:nvPr/>
          </p:nvSpPr>
          <p:spPr>
            <a:xfrm>
              <a:off x="405532" y="3298075"/>
              <a:ext cx="9975102" cy="4414070"/>
            </a:xfrm>
            <a:prstGeom prst="roundRect">
              <a:avLst>
                <a:gd name="adj" fmla="val 16667"/>
              </a:avLst>
            </a:prstGeom>
            <a:solidFill>
              <a:srgbClr val="1F2C6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572220" y="3808551"/>
              <a:ext cx="9461019" cy="327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Які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аргументи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ми </a:t>
              </a: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передаємо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в </a:t>
              </a:r>
              <a:r>
                <a:rPr lang="ru-RU" sz="28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useState</a:t>
              </a:r>
              <a:r>
                <a:rPr lang="ru-RU" sz="28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?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endParaRPr lang="uk-UA" sz="2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Єдиним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аргументом хука </a:t>
              </a:r>
              <a:r>
                <a:rPr lang="en-US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useState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() 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є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початковий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стан. На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відміну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від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класів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стан не повинен бути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об’єктом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 Ми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можемо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зберігати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число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чи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рядок,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якщо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це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все,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що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нам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потрібно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 У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нашому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прикладі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ми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рахуємо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кількість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кліків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користувача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а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отже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передаємо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0 як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початковий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стан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нашої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змінної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 (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Якщо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нам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потрібно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зберегти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два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різних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значення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у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стані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, ми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маємо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викликати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useState</a:t>
              </a:r>
              <a:r>
                <a:rPr lang="en-US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() </a:t>
              </a:r>
              <a:r>
                <a:rPr lang="ru-RU" sz="2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двічі</a:t>
              </a:r>
              <a:r>
                <a:rPr lang="ru-RU" sz="2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.</a:t>
              </a:r>
              <a:endParaRPr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02FD8-230B-41A9-A42C-029FA4810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914" y="515432"/>
            <a:ext cx="7068171" cy="19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830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2208</Words>
  <Application>Microsoft Office PowerPoint</Application>
  <PresentationFormat>Широкоэкранный</PresentationFormat>
  <Paragraphs>123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Times New Roman</vt:lpstr>
      <vt:lpstr>Verdana</vt:lpstr>
      <vt:lpstr>Arial</vt:lpstr>
      <vt:lpstr>Calibri</vt:lpstr>
      <vt:lpstr>Montserrat</vt:lpstr>
      <vt:lpstr>-apple-system</vt:lpstr>
      <vt:lpstr>1_Office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CyberFan</cp:lastModifiedBy>
  <cp:revision>24</cp:revision>
  <dcterms:created xsi:type="dcterms:W3CDTF">2022-07-21T07:44:51Z</dcterms:created>
  <dcterms:modified xsi:type="dcterms:W3CDTF">2023-02-22T13:06:59Z</dcterms:modified>
</cp:coreProperties>
</file>