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9" r:id="rId43"/>
    <p:sldId id="297" r:id="rId44"/>
    <p:sldId id="298" r:id="rId45"/>
    <p:sldId id="300" r:id="rId46"/>
    <p:sldId id="301" r:id="rId47"/>
    <p:sldId id="302" r:id="rId48"/>
    <p:sldId id="303" r:id="rId49"/>
    <p:sldId id="304" r:id="rId50"/>
    <p:sldId id="305" r:id="rId5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2" autoAdjust="0"/>
    <p:restoredTop sz="94660"/>
  </p:normalViewPr>
  <p:slideViewPr>
    <p:cSldViewPr snapToGrid="0">
      <p:cViewPr varScale="1">
        <p:scale>
          <a:sx n="46" d="100"/>
          <a:sy n="46"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45CAF5-D345-49D5-ADE3-3789710B5A5F}" type="doc">
      <dgm:prSet loTypeId="urn:microsoft.com/office/officeart/2008/layout/LinedList" loCatId="list" qsTypeId="urn:microsoft.com/office/officeart/2005/8/quickstyle/simple4" qsCatId="simple" csTypeId="urn:microsoft.com/office/officeart/2005/8/colors/colorful1" csCatId="colorful"/>
      <dgm:spPr/>
      <dgm:t>
        <a:bodyPr/>
        <a:lstStyle/>
        <a:p>
          <a:endParaRPr lang="en-US"/>
        </a:p>
      </dgm:t>
    </dgm:pt>
    <dgm:pt modelId="{24097A75-E211-4A2B-916A-63E1EE8CE02D}">
      <dgm:prSet/>
      <dgm:spPr/>
      <dgm:t>
        <a:bodyPr/>
        <a:lstStyle/>
        <a:p>
          <a:r>
            <a:rPr lang="ru-RU">
              <a:latin typeface="Bookman Old Style"/>
            </a:rPr>
            <a:t>История этикета </a:t>
          </a:r>
          <a:endParaRPr lang="en-US">
            <a:latin typeface="Bookman Old Style"/>
          </a:endParaRPr>
        </a:p>
      </dgm:t>
    </dgm:pt>
    <dgm:pt modelId="{B65CD286-E67B-4C8E-9E03-52688E4C0263}" type="parTrans" cxnId="{B8DA2ADF-8259-4A74-B1D4-ECC4A0145ECE}">
      <dgm:prSet/>
      <dgm:spPr/>
      <dgm:t>
        <a:bodyPr/>
        <a:lstStyle/>
        <a:p>
          <a:endParaRPr lang="en-US"/>
        </a:p>
      </dgm:t>
    </dgm:pt>
    <dgm:pt modelId="{A29C40DE-C402-471C-A33D-F7CA131B2DEA}" type="sibTrans" cxnId="{B8DA2ADF-8259-4A74-B1D4-ECC4A0145ECE}">
      <dgm:prSet/>
      <dgm:spPr/>
      <dgm:t>
        <a:bodyPr/>
        <a:lstStyle/>
        <a:p>
          <a:endParaRPr lang="en-US"/>
        </a:p>
      </dgm:t>
    </dgm:pt>
    <dgm:pt modelId="{189467A8-7A0A-40BA-92A2-9B41A38EB16D}">
      <dgm:prSet/>
      <dgm:spPr/>
      <dgm:t>
        <a:bodyPr/>
        <a:lstStyle/>
        <a:p>
          <a:r>
            <a:rPr lang="ru-RU">
              <a:latin typeface="Bookman Old Style"/>
            </a:rPr>
            <a:t>Правила поведения за столом </a:t>
          </a:r>
          <a:endParaRPr lang="en-US">
            <a:latin typeface="Bookman Old Style"/>
          </a:endParaRPr>
        </a:p>
      </dgm:t>
    </dgm:pt>
    <dgm:pt modelId="{F5E783FA-E9AF-4916-9135-F821B1447615}" type="parTrans" cxnId="{2A58D841-1BE3-4B0B-8AC2-5942ACBDEA72}">
      <dgm:prSet/>
      <dgm:spPr/>
      <dgm:t>
        <a:bodyPr/>
        <a:lstStyle/>
        <a:p>
          <a:endParaRPr lang="en-US"/>
        </a:p>
      </dgm:t>
    </dgm:pt>
    <dgm:pt modelId="{416A045F-6575-432B-B729-9DED25266210}" type="sibTrans" cxnId="{2A58D841-1BE3-4B0B-8AC2-5942ACBDEA72}">
      <dgm:prSet/>
      <dgm:spPr/>
      <dgm:t>
        <a:bodyPr/>
        <a:lstStyle/>
        <a:p>
          <a:endParaRPr lang="en-US"/>
        </a:p>
      </dgm:t>
    </dgm:pt>
    <dgm:pt modelId="{0F79F69D-BB7E-4184-8D38-D66081703F65}">
      <dgm:prSet/>
      <dgm:spPr/>
      <dgm:t>
        <a:bodyPr/>
        <a:lstStyle/>
        <a:p>
          <a:r>
            <a:rPr lang="ru-RU">
              <a:latin typeface="Bookman Old Style"/>
            </a:rPr>
            <a:t>Правила этикета в ресторане </a:t>
          </a:r>
          <a:endParaRPr lang="en-US">
            <a:latin typeface="Bookman Old Style"/>
          </a:endParaRPr>
        </a:p>
      </dgm:t>
    </dgm:pt>
    <dgm:pt modelId="{D80D11C3-AB9C-4367-A66E-0B21E32A5B7A}" type="parTrans" cxnId="{42CA6C20-9C9B-4971-B7A4-338D597A430D}">
      <dgm:prSet/>
      <dgm:spPr/>
      <dgm:t>
        <a:bodyPr/>
        <a:lstStyle/>
        <a:p>
          <a:endParaRPr lang="en-US"/>
        </a:p>
      </dgm:t>
    </dgm:pt>
    <dgm:pt modelId="{8FE05EF5-32E1-4BDA-9302-AF589AD5A4D6}" type="sibTrans" cxnId="{42CA6C20-9C9B-4971-B7A4-338D597A430D}">
      <dgm:prSet/>
      <dgm:spPr/>
      <dgm:t>
        <a:bodyPr/>
        <a:lstStyle/>
        <a:p>
          <a:endParaRPr lang="en-US"/>
        </a:p>
      </dgm:t>
    </dgm:pt>
    <dgm:pt modelId="{FA24522A-FBCD-4638-8085-44C99ECF52EB}">
      <dgm:prSet/>
      <dgm:spPr/>
      <dgm:t>
        <a:bodyPr/>
        <a:lstStyle/>
        <a:p>
          <a:r>
            <a:rPr lang="ru-RU">
              <a:latin typeface="Bookman Old Style"/>
            </a:rPr>
            <a:t>Серверовка. Виды </a:t>
          </a:r>
          <a:endParaRPr lang="en-US">
            <a:latin typeface="Bookman Old Style"/>
          </a:endParaRPr>
        </a:p>
      </dgm:t>
    </dgm:pt>
    <dgm:pt modelId="{94451E43-630B-46AB-AD84-BC2018BC09A6}" type="parTrans" cxnId="{56B16084-C968-4E66-AE66-3DCE39A13C67}">
      <dgm:prSet/>
      <dgm:spPr/>
      <dgm:t>
        <a:bodyPr/>
        <a:lstStyle/>
        <a:p>
          <a:endParaRPr lang="en-US"/>
        </a:p>
      </dgm:t>
    </dgm:pt>
    <dgm:pt modelId="{E66303B2-476C-4F18-AFBF-543B3F5EC8E8}" type="sibTrans" cxnId="{56B16084-C968-4E66-AE66-3DCE39A13C67}">
      <dgm:prSet/>
      <dgm:spPr/>
      <dgm:t>
        <a:bodyPr/>
        <a:lstStyle/>
        <a:p>
          <a:endParaRPr lang="en-US"/>
        </a:p>
      </dgm:t>
    </dgm:pt>
    <dgm:pt modelId="{8F124750-201A-442E-BF3C-8FDAACDB1AB3}">
      <dgm:prSet/>
      <dgm:spPr/>
      <dgm:t>
        <a:bodyPr/>
        <a:lstStyle/>
        <a:p>
          <a:r>
            <a:rPr lang="ru-RU">
              <a:latin typeface="Bookman Old Style"/>
            </a:rPr>
            <a:t> </a:t>
          </a:r>
          <a:endParaRPr lang="en-US">
            <a:latin typeface="Bookman Old Style"/>
          </a:endParaRPr>
        </a:p>
      </dgm:t>
    </dgm:pt>
    <dgm:pt modelId="{99884AB6-20D5-41B6-A509-EDDEE2D5FF8F}" type="parTrans" cxnId="{5116AB32-E82A-44E7-810E-90D863712DC4}">
      <dgm:prSet/>
      <dgm:spPr/>
      <dgm:t>
        <a:bodyPr/>
        <a:lstStyle/>
        <a:p>
          <a:endParaRPr lang="en-US"/>
        </a:p>
      </dgm:t>
    </dgm:pt>
    <dgm:pt modelId="{ED3DF35D-12BB-4D96-B8BC-DAF6F7095FAD}" type="sibTrans" cxnId="{5116AB32-E82A-44E7-810E-90D863712DC4}">
      <dgm:prSet/>
      <dgm:spPr/>
      <dgm:t>
        <a:bodyPr/>
        <a:lstStyle/>
        <a:p>
          <a:endParaRPr lang="en-US"/>
        </a:p>
      </dgm:t>
    </dgm:pt>
    <dgm:pt modelId="{6FFD6CD5-7E5F-41B7-A9AC-9FC69256715A}" type="pres">
      <dgm:prSet presAssocID="{BE45CAF5-D345-49D5-ADE3-3789710B5A5F}" presName="vert0" presStyleCnt="0">
        <dgm:presLayoutVars>
          <dgm:dir/>
          <dgm:animOne val="branch"/>
          <dgm:animLvl val="lvl"/>
        </dgm:presLayoutVars>
      </dgm:prSet>
      <dgm:spPr/>
      <dgm:t>
        <a:bodyPr/>
        <a:lstStyle/>
        <a:p>
          <a:endParaRPr lang="ru-RU"/>
        </a:p>
      </dgm:t>
    </dgm:pt>
    <dgm:pt modelId="{E85E1781-B7BD-4B44-861D-EDA24B9BDEE5}" type="pres">
      <dgm:prSet presAssocID="{24097A75-E211-4A2B-916A-63E1EE8CE02D}" presName="thickLine" presStyleLbl="alignNode1" presStyleIdx="0" presStyleCnt="5"/>
      <dgm:spPr/>
    </dgm:pt>
    <dgm:pt modelId="{37A59565-680A-448D-9AB0-50094479B1AC}" type="pres">
      <dgm:prSet presAssocID="{24097A75-E211-4A2B-916A-63E1EE8CE02D}" presName="horz1" presStyleCnt="0"/>
      <dgm:spPr/>
    </dgm:pt>
    <dgm:pt modelId="{C4589765-8DCB-48ED-8511-CFA4F5CED81D}" type="pres">
      <dgm:prSet presAssocID="{24097A75-E211-4A2B-916A-63E1EE8CE02D}" presName="tx1" presStyleLbl="revTx" presStyleIdx="0" presStyleCnt="5"/>
      <dgm:spPr/>
      <dgm:t>
        <a:bodyPr/>
        <a:lstStyle/>
        <a:p>
          <a:endParaRPr lang="ru-RU"/>
        </a:p>
      </dgm:t>
    </dgm:pt>
    <dgm:pt modelId="{9BB27A34-7CC6-4C20-817B-BAC71C8544C8}" type="pres">
      <dgm:prSet presAssocID="{24097A75-E211-4A2B-916A-63E1EE8CE02D}" presName="vert1" presStyleCnt="0"/>
      <dgm:spPr/>
    </dgm:pt>
    <dgm:pt modelId="{CA5971CB-F029-4186-B225-62F404A1587D}" type="pres">
      <dgm:prSet presAssocID="{189467A8-7A0A-40BA-92A2-9B41A38EB16D}" presName="thickLine" presStyleLbl="alignNode1" presStyleIdx="1" presStyleCnt="5"/>
      <dgm:spPr/>
    </dgm:pt>
    <dgm:pt modelId="{DF8F6137-41AA-41DE-8B54-AC4C1E575A9C}" type="pres">
      <dgm:prSet presAssocID="{189467A8-7A0A-40BA-92A2-9B41A38EB16D}" presName="horz1" presStyleCnt="0"/>
      <dgm:spPr/>
    </dgm:pt>
    <dgm:pt modelId="{7D98C64A-FDE5-4B4A-A09A-61C352799959}" type="pres">
      <dgm:prSet presAssocID="{189467A8-7A0A-40BA-92A2-9B41A38EB16D}" presName="tx1" presStyleLbl="revTx" presStyleIdx="1" presStyleCnt="5"/>
      <dgm:spPr/>
      <dgm:t>
        <a:bodyPr/>
        <a:lstStyle/>
        <a:p>
          <a:endParaRPr lang="ru-RU"/>
        </a:p>
      </dgm:t>
    </dgm:pt>
    <dgm:pt modelId="{D6565411-0953-49D9-B896-2D7CAB9BFC21}" type="pres">
      <dgm:prSet presAssocID="{189467A8-7A0A-40BA-92A2-9B41A38EB16D}" presName="vert1" presStyleCnt="0"/>
      <dgm:spPr/>
    </dgm:pt>
    <dgm:pt modelId="{173890B4-B952-4506-97E9-0516513A0EC8}" type="pres">
      <dgm:prSet presAssocID="{0F79F69D-BB7E-4184-8D38-D66081703F65}" presName="thickLine" presStyleLbl="alignNode1" presStyleIdx="2" presStyleCnt="5"/>
      <dgm:spPr/>
    </dgm:pt>
    <dgm:pt modelId="{D6709DF5-1A05-4AD4-BAC2-AFDCC038BA3B}" type="pres">
      <dgm:prSet presAssocID="{0F79F69D-BB7E-4184-8D38-D66081703F65}" presName="horz1" presStyleCnt="0"/>
      <dgm:spPr/>
    </dgm:pt>
    <dgm:pt modelId="{C3C7B7BF-9D95-405A-A792-9C8FEA6A9F75}" type="pres">
      <dgm:prSet presAssocID="{0F79F69D-BB7E-4184-8D38-D66081703F65}" presName="tx1" presStyleLbl="revTx" presStyleIdx="2" presStyleCnt="5"/>
      <dgm:spPr/>
      <dgm:t>
        <a:bodyPr/>
        <a:lstStyle/>
        <a:p>
          <a:endParaRPr lang="ru-RU"/>
        </a:p>
      </dgm:t>
    </dgm:pt>
    <dgm:pt modelId="{1051F7D5-A7FB-4898-B256-E3ACB26DE2BE}" type="pres">
      <dgm:prSet presAssocID="{0F79F69D-BB7E-4184-8D38-D66081703F65}" presName="vert1" presStyleCnt="0"/>
      <dgm:spPr/>
    </dgm:pt>
    <dgm:pt modelId="{1B6F09E6-FF09-481B-905A-8D4101A647E3}" type="pres">
      <dgm:prSet presAssocID="{FA24522A-FBCD-4638-8085-44C99ECF52EB}" presName="thickLine" presStyleLbl="alignNode1" presStyleIdx="3" presStyleCnt="5"/>
      <dgm:spPr/>
    </dgm:pt>
    <dgm:pt modelId="{F467E8E5-51AE-4B87-BBCA-A0C52C8A6FB7}" type="pres">
      <dgm:prSet presAssocID="{FA24522A-FBCD-4638-8085-44C99ECF52EB}" presName="horz1" presStyleCnt="0"/>
      <dgm:spPr/>
    </dgm:pt>
    <dgm:pt modelId="{BE7E84CD-C050-4CF8-A95D-A2AFEB1FDDCD}" type="pres">
      <dgm:prSet presAssocID="{FA24522A-FBCD-4638-8085-44C99ECF52EB}" presName="tx1" presStyleLbl="revTx" presStyleIdx="3" presStyleCnt="5"/>
      <dgm:spPr/>
      <dgm:t>
        <a:bodyPr/>
        <a:lstStyle/>
        <a:p>
          <a:endParaRPr lang="ru-RU"/>
        </a:p>
      </dgm:t>
    </dgm:pt>
    <dgm:pt modelId="{A972D41F-6AC5-4A3F-A07A-879B6188117F}" type="pres">
      <dgm:prSet presAssocID="{FA24522A-FBCD-4638-8085-44C99ECF52EB}" presName="vert1" presStyleCnt="0"/>
      <dgm:spPr/>
    </dgm:pt>
    <dgm:pt modelId="{CF9720BF-8140-4EAB-B9CA-C1E79F5EA8FF}" type="pres">
      <dgm:prSet presAssocID="{8F124750-201A-442E-BF3C-8FDAACDB1AB3}" presName="thickLine" presStyleLbl="alignNode1" presStyleIdx="4" presStyleCnt="5"/>
      <dgm:spPr/>
    </dgm:pt>
    <dgm:pt modelId="{DBD19950-4F42-4353-A120-0F446E9690D7}" type="pres">
      <dgm:prSet presAssocID="{8F124750-201A-442E-BF3C-8FDAACDB1AB3}" presName="horz1" presStyleCnt="0"/>
      <dgm:spPr/>
    </dgm:pt>
    <dgm:pt modelId="{2308DE3F-49F4-4549-9B1C-37F9DA7DCB71}" type="pres">
      <dgm:prSet presAssocID="{8F124750-201A-442E-BF3C-8FDAACDB1AB3}" presName="tx1" presStyleLbl="revTx" presStyleIdx="4" presStyleCnt="5"/>
      <dgm:spPr/>
      <dgm:t>
        <a:bodyPr/>
        <a:lstStyle/>
        <a:p>
          <a:endParaRPr lang="ru-RU"/>
        </a:p>
      </dgm:t>
    </dgm:pt>
    <dgm:pt modelId="{0C63E892-0FF8-484C-9AEA-C7EFACA18709}" type="pres">
      <dgm:prSet presAssocID="{8F124750-201A-442E-BF3C-8FDAACDB1AB3}" presName="vert1" presStyleCnt="0"/>
      <dgm:spPr/>
    </dgm:pt>
  </dgm:ptLst>
  <dgm:cxnLst>
    <dgm:cxn modelId="{56B16084-C968-4E66-AE66-3DCE39A13C67}" srcId="{BE45CAF5-D345-49D5-ADE3-3789710B5A5F}" destId="{FA24522A-FBCD-4638-8085-44C99ECF52EB}" srcOrd="3" destOrd="0" parTransId="{94451E43-630B-46AB-AD84-BC2018BC09A6}" sibTransId="{E66303B2-476C-4F18-AFBF-543B3F5EC8E8}"/>
    <dgm:cxn modelId="{19D40BEF-3C49-4BD7-A64A-884F2A35A482}" type="presOf" srcId="{FA24522A-FBCD-4638-8085-44C99ECF52EB}" destId="{BE7E84CD-C050-4CF8-A95D-A2AFEB1FDDCD}" srcOrd="0" destOrd="0" presId="urn:microsoft.com/office/officeart/2008/layout/LinedList"/>
    <dgm:cxn modelId="{5116AB32-E82A-44E7-810E-90D863712DC4}" srcId="{BE45CAF5-D345-49D5-ADE3-3789710B5A5F}" destId="{8F124750-201A-442E-BF3C-8FDAACDB1AB3}" srcOrd="4" destOrd="0" parTransId="{99884AB6-20D5-41B6-A509-EDDEE2D5FF8F}" sibTransId="{ED3DF35D-12BB-4D96-B8BC-DAF6F7095FAD}"/>
    <dgm:cxn modelId="{42CA6C20-9C9B-4971-B7A4-338D597A430D}" srcId="{BE45CAF5-D345-49D5-ADE3-3789710B5A5F}" destId="{0F79F69D-BB7E-4184-8D38-D66081703F65}" srcOrd="2" destOrd="0" parTransId="{D80D11C3-AB9C-4367-A66E-0B21E32A5B7A}" sibTransId="{8FE05EF5-32E1-4BDA-9302-AF589AD5A4D6}"/>
    <dgm:cxn modelId="{B8DA2ADF-8259-4A74-B1D4-ECC4A0145ECE}" srcId="{BE45CAF5-D345-49D5-ADE3-3789710B5A5F}" destId="{24097A75-E211-4A2B-916A-63E1EE8CE02D}" srcOrd="0" destOrd="0" parTransId="{B65CD286-E67B-4C8E-9E03-52688E4C0263}" sibTransId="{A29C40DE-C402-471C-A33D-F7CA131B2DEA}"/>
    <dgm:cxn modelId="{3ACDE040-1447-4A96-83CF-528FD6EC6AF2}" type="presOf" srcId="{0F79F69D-BB7E-4184-8D38-D66081703F65}" destId="{C3C7B7BF-9D95-405A-A792-9C8FEA6A9F75}" srcOrd="0" destOrd="0" presId="urn:microsoft.com/office/officeart/2008/layout/LinedList"/>
    <dgm:cxn modelId="{E4A48528-1241-4A18-A527-D4C0262D391F}" type="presOf" srcId="{24097A75-E211-4A2B-916A-63E1EE8CE02D}" destId="{C4589765-8DCB-48ED-8511-CFA4F5CED81D}" srcOrd="0" destOrd="0" presId="urn:microsoft.com/office/officeart/2008/layout/LinedList"/>
    <dgm:cxn modelId="{2ECE6E5C-B27E-4AD6-AD80-831698158871}" type="presOf" srcId="{BE45CAF5-D345-49D5-ADE3-3789710B5A5F}" destId="{6FFD6CD5-7E5F-41B7-A9AC-9FC69256715A}" srcOrd="0" destOrd="0" presId="urn:microsoft.com/office/officeart/2008/layout/LinedList"/>
    <dgm:cxn modelId="{155804F5-8671-45AC-BC32-AD9C69B07FD7}" type="presOf" srcId="{189467A8-7A0A-40BA-92A2-9B41A38EB16D}" destId="{7D98C64A-FDE5-4B4A-A09A-61C352799959}" srcOrd="0" destOrd="0" presId="urn:microsoft.com/office/officeart/2008/layout/LinedList"/>
    <dgm:cxn modelId="{2A58D841-1BE3-4B0B-8AC2-5942ACBDEA72}" srcId="{BE45CAF5-D345-49D5-ADE3-3789710B5A5F}" destId="{189467A8-7A0A-40BA-92A2-9B41A38EB16D}" srcOrd="1" destOrd="0" parTransId="{F5E783FA-E9AF-4916-9135-F821B1447615}" sibTransId="{416A045F-6575-432B-B729-9DED25266210}"/>
    <dgm:cxn modelId="{8ADA186B-3BE1-4956-A2D1-4BA4A568ABB3}" type="presOf" srcId="{8F124750-201A-442E-BF3C-8FDAACDB1AB3}" destId="{2308DE3F-49F4-4549-9B1C-37F9DA7DCB71}" srcOrd="0" destOrd="0" presId="urn:microsoft.com/office/officeart/2008/layout/LinedList"/>
    <dgm:cxn modelId="{F8141410-2AF8-4D0D-9FE6-2AE22C5B9DF7}" type="presParOf" srcId="{6FFD6CD5-7E5F-41B7-A9AC-9FC69256715A}" destId="{E85E1781-B7BD-4B44-861D-EDA24B9BDEE5}" srcOrd="0" destOrd="0" presId="urn:microsoft.com/office/officeart/2008/layout/LinedList"/>
    <dgm:cxn modelId="{0BEC6483-46DD-4DDB-B6AC-F8915E1A4F45}" type="presParOf" srcId="{6FFD6CD5-7E5F-41B7-A9AC-9FC69256715A}" destId="{37A59565-680A-448D-9AB0-50094479B1AC}" srcOrd="1" destOrd="0" presId="urn:microsoft.com/office/officeart/2008/layout/LinedList"/>
    <dgm:cxn modelId="{16599C74-DE7F-4692-968C-18ABF4A6142E}" type="presParOf" srcId="{37A59565-680A-448D-9AB0-50094479B1AC}" destId="{C4589765-8DCB-48ED-8511-CFA4F5CED81D}" srcOrd="0" destOrd="0" presId="urn:microsoft.com/office/officeart/2008/layout/LinedList"/>
    <dgm:cxn modelId="{5F863B68-D50A-4989-ACB8-547044D292BD}" type="presParOf" srcId="{37A59565-680A-448D-9AB0-50094479B1AC}" destId="{9BB27A34-7CC6-4C20-817B-BAC71C8544C8}" srcOrd="1" destOrd="0" presId="urn:microsoft.com/office/officeart/2008/layout/LinedList"/>
    <dgm:cxn modelId="{E73DC726-ECC8-493E-8742-C2D99BF34DAD}" type="presParOf" srcId="{6FFD6CD5-7E5F-41B7-A9AC-9FC69256715A}" destId="{CA5971CB-F029-4186-B225-62F404A1587D}" srcOrd="2" destOrd="0" presId="urn:microsoft.com/office/officeart/2008/layout/LinedList"/>
    <dgm:cxn modelId="{898BF92A-F2AB-45B5-9C9C-B5ACCC841603}" type="presParOf" srcId="{6FFD6CD5-7E5F-41B7-A9AC-9FC69256715A}" destId="{DF8F6137-41AA-41DE-8B54-AC4C1E575A9C}" srcOrd="3" destOrd="0" presId="urn:microsoft.com/office/officeart/2008/layout/LinedList"/>
    <dgm:cxn modelId="{57971D63-F935-401E-AD91-9D7473D42E8E}" type="presParOf" srcId="{DF8F6137-41AA-41DE-8B54-AC4C1E575A9C}" destId="{7D98C64A-FDE5-4B4A-A09A-61C352799959}" srcOrd="0" destOrd="0" presId="urn:microsoft.com/office/officeart/2008/layout/LinedList"/>
    <dgm:cxn modelId="{D5182F22-76F3-45D9-9C73-02F3BE5FC8F3}" type="presParOf" srcId="{DF8F6137-41AA-41DE-8B54-AC4C1E575A9C}" destId="{D6565411-0953-49D9-B896-2D7CAB9BFC21}" srcOrd="1" destOrd="0" presId="urn:microsoft.com/office/officeart/2008/layout/LinedList"/>
    <dgm:cxn modelId="{E98B66CE-0E49-4756-B357-BC1303B3A032}" type="presParOf" srcId="{6FFD6CD5-7E5F-41B7-A9AC-9FC69256715A}" destId="{173890B4-B952-4506-97E9-0516513A0EC8}" srcOrd="4" destOrd="0" presId="urn:microsoft.com/office/officeart/2008/layout/LinedList"/>
    <dgm:cxn modelId="{501E1F9A-F211-4466-8791-C93CE4403CE5}" type="presParOf" srcId="{6FFD6CD5-7E5F-41B7-A9AC-9FC69256715A}" destId="{D6709DF5-1A05-4AD4-BAC2-AFDCC038BA3B}" srcOrd="5" destOrd="0" presId="urn:microsoft.com/office/officeart/2008/layout/LinedList"/>
    <dgm:cxn modelId="{D66814A5-CCDE-410F-8143-B53C716CB9A5}" type="presParOf" srcId="{D6709DF5-1A05-4AD4-BAC2-AFDCC038BA3B}" destId="{C3C7B7BF-9D95-405A-A792-9C8FEA6A9F75}" srcOrd="0" destOrd="0" presId="urn:microsoft.com/office/officeart/2008/layout/LinedList"/>
    <dgm:cxn modelId="{E932346B-89E3-4E3B-AA7F-BA70A3C6CE5B}" type="presParOf" srcId="{D6709DF5-1A05-4AD4-BAC2-AFDCC038BA3B}" destId="{1051F7D5-A7FB-4898-B256-E3ACB26DE2BE}" srcOrd="1" destOrd="0" presId="urn:microsoft.com/office/officeart/2008/layout/LinedList"/>
    <dgm:cxn modelId="{1A05F35E-6441-4B84-8018-8F079E691E38}" type="presParOf" srcId="{6FFD6CD5-7E5F-41B7-A9AC-9FC69256715A}" destId="{1B6F09E6-FF09-481B-905A-8D4101A647E3}" srcOrd="6" destOrd="0" presId="urn:microsoft.com/office/officeart/2008/layout/LinedList"/>
    <dgm:cxn modelId="{68126E67-6B05-42BE-9357-2A732E707BFD}" type="presParOf" srcId="{6FFD6CD5-7E5F-41B7-A9AC-9FC69256715A}" destId="{F467E8E5-51AE-4B87-BBCA-A0C52C8A6FB7}" srcOrd="7" destOrd="0" presId="urn:microsoft.com/office/officeart/2008/layout/LinedList"/>
    <dgm:cxn modelId="{7CE6EA70-9620-428F-9BE4-EC37C74C0637}" type="presParOf" srcId="{F467E8E5-51AE-4B87-BBCA-A0C52C8A6FB7}" destId="{BE7E84CD-C050-4CF8-A95D-A2AFEB1FDDCD}" srcOrd="0" destOrd="0" presId="urn:microsoft.com/office/officeart/2008/layout/LinedList"/>
    <dgm:cxn modelId="{A247FF55-515D-4DAC-B7CE-D95654999E0B}" type="presParOf" srcId="{F467E8E5-51AE-4B87-BBCA-A0C52C8A6FB7}" destId="{A972D41F-6AC5-4A3F-A07A-879B6188117F}" srcOrd="1" destOrd="0" presId="urn:microsoft.com/office/officeart/2008/layout/LinedList"/>
    <dgm:cxn modelId="{9856F8E6-91B7-4A4C-96DF-B852112D506D}" type="presParOf" srcId="{6FFD6CD5-7E5F-41B7-A9AC-9FC69256715A}" destId="{CF9720BF-8140-4EAB-B9CA-C1E79F5EA8FF}" srcOrd="8" destOrd="0" presId="urn:microsoft.com/office/officeart/2008/layout/LinedList"/>
    <dgm:cxn modelId="{A2A72B0D-8B87-44F9-96CB-145FF26826D6}" type="presParOf" srcId="{6FFD6CD5-7E5F-41B7-A9AC-9FC69256715A}" destId="{DBD19950-4F42-4353-A120-0F446E9690D7}" srcOrd="9" destOrd="0" presId="urn:microsoft.com/office/officeart/2008/layout/LinedList"/>
    <dgm:cxn modelId="{994B8618-B53A-4342-B04D-92CABAF90606}" type="presParOf" srcId="{DBD19950-4F42-4353-A120-0F446E9690D7}" destId="{2308DE3F-49F4-4549-9B1C-37F9DA7DCB71}" srcOrd="0" destOrd="0" presId="urn:microsoft.com/office/officeart/2008/layout/LinedList"/>
    <dgm:cxn modelId="{305EB7DD-66D9-4D92-B65C-259AD81D9B93}" type="presParOf" srcId="{DBD19950-4F42-4353-A120-0F446E9690D7}" destId="{0C63E892-0FF8-484C-9AEA-C7EFACA1870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5E1781-B7BD-4B44-861D-EDA24B9BDEE5}">
      <dsp:nvSpPr>
        <dsp:cNvPr id="0" name=""/>
        <dsp:cNvSpPr/>
      </dsp:nvSpPr>
      <dsp:spPr>
        <a:xfrm>
          <a:off x="0" y="453"/>
          <a:ext cx="10353675"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w="9525" cap="rnd" cmpd="sng" algn="ctr">
          <a:solidFill>
            <a:schemeClr val="accent2">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C4589765-8DCB-48ED-8511-CFA4F5CED81D}">
      <dsp:nvSpPr>
        <dsp:cNvPr id="0" name=""/>
        <dsp:cNvSpPr/>
      </dsp:nvSpPr>
      <dsp:spPr>
        <a:xfrm>
          <a:off x="0" y="453"/>
          <a:ext cx="10353675" cy="742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r>
            <a:rPr lang="ru-RU" sz="3500" kern="1200">
              <a:latin typeface="Bookman Old Style"/>
            </a:rPr>
            <a:t>История этикета </a:t>
          </a:r>
          <a:endParaRPr lang="en-US" sz="3500" kern="1200">
            <a:latin typeface="Bookman Old Style"/>
          </a:endParaRPr>
        </a:p>
      </dsp:txBody>
      <dsp:txXfrm>
        <a:off x="0" y="453"/>
        <a:ext cx="10353675" cy="742768"/>
      </dsp:txXfrm>
    </dsp:sp>
    <dsp:sp modelId="{CA5971CB-F029-4186-B225-62F404A1587D}">
      <dsp:nvSpPr>
        <dsp:cNvPr id="0" name=""/>
        <dsp:cNvSpPr/>
      </dsp:nvSpPr>
      <dsp:spPr>
        <a:xfrm>
          <a:off x="0" y="743222"/>
          <a:ext cx="10353675" cy="0"/>
        </a:xfrm>
        <a:prstGeom prst="line">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0000"/>
                <a:lumMod val="90000"/>
              </a:schemeClr>
            </a:gs>
          </a:gsLst>
          <a:lin ang="5400000" scaled="0"/>
        </a:gradFill>
        <a:ln w="9525" cap="rnd" cmpd="sng" algn="ctr">
          <a:solidFill>
            <a:schemeClr val="accent3">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7D98C64A-FDE5-4B4A-A09A-61C352799959}">
      <dsp:nvSpPr>
        <dsp:cNvPr id="0" name=""/>
        <dsp:cNvSpPr/>
      </dsp:nvSpPr>
      <dsp:spPr>
        <a:xfrm>
          <a:off x="0" y="743222"/>
          <a:ext cx="10353675" cy="742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r>
            <a:rPr lang="ru-RU" sz="3500" kern="1200">
              <a:latin typeface="Bookman Old Style"/>
            </a:rPr>
            <a:t>Правила поведения за столом </a:t>
          </a:r>
          <a:endParaRPr lang="en-US" sz="3500" kern="1200">
            <a:latin typeface="Bookman Old Style"/>
          </a:endParaRPr>
        </a:p>
      </dsp:txBody>
      <dsp:txXfrm>
        <a:off x="0" y="743222"/>
        <a:ext cx="10353675" cy="742768"/>
      </dsp:txXfrm>
    </dsp:sp>
    <dsp:sp modelId="{173890B4-B952-4506-97E9-0516513A0EC8}">
      <dsp:nvSpPr>
        <dsp:cNvPr id="0" name=""/>
        <dsp:cNvSpPr/>
      </dsp:nvSpPr>
      <dsp:spPr>
        <a:xfrm>
          <a:off x="0" y="1485990"/>
          <a:ext cx="10353675" cy="0"/>
        </a:xfrm>
        <a:prstGeom prst="line">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0000"/>
                <a:lumMod val="90000"/>
              </a:schemeClr>
            </a:gs>
          </a:gsLst>
          <a:lin ang="5400000" scaled="0"/>
        </a:gradFill>
        <a:ln w="9525" cap="rnd" cmpd="sng" algn="ctr">
          <a:solidFill>
            <a:schemeClr val="accent4">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C3C7B7BF-9D95-405A-A792-9C8FEA6A9F75}">
      <dsp:nvSpPr>
        <dsp:cNvPr id="0" name=""/>
        <dsp:cNvSpPr/>
      </dsp:nvSpPr>
      <dsp:spPr>
        <a:xfrm>
          <a:off x="0" y="1485990"/>
          <a:ext cx="10353675" cy="742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r>
            <a:rPr lang="ru-RU" sz="3500" kern="1200">
              <a:latin typeface="Bookman Old Style"/>
            </a:rPr>
            <a:t>Правила этикета в ресторане </a:t>
          </a:r>
          <a:endParaRPr lang="en-US" sz="3500" kern="1200">
            <a:latin typeface="Bookman Old Style"/>
          </a:endParaRPr>
        </a:p>
      </dsp:txBody>
      <dsp:txXfrm>
        <a:off x="0" y="1485990"/>
        <a:ext cx="10353675" cy="742768"/>
      </dsp:txXfrm>
    </dsp:sp>
    <dsp:sp modelId="{1B6F09E6-FF09-481B-905A-8D4101A647E3}">
      <dsp:nvSpPr>
        <dsp:cNvPr id="0" name=""/>
        <dsp:cNvSpPr/>
      </dsp:nvSpPr>
      <dsp:spPr>
        <a:xfrm>
          <a:off x="0" y="2228759"/>
          <a:ext cx="10353675" cy="0"/>
        </a:xfrm>
        <a:prstGeom prst="line">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0000"/>
                <a:lumMod val="90000"/>
              </a:schemeClr>
            </a:gs>
          </a:gsLst>
          <a:lin ang="5400000" scaled="0"/>
        </a:gradFill>
        <a:ln w="9525" cap="rnd" cmpd="sng" algn="ctr">
          <a:solidFill>
            <a:schemeClr val="accent5">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BE7E84CD-C050-4CF8-A95D-A2AFEB1FDDCD}">
      <dsp:nvSpPr>
        <dsp:cNvPr id="0" name=""/>
        <dsp:cNvSpPr/>
      </dsp:nvSpPr>
      <dsp:spPr>
        <a:xfrm>
          <a:off x="0" y="2228759"/>
          <a:ext cx="10353675" cy="742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r>
            <a:rPr lang="ru-RU" sz="3500" kern="1200">
              <a:latin typeface="Bookman Old Style"/>
            </a:rPr>
            <a:t>Серверовка. Виды </a:t>
          </a:r>
          <a:endParaRPr lang="en-US" sz="3500" kern="1200">
            <a:latin typeface="Bookman Old Style"/>
          </a:endParaRPr>
        </a:p>
      </dsp:txBody>
      <dsp:txXfrm>
        <a:off x="0" y="2228759"/>
        <a:ext cx="10353675" cy="742768"/>
      </dsp:txXfrm>
    </dsp:sp>
    <dsp:sp modelId="{CF9720BF-8140-4EAB-B9CA-C1E79F5EA8FF}">
      <dsp:nvSpPr>
        <dsp:cNvPr id="0" name=""/>
        <dsp:cNvSpPr/>
      </dsp:nvSpPr>
      <dsp:spPr>
        <a:xfrm>
          <a:off x="0" y="2971527"/>
          <a:ext cx="10353675" cy="0"/>
        </a:xfrm>
        <a:prstGeom prst="line">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0000"/>
                <a:lumMod val="90000"/>
              </a:schemeClr>
            </a:gs>
          </a:gsLst>
          <a:lin ang="5400000" scaled="0"/>
        </a:gradFill>
        <a:ln w="9525" cap="rnd" cmpd="sng" algn="ctr">
          <a:solidFill>
            <a:schemeClr val="accent6">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2308DE3F-49F4-4549-9B1C-37F9DA7DCB71}">
      <dsp:nvSpPr>
        <dsp:cNvPr id="0" name=""/>
        <dsp:cNvSpPr/>
      </dsp:nvSpPr>
      <dsp:spPr>
        <a:xfrm>
          <a:off x="0" y="2971527"/>
          <a:ext cx="10353675" cy="742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r>
            <a:rPr lang="ru-RU" sz="3500" kern="1200">
              <a:latin typeface="Bookman Old Style"/>
            </a:rPr>
            <a:t> </a:t>
          </a:r>
          <a:endParaRPr lang="en-US" sz="3500" kern="1200">
            <a:latin typeface="Bookman Old Style"/>
          </a:endParaRPr>
        </a:p>
      </dsp:txBody>
      <dsp:txXfrm>
        <a:off x="0" y="2971527"/>
        <a:ext cx="10353675" cy="74276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24745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92541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0579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04576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2177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51502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97810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6146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18122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19203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279941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61402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11/2/2023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1624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64113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47956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2314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11/2/2023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0422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11/2/2023</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121600709"/>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684" r:id="rId5"/>
    <p:sldLayoutId id="2147483685" r:id="rId6"/>
    <p:sldLayoutId id="2147483686" r:id="rId7"/>
    <p:sldLayoutId id="2147483687" r:id="rId8"/>
    <p:sldLayoutId id="2147483688" r:id="rId9"/>
    <p:sldLayoutId id="2147483689" r:id="rId10"/>
    <p:sldLayoutId id="2147483690" r:id="rId11"/>
    <p:sldLayoutId id="2147483696" r:id="rId12"/>
    <p:sldLayoutId id="2147483691" r:id="rId13"/>
    <p:sldLayoutId id="2147483692" r:id="rId14"/>
    <p:sldLayoutId id="2147483693" r:id="rId15"/>
    <p:sldLayoutId id="2147483694" r:id="rId16"/>
    <p:sldLayoutId id="2147483695" r:id="rId17"/>
  </p:sldLayoutIdLst>
  <p:hf sldNum="0" hdr="0" ftr="0" dt="0"/>
  <p:txStyles>
    <p:titleStyle>
      <a:lvl1pPr algn="ctr" defTabSz="457200" rtl="0" eaLnBrk="1" latinLnBrk="0" hangingPunct="1">
        <a:lnSpc>
          <a:spcPct val="90000"/>
        </a:lnSpc>
        <a:spcBef>
          <a:spcPct val="0"/>
        </a:spcBef>
        <a:buNone/>
        <a:defRPr sz="3900" i="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7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takprosto.cc/pravila-etiketa-v-obshchestve/"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takprosto.cc/sovremennye-pravila-etiketa/"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hyperlink" Target="https://kulturologia.ru/blogs/230816/31032/"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6AAB769-9635-4A0E-8861-BB3FE8396E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ctrTitle"/>
          </p:nvPr>
        </p:nvSpPr>
        <p:spPr>
          <a:xfrm>
            <a:off x="5369441" y="1233378"/>
            <a:ext cx="5441285" cy="2364964"/>
          </a:xfrm>
        </p:spPr>
        <p:txBody>
          <a:bodyPr>
            <a:normAutofit/>
          </a:bodyPr>
          <a:lstStyle/>
          <a:p>
            <a:r>
              <a:rPr lang="ru-RU"/>
              <a:t>Этикет ресторанного бизнеса </a:t>
            </a:r>
          </a:p>
        </p:txBody>
      </p:sp>
      <p:sp>
        <p:nvSpPr>
          <p:cNvPr id="3" name="Подзаголовок 2"/>
          <p:cNvSpPr>
            <a:spLocks noGrp="1"/>
          </p:cNvSpPr>
          <p:nvPr>
            <p:ph type="subTitle" idx="1"/>
          </p:nvPr>
        </p:nvSpPr>
        <p:spPr>
          <a:xfrm>
            <a:off x="5369441" y="3598339"/>
            <a:ext cx="5441286" cy="1675335"/>
          </a:xfrm>
        </p:spPr>
        <p:txBody>
          <a:bodyPr vert="horz" lIns="91440" tIns="45720" rIns="91440" bIns="45720" rtlCol="0">
            <a:normAutofit/>
          </a:bodyPr>
          <a:lstStyle/>
          <a:p>
            <a:endParaRPr lang="ru-RU" dirty="0">
              <a:ln>
                <a:solidFill>
                  <a:prstClr val="black">
                    <a:lumMod val="75000"/>
                    <a:lumOff val="25000"/>
                    <a:alpha val="10000"/>
                  </a:prstClr>
                </a:solidFill>
              </a:ln>
              <a:solidFill>
                <a:srgbClr val="ACAF65"/>
              </a:solidFill>
              <a:effectLst>
                <a:outerShdw blurRad="9525" dist="25400" dir="14640000" algn="tl" rotWithShape="0">
                  <a:prstClr val="black">
                    <a:alpha val="30000"/>
                  </a:prstClr>
                </a:outerShdw>
              </a:effectLst>
              <a:cs typeface="Dubai"/>
            </a:endParaRPr>
          </a:p>
        </p:txBody>
      </p:sp>
      <p:pic>
        <p:nvPicPr>
          <p:cNvPr id="30" name="Picture 29">
            <a:extLst>
              <a:ext uri="{FF2B5EF4-FFF2-40B4-BE49-F238E27FC236}">
                <a16:creationId xmlns:a16="http://schemas.microsoft.com/office/drawing/2014/main" id="{DBF7BBCC-A085-493E-83D9-01D4F8E8892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11" name="Рисунок 12" descr="Изображение выглядит как стол, мобильный телефон, сидит, старый&#10;&#10;Описание создано с очень высокой степенью достоверности">
            <a:extLst>
              <a:ext uri="{FF2B5EF4-FFF2-40B4-BE49-F238E27FC236}">
                <a16:creationId xmlns:a16="http://schemas.microsoft.com/office/drawing/2014/main" id="{1A59DD1D-C2A0-4DF0-BD9B-AAA8AC32C85D}"/>
              </a:ext>
            </a:extLst>
          </p:cNvPr>
          <p:cNvPicPr>
            <a:picLocks noChangeAspect="1"/>
          </p:cNvPicPr>
          <p:nvPr/>
        </p:nvPicPr>
        <p:blipFill rotWithShape="1">
          <a:blip r:embed="rId4"/>
          <a:srcRect r="133"/>
          <a:stretch/>
        </p:blipFill>
        <p:spPr>
          <a:xfrm>
            <a:off x="20" y="10"/>
            <a:ext cx="4571629" cy="6857990"/>
          </a:xfrm>
          <a:prstGeom prst="rect">
            <a:avLst/>
          </a:prstGeom>
        </p:spPr>
      </p:pic>
    </p:spTree>
    <p:extLst>
      <p:ext uri="{BB962C8B-B14F-4D97-AF65-F5344CB8AC3E}">
        <p14:creationId xmlns:p14="http://schemas.microsoft.com/office/powerpoint/2010/main" val="1351651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CA733A-8D25-4E63-8273-CC14052E0E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8979B21E-2908-4AD8-A5DD-BAC6E56DDC70}"/>
              </a:ext>
            </a:extLst>
          </p:cNvPr>
          <p:cNvSpPr>
            <a:spLocks noGrp="1"/>
          </p:cNvSpPr>
          <p:nvPr>
            <p:ph type="title"/>
          </p:nvPr>
        </p:nvSpPr>
        <p:spPr>
          <a:xfrm>
            <a:off x="1370693" y="4406537"/>
            <a:ext cx="9440034" cy="1088336"/>
          </a:xfrm>
        </p:spPr>
        <p:txBody>
          <a:bodyPr vert="horz" lIns="91440" tIns="45720" rIns="91440" bIns="45720" rtlCol="0" anchor="b">
            <a:normAutofit/>
          </a:bodyPr>
          <a:lstStyle/>
          <a:p>
            <a:r>
              <a:rPr lang="en-US" sz="4800">
                <a:cs typeface="+mj-lt"/>
              </a:rPr>
              <a:t>Правила поведения за столом </a:t>
            </a:r>
          </a:p>
          <a:p>
            <a:endParaRPr lang="en-US" sz="4800"/>
          </a:p>
        </p:txBody>
      </p:sp>
      <p:pic>
        <p:nvPicPr>
          <p:cNvPr id="11" name="Picture 10">
            <a:extLst>
              <a:ext uri="{FF2B5EF4-FFF2-40B4-BE49-F238E27FC236}">
                <a16:creationId xmlns:a16="http://schemas.microsoft.com/office/drawing/2014/main" id="{2BFB581C-2142-4222-9A3B-905AD6C0953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4" name="Рисунок 4" descr="Изображение выглядит как человек, стол, внутренний, сидит&#10;&#10;Описание создано с очень высокой степенью достоверности">
            <a:extLst>
              <a:ext uri="{FF2B5EF4-FFF2-40B4-BE49-F238E27FC236}">
                <a16:creationId xmlns:a16="http://schemas.microsoft.com/office/drawing/2014/main" id="{5E914AD3-3E7F-4826-94FF-7AF71FB0FD70}"/>
              </a:ext>
            </a:extLst>
          </p:cNvPr>
          <p:cNvPicPr>
            <a:picLocks noGrp="1" noChangeAspect="1"/>
          </p:cNvPicPr>
          <p:nvPr>
            <p:ph idx="1"/>
          </p:nvPr>
        </p:nvPicPr>
        <p:blipFill rotWithShape="1">
          <a:blip r:embed="rId4"/>
          <a:srcRect t="957" r="-1" b="32825"/>
          <a:stretch/>
        </p:blipFill>
        <p:spPr>
          <a:xfrm>
            <a:off x="-1" y="-1"/>
            <a:ext cx="12198915" cy="4220682"/>
          </a:xfrm>
          <a:prstGeom prst="rect">
            <a:avLst/>
          </a:prstGeom>
        </p:spPr>
      </p:pic>
    </p:spTree>
    <p:extLst>
      <p:ext uri="{BB962C8B-B14F-4D97-AF65-F5344CB8AC3E}">
        <p14:creationId xmlns:p14="http://schemas.microsoft.com/office/powerpoint/2010/main" val="3763720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6242CEC-8895-46AA-9973-DED4E475202B}"/>
              </a:ext>
            </a:extLst>
          </p:cNvPr>
          <p:cNvSpPr>
            <a:spLocks noGrp="1"/>
          </p:cNvSpPr>
          <p:nvPr>
            <p:ph idx="1"/>
          </p:nvPr>
        </p:nvSpPr>
        <p:spPr>
          <a:xfrm>
            <a:off x="670839" y="2087494"/>
            <a:ext cx="10850718" cy="2257009"/>
          </a:xfrm>
        </p:spPr>
        <p:txBody>
          <a:bodyPr/>
          <a:lstStyle/>
          <a:p>
            <a:pPr marL="36830" indent="0">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Посиделки в кругу семьи — это приятно, легко и комфортно. Но каждому из нас приходится бывать на светских мероприятиях, корпоративах, гуляньях в ресторане, в гостях, в конце концов. Поэтому очень важно знать о хороших манерах за столом, чтобы не ударить лицом в грязь в приличном обществе и не обидеть хозяйку дома или официанта. Ведь знание </a:t>
            </a:r>
            <a:r>
              <a:rPr lang="ru-RU" b="1">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базовых правил этикета</a:t>
            </a: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 — это признак вежливости и воспитанности.</a:t>
            </a:r>
            <a:endParaRPr lang="ru-RU">
              <a:latin typeface="Bookman Old Style"/>
            </a:endParaRPr>
          </a:p>
        </p:txBody>
      </p:sp>
    </p:spTree>
    <p:extLst>
      <p:ext uri="{BB962C8B-B14F-4D97-AF65-F5344CB8AC3E}">
        <p14:creationId xmlns:p14="http://schemas.microsoft.com/office/powerpoint/2010/main" val="173933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CCEB25-E2E3-481F-A03A-19767D3E72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FEDCC71D-7B1B-4C60-8F8A-F93E2ABB6627}"/>
              </a:ext>
            </a:extLst>
          </p:cNvPr>
          <p:cNvSpPr>
            <a:spLocks noGrp="1"/>
          </p:cNvSpPr>
          <p:nvPr>
            <p:ph idx="1"/>
          </p:nvPr>
        </p:nvSpPr>
        <p:spPr>
          <a:xfrm>
            <a:off x="339535" y="1312797"/>
            <a:ext cx="3995356" cy="5372924"/>
          </a:xfrm>
        </p:spPr>
        <p:txBody>
          <a:bodyPr anchor="t">
            <a:normAutofit/>
          </a:bodyPr>
          <a:lstStyle/>
          <a:p>
            <a:pPr marL="37465" indent="0">
              <a:buNone/>
            </a:pPr>
            <a:r>
              <a:rPr lang="ru-RU" sz="28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1.Носи сумку в левой руке. Правая рука должна быть всегда свободна, чтобы было удобно здороваться с другими гостями.</a:t>
            </a:r>
            <a:endParaRPr lang="ru-RU" sz="28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marL="37465" indent="0">
              <a:buNone/>
            </a:pPr>
            <a:r>
              <a:rPr lang="en-US" sz="1600" dirty="0"/>
              <a:t/>
            </a:r>
            <a:br>
              <a:rPr lang="en-US" sz="1600" dirty="0"/>
            </a:br>
            <a:endParaRPr lang="en-US" sz="1600">
              <a:ln>
                <a:solidFill>
                  <a:prstClr val="black">
                    <a:lumMod val="75000"/>
                    <a:lumOff val="25000"/>
                    <a:alpha val="10000"/>
                  </a:prstClr>
                </a:solidFill>
              </a:ln>
              <a:effectLst>
                <a:outerShdw blurRad="9525" dist="25400" dir="14640000" algn="tl" rotWithShape="0">
                  <a:prstClr val="black">
                    <a:alpha val="30000"/>
                  </a:prstClr>
                </a:outerShdw>
              </a:effectLst>
              <a:cs typeface="Dubai" panose="02040603050505030304"/>
            </a:endParaRPr>
          </a:p>
          <a:p>
            <a:pPr indent="-305435"/>
            <a:endParaRPr lang="ru-RU" sz="1600">
              <a:ln>
                <a:solidFill>
                  <a:prstClr val="black">
                    <a:lumMod val="75000"/>
                    <a:lumOff val="25000"/>
                    <a:alpha val="10000"/>
                  </a:prstClr>
                </a:solidFill>
              </a:ln>
              <a:effectLst>
                <a:outerShdw blurRad="9525" dist="25400" dir="14640000" algn="tl" rotWithShape="0">
                  <a:prstClr val="black">
                    <a:alpha val="30000"/>
                  </a:prstClr>
                </a:outerShdw>
              </a:effectLst>
              <a:cs typeface="Dubai"/>
            </a:endParaRPr>
          </a:p>
        </p:txBody>
      </p:sp>
      <p:pic>
        <p:nvPicPr>
          <p:cNvPr id="11" name="Picture 10">
            <a:extLst>
              <a:ext uri="{FF2B5EF4-FFF2-40B4-BE49-F238E27FC236}">
                <a16:creationId xmlns:a16="http://schemas.microsoft.com/office/drawing/2014/main" id="{B536FA4E-0152-4E27-91DA-0FC22D1846B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4" name="Рисунок 4" descr="Изображение выглядит как человек, внутренний, одежда, стоит&#10;&#10;Описание создано с очень высокой степенью достоверности">
            <a:extLst>
              <a:ext uri="{FF2B5EF4-FFF2-40B4-BE49-F238E27FC236}">
                <a16:creationId xmlns:a16="http://schemas.microsoft.com/office/drawing/2014/main" id="{A6E256E4-3359-482B-80E5-1B65F770AB83}"/>
              </a:ext>
            </a:extLst>
          </p:cNvPr>
          <p:cNvPicPr>
            <a:picLocks noChangeAspect="1"/>
          </p:cNvPicPr>
          <p:nvPr/>
        </p:nvPicPr>
        <p:blipFill rotWithShape="1">
          <a:blip r:embed="rId4"/>
          <a:srcRect l="6921" r="10919" b="-2"/>
          <a:stretch/>
        </p:blipFill>
        <p:spPr>
          <a:xfrm>
            <a:off x="4654295" y="10"/>
            <a:ext cx="7537705" cy="6857990"/>
          </a:xfrm>
          <a:prstGeom prst="rect">
            <a:avLst/>
          </a:prstGeom>
        </p:spPr>
      </p:pic>
    </p:spTree>
    <p:extLst>
      <p:ext uri="{BB962C8B-B14F-4D97-AF65-F5344CB8AC3E}">
        <p14:creationId xmlns:p14="http://schemas.microsoft.com/office/powerpoint/2010/main" val="3179502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CCEB25-E2E3-481F-A03A-19767D3E72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08587EF9-721B-44CD-82B5-60B4F6D65B03}"/>
              </a:ext>
            </a:extLst>
          </p:cNvPr>
          <p:cNvSpPr>
            <a:spLocks noGrp="1"/>
          </p:cNvSpPr>
          <p:nvPr>
            <p:ph idx="1"/>
          </p:nvPr>
        </p:nvSpPr>
        <p:spPr>
          <a:xfrm>
            <a:off x="207013" y="1014623"/>
            <a:ext cx="4260400" cy="5936142"/>
          </a:xfrm>
        </p:spPr>
        <p:txBody>
          <a:bodyPr anchor="t">
            <a:normAutofit/>
          </a:bodyPr>
          <a:lstStyle/>
          <a:p>
            <a:pPr marL="37465" indent="0">
              <a:buNone/>
            </a:pPr>
            <a:r>
              <a:rPr lang="ru-RU" sz="24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rPr>
              <a:t>2. </a:t>
            </a:r>
            <a:r>
              <a:rPr lang="ru-RU" sz="24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Не клади свой смартфон на стол, а уж тем более не сиди во время трапезы в соцсетях, чтобы не обидеть собеседника. К тому же гораздо интереснее общаться с человеком вживую, чем писать целый вечер сообщения. </a:t>
            </a:r>
            <a:endParaRPr lang="ru-RU" sz="24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p:txBody>
      </p:sp>
      <p:pic>
        <p:nvPicPr>
          <p:cNvPr id="11" name="Picture 10">
            <a:extLst>
              <a:ext uri="{FF2B5EF4-FFF2-40B4-BE49-F238E27FC236}">
                <a16:creationId xmlns:a16="http://schemas.microsoft.com/office/drawing/2014/main" id="{B536FA4E-0152-4E27-91DA-0FC22D1846B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4" name="Рисунок 4" descr="Изображение выглядит как объект, рука, маленький, сидит&#10;&#10;Описание создано с очень высокой степенью достоверности">
            <a:extLst>
              <a:ext uri="{FF2B5EF4-FFF2-40B4-BE49-F238E27FC236}">
                <a16:creationId xmlns:a16="http://schemas.microsoft.com/office/drawing/2014/main" id="{57A71E40-4740-46F2-A65D-022AC8C43640}"/>
              </a:ext>
            </a:extLst>
          </p:cNvPr>
          <p:cNvPicPr>
            <a:picLocks noChangeAspect="1"/>
          </p:cNvPicPr>
          <p:nvPr/>
        </p:nvPicPr>
        <p:blipFill rotWithShape="1">
          <a:blip r:embed="rId4"/>
          <a:srcRect l="13142" r="13219" b="2"/>
          <a:stretch/>
        </p:blipFill>
        <p:spPr>
          <a:xfrm>
            <a:off x="4654295" y="10"/>
            <a:ext cx="7537705" cy="6857990"/>
          </a:xfrm>
          <a:prstGeom prst="rect">
            <a:avLst/>
          </a:prstGeom>
        </p:spPr>
      </p:pic>
    </p:spTree>
    <p:extLst>
      <p:ext uri="{BB962C8B-B14F-4D97-AF65-F5344CB8AC3E}">
        <p14:creationId xmlns:p14="http://schemas.microsoft.com/office/powerpoint/2010/main" val="3808397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CB840F-8E41-4CA5-B79B-25CC80AD23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F8600012-AE44-4491-8940-03ED1FC1E5B2}"/>
              </a:ext>
            </a:extLst>
          </p:cNvPr>
          <p:cNvSpPr>
            <a:spLocks noGrp="1"/>
          </p:cNvSpPr>
          <p:nvPr>
            <p:ph idx="1"/>
          </p:nvPr>
        </p:nvSpPr>
        <p:spPr>
          <a:xfrm>
            <a:off x="571449" y="579588"/>
            <a:ext cx="3777736" cy="4283959"/>
          </a:xfrm>
        </p:spPr>
        <p:txBody>
          <a:bodyPr vert="horz" lIns="91440" tIns="45720" rIns="91440" bIns="45720" rtlCol="0" anchor="t">
            <a:noAutofit/>
          </a:bodyPr>
          <a:lstStyle/>
          <a:p>
            <a:pPr marL="37465" indent="0">
              <a:buNone/>
            </a:pPr>
            <a:r>
              <a:rPr lang="ru-RU" sz="24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rPr>
              <a:t>3.</a:t>
            </a:r>
            <a:r>
              <a:rPr lang="ru-RU" sz="24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Находясь в ресторане, правильно располагай столовые приборы. Ведь именно по ним официанты читают твое настроение. Это очень важный момент, который поможет избежать недоразумений с обслуживающим персоналом.</a:t>
            </a:r>
            <a:endParaRPr lang="ru-RU" sz="24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p:txBody>
      </p:sp>
      <p:pic>
        <p:nvPicPr>
          <p:cNvPr id="4" name="Рисунок 4" descr="Изображение выглядит как красный, часы, тарелка, стол&#10;&#10;Описание создано с очень высокой степенью достоверности">
            <a:extLst>
              <a:ext uri="{FF2B5EF4-FFF2-40B4-BE49-F238E27FC236}">
                <a16:creationId xmlns:a16="http://schemas.microsoft.com/office/drawing/2014/main" id="{EAE97BE3-365F-435E-A9D6-2675A2BDAE5F}"/>
              </a:ext>
            </a:extLst>
          </p:cNvPr>
          <p:cNvPicPr>
            <a:picLocks noChangeAspect="1"/>
          </p:cNvPicPr>
          <p:nvPr/>
        </p:nvPicPr>
        <p:blipFill>
          <a:blip r:embed="rId3"/>
          <a:stretch>
            <a:fillRect/>
          </a:stretch>
        </p:blipFill>
        <p:spPr>
          <a:xfrm>
            <a:off x="4915348" y="1484413"/>
            <a:ext cx="6633184" cy="3465838"/>
          </a:xfrm>
          <a:prstGeom prst="rect">
            <a:avLst/>
          </a:prstGeom>
        </p:spPr>
      </p:pic>
    </p:spTree>
    <p:extLst>
      <p:ext uri="{BB962C8B-B14F-4D97-AF65-F5344CB8AC3E}">
        <p14:creationId xmlns:p14="http://schemas.microsoft.com/office/powerpoint/2010/main" val="2139278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CCEB25-E2E3-481F-A03A-19767D3E72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5D2C2B24-7D5F-4333-BBDA-84B10B1E68F0}"/>
              </a:ext>
            </a:extLst>
          </p:cNvPr>
          <p:cNvSpPr>
            <a:spLocks noGrp="1"/>
          </p:cNvSpPr>
          <p:nvPr>
            <p:ph idx="1"/>
          </p:nvPr>
        </p:nvSpPr>
        <p:spPr>
          <a:xfrm>
            <a:off x="85535" y="1323840"/>
            <a:ext cx="4337704" cy="5538576"/>
          </a:xfrm>
        </p:spPr>
        <p:txBody>
          <a:bodyPr anchor="t">
            <a:normAutofit/>
          </a:bodyPr>
          <a:lstStyle/>
          <a:p>
            <a:pPr marL="37465" indent="0">
              <a:buNone/>
            </a:pPr>
            <a:r>
              <a:rPr lang="ru-RU" sz="24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rPr>
              <a:t>4.</a:t>
            </a:r>
            <a:r>
              <a:rPr lang="ru-RU" sz="24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Запомни: чокаться не принято в приличном обществе! Не нужно соприкасаться бокалами ради любимого звона. Просто приподними бокал до уровня глаз и встреться взглядом с теми, с кем выпиваешь.</a:t>
            </a:r>
            <a:endParaRPr lang="ru-RU" sz="24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p:txBody>
      </p:sp>
      <p:pic>
        <p:nvPicPr>
          <p:cNvPr id="11" name="Picture 10">
            <a:extLst>
              <a:ext uri="{FF2B5EF4-FFF2-40B4-BE49-F238E27FC236}">
                <a16:creationId xmlns:a16="http://schemas.microsoft.com/office/drawing/2014/main" id="{B536FA4E-0152-4E27-91DA-0FC22D1846B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4" name="Рисунок 4" descr="Изображение выглядит как контейнер, стекло, стол, сидит&#10;&#10;Описание создано с очень высокой степенью достоверности">
            <a:extLst>
              <a:ext uri="{FF2B5EF4-FFF2-40B4-BE49-F238E27FC236}">
                <a16:creationId xmlns:a16="http://schemas.microsoft.com/office/drawing/2014/main" id="{E7BA9B84-907F-4EB1-8A54-B7D3CDA42474}"/>
              </a:ext>
            </a:extLst>
          </p:cNvPr>
          <p:cNvPicPr>
            <a:picLocks noChangeAspect="1"/>
          </p:cNvPicPr>
          <p:nvPr/>
        </p:nvPicPr>
        <p:blipFill rotWithShape="1">
          <a:blip r:embed="rId4"/>
          <a:srcRect t="4395" r="-1" b="4621"/>
          <a:stretch/>
        </p:blipFill>
        <p:spPr>
          <a:xfrm>
            <a:off x="4654295" y="10"/>
            <a:ext cx="7537705" cy="6857990"/>
          </a:xfrm>
          <a:prstGeom prst="rect">
            <a:avLst/>
          </a:prstGeom>
        </p:spPr>
      </p:pic>
    </p:spTree>
    <p:extLst>
      <p:ext uri="{BB962C8B-B14F-4D97-AF65-F5344CB8AC3E}">
        <p14:creationId xmlns:p14="http://schemas.microsoft.com/office/powerpoint/2010/main" val="2920815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CCEB25-E2E3-481F-A03A-19767D3E72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16DF4B9F-0B67-4522-A580-CC3376D15B03}"/>
              </a:ext>
            </a:extLst>
          </p:cNvPr>
          <p:cNvSpPr>
            <a:spLocks noGrp="1"/>
          </p:cNvSpPr>
          <p:nvPr>
            <p:ph idx="1"/>
          </p:nvPr>
        </p:nvSpPr>
        <p:spPr>
          <a:xfrm>
            <a:off x="350578" y="1102971"/>
            <a:ext cx="3907009" cy="5240402"/>
          </a:xfrm>
        </p:spPr>
        <p:txBody>
          <a:bodyPr anchor="t">
            <a:normAutofit/>
          </a:bodyPr>
          <a:lstStyle/>
          <a:p>
            <a:pPr marL="37465" indent="0">
              <a:buNone/>
            </a:pPr>
            <a:r>
              <a:rPr lang="ru-RU" sz="24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rPr>
              <a:t>5.</a:t>
            </a:r>
            <a:r>
              <a:rPr lang="ru-RU" sz="24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В ресторане не принято помогать официанту: не стоит передавать ему тарелку, помогать поставить блюдо. Так ты только сбиваешь с толку работника и мешаешь другим гостям.</a:t>
            </a:r>
          </a:p>
          <a:p>
            <a:pPr marL="37465" indent="0">
              <a:buNone/>
            </a:pPr>
            <a:endParaRPr lang="ru-RU" sz="16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p:txBody>
      </p:sp>
      <p:pic>
        <p:nvPicPr>
          <p:cNvPr id="11" name="Picture 10">
            <a:extLst>
              <a:ext uri="{FF2B5EF4-FFF2-40B4-BE49-F238E27FC236}">
                <a16:creationId xmlns:a16="http://schemas.microsoft.com/office/drawing/2014/main" id="{B536FA4E-0152-4E27-91DA-0FC22D1846B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4" name="Рисунок 4" descr="Изображение выглядит как человек, внутренний, стол, еда&#10;&#10;Описание создано с очень высокой степенью достоверности">
            <a:extLst>
              <a:ext uri="{FF2B5EF4-FFF2-40B4-BE49-F238E27FC236}">
                <a16:creationId xmlns:a16="http://schemas.microsoft.com/office/drawing/2014/main" id="{CDF7508D-46CF-4C89-8EC8-98310A8029EE}"/>
              </a:ext>
            </a:extLst>
          </p:cNvPr>
          <p:cNvPicPr>
            <a:picLocks noChangeAspect="1"/>
          </p:cNvPicPr>
          <p:nvPr/>
        </p:nvPicPr>
        <p:blipFill rotWithShape="1">
          <a:blip r:embed="rId4"/>
          <a:srcRect l="26442" r="192" b="-1"/>
          <a:stretch/>
        </p:blipFill>
        <p:spPr>
          <a:xfrm>
            <a:off x="4654295" y="10"/>
            <a:ext cx="7537705" cy="6857990"/>
          </a:xfrm>
          <a:prstGeom prst="rect">
            <a:avLst/>
          </a:prstGeom>
        </p:spPr>
      </p:pic>
    </p:spTree>
    <p:extLst>
      <p:ext uri="{BB962C8B-B14F-4D97-AF65-F5344CB8AC3E}">
        <p14:creationId xmlns:p14="http://schemas.microsoft.com/office/powerpoint/2010/main" val="1214110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CCEB25-E2E3-481F-A03A-19767D3E72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51FC627A-0B67-4AF8-8B07-B3D7102D992A}"/>
              </a:ext>
            </a:extLst>
          </p:cNvPr>
          <p:cNvSpPr>
            <a:spLocks noGrp="1"/>
          </p:cNvSpPr>
          <p:nvPr>
            <p:ph idx="1"/>
          </p:nvPr>
        </p:nvSpPr>
        <p:spPr>
          <a:xfrm>
            <a:off x="207013" y="1379058"/>
            <a:ext cx="3995357" cy="5019533"/>
          </a:xfrm>
        </p:spPr>
        <p:txBody>
          <a:bodyPr anchor="t">
            <a:normAutofit/>
          </a:bodyPr>
          <a:lstStyle/>
          <a:p>
            <a:pPr marL="37465" indent="0">
              <a:buNone/>
            </a:pPr>
            <a:r>
              <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rPr>
              <a:t>6.</a:t>
            </a:r>
            <a:r>
              <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Также ты не обязана помогать хозяйке дома убирать посуду со стола. Из вежливости ты можешь предложить ей помощь, но по правилам этикета хозяйка должна поблагодарить тебя и отказать. </a:t>
            </a:r>
          </a:p>
          <a:p>
            <a:pPr marL="37465" indent="0">
              <a:buNone/>
            </a:pPr>
            <a:endParaRPr lang="ru-RU" sz="2000"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marL="37465" indent="0">
              <a:buNone/>
            </a:pPr>
            <a:endParaRPr lang="ru-RU" sz="16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p:txBody>
      </p:sp>
      <p:pic>
        <p:nvPicPr>
          <p:cNvPr id="11" name="Picture 10">
            <a:extLst>
              <a:ext uri="{FF2B5EF4-FFF2-40B4-BE49-F238E27FC236}">
                <a16:creationId xmlns:a16="http://schemas.microsoft.com/office/drawing/2014/main" id="{B536FA4E-0152-4E27-91DA-0FC22D1846B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4" name="Рисунок 4" descr="Изображение выглядит как человек, внутренний, еда, окно&#10;&#10;Описание создано с очень высокой степенью достоверности">
            <a:extLst>
              <a:ext uri="{FF2B5EF4-FFF2-40B4-BE49-F238E27FC236}">
                <a16:creationId xmlns:a16="http://schemas.microsoft.com/office/drawing/2014/main" id="{6D184477-94FB-4D35-B40E-75C4469A5915}"/>
              </a:ext>
            </a:extLst>
          </p:cNvPr>
          <p:cNvPicPr>
            <a:picLocks noChangeAspect="1"/>
          </p:cNvPicPr>
          <p:nvPr/>
        </p:nvPicPr>
        <p:blipFill rotWithShape="1">
          <a:blip r:embed="rId4"/>
          <a:srcRect l="12230" r="14679"/>
          <a:stretch/>
        </p:blipFill>
        <p:spPr>
          <a:xfrm>
            <a:off x="4654295" y="10"/>
            <a:ext cx="7537705" cy="6857990"/>
          </a:xfrm>
          <a:prstGeom prst="rect">
            <a:avLst/>
          </a:prstGeom>
        </p:spPr>
      </p:pic>
    </p:spTree>
    <p:extLst>
      <p:ext uri="{BB962C8B-B14F-4D97-AF65-F5344CB8AC3E}">
        <p14:creationId xmlns:p14="http://schemas.microsoft.com/office/powerpoint/2010/main" val="1380375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CCEB25-E2E3-481F-A03A-19767D3E72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C40CC9E5-EB0A-4682-83BD-C2183EDDA123}"/>
              </a:ext>
            </a:extLst>
          </p:cNvPr>
          <p:cNvSpPr>
            <a:spLocks noGrp="1"/>
          </p:cNvSpPr>
          <p:nvPr>
            <p:ph idx="1"/>
          </p:nvPr>
        </p:nvSpPr>
        <p:spPr>
          <a:xfrm>
            <a:off x="913795" y="1732449"/>
            <a:ext cx="3078749" cy="4058751"/>
          </a:xfrm>
        </p:spPr>
        <p:txBody>
          <a:bodyPr anchor="t">
            <a:normAutofit/>
          </a:bodyPr>
          <a:lstStyle/>
          <a:p>
            <a:pPr marL="37465" indent="0">
              <a:buNone/>
            </a:pPr>
            <a:r>
              <a:rPr lang="ru-RU" sz="2400">
                <a:ln>
                  <a:solidFill>
                    <a:prstClr val="black">
                      <a:lumMod val="75000"/>
                      <a:lumOff val="25000"/>
                      <a:alpha val="10000"/>
                    </a:prstClr>
                  </a:solidFill>
                </a:ln>
                <a:effectLst>
                  <a:outerShdw blurRad="9525" dist="25400" dir="14640000" algn="tl" rotWithShape="0">
                    <a:prstClr val="black">
                      <a:alpha val="30000"/>
                    </a:prstClr>
                  </a:outerShdw>
                </a:effectLst>
                <a:cs typeface="Dubai" panose="02040603050505030304"/>
              </a:rPr>
              <a:t>7.</a:t>
            </a:r>
            <a:r>
              <a:rPr lang="ru-RU" sz="24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В ресторане именно женщина решает, когда ужин закончен.</a:t>
            </a:r>
            <a:endParaRPr lang="ru-RU" sz="24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p:txBody>
      </p:sp>
      <p:pic>
        <p:nvPicPr>
          <p:cNvPr id="11" name="Picture 10">
            <a:extLst>
              <a:ext uri="{FF2B5EF4-FFF2-40B4-BE49-F238E27FC236}">
                <a16:creationId xmlns:a16="http://schemas.microsoft.com/office/drawing/2014/main" id="{B536FA4E-0152-4E27-91DA-0FC22D1846B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4" name="Рисунок 4" descr="Изображение выглядит как человек, внутренний, женщина, стол&#10;&#10;Описание создано с очень высокой степенью достоверности">
            <a:extLst>
              <a:ext uri="{FF2B5EF4-FFF2-40B4-BE49-F238E27FC236}">
                <a16:creationId xmlns:a16="http://schemas.microsoft.com/office/drawing/2014/main" id="{0677455B-F014-4673-92C4-E6EB8744D97A}"/>
              </a:ext>
            </a:extLst>
          </p:cNvPr>
          <p:cNvPicPr>
            <a:picLocks noChangeAspect="1"/>
          </p:cNvPicPr>
          <p:nvPr/>
        </p:nvPicPr>
        <p:blipFill rotWithShape="1">
          <a:blip r:embed="rId4"/>
          <a:srcRect l="192" r="26441" b="-1"/>
          <a:stretch/>
        </p:blipFill>
        <p:spPr>
          <a:xfrm>
            <a:off x="4654295" y="10"/>
            <a:ext cx="7537705" cy="6857990"/>
          </a:xfrm>
          <a:prstGeom prst="rect">
            <a:avLst/>
          </a:prstGeom>
        </p:spPr>
      </p:pic>
    </p:spTree>
    <p:extLst>
      <p:ext uri="{BB962C8B-B14F-4D97-AF65-F5344CB8AC3E}">
        <p14:creationId xmlns:p14="http://schemas.microsoft.com/office/powerpoint/2010/main" val="3220369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CCEB25-E2E3-481F-A03A-19767D3E72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946865D2-86B0-4E11-87B7-64A18894F144}"/>
              </a:ext>
            </a:extLst>
          </p:cNvPr>
          <p:cNvSpPr>
            <a:spLocks noGrp="1"/>
          </p:cNvSpPr>
          <p:nvPr>
            <p:ph idx="1"/>
          </p:nvPr>
        </p:nvSpPr>
        <p:spPr>
          <a:xfrm>
            <a:off x="361622" y="1125057"/>
            <a:ext cx="3630922" cy="4666143"/>
          </a:xfrm>
        </p:spPr>
        <p:txBody>
          <a:bodyPr anchor="t">
            <a:normAutofit/>
          </a:bodyPr>
          <a:lstStyle/>
          <a:p>
            <a:pPr marL="37465" indent="0">
              <a:buNone/>
            </a:pPr>
            <a:r>
              <a:rPr lang="ru-RU" sz="24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8.В какое заведение ты бы ни зашла, нужно здороваться с администратором, официантом или присутствующими. Их статус, пол и национальность роли не играют.</a:t>
            </a:r>
          </a:p>
          <a:p>
            <a:pPr marL="37465" indent="0">
              <a:buNone/>
            </a:pPr>
            <a:endParaRPr lang="ru-RU" sz="2400"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a:endParaRPr>
          </a:p>
          <a:p>
            <a:pPr marL="37465" indent="0">
              <a:buNone/>
            </a:pPr>
            <a:endParaRPr lang="ru-RU" sz="16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a:endParaRPr>
          </a:p>
        </p:txBody>
      </p:sp>
      <p:pic>
        <p:nvPicPr>
          <p:cNvPr id="11" name="Picture 10">
            <a:extLst>
              <a:ext uri="{FF2B5EF4-FFF2-40B4-BE49-F238E27FC236}">
                <a16:creationId xmlns:a16="http://schemas.microsoft.com/office/drawing/2014/main" id="{B536FA4E-0152-4E27-91DA-0FC22D1846B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4" name="Рисунок 4" descr="Изображение выглядит как стол, человек, внутренний, женщина&#10;&#10;Описание создано с очень высокой степенью достоверности">
            <a:extLst>
              <a:ext uri="{FF2B5EF4-FFF2-40B4-BE49-F238E27FC236}">
                <a16:creationId xmlns:a16="http://schemas.microsoft.com/office/drawing/2014/main" id="{4C2DFF51-3BCA-47FC-8532-C68879369CC0}"/>
              </a:ext>
            </a:extLst>
          </p:cNvPr>
          <p:cNvPicPr>
            <a:picLocks noChangeAspect="1"/>
          </p:cNvPicPr>
          <p:nvPr/>
        </p:nvPicPr>
        <p:blipFill rotWithShape="1">
          <a:blip r:embed="rId4"/>
          <a:srcRect l="22241" r="5492"/>
          <a:stretch/>
        </p:blipFill>
        <p:spPr>
          <a:xfrm>
            <a:off x="4654295" y="10"/>
            <a:ext cx="7537705" cy="6857990"/>
          </a:xfrm>
          <a:prstGeom prst="rect">
            <a:avLst/>
          </a:prstGeom>
        </p:spPr>
      </p:pic>
    </p:spTree>
    <p:extLst>
      <p:ext uri="{BB962C8B-B14F-4D97-AF65-F5344CB8AC3E}">
        <p14:creationId xmlns:p14="http://schemas.microsoft.com/office/powerpoint/2010/main" val="2703450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72339C-3A32-463A-9C70-972CC46AF36A}"/>
              </a:ext>
            </a:extLst>
          </p:cNvPr>
          <p:cNvSpPr>
            <a:spLocks noGrp="1"/>
          </p:cNvSpPr>
          <p:nvPr>
            <p:ph type="title"/>
          </p:nvPr>
        </p:nvSpPr>
        <p:spPr>
          <a:xfrm>
            <a:off x="913795" y="609600"/>
            <a:ext cx="10353762" cy="1257300"/>
          </a:xfrm>
        </p:spPr>
        <p:txBody>
          <a:bodyPr>
            <a:normAutofit/>
          </a:bodyPr>
          <a:lstStyle/>
          <a:p>
            <a:r>
              <a:rPr lang="ru-RU">
                <a:ln>
                  <a:solidFill>
                    <a:prstClr val="black">
                      <a:lumMod val="75000"/>
                      <a:lumOff val="25000"/>
                      <a:alpha val="10000"/>
                    </a:prstClr>
                  </a:solidFill>
                </a:ln>
                <a:effectLst>
                  <a:outerShdw blurRad="9525" dist="25400" dir="14640000" algn="tl" rotWithShape="0">
                    <a:prstClr val="black">
                      <a:alpha val="30000"/>
                    </a:prstClr>
                  </a:outerShdw>
                </a:effectLst>
              </a:rPr>
              <a:t>План </a:t>
            </a:r>
            <a:endParaRPr lang="ru-RU"/>
          </a:p>
        </p:txBody>
      </p:sp>
      <p:graphicFrame>
        <p:nvGraphicFramePr>
          <p:cNvPr id="6" name="Объект 2">
            <a:extLst>
              <a:ext uri="{FF2B5EF4-FFF2-40B4-BE49-F238E27FC236}">
                <a16:creationId xmlns:a16="http://schemas.microsoft.com/office/drawing/2014/main" id="{B775C17F-2C71-44C0-BC14-121B3C362E45}"/>
              </a:ext>
            </a:extLst>
          </p:cNvPr>
          <p:cNvGraphicFramePr>
            <a:graphicFrameLocks noGrp="1"/>
          </p:cNvGraphicFramePr>
          <p:nvPr>
            <p:ph idx="1"/>
            <p:extLst>
              <p:ext uri="{D42A27DB-BD31-4B8C-83A1-F6EECF244321}">
                <p14:modId xmlns:p14="http://schemas.microsoft.com/office/powerpoint/2010/main" val="2311017733"/>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53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AD09A96-22D1-40FA-8DE2-D0BD17CD96C3}"/>
              </a:ext>
            </a:extLst>
          </p:cNvPr>
          <p:cNvSpPr>
            <a:spLocks noGrp="1"/>
          </p:cNvSpPr>
          <p:nvPr>
            <p:ph idx="1"/>
          </p:nvPr>
        </p:nvSpPr>
        <p:spPr>
          <a:xfrm>
            <a:off x="703969" y="2109581"/>
            <a:ext cx="10563588" cy="3681618"/>
          </a:xfrm>
        </p:spPr>
        <p:txBody>
          <a:bodyPr/>
          <a:lstStyle/>
          <a:p>
            <a:pPr marL="37465" indent="0" algn="ctr">
              <a:buNone/>
            </a:pPr>
            <a: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hlinkClick r:id="rId2"/>
              </a:rPr>
              <a:t>Каждый день мы нарушаем правила этикета</a:t>
            </a: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 Но как же было бы здорово, если бы люди применяли все нормы поведения в обществе. Мир бы сразу стал вежливее и добрее.</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p:txBody>
      </p:sp>
    </p:spTree>
    <p:extLst>
      <p:ext uri="{BB962C8B-B14F-4D97-AF65-F5344CB8AC3E}">
        <p14:creationId xmlns:p14="http://schemas.microsoft.com/office/powerpoint/2010/main" val="3292244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10">
            <a:extLst>
              <a:ext uri="{FF2B5EF4-FFF2-40B4-BE49-F238E27FC236}">
                <a16:creationId xmlns:a16="http://schemas.microsoft.com/office/drawing/2014/main" id="{1E70A317-DCED-4E80-AA2D-467D8702E5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E3F2672C-16F1-4AB6-AAA7-641EE91EF889}"/>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4200">
                <a:cs typeface="+mj-lt"/>
              </a:rPr>
              <a:t>Правила этикета в ресторане </a:t>
            </a:r>
            <a:endParaRPr lang="en-US" sz="4200"/>
          </a:p>
        </p:txBody>
      </p:sp>
      <p:pic>
        <p:nvPicPr>
          <p:cNvPr id="6" name="Рисунок 6" descr="Изображение выглядит как стол, внутренний, сидит, тарелка&#10;&#10;Описание создано с очень высокой степенью достоверности">
            <a:extLst>
              <a:ext uri="{FF2B5EF4-FFF2-40B4-BE49-F238E27FC236}">
                <a16:creationId xmlns:a16="http://schemas.microsoft.com/office/drawing/2014/main" id="{B57BEA1C-9DF0-4D9C-85DC-5DB4611F90BD}"/>
              </a:ext>
            </a:extLst>
          </p:cNvPr>
          <p:cNvPicPr>
            <a:picLocks noGrp="1" noChangeAspect="1"/>
          </p:cNvPicPr>
          <p:nvPr>
            <p:ph idx="1"/>
          </p:nvPr>
        </p:nvPicPr>
        <p:blipFill rotWithShape="1">
          <a:blip r:embed="rId3"/>
          <a:srcRect t="10829" r="-1" b="16384"/>
          <a:stretch/>
        </p:blipFill>
        <p:spPr>
          <a:xfrm>
            <a:off x="4654297" y="10"/>
            <a:ext cx="7537704" cy="6857990"/>
          </a:xfrm>
          <a:prstGeom prst="rect">
            <a:avLst/>
          </a:prstGeom>
        </p:spPr>
      </p:pic>
    </p:spTree>
    <p:extLst>
      <p:ext uri="{BB962C8B-B14F-4D97-AF65-F5344CB8AC3E}">
        <p14:creationId xmlns:p14="http://schemas.microsoft.com/office/powerpoint/2010/main" val="1721257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C36DE94-FA6D-41B2-BFF0-8865B54607AB}"/>
              </a:ext>
            </a:extLst>
          </p:cNvPr>
          <p:cNvSpPr>
            <a:spLocks noGrp="1"/>
          </p:cNvSpPr>
          <p:nvPr>
            <p:ph idx="1"/>
          </p:nvPr>
        </p:nvSpPr>
        <p:spPr/>
        <p:txBody>
          <a:bodyPr/>
          <a:lstStyle/>
          <a:p>
            <a:pPr marL="37465" indent="0">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Знание </a:t>
            </a:r>
            <a:r>
              <a:rPr lang="ru-RU" b="1"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hlinkClick r:id="rId2"/>
              </a:rPr>
              <a:t>правил этикета</a:t>
            </a: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 – отличительная черта воспитанного и хорошо образованного человека. Если ты считаешь себя таким, ты должен обязательно владеть секретами </a:t>
            </a:r>
            <a:r>
              <a:rPr lang="ru-RU" b="1">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ресторанного этикета</a:t>
            </a: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 ведь поход в такое заведение, особенно если это деловая встреча, требует хорошего воспитания.</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p:txBody>
      </p:sp>
    </p:spTree>
    <p:extLst>
      <p:ext uri="{BB962C8B-B14F-4D97-AF65-F5344CB8AC3E}">
        <p14:creationId xmlns:p14="http://schemas.microsoft.com/office/powerpoint/2010/main" val="3740712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CB840F-8E41-4CA5-B79B-25CC80AD23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77F69554-C1F6-4DFC-A75F-38FE8DDBBB2B}"/>
              </a:ext>
            </a:extLst>
          </p:cNvPr>
          <p:cNvSpPr>
            <a:spLocks noGrp="1"/>
          </p:cNvSpPr>
          <p:nvPr>
            <p:ph idx="1"/>
          </p:nvPr>
        </p:nvSpPr>
        <p:spPr>
          <a:xfrm>
            <a:off x="472057" y="1047831"/>
            <a:ext cx="3783430" cy="5207194"/>
          </a:xfrm>
        </p:spPr>
        <p:txBody>
          <a:bodyPr>
            <a:normAutofit/>
          </a:bodyPr>
          <a:lstStyle/>
          <a:p>
            <a:pPr marL="457200" indent="-457200"/>
            <a:r>
              <a:rPr lang="ru-RU" sz="24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Не приступай к еде пока официанты не закончили подачу блюд и пока все гости не сели за стол.</a:t>
            </a:r>
            <a:endParaRPr lang="ru-RU" sz="24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marL="457200" indent="-457200"/>
            <a:r>
              <a:rPr lang="ru-RU" sz="24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Начинай с приборов, которые лежат дальше от края тарелки, с внешней стороны.</a:t>
            </a:r>
            <a:endParaRPr lang="ru-RU" sz="24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marL="37465" indent="0">
              <a:buNone/>
            </a:pPr>
            <a:endParaRPr lang="ru-RU" sz="2400" dirty="0">
              <a:ln>
                <a:solidFill>
                  <a:prstClr val="black">
                    <a:lumMod val="75000"/>
                    <a:lumOff val="25000"/>
                    <a:alpha val="10000"/>
                  </a:prstClr>
                </a:solidFill>
              </a:ln>
              <a:effectLst>
                <a:outerShdw blurRad="9525" dist="25400" dir="14640000" algn="tl" rotWithShape="0">
                  <a:prstClr val="black">
                    <a:alpha val="30000"/>
                  </a:prstClr>
                </a:outerShdw>
              </a:effectLst>
              <a:cs typeface="Dubai" panose="02040603050505030304"/>
            </a:endParaRPr>
          </a:p>
        </p:txBody>
      </p:sp>
      <p:sp>
        <p:nvSpPr>
          <p:cNvPr id="11" name="Rectangle 10">
            <a:extLst>
              <a:ext uri="{FF2B5EF4-FFF2-40B4-BE49-F238E27FC236}">
                <a16:creationId xmlns:a16="http://schemas.microsoft.com/office/drawing/2014/main" id="{BEF75C5D-2BA1-43DF-A7EA-02C7DEC122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965196"/>
            <a:ext cx="6581364" cy="4781641"/>
          </a:xfrm>
          <a:prstGeom prst="rect">
            <a:avLst/>
          </a:prstGeom>
          <a:solidFill>
            <a:schemeClr val="tx1"/>
          </a:solidFill>
          <a:ln w="190500">
            <a:solidFill>
              <a:srgbClr val="FFFFFF">
                <a:alpha val="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колесо, рисунок&#10;&#10;Описание создано с очень высокой степенью достоверности">
            <a:extLst>
              <a:ext uri="{FF2B5EF4-FFF2-40B4-BE49-F238E27FC236}">
                <a16:creationId xmlns:a16="http://schemas.microsoft.com/office/drawing/2014/main" id="{D8343E5F-9967-44CF-A344-F7EF557FF786}"/>
              </a:ext>
            </a:extLst>
          </p:cNvPr>
          <p:cNvPicPr>
            <a:picLocks noChangeAspect="1"/>
          </p:cNvPicPr>
          <p:nvPr/>
        </p:nvPicPr>
        <p:blipFill>
          <a:blip r:embed="rId3"/>
          <a:stretch>
            <a:fillRect/>
          </a:stretch>
        </p:blipFill>
        <p:spPr>
          <a:xfrm>
            <a:off x="5120640" y="2185294"/>
            <a:ext cx="5676236" cy="2341446"/>
          </a:xfrm>
          <a:prstGeom prst="rect">
            <a:avLst/>
          </a:prstGeom>
        </p:spPr>
      </p:pic>
    </p:spTree>
    <p:extLst>
      <p:ext uri="{BB962C8B-B14F-4D97-AF65-F5344CB8AC3E}">
        <p14:creationId xmlns:p14="http://schemas.microsoft.com/office/powerpoint/2010/main" val="712432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CCEB25-E2E3-481F-A03A-19767D3E72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80AEB49E-A75C-4DE2-86AD-235BE4858C89}"/>
              </a:ext>
            </a:extLst>
          </p:cNvPr>
          <p:cNvSpPr>
            <a:spLocks noGrp="1"/>
          </p:cNvSpPr>
          <p:nvPr>
            <p:ph idx="1"/>
          </p:nvPr>
        </p:nvSpPr>
        <p:spPr>
          <a:xfrm>
            <a:off x="96578" y="75928"/>
            <a:ext cx="4459183" cy="6742315"/>
          </a:xfrm>
        </p:spPr>
        <p:txBody>
          <a:bodyPr anchor="t">
            <a:normAutofit/>
          </a:bodyPr>
          <a:lstStyle/>
          <a:p>
            <a:pPr indent="-305435">
              <a:lnSpc>
                <a:spcPct val="100000"/>
              </a:lnSpc>
            </a:pPr>
            <a:r>
              <a:rPr lang="ru-RU" sz="18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Не стоит солить или перчить блюдо до того, как ты его попробовал, потому что этот жест будет воспринят поваром как оскорбление.</a:t>
            </a:r>
            <a:endParaRPr lang="ru-RU" sz="18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indent="-305435">
              <a:lnSpc>
                <a:spcPct val="100000"/>
              </a:lnSpc>
            </a:pPr>
            <a:r>
              <a:rPr lang="ru-RU" sz="18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Не следует тереть деревянные палочки друг о друга. Работники ресторана могут подумать, что ты сомневаешься в качестве палочек.</a:t>
            </a:r>
            <a:endParaRPr lang="ru-RU" sz="18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nSpc>
                <a:spcPct val="100000"/>
              </a:lnSpc>
            </a:pPr>
            <a:r>
              <a:rPr lang="ru-RU" sz="18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Не клади палочки на пиалу, потому что это грубое нарушение этикета.</a:t>
            </a:r>
            <a:endParaRPr lang="ru-RU" sz="18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a:endParaRPr>
          </a:p>
          <a:p>
            <a:pPr indent="-305435">
              <a:lnSpc>
                <a:spcPct val="100000"/>
              </a:lnSpc>
            </a:pPr>
            <a:r>
              <a:rPr lang="ru-RU" sz="18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Не втыкай палочки в еду вертикально. В Восточной Азии так обозначают подношение умершим.</a:t>
            </a:r>
            <a:endParaRPr lang="ru-RU" sz="18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nSpc>
                <a:spcPct val="100000"/>
              </a:lnSpc>
            </a:pPr>
            <a:r>
              <a:rPr lang="ru-RU" sz="18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Не клади на стол приборы после того, как ты приступил к блюду. После этого их можно положить только на тарелку.</a:t>
            </a:r>
            <a:endParaRPr lang="ru-RU" sz="18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nSpc>
                <a:spcPct val="100000"/>
              </a:lnSpc>
            </a:pPr>
            <a:endParaRPr lang="ru-RU" sz="1800" dirty="0">
              <a:ln>
                <a:solidFill>
                  <a:prstClr val="black">
                    <a:lumMod val="75000"/>
                    <a:lumOff val="25000"/>
                    <a:alpha val="10000"/>
                  </a:prstClr>
                </a:solidFill>
              </a:ln>
              <a:effectLst>
                <a:outerShdw blurRad="9525" dist="25400" dir="14640000" algn="tl" rotWithShape="0">
                  <a:prstClr val="black">
                    <a:alpha val="30000"/>
                  </a:prstClr>
                </a:outerShdw>
              </a:effectLst>
              <a:cs typeface="Dubai"/>
            </a:endParaRPr>
          </a:p>
        </p:txBody>
      </p:sp>
      <p:pic>
        <p:nvPicPr>
          <p:cNvPr id="11" name="Picture 10">
            <a:extLst>
              <a:ext uri="{FF2B5EF4-FFF2-40B4-BE49-F238E27FC236}">
                <a16:creationId xmlns:a16="http://schemas.microsoft.com/office/drawing/2014/main" id="{B536FA4E-0152-4E27-91DA-0FC22D1846B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4" name="Рисунок 4" descr="Изображение выглядит как тарелка, внутренний, стол, белый&#10;&#10;Описание создано с очень высокой степенью достоверности">
            <a:extLst>
              <a:ext uri="{FF2B5EF4-FFF2-40B4-BE49-F238E27FC236}">
                <a16:creationId xmlns:a16="http://schemas.microsoft.com/office/drawing/2014/main" id="{E5CD6D28-EC1C-45A0-9788-F0767ACC5A68}"/>
              </a:ext>
            </a:extLst>
          </p:cNvPr>
          <p:cNvPicPr>
            <a:picLocks noChangeAspect="1"/>
          </p:cNvPicPr>
          <p:nvPr/>
        </p:nvPicPr>
        <p:blipFill rotWithShape="1">
          <a:blip r:embed="rId4"/>
          <a:srcRect t="6204" r="-1" b="-1"/>
          <a:stretch/>
        </p:blipFill>
        <p:spPr>
          <a:xfrm>
            <a:off x="4654295" y="10"/>
            <a:ext cx="7537705" cy="6857990"/>
          </a:xfrm>
          <a:prstGeom prst="rect">
            <a:avLst/>
          </a:prstGeom>
        </p:spPr>
      </p:pic>
    </p:spTree>
    <p:extLst>
      <p:ext uri="{BB962C8B-B14F-4D97-AF65-F5344CB8AC3E}">
        <p14:creationId xmlns:p14="http://schemas.microsoft.com/office/powerpoint/2010/main" val="974993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CCEB25-E2E3-481F-A03A-19767D3E72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3A91AF51-30E2-4CEE-9BBF-4C4D1AC98483}"/>
              </a:ext>
            </a:extLst>
          </p:cNvPr>
          <p:cNvSpPr>
            <a:spLocks noGrp="1"/>
          </p:cNvSpPr>
          <p:nvPr>
            <p:ph idx="1"/>
          </p:nvPr>
        </p:nvSpPr>
        <p:spPr>
          <a:xfrm>
            <a:off x="118665" y="1920188"/>
            <a:ext cx="4381878" cy="4599881"/>
          </a:xfrm>
        </p:spPr>
        <p:txBody>
          <a:bodyPr anchor="t">
            <a:normAutofit/>
          </a:bodyPr>
          <a:lstStyle/>
          <a:p>
            <a:pPr indent="-305435"/>
            <a:r>
              <a:rPr lang="ru-RU" sz="200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Передавать соль и перец можно только вместе.</a:t>
            </a:r>
          </a:p>
          <a:p>
            <a:pPr indent="-305435"/>
            <a:r>
              <a:rPr lang="ru-RU" sz="200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Не передавай еду палочками. Это японский похоронный ритуал.</a:t>
            </a:r>
            <a:endParaRPr lang="ru-RU" sz="2000">
              <a:ln>
                <a:solidFill>
                  <a:prstClr val="black">
                    <a:lumMod val="75000"/>
                    <a:lumOff val="25000"/>
                    <a:alpha val="10000"/>
                  </a:prstClr>
                </a:solidFill>
              </a:ln>
              <a:effectLst>
                <a:outerShdw blurRad="9525" dist="25400" dir="14640000" algn="tl" rotWithShape="0">
                  <a:prstClr val="black">
                    <a:alpha val="30000"/>
                  </a:prstClr>
                </a:outerShdw>
              </a:effectLst>
              <a:cs typeface="Dubai" panose="02040603050505030304"/>
            </a:endParaRPr>
          </a:p>
          <a:p>
            <a:pPr indent="-305435"/>
            <a:r>
              <a:rPr lang="ru-RU" sz="200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Неофициальная сервировка.</a:t>
            </a:r>
            <a:endParaRPr lang="ru-RU" sz="2000">
              <a:ln>
                <a:solidFill>
                  <a:prstClr val="black">
                    <a:lumMod val="75000"/>
                    <a:lumOff val="25000"/>
                    <a:alpha val="10000"/>
                  </a:prstClr>
                </a:solidFill>
              </a:ln>
              <a:effectLst>
                <a:outerShdw blurRad="9525" dist="25400" dir="14640000" algn="tl" rotWithShape="0">
                  <a:prstClr val="black">
                    <a:alpha val="30000"/>
                  </a:prstClr>
                </a:outerShdw>
              </a:effectLst>
              <a:cs typeface="Dubai"/>
            </a:endParaRPr>
          </a:p>
          <a:p>
            <a:pPr indent="-305435"/>
            <a:endParaRPr lang="ru-RU" sz="1600">
              <a:ln>
                <a:solidFill>
                  <a:prstClr val="black">
                    <a:lumMod val="75000"/>
                    <a:lumOff val="25000"/>
                    <a:alpha val="10000"/>
                  </a:prstClr>
                </a:solidFill>
              </a:ln>
              <a:effectLst>
                <a:outerShdw blurRad="9525" dist="25400" dir="14640000" algn="tl" rotWithShape="0">
                  <a:prstClr val="black">
                    <a:alpha val="30000"/>
                  </a:prstClr>
                </a:outerShdw>
              </a:effectLst>
              <a:cs typeface="Dubai" panose="02040603050505030304"/>
            </a:endParaRPr>
          </a:p>
          <a:p>
            <a:pPr indent="-305435"/>
            <a:endParaRPr lang="ru-RU" sz="1600">
              <a:ln>
                <a:solidFill>
                  <a:prstClr val="black">
                    <a:lumMod val="75000"/>
                    <a:lumOff val="25000"/>
                    <a:alpha val="10000"/>
                  </a:prstClr>
                </a:solidFill>
              </a:ln>
              <a:effectLst>
                <a:outerShdw blurRad="9525" dist="25400" dir="14640000" algn="tl" rotWithShape="0">
                  <a:prstClr val="black">
                    <a:alpha val="30000"/>
                  </a:prstClr>
                </a:outerShdw>
              </a:effectLst>
              <a:cs typeface="Dubai" panose="02040603050505030304"/>
            </a:endParaRPr>
          </a:p>
        </p:txBody>
      </p:sp>
      <p:pic>
        <p:nvPicPr>
          <p:cNvPr id="11" name="Picture 10">
            <a:extLst>
              <a:ext uri="{FF2B5EF4-FFF2-40B4-BE49-F238E27FC236}">
                <a16:creationId xmlns:a16="http://schemas.microsoft.com/office/drawing/2014/main" id="{B536FA4E-0152-4E27-91DA-0FC22D1846B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4" name="Рисунок 4" descr="Изображение выглядит как текст&#10;&#10;Описание создано с очень высокой степенью достоверности">
            <a:extLst>
              <a:ext uri="{FF2B5EF4-FFF2-40B4-BE49-F238E27FC236}">
                <a16:creationId xmlns:a16="http://schemas.microsoft.com/office/drawing/2014/main" id="{33BF25A1-367F-4430-BD58-E80EE3BBB9A3}"/>
              </a:ext>
            </a:extLst>
          </p:cNvPr>
          <p:cNvPicPr>
            <a:picLocks noChangeAspect="1"/>
          </p:cNvPicPr>
          <p:nvPr/>
        </p:nvPicPr>
        <p:blipFill rotWithShape="1">
          <a:blip r:embed="rId4"/>
          <a:srcRect l="9908" r="15078" b="1"/>
          <a:stretch/>
        </p:blipFill>
        <p:spPr>
          <a:xfrm>
            <a:off x="4654295" y="10"/>
            <a:ext cx="7537705" cy="6857990"/>
          </a:xfrm>
          <a:prstGeom prst="rect">
            <a:avLst/>
          </a:prstGeom>
        </p:spPr>
      </p:pic>
    </p:spTree>
    <p:extLst>
      <p:ext uri="{BB962C8B-B14F-4D97-AF65-F5344CB8AC3E}">
        <p14:creationId xmlns:p14="http://schemas.microsoft.com/office/powerpoint/2010/main" val="2543824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CCEB25-E2E3-481F-A03A-19767D3E72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EFFC7FC0-2625-44D7-9219-CBB098784608}"/>
              </a:ext>
            </a:extLst>
          </p:cNvPr>
          <p:cNvSpPr>
            <a:spLocks noGrp="1"/>
          </p:cNvSpPr>
          <p:nvPr>
            <p:ph idx="1"/>
          </p:nvPr>
        </p:nvSpPr>
        <p:spPr>
          <a:xfrm>
            <a:off x="913795" y="2991405"/>
            <a:ext cx="3078749" cy="2799795"/>
          </a:xfrm>
        </p:spPr>
        <p:txBody>
          <a:bodyPr anchor="t">
            <a:normAutofit/>
          </a:bodyPr>
          <a:lstStyle/>
          <a:p>
            <a:pPr indent="-305435"/>
            <a:r>
              <a:rPr lang="ru-RU" sz="160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Официальная сервировка. </a:t>
            </a:r>
          </a:p>
          <a:p>
            <a:pPr indent="-305435"/>
            <a:r>
              <a:rPr lang="ru-RU" sz="160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Не забывай оставлять чаевые. </a:t>
            </a:r>
            <a:r>
              <a:rPr lang="ru-RU" sz="1600" b="1">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Сумма чаевых</a:t>
            </a:r>
            <a:r>
              <a:rPr lang="ru-RU" sz="160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 должна составлять не менее 10 % (20 % для США) от суммы заказа.</a:t>
            </a:r>
          </a:p>
        </p:txBody>
      </p:sp>
      <p:pic>
        <p:nvPicPr>
          <p:cNvPr id="11" name="Picture 10">
            <a:extLst>
              <a:ext uri="{FF2B5EF4-FFF2-40B4-BE49-F238E27FC236}">
                <a16:creationId xmlns:a16="http://schemas.microsoft.com/office/drawing/2014/main" id="{B536FA4E-0152-4E27-91DA-0FC22D1846B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4" name="Рисунок 4" descr="Изображение выглядит как текст, рисунок&#10;&#10;Описание создано с очень высокой степенью достоверности">
            <a:extLst>
              <a:ext uri="{FF2B5EF4-FFF2-40B4-BE49-F238E27FC236}">
                <a16:creationId xmlns:a16="http://schemas.microsoft.com/office/drawing/2014/main" id="{4692928A-7A88-4F01-832B-BDA893039989}"/>
              </a:ext>
            </a:extLst>
          </p:cNvPr>
          <p:cNvPicPr>
            <a:picLocks noChangeAspect="1"/>
          </p:cNvPicPr>
          <p:nvPr/>
        </p:nvPicPr>
        <p:blipFill rotWithShape="1">
          <a:blip r:embed="rId4"/>
          <a:srcRect l="4838" r="2561" b="-1"/>
          <a:stretch/>
        </p:blipFill>
        <p:spPr>
          <a:xfrm>
            <a:off x="4654295" y="10"/>
            <a:ext cx="7537705" cy="6857990"/>
          </a:xfrm>
          <a:prstGeom prst="rect">
            <a:avLst/>
          </a:prstGeom>
        </p:spPr>
      </p:pic>
    </p:spTree>
    <p:extLst>
      <p:ext uri="{BB962C8B-B14F-4D97-AF65-F5344CB8AC3E}">
        <p14:creationId xmlns:p14="http://schemas.microsoft.com/office/powerpoint/2010/main" val="2531057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70A317-DCED-4E80-AA2D-467D8702E5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E0D9BAFA-A360-4109-ABAF-CABC0F1AE0D4}"/>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4200">
                <a:cs typeface="+mj-lt"/>
              </a:rPr>
              <a:t>Серверовка. Виды </a:t>
            </a:r>
            <a:endParaRPr lang="en-US" sz="4200"/>
          </a:p>
        </p:txBody>
      </p:sp>
      <p:pic>
        <p:nvPicPr>
          <p:cNvPr id="4" name="Рисунок 4" descr="Изображение выглядит как стол, сидит, старый, вода&#10;&#10;Описание создано с очень высокой степенью достоверности">
            <a:extLst>
              <a:ext uri="{FF2B5EF4-FFF2-40B4-BE49-F238E27FC236}">
                <a16:creationId xmlns:a16="http://schemas.microsoft.com/office/drawing/2014/main" id="{126A79F7-B9A4-4C9F-B99F-43F145AB33A7}"/>
              </a:ext>
            </a:extLst>
          </p:cNvPr>
          <p:cNvPicPr>
            <a:picLocks noGrp="1" noChangeAspect="1"/>
          </p:cNvPicPr>
          <p:nvPr>
            <p:ph idx="1"/>
          </p:nvPr>
        </p:nvPicPr>
        <p:blipFill rotWithShape="1">
          <a:blip r:embed="rId3"/>
          <a:srcRect t="9018" r="-1" b="-1"/>
          <a:stretch/>
        </p:blipFill>
        <p:spPr>
          <a:xfrm>
            <a:off x="4654297" y="10"/>
            <a:ext cx="7537704" cy="6857990"/>
          </a:xfrm>
          <a:prstGeom prst="rect">
            <a:avLst/>
          </a:prstGeom>
        </p:spPr>
      </p:pic>
    </p:spTree>
    <p:extLst>
      <p:ext uri="{BB962C8B-B14F-4D97-AF65-F5344CB8AC3E}">
        <p14:creationId xmlns:p14="http://schemas.microsoft.com/office/powerpoint/2010/main" val="2016741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0A708EE-6B63-4263-AD06-0E1A2893210D}"/>
              </a:ext>
            </a:extLst>
          </p:cNvPr>
          <p:cNvSpPr>
            <a:spLocks noGrp="1"/>
          </p:cNvSpPr>
          <p:nvPr>
            <p:ph idx="1"/>
          </p:nvPr>
        </p:nvSpPr>
        <p:spPr/>
        <p:txBody>
          <a:bodyPr/>
          <a:lstStyle/>
          <a:p>
            <a:pPr marL="37465" indent="0" algn="ctr">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Праздничная сервировка стола — не только создаст настроение и проявит ваше внимание к гостям, но и подчеркнёт творческий вкус хозяйки</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marL="457200" indent="-457200">
              <a:buAutoNum type="arabicPeriod"/>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Стелим скатерть</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marL="457200" indent="-457200">
              <a:buAutoNum type="arabicPeriod"/>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Размещаем тарелки и приборы</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marL="457200" indent="-457200">
              <a:buAutoNum type="arabicPeriod"/>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Ставим бокалы, фужеры, стаканы</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marL="457200" indent="-457200">
              <a:buAutoNum type="arabicPeriod"/>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Раскладываем салфетки</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marL="457200" indent="-457200">
              <a:buAutoNum type="arabicPeriod"/>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Украшаем стол</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marL="494665" indent="-457200">
              <a:buAutoNum type="arabicPeriod"/>
            </a:pPr>
            <a:endPar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indent="-305435"/>
            <a:endPar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indent="-305435"/>
            <a:endParaRPr lang="ru-RU">
              <a:ln>
                <a:solidFill>
                  <a:prstClr val="black">
                    <a:lumMod val="75000"/>
                    <a:lumOff val="25000"/>
                    <a:alpha val="10000"/>
                  </a:prstClr>
                </a:solidFill>
              </a:ln>
              <a:effectLst>
                <a:outerShdw blurRad="9525" dist="25400" dir="14640000" algn="tl" rotWithShape="0">
                  <a:prstClr val="black">
                    <a:alpha val="30000"/>
                  </a:prstClr>
                </a:outerShdw>
              </a:effectLst>
              <a:cs typeface="Dubai" panose="02040603050505030304"/>
            </a:endParaRPr>
          </a:p>
          <a:p>
            <a:pPr indent="-305435"/>
            <a:endParaRPr lang="ru-RU" dirty="0">
              <a:ln>
                <a:solidFill>
                  <a:prstClr val="black">
                    <a:lumMod val="75000"/>
                    <a:lumOff val="25000"/>
                    <a:alpha val="10000"/>
                  </a:prstClr>
                </a:solidFill>
              </a:ln>
              <a:effectLst>
                <a:outerShdw blurRad="9525" dist="25400" dir="14640000" algn="tl" rotWithShape="0">
                  <a:prstClr val="black">
                    <a:alpha val="30000"/>
                  </a:prstClr>
                </a:outerShdw>
              </a:effectLst>
              <a:cs typeface="Dubai"/>
            </a:endParaRPr>
          </a:p>
        </p:txBody>
      </p:sp>
    </p:spTree>
    <p:extLst>
      <p:ext uri="{BB962C8B-B14F-4D97-AF65-F5344CB8AC3E}">
        <p14:creationId xmlns:p14="http://schemas.microsoft.com/office/powerpoint/2010/main" val="2367416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322972-F739-47BA-845A-6105E1D0D94F}"/>
              </a:ext>
            </a:extLst>
          </p:cNvPr>
          <p:cNvSpPr>
            <a:spLocks noGrp="1"/>
          </p:cNvSpPr>
          <p:nvPr>
            <p:ph type="title"/>
          </p:nvPr>
        </p:nvSpPr>
        <p:spPr/>
        <p:txBody>
          <a:bodyPr/>
          <a:lstStyle/>
          <a:p>
            <a:r>
              <a:rPr lang="ru-RU"/>
              <a:t>Классическая (банкетная)</a:t>
            </a:r>
            <a:r>
              <a:rPr lang="ru-RU" dirty="0"/>
              <a:t/>
            </a:r>
            <a:br>
              <a:rPr lang="ru-RU" dirty="0"/>
            </a:br>
            <a:r>
              <a:rPr lang="ru-RU"/>
              <a:t>сервировка</a:t>
            </a:r>
          </a:p>
          <a:p>
            <a:endParaRPr lang="ru-RU"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
        <p:nvSpPr>
          <p:cNvPr id="3" name="Объект 2">
            <a:extLst>
              <a:ext uri="{FF2B5EF4-FFF2-40B4-BE49-F238E27FC236}">
                <a16:creationId xmlns:a16="http://schemas.microsoft.com/office/drawing/2014/main" id="{C2848CD2-A929-43D4-B281-41450A3C147B}"/>
              </a:ext>
            </a:extLst>
          </p:cNvPr>
          <p:cNvSpPr>
            <a:spLocks noGrp="1"/>
          </p:cNvSpPr>
          <p:nvPr>
            <p:ph sz="half" idx="1"/>
          </p:nvPr>
        </p:nvSpPr>
        <p:spPr>
          <a:xfrm>
            <a:off x="229099" y="1612624"/>
            <a:ext cx="2924233" cy="3622671"/>
          </a:xfrm>
        </p:spPr>
        <p:txBody>
          <a:bodyPr>
            <a:normAutofit fontScale="62500" lnSpcReduction="20000"/>
          </a:bodyPr>
          <a:lstStyle/>
          <a:p>
            <a:pPr marL="37465" indent="0">
              <a:buNone/>
            </a:pPr>
            <a: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1 — тарелочка для хлеба;
</a:t>
            </a: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2 — салфетка;</a:t>
            </a:r>
            <a: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a:t>
            </a: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3 — малая вилка для закусок;</a:t>
            </a:r>
            <a: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a:t>
            </a: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4 — вилка для рыбных блюд;</a:t>
            </a:r>
            <a: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a:t>
            </a: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5 — большая обеденная вилка</a:t>
            </a:r>
            <a: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a:t>
            </a: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для мясных блюд;</a:t>
            </a:r>
            <a: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a:t>
            </a: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6 — закусочная тарелка;</a:t>
            </a:r>
            <a:endParaRPr lang="ru-RU">
              <a:ln>
                <a:solidFill>
                  <a:prstClr val="black">
                    <a:lumMod val="75000"/>
                    <a:lumOff val="25000"/>
                    <a:alpha val="10000"/>
                  </a:prstClr>
                </a:solidFill>
              </a:ln>
              <a:effectLst>
                <a:outerShdw blurRad="9525" dist="25400" dir="14640000" algn="tl" rotWithShape="0">
                  <a:prstClr val="black">
                    <a:alpha val="30000"/>
                  </a:prstClr>
                </a:outerShdw>
              </a:effectLst>
              <a:cs typeface="Dubai" panose="02040603050505030304"/>
            </a:endParaRPr>
          </a:p>
          <a:p>
            <a:pPr marL="37465" indent="0">
              <a:buNone/>
            </a:pPr>
            <a:endParaRPr lang="ru-RU">
              <a:ln>
                <a:solidFill>
                  <a:prstClr val="black">
                    <a:lumMod val="75000"/>
                    <a:lumOff val="25000"/>
                    <a:alpha val="10000"/>
                  </a:prstClr>
                </a:solidFill>
              </a:ln>
              <a:effectLst>
                <a:outerShdw blurRad="9525" dist="25400" dir="14640000" algn="tl" rotWithShape="0">
                  <a:prstClr val="black">
                    <a:alpha val="30000"/>
                  </a:prstClr>
                </a:outerShdw>
              </a:effectLst>
              <a:cs typeface="Dubai" panose="02040603050505030304"/>
            </a:endParaRPr>
          </a:p>
          <a:p>
            <a:pPr marL="37465" indent="0">
              <a:buNone/>
            </a:pPr>
            <a: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7 — подставная тарелка;
</a:t>
            </a: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8 — большой обеденный нож</a:t>
            </a:r>
            <a: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a:t>
            </a: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для мясных блюд; </a:t>
            </a:r>
            <a:endParaRPr lang="ru-RU">
              <a:ln>
                <a:solidFill>
                  <a:prstClr val="black">
                    <a:lumMod val="75000"/>
                    <a:lumOff val="25000"/>
                    <a:alpha val="10000"/>
                  </a:prstClr>
                </a:solidFill>
              </a:ln>
              <a:effectLst>
                <a:outerShdw blurRad="9525" dist="25400" dir="14640000" algn="tl" rotWithShape="0">
                  <a:prstClr val="black">
                    <a:alpha val="30000"/>
                  </a:prstClr>
                </a:outerShdw>
              </a:effectLst>
              <a:cs typeface="Dubai" panose="02040603050505030304"/>
            </a:endParaRPr>
          </a:p>
          <a:p>
            <a:pPr marL="37465" indent="0">
              <a:buNone/>
            </a:pPr>
            <a:endParaRPr lang="ru-RU" dirty="0">
              <a:ln>
                <a:solidFill>
                  <a:prstClr val="black">
                    <a:lumMod val="75000"/>
                    <a:lumOff val="25000"/>
                    <a:alpha val="10000"/>
                  </a:prstClr>
                </a:solidFill>
              </a:ln>
              <a:effectLst>
                <a:outerShdw blurRad="9525" dist="25400" dir="14640000" algn="tl" rotWithShape="0">
                  <a:prstClr val="black">
                    <a:alpha val="30000"/>
                  </a:prstClr>
                </a:outerShdw>
              </a:effectLst>
              <a:cs typeface="Dubai"/>
            </a:endParaRPr>
          </a:p>
        </p:txBody>
      </p:sp>
      <p:sp>
        <p:nvSpPr>
          <p:cNvPr id="4" name="Объект 3">
            <a:extLst>
              <a:ext uri="{FF2B5EF4-FFF2-40B4-BE49-F238E27FC236}">
                <a16:creationId xmlns:a16="http://schemas.microsoft.com/office/drawing/2014/main" id="{0621C61A-E36D-4CFF-9538-2A380D3A5624}"/>
              </a:ext>
            </a:extLst>
          </p:cNvPr>
          <p:cNvSpPr>
            <a:spLocks noGrp="1"/>
          </p:cNvSpPr>
          <p:nvPr>
            <p:ph sz="half" idx="2"/>
          </p:nvPr>
        </p:nvSpPr>
        <p:spPr>
          <a:xfrm>
            <a:off x="3108716" y="1612625"/>
            <a:ext cx="4856841" cy="3622672"/>
          </a:xfrm>
        </p:spPr>
        <p:txBody>
          <a:bodyPr vert="horz" lIns="91440" tIns="45720" rIns="91440" bIns="45720" rtlCol="0" anchor="t">
            <a:noAutofit/>
          </a:bodyPr>
          <a:lstStyle/>
          <a:p>
            <a:pPr marL="37465" indent="0">
              <a:buNone/>
            </a:pPr>
            <a:r>
              <a:rPr lang="ru-RU" sz="1200" dirty="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9 — рыбный нож;
</a:t>
            </a:r>
            <a:r>
              <a:rPr lang="ru-RU" sz="120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10 — столовая ложка для супа;</a:t>
            </a:r>
            <a:r>
              <a:rPr lang="ru-RU" sz="1200" dirty="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a:t>
            </a:r>
            <a:r>
              <a:rPr lang="ru-RU" sz="120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11 — малый нож для закусок;</a:t>
            </a:r>
            <a:r>
              <a:rPr lang="ru-RU" sz="1200" dirty="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a:t>
            </a:r>
            <a:r>
              <a:rPr lang="ru-RU" sz="120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12 — десертная ложка;</a:t>
            </a:r>
            <a:endParaRPr lang="ru-RU" sz="1200">
              <a:ln>
                <a:solidFill>
                  <a:prstClr val="black">
                    <a:lumMod val="75000"/>
                    <a:lumOff val="25000"/>
                    <a:alpha val="10000"/>
                  </a:prstClr>
                </a:solidFill>
              </a:ln>
              <a:effectLst>
                <a:outerShdw blurRad="9525" dist="25400" dir="14640000" algn="tl" rotWithShape="0">
                  <a:prstClr val="black">
                    <a:alpha val="30000"/>
                  </a:prstClr>
                </a:outerShdw>
              </a:effectLst>
              <a:cs typeface="Dubai" panose="02040603050505030304"/>
            </a:endParaRPr>
          </a:p>
          <a:p>
            <a:pPr marL="37465" indent="0">
              <a:buNone/>
            </a:pPr>
            <a:r>
              <a:rPr lang="ru-RU" sz="1200" dirty="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13 — десертная вилка;
</a:t>
            </a:r>
            <a:r>
              <a:rPr lang="ru-RU" sz="120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14 — рюмка для крепких алкогольных</a:t>
            </a:r>
            <a:r>
              <a:rPr lang="ru-RU" sz="1200" dirty="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a:t>
            </a:r>
            <a:r>
              <a:rPr lang="ru-RU" sz="120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напитков, подаваемых к закуске;</a:t>
            </a:r>
            <a:r>
              <a:rPr lang="ru-RU" sz="1200" dirty="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a:t>
            </a:r>
            <a:r>
              <a:rPr lang="ru-RU" sz="120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15 — рюмка для сухого белого вина,</a:t>
            </a:r>
            <a:r>
              <a:rPr lang="ru-RU" sz="1200" dirty="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a:t>
            </a:r>
            <a:r>
              <a:rPr lang="ru-RU" sz="120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подаваемого к рыбным блюдам;</a:t>
            </a:r>
            <a:r>
              <a:rPr lang="ru-RU" sz="1200" dirty="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a:t>
            </a:r>
            <a:r>
              <a:rPr lang="ru-RU" sz="120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16 — рюмка для сухого красного вина,</a:t>
            </a:r>
            <a:r>
              <a:rPr lang="ru-RU" sz="1200" dirty="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a:t>
            </a:r>
            <a:r>
              <a:rPr lang="ru-RU" sz="120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подаваемого к мясным блюдам;</a:t>
            </a:r>
            <a:r>
              <a:rPr lang="ru-RU" sz="1200" dirty="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a:t>
            </a:r>
            <a:r>
              <a:rPr lang="ru-RU" sz="120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17 — бокал для шампанского,</a:t>
            </a:r>
            <a:r>
              <a:rPr lang="ru-RU" sz="1200" dirty="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a:t>
            </a:r>
            <a:r>
              <a:rPr lang="ru-RU" sz="120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подаваемого к десерту;</a:t>
            </a:r>
            <a:r>
              <a:rPr lang="ru-RU" sz="1200" dirty="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
</a:t>
            </a:r>
            <a:r>
              <a:rPr lang="ru-RU" sz="1200">
                <a:ln>
                  <a:solidFill>
                    <a:prstClr val="black">
                      <a:lumMod val="75000"/>
                      <a:lumOff val="25000"/>
                      <a:alpha val="10000"/>
                    </a:prstClr>
                  </a:solidFill>
                </a:ln>
                <a:effectLst>
                  <a:outerShdw blurRad="9525" dist="25400" dir="14640000" algn="tl" rotWithShape="0">
                    <a:prstClr val="black">
                      <a:alpha val="30000"/>
                    </a:prstClr>
                  </a:outerShdw>
                </a:effectLst>
                <a:latin typeface="Consolas"/>
              </a:rPr>
              <a:t>18 — бокал для минеральной воды</a:t>
            </a:r>
            <a:endParaRPr lang="ru-RU" sz="1200" dirty="0">
              <a:ln>
                <a:solidFill>
                  <a:prstClr val="black">
                    <a:lumMod val="75000"/>
                    <a:lumOff val="25000"/>
                    <a:alpha val="10000"/>
                  </a:prstClr>
                </a:solidFill>
              </a:ln>
              <a:effectLst>
                <a:outerShdw blurRad="9525" dist="25400" dir="14640000" algn="tl" rotWithShape="0">
                  <a:prstClr val="black">
                    <a:alpha val="30000"/>
                  </a:prstClr>
                </a:outerShdw>
              </a:effectLst>
              <a:cs typeface="Dubai"/>
            </a:endParaRPr>
          </a:p>
          <a:p>
            <a:pPr marL="37465" indent="0">
              <a:buNone/>
            </a:pPr>
            <a:endParaRPr lang="ru-RU" sz="1200" dirty="0">
              <a:ln>
                <a:solidFill>
                  <a:prstClr val="black">
                    <a:lumMod val="75000"/>
                    <a:lumOff val="25000"/>
                    <a:alpha val="10000"/>
                  </a:prstClr>
                </a:solidFill>
              </a:ln>
              <a:effectLst>
                <a:outerShdw blurRad="9525" dist="25400" dir="14640000" algn="tl" rotWithShape="0">
                  <a:prstClr val="black">
                    <a:alpha val="30000"/>
                  </a:prstClr>
                </a:outerShdw>
              </a:effectLst>
              <a:cs typeface="Dubai"/>
            </a:endParaRPr>
          </a:p>
        </p:txBody>
      </p:sp>
      <p:pic>
        <p:nvPicPr>
          <p:cNvPr id="5" name="Рисунок 5" descr="Изображение выглядит как внутренний, стол, сидит, белый&#10;&#10;Описание создано с очень высокой степенью достоверности">
            <a:extLst>
              <a:ext uri="{FF2B5EF4-FFF2-40B4-BE49-F238E27FC236}">
                <a16:creationId xmlns:a16="http://schemas.microsoft.com/office/drawing/2014/main" id="{76355E00-827E-4AC0-8A2B-9F883F8D285C}"/>
              </a:ext>
            </a:extLst>
          </p:cNvPr>
          <p:cNvPicPr>
            <a:picLocks noChangeAspect="1"/>
          </p:cNvPicPr>
          <p:nvPr/>
        </p:nvPicPr>
        <p:blipFill>
          <a:blip r:embed="rId2"/>
          <a:stretch>
            <a:fillRect/>
          </a:stretch>
        </p:blipFill>
        <p:spPr>
          <a:xfrm>
            <a:off x="6922053" y="1607772"/>
            <a:ext cx="5161721" cy="3774978"/>
          </a:xfrm>
          <a:prstGeom prst="rect">
            <a:avLst/>
          </a:prstGeom>
        </p:spPr>
      </p:pic>
    </p:spTree>
    <p:extLst>
      <p:ext uri="{BB962C8B-B14F-4D97-AF65-F5344CB8AC3E}">
        <p14:creationId xmlns:p14="http://schemas.microsoft.com/office/powerpoint/2010/main" val="266154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66CDA4A-6CAA-4FED-A424-FF9D363E93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333B4A42-78ED-4BC5-83E6-A7112D6D1A79}"/>
              </a:ext>
            </a:extLst>
          </p:cNvPr>
          <p:cNvSpPr>
            <a:spLocks noGrp="1"/>
          </p:cNvSpPr>
          <p:nvPr>
            <p:ph type="title"/>
          </p:nvPr>
        </p:nvSpPr>
        <p:spPr>
          <a:xfrm>
            <a:off x="1370693" y="4435229"/>
            <a:ext cx="9440034" cy="1059644"/>
          </a:xfrm>
        </p:spPr>
        <p:txBody>
          <a:bodyPr vert="horz" lIns="91440" tIns="45720" rIns="91440" bIns="45720" rtlCol="0" anchor="b">
            <a:normAutofit/>
          </a:bodyPr>
          <a:lstStyle/>
          <a:p>
            <a:r>
              <a:rPr lang="en-US" sz="4800"/>
              <a:t>История Этикета</a:t>
            </a:r>
          </a:p>
        </p:txBody>
      </p:sp>
      <p:pic>
        <p:nvPicPr>
          <p:cNvPr id="16" name="Picture 15">
            <a:extLst>
              <a:ext uri="{FF2B5EF4-FFF2-40B4-BE49-F238E27FC236}">
                <a16:creationId xmlns:a16="http://schemas.microsoft.com/office/drawing/2014/main" id="{9B0DB875-49E3-4B9D-8AAE-D81A127B664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pic>
        <p:nvPicPr>
          <p:cNvPr id="4" name="Рисунок 4" descr="Изображение выглядит как здание, внешний, стол, группа&#10;&#10;Описание создано с очень высокой степенью достоверности">
            <a:extLst>
              <a:ext uri="{FF2B5EF4-FFF2-40B4-BE49-F238E27FC236}">
                <a16:creationId xmlns:a16="http://schemas.microsoft.com/office/drawing/2014/main" id="{E70473E4-104E-4C95-9BE2-F75B89C2DF8A}"/>
              </a:ext>
            </a:extLst>
          </p:cNvPr>
          <p:cNvPicPr>
            <a:picLocks noGrp="1" noChangeAspect="1"/>
          </p:cNvPicPr>
          <p:nvPr>
            <p:ph idx="1"/>
          </p:nvPr>
        </p:nvPicPr>
        <p:blipFill rotWithShape="1">
          <a:blip r:embed="rId4"/>
          <a:srcRect t="19271" r="-1" b="20288"/>
          <a:stretch/>
        </p:blipFill>
        <p:spPr>
          <a:xfrm>
            <a:off x="1224566" y="838573"/>
            <a:ext cx="9845346" cy="3525671"/>
          </a:xfrm>
          <a:prstGeom prst="rect">
            <a:avLst/>
          </a:prstGeom>
        </p:spPr>
      </p:pic>
    </p:spTree>
    <p:extLst>
      <p:ext uri="{BB962C8B-B14F-4D97-AF65-F5344CB8AC3E}">
        <p14:creationId xmlns:p14="http://schemas.microsoft.com/office/powerpoint/2010/main" val="901706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70A317-DCED-4E80-AA2D-467D8702E5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58E6D397-F068-4261-A7E4-2654149788C5}"/>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4200"/>
              <a:t>Сервировка в домашних условиях</a:t>
            </a:r>
          </a:p>
          <a:p>
            <a:pPr algn="l"/>
            <a:endParaRPr lang="en-US" sz="4200"/>
          </a:p>
        </p:txBody>
      </p:sp>
      <p:pic>
        <p:nvPicPr>
          <p:cNvPr id="4" name="Рисунок 4" descr="Изображение выглядит как внутренний, сидит, стол, фотография&#10;&#10;Описание создано с очень высокой степенью достоверности">
            <a:extLst>
              <a:ext uri="{FF2B5EF4-FFF2-40B4-BE49-F238E27FC236}">
                <a16:creationId xmlns:a16="http://schemas.microsoft.com/office/drawing/2014/main" id="{614C3B43-DCAC-4B39-84AD-5BBA27297FC7}"/>
              </a:ext>
            </a:extLst>
          </p:cNvPr>
          <p:cNvPicPr>
            <a:picLocks noGrp="1" noChangeAspect="1"/>
          </p:cNvPicPr>
          <p:nvPr>
            <p:ph idx="1"/>
          </p:nvPr>
        </p:nvPicPr>
        <p:blipFill rotWithShape="1">
          <a:blip r:embed="rId3"/>
          <a:srcRect l="10407" r="8532" b="-2"/>
          <a:stretch/>
        </p:blipFill>
        <p:spPr>
          <a:xfrm>
            <a:off x="4654297" y="10"/>
            <a:ext cx="7537704" cy="6857990"/>
          </a:xfrm>
          <a:prstGeom prst="rect">
            <a:avLst/>
          </a:prstGeom>
        </p:spPr>
      </p:pic>
    </p:spTree>
    <p:extLst>
      <p:ext uri="{BB962C8B-B14F-4D97-AF65-F5344CB8AC3E}">
        <p14:creationId xmlns:p14="http://schemas.microsoft.com/office/powerpoint/2010/main" val="1889515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11D721-4AE3-4038-86E6-BDB2D6574771}"/>
              </a:ext>
            </a:extLst>
          </p:cNvPr>
          <p:cNvSpPr>
            <a:spLocks noGrp="1"/>
          </p:cNvSpPr>
          <p:nvPr>
            <p:ph type="title"/>
          </p:nvPr>
        </p:nvSpPr>
        <p:spPr/>
        <p:txBody>
          <a:bodyPr>
            <a:normAutofit fontScale="90000"/>
          </a:bodyPr>
          <a:lstStyle/>
          <a:p>
            <a:r>
              <a:rPr lang="ru-RU">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rPr>
              <a:t>Сервировкой называется не только расстановка посуды и приборов на столе, но ещё и процесс подачи блюд гостям.</a:t>
            </a:r>
            <a:endParaRPr lang="ru-RU"/>
          </a:p>
        </p:txBody>
      </p:sp>
      <p:sp>
        <p:nvSpPr>
          <p:cNvPr id="3" name="Объект 2">
            <a:extLst>
              <a:ext uri="{FF2B5EF4-FFF2-40B4-BE49-F238E27FC236}">
                <a16:creationId xmlns:a16="http://schemas.microsoft.com/office/drawing/2014/main" id="{E00DE104-87A7-484C-9E45-1E2F96A8095C}"/>
              </a:ext>
            </a:extLst>
          </p:cNvPr>
          <p:cNvSpPr>
            <a:spLocks noGrp="1"/>
          </p:cNvSpPr>
          <p:nvPr>
            <p:ph idx="1"/>
          </p:nvPr>
        </p:nvSpPr>
        <p:spPr>
          <a:xfrm>
            <a:off x="394752" y="2076450"/>
            <a:ext cx="10872805" cy="4377357"/>
          </a:xfrm>
        </p:spPr>
        <p:txBody>
          <a:bodyPr>
            <a:normAutofit fontScale="62500" lnSpcReduction="20000"/>
          </a:bodyPr>
          <a:lstStyle/>
          <a:p>
            <a:pPr indent="-305435">
              <a:buNone/>
            </a:pPr>
            <a:r>
              <a:rPr lang="ru-RU" b="1">
                <a:latin typeface="Bookman Old Style"/>
              </a:rPr>
              <a:t>Русская</a:t>
            </a:r>
            <a:r>
              <a:rPr lang="ru-RU" b="1" dirty="0">
                <a:latin typeface="Bookman Old Style"/>
              </a:rPr>
              <a:t/>
            </a:r>
            <a:br>
              <a:rPr lang="ru-RU" b="1" dirty="0">
                <a:latin typeface="Bookman Old Style"/>
              </a:rPr>
            </a:br>
            <a:r>
              <a:rPr lang="ru-RU" b="1">
                <a:latin typeface="Bookman Old Style"/>
              </a:rPr>
              <a:t>сервировка —</a:t>
            </a:r>
            <a:endParaRPr lang="ru-RU" b="1">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a:endParaRPr>
          </a:p>
          <a:p>
            <a:pPr indent="-305435">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блюда разделяются на порции на кухне и подаются гостям, разложенными на тарелки.</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indent="-305435">
              <a:buNone/>
            </a:pPr>
            <a:endParaRPr lang="ru-RU" b="1"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indent="-305435">
              <a:buNone/>
            </a:pPr>
            <a:r>
              <a:rPr lang="ru-RU" b="1">
                <a:latin typeface="Bookman Old Style"/>
              </a:rPr>
              <a:t>Французская</a:t>
            </a:r>
            <a:r>
              <a:rPr lang="ru-RU" b="1" dirty="0">
                <a:latin typeface="Bookman Old Style"/>
              </a:rPr>
              <a:t/>
            </a:r>
            <a:br>
              <a:rPr lang="ru-RU" b="1" dirty="0">
                <a:latin typeface="Bookman Old Style"/>
              </a:rPr>
            </a:br>
            <a:r>
              <a:rPr lang="ru-RU" b="1">
                <a:latin typeface="Bookman Old Style"/>
              </a:rPr>
              <a:t>сервировка —</a:t>
            </a:r>
            <a:endParaRPr lang="ru-RU" b="1">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indent="-305435">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гости сами выбирают блюда, среди представленных в центре стола.</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indent="-305435">
              <a:buNone/>
            </a:pPr>
            <a:endPar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indent="-305435">
              <a:buNone/>
            </a:pPr>
            <a:r>
              <a:rPr lang="ru-RU" b="1">
                <a:latin typeface="Bookman Old Style"/>
              </a:rPr>
              <a:t>Английская</a:t>
            </a:r>
            <a:r>
              <a:rPr lang="ru-RU" b="1" dirty="0">
                <a:latin typeface="Bookman Old Style"/>
              </a:rPr>
              <a:t/>
            </a:r>
            <a:br>
              <a:rPr lang="ru-RU" b="1" dirty="0">
                <a:latin typeface="Bookman Old Style"/>
              </a:rPr>
            </a:br>
            <a:r>
              <a:rPr lang="ru-RU" b="1">
                <a:latin typeface="Bookman Old Style"/>
              </a:rPr>
              <a:t>сервировка —</a:t>
            </a:r>
            <a:endParaRPr lang="ru-RU" b="1">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indent="-305435">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официант обносит гостей блюдами по очереди и накладывает их на тарелки.</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indent="-305435">
              <a:buNone/>
            </a:pPr>
            <a:endPar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indent="-305435">
              <a:buNone/>
            </a:pPr>
            <a:r>
              <a:rPr lang="ru-RU" b="1">
                <a:latin typeface="Bookman Old Style"/>
              </a:rPr>
              <a:t>Русская</a:t>
            </a:r>
            <a:r>
              <a:rPr lang="ru-RU" b="1" dirty="0">
                <a:latin typeface="Bookman Old Style"/>
              </a:rPr>
              <a:t/>
            </a:r>
            <a:br>
              <a:rPr lang="ru-RU" b="1" dirty="0">
                <a:latin typeface="Bookman Old Style"/>
              </a:rPr>
            </a:br>
            <a:r>
              <a:rPr lang="ru-RU" b="1">
                <a:latin typeface="Bookman Old Style"/>
              </a:rPr>
              <a:t>сервировка —</a:t>
            </a:r>
            <a:endParaRPr lang="ru-RU" b="1">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indent="-305435">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во всём мире наиболее распространена «русская сервировка», она наиболее удобна и позволяет сохранить блюда горячими перед подачей.</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marL="37465" indent="0">
              <a:buNone/>
            </a:pPr>
            <a:endPar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p:txBody>
      </p:sp>
    </p:spTree>
    <p:extLst>
      <p:ext uri="{BB962C8B-B14F-4D97-AF65-F5344CB8AC3E}">
        <p14:creationId xmlns:p14="http://schemas.microsoft.com/office/powerpoint/2010/main" val="2554303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E1CC94-B88C-4B65-A412-99089A0169F9}"/>
              </a:ext>
            </a:extLst>
          </p:cNvPr>
          <p:cNvSpPr>
            <a:spLocks noGrp="1"/>
          </p:cNvSpPr>
          <p:nvPr>
            <p:ph type="title"/>
          </p:nvPr>
        </p:nvSpPr>
        <p:spPr/>
        <p:txBody>
          <a:bodyPr/>
          <a:lstStyle/>
          <a:p>
            <a:r>
              <a:rPr lang="ru-RU"/>
              <a:t>Едят руками</a:t>
            </a:r>
          </a:p>
          <a:p>
            <a:endParaRPr lang="ru-RU"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
        <p:nvSpPr>
          <p:cNvPr id="3" name="Объект 2">
            <a:extLst>
              <a:ext uri="{FF2B5EF4-FFF2-40B4-BE49-F238E27FC236}">
                <a16:creationId xmlns:a16="http://schemas.microsoft.com/office/drawing/2014/main" id="{8B1B2143-6027-43AD-BBDA-7D220BDD66EA}"/>
              </a:ext>
            </a:extLst>
          </p:cNvPr>
          <p:cNvSpPr>
            <a:spLocks noGrp="1"/>
          </p:cNvSpPr>
          <p:nvPr>
            <p:ph idx="1"/>
          </p:nvPr>
        </p:nvSpPr>
        <p:spPr>
          <a:xfrm>
            <a:off x="339534" y="1303407"/>
            <a:ext cx="4942458" cy="3714749"/>
          </a:xfrm>
        </p:spPr>
        <p:txBody>
          <a:bodyPr>
            <a:normAutofit fontScale="92500" lnSpcReduction="20000"/>
          </a:bodyPr>
          <a:lstStyle/>
          <a:p>
            <a:pPr marL="37465" indent="0">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Для неформальной встречи с друзьями или детского дня рождения удобно подавать закуски, которые можно и нужно есть руками:</a:t>
            </a:r>
            <a: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
            </a:r>
            <a:b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br>
            <a: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
            </a:r>
            <a:b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b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тарталетки</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marL="37465" indent="0">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сэндвичи</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marL="37465" indent="0">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пиццу</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marL="37465" indent="0">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канапе</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marL="37465" indent="0">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неочищенные креветки и мидии</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indent="-305435"/>
            <a:endParaRPr lang="ru-RU"/>
          </a:p>
          <a:p>
            <a:pPr marL="37465" indent="0">
              <a:buNone/>
            </a:pPr>
            <a:endParaRPr lang="ru-RU" dirty="0">
              <a:ln>
                <a:solidFill>
                  <a:prstClr val="black">
                    <a:lumMod val="75000"/>
                    <a:lumOff val="25000"/>
                    <a:alpha val="10000"/>
                  </a:prstClr>
                </a:solidFill>
              </a:ln>
              <a:effectLst>
                <a:outerShdw blurRad="9525" dist="25400" dir="14640000" algn="tl" rotWithShape="0">
                  <a:prstClr val="black">
                    <a:alpha val="30000"/>
                  </a:prstClr>
                </a:outerShdw>
              </a:effectLst>
              <a:cs typeface="Dubai"/>
            </a:endParaRPr>
          </a:p>
        </p:txBody>
      </p:sp>
    </p:spTree>
    <p:extLst>
      <p:ext uri="{BB962C8B-B14F-4D97-AF65-F5344CB8AC3E}">
        <p14:creationId xmlns:p14="http://schemas.microsoft.com/office/powerpoint/2010/main" val="901473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CCEB25-E2E3-481F-A03A-19767D3E72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3D1AFF5F-48B0-4553-AD61-0A4E03E0C8D9}"/>
              </a:ext>
            </a:extLst>
          </p:cNvPr>
          <p:cNvSpPr>
            <a:spLocks noGrp="1"/>
          </p:cNvSpPr>
          <p:nvPr>
            <p:ph type="title"/>
          </p:nvPr>
        </p:nvSpPr>
        <p:spPr>
          <a:xfrm>
            <a:off x="913795" y="609600"/>
            <a:ext cx="3078749" cy="970450"/>
          </a:xfrm>
        </p:spPr>
        <p:txBody>
          <a:bodyPr anchor="b">
            <a:normAutofit/>
          </a:bodyPr>
          <a:lstStyle/>
          <a:p>
            <a:pPr algn="l"/>
            <a:r>
              <a:rPr lang="ru-RU" sz="2800"/>
              <a:t/>
            </a:r>
            <a:br>
              <a:rPr lang="ru-RU" sz="2800"/>
            </a:br>
            <a:r>
              <a:rPr lang="ru-RU" sz="2800"/>
              <a:t>  Единый стиль</a:t>
            </a:r>
          </a:p>
          <a:p>
            <a:pPr algn="l"/>
            <a:endParaRPr lang="ru-RU" sz="28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
        <p:nvSpPr>
          <p:cNvPr id="3" name="Объект 2">
            <a:extLst>
              <a:ext uri="{FF2B5EF4-FFF2-40B4-BE49-F238E27FC236}">
                <a16:creationId xmlns:a16="http://schemas.microsoft.com/office/drawing/2014/main" id="{FA014E5B-B038-407C-A9AB-3F4B989BA3EF}"/>
              </a:ext>
            </a:extLst>
          </p:cNvPr>
          <p:cNvSpPr>
            <a:spLocks noGrp="1"/>
          </p:cNvSpPr>
          <p:nvPr>
            <p:ph idx="1"/>
          </p:nvPr>
        </p:nvSpPr>
        <p:spPr>
          <a:xfrm>
            <a:off x="339535" y="1577841"/>
            <a:ext cx="3653009" cy="4213359"/>
          </a:xfrm>
        </p:spPr>
        <p:txBody>
          <a:bodyPr anchor="t">
            <a:normAutofit/>
          </a:bodyPr>
          <a:lstStyle/>
          <a:p>
            <a:pPr marL="37465" indent="0">
              <a:buNone/>
            </a:pPr>
            <a:r>
              <a:rPr lang="ru-RU" sz="240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Даже если вы не специалист в дизайне, накрывая праздничный стол обращайте внимание в одном ли стиле у вас подобраны посуда, скатерть и предметы декора.</a:t>
            </a:r>
          </a:p>
          <a:p>
            <a:pPr marL="37465" indent="0">
              <a:buNone/>
            </a:pPr>
            <a:endParaRPr lang="ru-RU" sz="2400" dirty="0">
              <a:ln>
                <a:solidFill>
                  <a:prstClr val="black">
                    <a:lumMod val="75000"/>
                    <a:lumOff val="25000"/>
                    <a:alpha val="10000"/>
                  </a:prstClr>
                </a:solidFill>
              </a:ln>
              <a:effectLst>
                <a:outerShdw blurRad="9525" dist="25400" dir="14640000" algn="tl" rotWithShape="0">
                  <a:prstClr val="black">
                    <a:alpha val="30000"/>
                  </a:prstClr>
                </a:outerShdw>
              </a:effectLst>
              <a:cs typeface="Dubai"/>
            </a:endParaRPr>
          </a:p>
        </p:txBody>
      </p:sp>
      <p:pic>
        <p:nvPicPr>
          <p:cNvPr id="11" name="Picture 10">
            <a:extLst>
              <a:ext uri="{FF2B5EF4-FFF2-40B4-BE49-F238E27FC236}">
                <a16:creationId xmlns:a16="http://schemas.microsoft.com/office/drawing/2014/main" id="{B536FA4E-0152-4E27-91DA-0FC22D1846B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4" name="Рисунок 4" descr="Изображение выглядит как стол, тарелка, внутренний, сидит&#10;&#10;Описание создано с очень высокой степенью достоверности">
            <a:extLst>
              <a:ext uri="{FF2B5EF4-FFF2-40B4-BE49-F238E27FC236}">
                <a16:creationId xmlns:a16="http://schemas.microsoft.com/office/drawing/2014/main" id="{B2BE5403-169F-4937-A4B8-A755E912F07D}"/>
              </a:ext>
            </a:extLst>
          </p:cNvPr>
          <p:cNvPicPr>
            <a:picLocks noChangeAspect="1"/>
          </p:cNvPicPr>
          <p:nvPr/>
        </p:nvPicPr>
        <p:blipFill rotWithShape="1">
          <a:blip r:embed="rId4"/>
          <a:srcRect l="5007" r="12559"/>
          <a:stretch/>
        </p:blipFill>
        <p:spPr>
          <a:xfrm>
            <a:off x="4654295" y="10"/>
            <a:ext cx="7537705" cy="6857990"/>
          </a:xfrm>
          <a:prstGeom prst="rect">
            <a:avLst/>
          </a:prstGeom>
        </p:spPr>
      </p:pic>
    </p:spTree>
    <p:extLst>
      <p:ext uri="{BB962C8B-B14F-4D97-AF65-F5344CB8AC3E}">
        <p14:creationId xmlns:p14="http://schemas.microsoft.com/office/powerpoint/2010/main" val="30362710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D98318E6-69F4-42F4-AB85-F01AA0DAF3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A6B200C5-5DA8-4494-95E1-7350EE3CB8EA}"/>
              </a:ext>
            </a:extLst>
          </p:cNvPr>
          <p:cNvSpPr>
            <a:spLocks noGrp="1"/>
          </p:cNvSpPr>
          <p:nvPr>
            <p:ph type="title"/>
          </p:nvPr>
        </p:nvSpPr>
        <p:spPr>
          <a:xfrm>
            <a:off x="5146160" y="609599"/>
            <a:ext cx="5978072" cy="1505804"/>
          </a:xfrm>
        </p:spPr>
        <p:txBody>
          <a:bodyPr>
            <a:normAutofit/>
          </a:bodyPr>
          <a:lstStyle/>
          <a:p>
            <a:r>
              <a:rPr lang="ru-RU"/>
              <a:t>Ар-деко</a:t>
            </a:r>
          </a:p>
          <a:p>
            <a:endParaRPr lang="ru-RU"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4" name="Рисунок 4" descr="Изображение выглядит как стол, еда, торт, сидит&#10;&#10;Описание создано с очень высокой степенью достоверности">
            <a:extLst>
              <a:ext uri="{FF2B5EF4-FFF2-40B4-BE49-F238E27FC236}">
                <a16:creationId xmlns:a16="http://schemas.microsoft.com/office/drawing/2014/main" id="{D6A86180-0604-4C83-9602-618F4700A4D5}"/>
              </a:ext>
            </a:extLst>
          </p:cNvPr>
          <p:cNvPicPr>
            <a:picLocks noChangeAspect="1"/>
          </p:cNvPicPr>
          <p:nvPr/>
        </p:nvPicPr>
        <p:blipFill rotWithShape="1">
          <a:blip r:embed="rId3"/>
          <a:srcRect t="242" r="2" b="2"/>
          <a:stretch/>
        </p:blipFill>
        <p:spPr>
          <a:xfrm>
            <a:off x="-10649" y="1"/>
            <a:ext cx="4571649" cy="6858000"/>
          </a:xfrm>
          <a:prstGeom prst="rect">
            <a:avLst/>
          </a:prstGeom>
        </p:spPr>
      </p:pic>
      <p:pic>
        <p:nvPicPr>
          <p:cNvPr id="7" name="Picture 10">
            <a:extLst>
              <a:ext uri="{FF2B5EF4-FFF2-40B4-BE49-F238E27FC236}">
                <a16:creationId xmlns:a16="http://schemas.microsoft.com/office/drawing/2014/main" id="{559DF61F-9058-49C9-8F75-DC501F983B0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
        <p:nvSpPr>
          <p:cNvPr id="3" name="Объект 2">
            <a:extLst>
              <a:ext uri="{FF2B5EF4-FFF2-40B4-BE49-F238E27FC236}">
                <a16:creationId xmlns:a16="http://schemas.microsoft.com/office/drawing/2014/main" id="{D137909C-CE31-44E3-B5C6-31E9143AEE43}"/>
              </a:ext>
            </a:extLst>
          </p:cNvPr>
          <p:cNvSpPr>
            <a:spLocks noGrp="1"/>
          </p:cNvSpPr>
          <p:nvPr>
            <p:ph idx="1"/>
          </p:nvPr>
        </p:nvSpPr>
        <p:spPr>
          <a:xfrm>
            <a:off x="4991552" y="1435653"/>
            <a:ext cx="6784245" cy="5078391"/>
          </a:xfrm>
        </p:spPr>
        <p:txBody>
          <a:bodyPr anchor="ctr">
            <a:normAutofit/>
          </a:bodyPr>
          <a:lstStyle/>
          <a:p>
            <a:pPr indent="-305435">
              <a:lnSpc>
                <a:spcPct val="100000"/>
              </a:lnSpc>
              <a:buNone/>
            </a:pPr>
            <a:r>
              <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Ар-деко — это роскошь и шик, стиль, пришедший из Франции 20-х годов, сформированный под влиянием кубизма, конструктивизма и футуризма.</a:t>
            </a:r>
            <a:endParaRPr lang="ru-RU" sz="2000"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marL="285750" indent="-285750">
              <a:lnSpc>
                <a:spcPct val="100000"/>
              </a:lnSpc>
              <a:buFont typeface="Wingdings 2"/>
              <a:buChar char=""/>
            </a:pPr>
            <a:r>
              <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Посуда с геометрическим узором.</a:t>
            </a:r>
            <a:endPar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285750" indent="-285750">
              <a:lnSpc>
                <a:spcPct val="100000"/>
              </a:lnSpc>
              <a:buFont typeface="Wingdings 2"/>
              <a:buChar char=""/>
            </a:pPr>
            <a:r>
              <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Современные материалы: бронза, кожа, стекло.</a:t>
            </a:r>
            <a:endPar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285750" indent="-285750">
              <a:lnSpc>
                <a:spcPct val="100000"/>
              </a:lnSpc>
              <a:buFont typeface="Wingdings 2"/>
              <a:buChar char=""/>
            </a:pPr>
            <a:r>
              <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Полоски и геометрические принты на скатертях и салфетках.</a:t>
            </a:r>
            <a:endPar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285750" indent="-285750">
              <a:lnSpc>
                <a:spcPct val="100000"/>
              </a:lnSpc>
              <a:buFont typeface="Wingdings 2"/>
              <a:buChar char=""/>
            </a:pPr>
            <a:r>
              <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Позолоченные столовые приборы.</a:t>
            </a:r>
            <a:endPar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285750" indent="-285750">
              <a:lnSpc>
                <a:spcPct val="100000"/>
              </a:lnSpc>
              <a:buFont typeface="Wingdings 2"/>
              <a:buChar char=""/>
            </a:pPr>
            <a:r>
              <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Главные цвета: черный, белый, золотой, бронзовый.</a:t>
            </a:r>
            <a:endPar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37465" indent="0">
              <a:lnSpc>
                <a:spcPct val="100000"/>
              </a:lnSpc>
              <a:buNone/>
            </a:pPr>
            <a:endParaRPr lang="ru-RU" sz="2000"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p:txBody>
      </p:sp>
    </p:spTree>
    <p:extLst>
      <p:ext uri="{BB962C8B-B14F-4D97-AF65-F5344CB8AC3E}">
        <p14:creationId xmlns:p14="http://schemas.microsoft.com/office/powerpoint/2010/main" val="1394443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18E6-69F4-42F4-AB85-F01AA0DAF3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27EECFE6-545C-4E69-B858-1BD3D36B4C07}"/>
              </a:ext>
            </a:extLst>
          </p:cNvPr>
          <p:cNvSpPr>
            <a:spLocks noGrp="1"/>
          </p:cNvSpPr>
          <p:nvPr>
            <p:ph type="title"/>
          </p:nvPr>
        </p:nvSpPr>
        <p:spPr>
          <a:xfrm>
            <a:off x="5146160" y="609599"/>
            <a:ext cx="5978072" cy="1505804"/>
          </a:xfrm>
        </p:spPr>
        <p:txBody>
          <a:bodyPr>
            <a:normAutofit/>
          </a:bodyPr>
          <a:lstStyle/>
          <a:p>
            <a:r>
              <a:rPr lang="ru-RU"/>
              <a:t>Скандинавский стиль</a:t>
            </a:r>
          </a:p>
          <a:p>
            <a:endParaRPr lang="ru-RU"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4" name="Рисунок 4" descr="Изображение выглядит как стол, внутренний, окно, чашка&#10;&#10;Описание создано с очень высокой степенью достоверности">
            <a:extLst>
              <a:ext uri="{FF2B5EF4-FFF2-40B4-BE49-F238E27FC236}">
                <a16:creationId xmlns:a16="http://schemas.microsoft.com/office/drawing/2014/main" id="{E226498B-7371-41DB-84FB-272DB6985C75}"/>
              </a:ext>
            </a:extLst>
          </p:cNvPr>
          <p:cNvPicPr>
            <a:picLocks noChangeAspect="1"/>
          </p:cNvPicPr>
          <p:nvPr/>
        </p:nvPicPr>
        <p:blipFill rotWithShape="1">
          <a:blip r:embed="rId3"/>
          <a:srcRect r="133"/>
          <a:stretch/>
        </p:blipFill>
        <p:spPr>
          <a:xfrm>
            <a:off x="-10649" y="1"/>
            <a:ext cx="4571649" cy="6858000"/>
          </a:xfrm>
          <a:prstGeom prst="rect">
            <a:avLst/>
          </a:prstGeom>
        </p:spPr>
      </p:pic>
      <p:pic>
        <p:nvPicPr>
          <p:cNvPr id="11" name="Picture 10">
            <a:extLst>
              <a:ext uri="{FF2B5EF4-FFF2-40B4-BE49-F238E27FC236}">
                <a16:creationId xmlns:a16="http://schemas.microsoft.com/office/drawing/2014/main" id="{559DF61F-9058-49C9-8F75-DC501F983B0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
        <p:nvSpPr>
          <p:cNvPr id="3" name="Объект 2">
            <a:extLst>
              <a:ext uri="{FF2B5EF4-FFF2-40B4-BE49-F238E27FC236}">
                <a16:creationId xmlns:a16="http://schemas.microsoft.com/office/drawing/2014/main" id="{529BFD30-EDB7-4C5F-80BC-74673448A953}"/>
              </a:ext>
            </a:extLst>
          </p:cNvPr>
          <p:cNvSpPr>
            <a:spLocks noGrp="1"/>
          </p:cNvSpPr>
          <p:nvPr>
            <p:ph idx="1"/>
          </p:nvPr>
        </p:nvSpPr>
        <p:spPr>
          <a:xfrm>
            <a:off x="5146160" y="2286000"/>
            <a:ext cx="5978072" cy="3477088"/>
          </a:xfrm>
        </p:spPr>
        <p:txBody>
          <a:bodyPr anchor="ctr">
            <a:normAutofit/>
          </a:bodyPr>
          <a:lstStyle/>
          <a:p>
            <a:pPr indent="-305435">
              <a:lnSpc>
                <a:spcPct val="100000"/>
              </a:lnSpc>
              <a:buNone/>
            </a:pPr>
            <a:r>
              <a:rPr lang="ru-RU" sz="16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Девиз скандинавского стиля: «Less is more», означает: «Меньше значит больше».</a:t>
            </a:r>
            <a:endParaRPr lang="ru-RU" sz="16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285750" indent="-285750">
              <a:lnSpc>
                <a:spcPct val="100000"/>
              </a:lnSpc>
              <a:buFont typeface="Wingdings 2"/>
              <a:buChar char=""/>
            </a:pPr>
            <a:r>
              <a:rPr lang="ru-RU" sz="16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Продуман до мелочей, но не содержит лишнего, стремится к минимализму и аскетичности.</a:t>
            </a:r>
            <a:endParaRPr lang="ru-RU" sz="16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285750" indent="-285750">
              <a:lnSpc>
                <a:spcPct val="100000"/>
              </a:lnSpc>
              <a:buFont typeface="Wingdings 2"/>
              <a:buChar char=""/>
            </a:pPr>
            <a:r>
              <a:rPr lang="ru-RU" sz="16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Простые формы: круглая, овальная, прямоугольная посуда без выраженного декора.</a:t>
            </a:r>
            <a:endParaRPr lang="ru-RU" sz="16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285750" indent="-285750">
              <a:lnSpc>
                <a:spcPct val="100000"/>
              </a:lnSpc>
              <a:buFont typeface="Wingdings 2"/>
              <a:buChar char=""/>
            </a:pPr>
            <a:r>
              <a:rPr lang="ru-RU" sz="16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Природные материалы: дерево, камень, глина.</a:t>
            </a:r>
            <a:endParaRPr lang="ru-RU" sz="16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285750" indent="-285750">
              <a:lnSpc>
                <a:spcPct val="100000"/>
              </a:lnSpc>
              <a:buFont typeface="Wingdings 2"/>
              <a:buChar char=""/>
            </a:pPr>
            <a:r>
              <a:rPr lang="ru-RU" sz="16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Натуральные цвета: серый, беж, кремовый, черный и белый.</a:t>
            </a:r>
            <a:endParaRPr lang="ru-RU" sz="1600">
              <a:latin typeface="Bookman Old Style"/>
            </a:endParaRPr>
          </a:p>
          <a:p>
            <a:pPr marL="37465" indent="0">
              <a:lnSpc>
                <a:spcPct val="100000"/>
              </a:lnSpc>
              <a:buNone/>
            </a:pPr>
            <a:endParaRPr lang="ru-RU" sz="1600">
              <a:ln>
                <a:solidFill>
                  <a:prstClr val="black">
                    <a:lumMod val="75000"/>
                    <a:lumOff val="25000"/>
                    <a:alpha val="10000"/>
                  </a:prstClr>
                </a:solidFill>
              </a:ln>
              <a:effectLst>
                <a:outerShdw blurRad="9525" dist="25400" dir="14640000" algn="tl" rotWithShape="0">
                  <a:prstClr val="black">
                    <a:alpha val="30000"/>
                  </a:prstClr>
                </a:outerShdw>
              </a:effectLst>
              <a:cs typeface="Dubai" panose="02040603050505030304"/>
            </a:endParaRPr>
          </a:p>
        </p:txBody>
      </p:sp>
    </p:spTree>
    <p:extLst>
      <p:ext uri="{BB962C8B-B14F-4D97-AF65-F5344CB8AC3E}">
        <p14:creationId xmlns:p14="http://schemas.microsoft.com/office/powerpoint/2010/main" val="2726176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18E6-69F4-42F4-AB85-F01AA0DAF3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FC9E5BCF-D616-4692-A760-C9F77DCAEF77}"/>
              </a:ext>
            </a:extLst>
          </p:cNvPr>
          <p:cNvSpPr>
            <a:spLocks noGrp="1"/>
          </p:cNvSpPr>
          <p:nvPr>
            <p:ph type="title"/>
          </p:nvPr>
        </p:nvSpPr>
        <p:spPr>
          <a:xfrm>
            <a:off x="5146160" y="609599"/>
            <a:ext cx="5978072" cy="1505804"/>
          </a:xfrm>
        </p:spPr>
        <p:txBody>
          <a:bodyPr>
            <a:normAutofit/>
          </a:bodyPr>
          <a:lstStyle/>
          <a:p>
            <a:r>
              <a:rPr lang="ru-RU"/>
              <a:t>Экостиль, или рустик</a:t>
            </a:r>
          </a:p>
          <a:p>
            <a:endParaRPr lang="ru-RU"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4" name="Рисунок 4" descr="Изображение выглядит как стол, еда, внутренний, набор&#10;&#10;Описание создано с очень высокой степенью достоверности">
            <a:extLst>
              <a:ext uri="{FF2B5EF4-FFF2-40B4-BE49-F238E27FC236}">
                <a16:creationId xmlns:a16="http://schemas.microsoft.com/office/drawing/2014/main" id="{06D31258-8AFC-4503-9741-B3B9C9130612}"/>
              </a:ext>
            </a:extLst>
          </p:cNvPr>
          <p:cNvPicPr>
            <a:picLocks noChangeAspect="1"/>
          </p:cNvPicPr>
          <p:nvPr/>
        </p:nvPicPr>
        <p:blipFill rotWithShape="1">
          <a:blip r:embed="rId3"/>
          <a:srcRect l="11914" r="9197"/>
          <a:stretch/>
        </p:blipFill>
        <p:spPr>
          <a:xfrm>
            <a:off x="-10649" y="1"/>
            <a:ext cx="4571649" cy="6858000"/>
          </a:xfrm>
          <a:prstGeom prst="rect">
            <a:avLst/>
          </a:prstGeom>
        </p:spPr>
      </p:pic>
      <p:pic>
        <p:nvPicPr>
          <p:cNvPr id="11" name="Picture 10">
            <a:extLst>
              <a:ext uri="{FF2B5EF4-FFF2-40B4-BE49-F238E27FC236}">
                <a16:creationId xmlns:a16="http://schemas.microsoft.com/office/drawing/2014/main" id="{559DF61F-9058-49C9-8F75-DC501F983B0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
        <p:nvSpPr>
          <p:cNvPr id="3" name="Объект 2">
            <a:extLst>
              <a:ext uri="{FF2B5EF4-FFF2-40B4-BE49-F238E27FC236}">
                <a16:creationId xmlns:a16="http://schemas.microsoft.com/office/drawing/2014/main" id="{EC91F224-CF79-42A0-997C-B7E6AE2F8AEA}"/>
              </a:ext>
            </a:extLst>
          </p:cNvPr>
          <p:cNvSpPr>
            <a:spLocks noGrp="1"/>
          </p:cNvSpPr>
          <p:nvPr>
            <p:ph idx="1"/>
          </p:nvPr>
        </p:nvSpPr>
        <p:spPr>
          <a:xfrm>
            <a:off x="4925291" y="1457740"/>
            <a:ext cx="6983027" cy="5133608"/>
          </a:xfrm>
        </p:spPr>
        <p:txBody>
          <a:bodyPr anchor="ctr">
            <a:normAutofit/>
          </a:bodyPr>
          <a:lstStyle/>
          <a:p>
            <a:pPr indent="-305435">
              <a:lnSpc>
                <a:spcPct val="100000"/>
              </a:lnSpc>
              <a:buNone/>
            </a:pPr>
            <a:r>
              <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«Рустик» — от английского rustic, перевести можно как «неотёсанный», «деревенский». Означает использование натуральных, мало обработанных материалов.</a:t>
            </a:r>
            <a:endPar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285750" indent="-285750">
              <a:lnSpc>
                <a:spcPct val="100000"/>
              </a:lnSpc>
              <a:buFont typeface="Wingdings 2"/>
              <a:buChar char=""/>
            </a:pPr>
            <a:r>
              <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Лён, хлопок натуральных оттенков, мешковина.</a:t>
            </a:r>
            <a:endPar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285750" indent="-285750">
              <a:lnSpc>
                <a:spcPct val="100000"/>
              </a:lnSpc>
              <a:buFont typeface="Wingdings 2"/>
              <a:buChar char=""/>
            </a:pPr>
            <a:r>
              <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Деревянные доски для подачи, в ящики, спилы.</a:t>
            </a:r>
            <a:endPar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285750" indent="-285750">
              <a:lnSpc>
                <a:spcPct val="100000"/>
              </a:lnSpc>
              <a:buFont typeface="Wingdings 2"/>
              <a:buChar char=""/>
            </a:pPr>
            <a:r>
              <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Полевые цветы и травы.</a:t>
            </a:r>
            <a:endPar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285750" indent="-285750">
              <a:lnSpc>
                <a:spcPct val="100000"/>
              </a:lnSpc>
              <a:buFont typeface="Wingdings 2"/>
              <a:buChar char=""/>
            </a:pPr>
            <a:r>
              <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Винтажные приборы.</a:t>
            </a:r>
            <a:endPar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285750" indent="-285750">
              <a:lnSpc>
                <a:spcPct val="100000"/>
              </a:lnSpc>
              <a:buFont typeface="Wingdings 2"/>
              <a:buChar char=""/>
            </a:pPr>
            <a:r>
              <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Глиняная посуда.</a:t>
            </a:r>
            <a:endParaRPr lang="ru-RU" sz="20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37465" indent="0">
              <a:lnSpc>
                <a:spcPct val="100000"/>
              </a:lnSpc>
              <a:buNone/>
            </a:pPr>
            <a:endParaRPr lang="ru-RU" sz="2000" dirty="0">
              <a:ln>
                <a:solidFill>
                  <a:prstClr val="black">
                    <a:lumMod val="75000"/>
                    <a:lumOff val="25000"/>
                    <a:alpha val="10000"/>
                  </a:prstClr>
                </a:solidFill>
              </a:ln>
              <a:effectLst>
                <a:outerShdw blurRad="9525" dist="25400" dir="14640000" algn="tl" rotWithShape="0">
                  <a:prstClr val="black">
                    <a:alpha val="30000"/>
                  </a:prstClr>
                </a:outerShdw>
              </a:effectLst>
              <a:cs typeface="Dubai" panose="02040603050505030304"/>
            </a:endParaRPr>
          </a:p>
        </p:txBody>
      </p:sp>
    </p:spTree>
    <p:extLst>
      <p:ext uri="{BB962C8B-B14F-4D97-AF65-F5344CB8AC3E}">
        <p14:creationId xmlns:p14="http://schemas.microsoft.com/office/powerpoint/2010/main" val="4251515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2CA733A-8D25-4E63-8273-CC14052E0E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153880CC-FC8E-48FB-8022-BBEB496FBA2E}"/>
              </a:ext>
            </a:extLst>
          </p:cNvPr>
          <p:cNvSpPr>
            <a:spLocks noGrp="1"/>
          </p:cNvSpPr>
          <p:nvPr>
            <p:ph type="title"/>
          </p:nvPr>
        </p:nvSpPr>
        <p:spPr>
          <a:xfrm>
            <a:off x="1370693" y="4406537"/>
            <a:ext cx="9440034" cy="1088336"/>
          </a:xfrm>
        </p:spPr>
        <p:txBody>
          <a:bodyPr vert="horz" lIns="91440" tIns="45720" rIns="91440" bIns="45720" rtlCol="0" anchor="b">
            <a:normAutofit/>
          </a:bodyPr>
          <a:lstStyle/>
          <a:p>
            <a:r>
              <a:rPr lang="en-US" sz="4800">
                <a:cs typeface="+mj-lt"/>
              </a:rPr>
              <a:t>Кулинарный этикет</a:t>
            </a:r>
            <a:endParaRPr lang="en-US" sz="4800"/>
          </a:p>
        </p:txBody>
      </p:sp>
      <p:pic>
        <p:nvPicPr>
          <p:cNvPr id="15" name="Picture 14">
            <a:extLst>
              <a:ext uri="{FF2B5EF4-FFF2-40B4-BE49-F238E27FC236}">
                <a16:creationId xmlns:a16="http://schemas.microsoft.com/office/drawing/2014/main" id="{2BFB581C-2142-4222-9A3B-905AD6C0953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8" name="Рисунок 8" descr="Изображение выглядит как человек, тарелка, стол, еда&#10;&#10;Описание создано с очень высокой степенью достоверности">
            <a:extLst>
              <a:ext uri="{FF2B5EF4-FFF2-40B4-BE49-F238E27FC236}">
                <a16:creationId xmlns:a16="http://schemas.microsoft.com/office/drawing/2014/main" id="{3596A169-B4E8-46C1-9628-67667D6D3893}"/>
              </a:ext>
            </a:extLst>
          </p:cNvPr>
          <p:cNvPicPr>
            <a:picLocks noGrp="1" noChangeAspect="1"/>
          </p:cNvPicPr>
          <p:nvPr>
            <p:ph idx="1"/>
          </p:nvPr>
        </p:nvPicPr>
        <p:blipFill rotWithShape="1">
          <a:blip r:embed="rId4"/>
          <a:srcRect t="30141" r="-1" b="18025"/>
          <a:stretch/>
        </p:blipFill>
        <p:spPr>
          <a:xfrm>
            <a:off x="-1" y="-1"/>
            <a:ext cx="12198915" cy="4220682"/>
          </a:xfrm>
          <a:prstGeom prst="rect">
            <a:avLst/>
          </a:prstGeom>
        </p:spPr>
      </p:pic>
    </p:spTree>
    <p:extLst>
      <p:ext uri="{BB962C8B-B14F-4D97-AF65-F5344CB8AC3E}">
        <p14:creationId xmlns:p14="http://schemas.microsoft.com/office/powerpoint/2010/main" val="21300918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523F8E5-1B53-4A8C-8C51-94B3B406191F}"/>
              </a:ext>
            </a:extLst>
          </p:cNvPr>
          <p:cNvSpPr>
            <a:spLocks noGrp="1"/>
          </p:cNvSpPr>
          <p:nvPr>
            <p:ph idx="1"/>
          </p:nvPr>
        </p:nvSpPr>
        <p:spPr>
          <a:xfrm>
            <a:off x="969012" y="1634711"/>
            <a:ext cx="10353762" cy="3714749"/>
          </a:xfrm>
        </p:spPr>
        <p:txBody>
          <a:bodyPr/>
          <a:lstStyle/>
          <a:p>
            <a:pPr marL="37465" indent="0">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Умению правильно есть и вести себя за столом людей учат с детства, во всяком случае, так было принято раньше, но у всех сейчас свои представления о том, как это нужно делать. Некоторые вообще считают это просто глупыми условностями, с которыми, как и со многим прочим, было решительно и бесповоротно покончено в присноизвестном 1917 году. Возможно, за “железным занавесом” при “пайке” (ударение на первом слоге), продовольственными карточками и прочими всем хорошо известными особенностями нашего быта, так оно на самом деле и было. Что достал – то и съел, причем быстро, пока не отняли или окончательно не протухло.</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p:txBody>
      </p:sp>
    </p:spTree>
    <p:extLst>
      <p:ext uri="{BB962C8B-B14F-4D97-AF65-F5344CB8AC3E}">
        <p14:creationId xmlns:p14="http://schemas.microsoft.com/office/powerpoint/2010/main" val="14567828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2BE395-B79A-42D3-B934-04B609A301A6}"/>
              </a:ext>
            </a:extLst>
          </p:cNvPr>
          <p:cNvSpPr>
            <a:spLocks noGrp="1"/>
          </p:cNvSpPr>
          <p:nvPr>
            <p:ph type="title"/>
          </p:nvPr>
        </p:nvSpPr>
        <p:spPr>
          <a:xfrm>
            <a:off x="913795" y="267253"/>
            <a:ext cx="10353762" cy="881821"/>
          </a:xfrm>
        </p:spPr>
        <p:txBody>
          <a:bodyPr/>
          <a:lstStyle/>
          <a:p>
            <a:r>
              <a:rPr lang="ru-RU">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rPr>
              <a:t>Супы</a:t>
            </a:r>
            <a:endParaRPr lang="ru-RU"/>
          </a:p>
        </p:txBody>
      </p:sp>
      <p:sp>
        <p:nvSpPr>
          <p:cNvPr id="3" name="Объект 2">
            <a:extLst>
              <a:ext uri="{FF2B5EF4-FFF2-40B4-BE49-F238E27FC236}">
                <a16:creationId xmlns:a16="http://schemas.microsoft.com/office/drawing/2014/main" id="{73DD7DA6-62E2-4E27-81BE-80152A70ED28}"/>
              </a:ext>
            </a:extLst>
          </p:cNvPr>
          <p:cNvSpPr>
            <a:spLocks noGrp="1"/>
          </p:cNvSpPr>
          <p:nvPr>
            <p:ph idx="1"/>
          </p:nvPr>
        </p:nvSpPr>
        <p:spPr>
          <a:xfrm>
            <a:off x="472056" y="1391755"/>
            <a:ext cx="10795501" cy="4399444"/>
          </a:xfrm>
        </p:spPr>
        <p:txBody>
          <a:bodyPr>
            <a:normAutofit fontScale="77500" lnSpcReduction="20000"/>
          </a:bodyPr>
          <a:lstStyle/>
          <a:p>
            <a:pPr indent="-305435">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Супы подают в глубоких суповых тарелках. Бульон и суп-пюре — в чашках с одной или двумя ручками. Их тоже нужно есть ложкой, левой рукой слегка придерживая ручку чашки. И только остаток не горячего бульона можно выпить прямо из чашки.</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indent="-305435">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Не дуйте в тарелку, чашку или на ложку для того, чтобы остудить суп, — подождите, пока он остынет сам.</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indent="-305435">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Если в супе попадаются крупные кусочки овощей, клецки, пельмени и тому подобное, можно осторожно размельчить их ложкой в своей тарелке.</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indent="-305435">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Не наклоняйте тарелку ни к себе, ни от себя чтобы доесть оставшийся на дне суп.</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indent="-305435">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Не будет ничего страшного, если вы оставите немного супа на дне тарелки, зато не обольете себя или скатерть.</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indent="-305435">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Жаркое едят при помощи ножа и вилки. Котлеты, рулеты, тефтели и другие блюда из провернутого мяса едят только вилкой, держа ее в правой руке. Если вам подали отбивную или просто кусок мяса, то следует отрезать от него кусочек за кусочком, а не разрезать все сразу, так как оно быстро остынет и станет невкусным и неаппетитным. Для отделения мяса от кости его придерживают крепко вилкой, а ножом отделяют от него кость, которую затем отодвигают на край тарелки.</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marL="37465" indent="0">
              <a:buNone/>
            </a:pPr>
            <a:endPar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p:txBody>
      </p:sp>
    </p:spTree>
    <p:extLst>
      <p:ext uri="{BB962C8B-B14F-4D97-AF65-F5344CB8AC3E}">
        <p14:creationId xmlns:p14="http://schemas.microsoft.com/office/powerpoint/2010/main" val="156163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EF2A0DA-AE81-4A45-972E-646AC2870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фотография, здание, внешний, люди&#10;&#10;Описание создано с очень высокой степенью достоверности">
            <a:extLst>
              <a:ext uri="{FF2B5EF4-FFF2-40B4-BE49-F238E27FC236}">
                <a16:creationId xmlns:a16="http://schemas.microsoft.com/office/drawing/2014/main" id="{A08842B4-E30C-4662-8CDF-7ACFB0EA6EED}"/>
              </a:ext>
            </a:extLst>
          </p:cNvPr>
          <p:cNvPicPr>
            <a:picLocks noChangeAspect="1"/>
          </p:cNvPicPr>
          <p:nvPr/>
        </p:nvPicPr>
        <p:blipFill rotWithShape="1">
          <a:blip r:embed="rId3"/>
          <a:srcRect l="25542" r="19347" b="-1"/>
          <a:stretch/>
        </p:blipFill>
        <p:spPr>
          <a:xfrm>
            <a:off x="201204" y="33140"/>
            <a:ext cx="6096000" cy="6857990"/>
          </a:xfrm>
          <a:prstGeom prst="rect">
            <a:avLst/>
          </a:prstGeom>
        </p:spPr>
      </p:pic>
      <p:pic>
        <p:nvPicPr>
          <p:cNvPr id="20" name="Picture 19">
            <a:extLst>
              <a:ext uri="{FF2B5EF4-FFF2-40B4-BE49-F238E27FC236}">
                <a16:creationId xmlns:a16="http://schemas.microsoft.com/office/drawing/2014/main" id="{B536FA4E-0152-4E27-91DA-0FC22D1846B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6" name="Content Placeholder 7">
            <a:extLst>
              <a:ext uri="{FF2B5EF4-FFF2-40B4-BE49-F238E27FC236}">
                <a16:creationId xmlns:a16="http://schemas.microsoft.com/office/drawing/2014/main" id="{8E730EDD-0004-4A43-BADF-FCDF14271E11}"/>
              </a:ext>
            </a:extLst>
          </p:cNvPr>
          <p:cNvSpPr>
            <a:spLocks noGrp="1"/>
          </p:cNvSpPr>
          <p:nvPr>
            <p:ph idx="1"/>
          </p:nvPr>
        </p:nvSpPr>
        <p:spPr>
          <a:xfrm>
            <a:off x="6359363" y="296798"/>
            <a:ext cx="5629421" cy="6333706"/>
          </a:xfrm>
        </p:spPr>
        <p:txBody>
          <a:bodyPr anchor="t">
            <a:normAutofit fontScale="77500" lnSpcReduction="20000"/>
          </a:bodyPr>
          <a:lstStyle/>
          <a:p>
            <a:pPr marL="37465" indent="0">
              <a:buNone/>
            </a:pPr>
            <a:r>
              <a:rPr lang="en-US" sz="23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Соблюдение правил поведения за столом всегда считалось признаком хорошего тона. Некоторые сегодняшние нормы этикета уходят своими корнями в древнее </a:t>
            </a:r>
            <a:r>
              <a:rPr lang="en-US" sz="2300" b="1">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Средневековье</a:t>
            </a:r>
            <a:r>
              <a:rPr lang="en-US" sz="23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a:t>
            </a:r>
            <a:endParaRPr lang="en-US"/>
          </a:p>
          <a:p>
            <a:pPr marL="37465" indent="0">
              <a:buNone/>
            </a:pPr>
            <a:r>
              <a:rPr lang="en-US" sz="23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Развал Западной Римской империи ознаменовал собой конец античной эпохи. Наступило Средневековье. Европа страдала от феодальных междоусобиц. Ежедневное меню господ не слишком отличалось от крестьян. В основном ели каши, бобы, овощи и много хлеба. Недостаток питательности еды компенсировали количеством съеденного. В то время принято было наедаться до отвала. Глядя на средневековые картины, складывается впечатление, что у многих мужчин тогда был лишний вес. Можно подумать, что вздутый живот – признак достатка, но, на самом деле, это признак несварения желудка.</a:t>
            </a:r>
            <a:r>
              <a:rPr lang="en-US" sz="2300"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
            </a:r>
            <a:br>
              <a:rPr lang="en-US" sz="2300"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br>
            <a:endParaRPr lang="en-US" sz="1800">
              <a:ln>
                <a:solidFill>
                  <a:prstClr val="black">
                    <a:lumMod val="75000"/>
                    <a:lumOff val="25000"/>
                    <a:alpha val="10000"/>
                  </a:prstClr>
                </a:solidFill>
              </a:ln>
              <a:effectLst>
                <a:outerShdw blurRad="9525" dist="25400" dir="14640000" algn="tl" rotWithShape="0">
                  <a:prstClr val="black">
                    <a:alpha val="30000"/>
                  </a:prstClr>
                </a:outerShdw>
              </a:effectLst>
              <a:cs typeface="Dubai"/>
            </a:endParaRPr>
          </a:p>
          <a:p>
            <a:pPr marL="37465" indent="0">
              <a:buNone/>
            </a:pPr>
            <a:endParaRPr lang="en-US" sz="18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endParaRPr>
          </a:p>
          <a:p>
            <a:pPr marL="37465" indent="0">
              <a:buNone/>
            </a:pPr>
            <a:r>
              <a:rPr lang="en-US" sz="18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
            </a:r>
            <a:br>
              <a:rPr lang="en-US" sz="18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br>
            <a:endParaRPr lang="en-US" sz="1800">
              <a:ln>
                <a:solidFill>
                  <a:prstClr val="black">
                    <a:lumMod val="75000"/>
                    <a:lumOff val="25000"/>
                    <a:alpha val="10000"/>
                  </a:prstClr>
                </a:solidFill>
              </a:ln>
              <a:effectLst>
                <a:outerShdw blurRad="9525" dist="25400" dir="14640000" algn="tl" rotWithShape="0">
                  <a:prstClr val="black">
                    <a:alpha val="30000"/>
                  </a:prstClr>
                </a:outerShdw>
              </a:effectLst>
              <a:cs typeface="Dubai" panose="02040603050505030304"/>
            </a:endParaRPr>
          </a:p>
        </p:txBody>
      </p:sp>
    </p:spTree>
    <p:extLst>
      <p:ext uri="{BB962C8B-B14F-4D97-AF65-F5344CB8AC3E}">
        <p14:creationId xmlns:p14="http://schemas.microsoft.com/office/powerpoint/2010/main" val="2961187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7461A1-AAFA-4976-A800-B9C8442105C9}"/>
              </a:ext>
            </a:extLst>
          </p:cNvPr>
          <p:cNvSpPr>
            <a:spLocks noGrp="1"/>
          </p:cNvSpPr>
          <p:nvPr>
            <p:ph type="title"/>
          </p:nvPr>
        </p:nvSpPr>
        <p:spPr/>
        <p:txBody>
          <a:bodyPr/>
          <a:lstStyle/>
          <a:p>
            <a:r>
              <a:rPr lang="ru-RU">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rPr>
              <a:t>Птица</a:t>
            </a:r>
            <a:endParaRPr lang="ru-RU"/>
          </a:p>
        </p:txBody>
      </p:sp>
      <p:sp>
        <p:nvSpPr>
          <p:cNvPr id="3" name="Объект 2">
            <a:extLst>
              <a:ext uri="{FF2B5EF4-FFF2-40B4-BE49-F238E27FC236}">
                <a16:creationId xmlns:a16="http://schemas.microsoft.com/office/drawing/2014/main" id="{CEED748C-5C26-4529-94AC-55013187F675}"/>
              </a:ext>
            </a:extLst>
          </p:cNvPr>
          <p:cNvSpPr>
            <a:spLocks noGrp="1"/>
          </p:cNvSpPr>
          <p:nvPr>
            <p:ph idx="1"/>
          </p:nvPr>
        </p:nvSpPr>
        <p:spPr/>
        <p:txBody>
          <a:bodyPr/>
          <a:lstStyle/>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Блюда из птицы и дичи едят так же, как и любое другое мясо, при помощи ножа и вилки. Только косточки мелких птиц можно взять рукой и аккуратно съесть мясо</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Если мясо подано вместе с приправой или соусом, на кусочек мяса, находящийся на вилке, при помощи ножа кладут понемногу овощей и соуса.</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a:p>
            <a:pPr marL="37465" indent="0">
              <a:buNone/>
            </a:pPr>
            <a:endParaRPr lang="ru-RU" dirty="0">
              <a:ln>
                <a:solidFill>
                  <a:prstClr val="black">
                    <a:lumMod val="75000"/>
                    <a:lumOff val="25000"/>
                    <a:alpha val="10000"/>
                  </a:prstClr>
                </a:solidFill>
              </a:ln>
              <a:effectLst>
                <a:outerShdw blurRad="9525" dist="25400" dir="14640000" algn="tl" rotWithShape="0">
                  <a:prstClr val="black">
                    <a:alpha val="30000"/>
                  </a:prstClr>
                </a:outerShdw>
              </a:effectLst>
              <a:cs typeface="Dubai" panose="02040603050505030304"/>
            </a:endParaRPr>
          </a:p>
        </p:txBody>
      </p:sp>
    </p:spTree>
    <p:extLst>
      <p:ext uri="{BB962C8B-B14F-4D97-AF65-F5344CB8AC3E}">
        <p14:creationId xmlns:p14="http://schemas.microsoft.com/office/powerpoint/2010/main" val="1850022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205AF6-1068-47F9-94DD-679C792983B8}"/>
              </a:ext>
            </a:extLst>
          </p:cNvPr>
          <p:cNvSpPr>
            <a:spLocks noGrp="1"/>
          </p:cNvSpPr>
          <p:nvPr>
            <p:ph type="title"/>
          </p:nvPr>
        </p:nvSpPr>
        <p:spPr/>
        <p:txBody>
          <a:bodyPr/>
          <a:lstStyle/>
          <a:p>
            <a:r>
              <a:rPr lang="ru-RU">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rPr>
              <a:t>Рыбные блюда</a:t>
            </a:r>
            <a:endParaRPr lang="ru-RU"/>
          </a:p>
        </p:txBody>
      </p:sp>
      <p:sp>
        <p:nvSpPr>
          <p:cNvPr id="3" name="Объект 2">
            <a:extLst>
              <a:ext uri="{FF2B5EF4-FFF2-40B4-BE49-F238E27FC236}">
                <a16:creationId xmlns:a16="http://schemas.microsoft.com/office/drawing/2014/main" id="{4954814F-DD2B-4946-BA48-4CB70B8A7D5F}"/>
              </a:ext>
            </a:extLst>
          </p:cNvPr>
          <p:cNvSpPr>
            <a:spLocks noGrp="1"/>
          </p:cNvSpPr>
          <p:nvPr>
            <p:ph idx="1"/>
          </p:nvPr>
        </p:nvSpPr>
        <p:spPr>
          <a:xfrm>
            <a:off x="306404" y="1524277"/>
            <a:ext cx="11049501" cy="4885356"/>
          </a:xfrm>
        </p:spPr>
        <p:txBody>
          <a:bodyPr>
            <a:normAutofit fontScale="92500" lnSpcReduction="10000"/>
          </a:bodyPr>
          <a:lstStyle/>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Рыбу лучше есть особым прибором: ножом в виде лопатки и вилочкой с тремя зубцами.</a:t>
            </a: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Рыбу не режут, а снимают с костей. Едят рыбу по частям. Сначала снимают кожу и отделяют мясо от костей на верхней части рыбы. После того как верхняя часть съедена, рыбу переворачивают на другую сторону и повторяют все еще раз. Если в рот попадут косточки, с помощью вилки их надо снять с губы и положить на край тарелки.</a:t>
            </a: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При отсутствии рыбного прибора можно воспользоваться двумя вилками, Вилкой в левой руке едят, в правой помогают разделять рыбу, Если же подана только одна вилка держите ее в правой руке, а находящейся в левой руке корочкой хлеба придерживайте рыбу.</a:t>
            </a: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Рыбу, как и мясо, лучше разделять на маленькие кусочки. Рыбный нож используется для того, чтобы обычным ножом не перерезать нежные рыбьи косточки и не положить их вместе с мясом нечаянно в рот.</a:t>
            </a:r>
          </a:p>
          <a:p>
            <a:pPr marL="37465" indent="0">
              <a:buNone/>
            </a:pPr>
            <a:endPar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a:endParaRPr>
          </a:p>
        </p:txBody>
      </p:sp>
    </p:spTree>
    <p:extLst>
      <p:ext uri="{BB962C8B-B14F-4D97-AF65-F5344CB8AC3E}">
        <p14:creationId xmlns:p14="http://schemas.microsoft.com/office/powerpoint/2010/main" val="1544606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38478F-6444-4DC9-8FE0-7A2EB80974E5}"/>
              </a:ext>
            </a:extLst>
          </p:cNvPr>
          <p:cNvSpPr>
            <a:spLocks noGrp="1"/>
          </p:cNvSpPr>
          <p:nvPr>
            <p:ph type="title"/>
          </p:nvPr>
        </p:nvSpPr>
        <p:spPr>
          <a:xfrm>
            <a:off x="913795" y="256209"/>
            <a:ext cx="10353762" cy="903909"/>
          </a:xfrm>
        </p:spPr>
        <p:txBody>
          <a:bodyPr/>
          <a:lstStyle/>
          <a:p>
            <a:r>
              <a:rPr lang="ru-RU">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rPr>
              <a:t>Фрукты</a:t>
            </a:r>
            <a:endParaRPr lang="ru-RU"/>
          </a:p>
        </p:txBody>
      </p:sp>
      <p:sp>
        <p:nvSpPr>
          <p:cNvPr id="3" name="Объект 2">
            <a:extLst>
              <a:ext uri="{FF2B5EF4-FFF2-40B4-BE49-F238E27FC236}">
                <a16:creationId xmlns:a16="http://schemas.microsoft.com/office/drawing/2014/main" id="{E209A9BB-AC10-48E9-9979-8010E209E4FD}"/>
              </a:ext>
            </a:extLst>
          </p:cNvPr>
          <p:cNvSpPr>
            <a:spLocks noGrp="1"/>
          </p:cNvSpPr>
          <p:nvPr>
            <p:ph idx="1"/>
          </p:nvPr>
        </p:nvSpPr>
        <p:spPr>
          <a:xfrm>
            <a:off x="472056" y="1237146"/>
            <a:ext cx="11391848" cy="5084139"/>
          </a:xfrm>
        </p:spPr>
        <p:txBody>
          <a:bodyPr>
            <a:normAutofit fontScale="85000" lnSpcReduction="10000"/>
          </a:bodyPr>
          <a:lstStyle/>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Свежие фрукты подаются на праздничный стол с фруктовыми приборами или фруктовыми ножами. При отсутствии специального ножа и вилки используйте десертный нож с вилкой.</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Яблоки и груши разрезают на четыре или на восемь частей, очищают от кожицы и удаляют сердцевину. Затем берут вилкой и едят по кусочку.</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Сливы разламывают пальцами и удаляют косточку.</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Персики, абрикосы и подобные им фрукты очищают от кожуры, удаляют косточки и едят, отрезая по кусочку.</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Апельсин берут в левую руку и надрезают кожицу вдоль дольками до мякоти (6—8 долек) Полоски кожицы отделяют так, чтобы они образовали звезду. При помощи ножа удаляют белую мякоть, затем разделяют ножом на дольки. Предлагать апельсин соседу можно только тогда, когда дольки не повреждены. Мандарины чистят руками, затем отделяет дольки и едят, не пользуясь приборами.</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Грейпфрут подают разрезанным на половинки, чтобы его можно было есть ложкой. Грейпфрут можно посыпать сахарной пудрой.</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Бананы очищают от кожуры и едят ножом и вилкой, отрезая кружочками.</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37465" indent="0">
              <a:buNone/>
            </a:pPr>
            <a:endParaRPr lang="ru-RU" dirty="0">
              <a:ln>
                <a:solidFill>
                  <a:prstClr val="black">
                    <a:lumMod val="75000"/>
                    <a:lumOff val="25000"/>
                    <a:alpha val="10000"/>
                  </a:prstClr>
                </a:solidFill>
              </a:ln>
              <a:effectLst>
                <a:outerShdw blurRad="9525" dist="25400" dir="14640000" algn="tl" rotWithShape="0">
                  <a:prstClr val="black">
                    <a:alpha val="30000"/>
                  </a:prstClr>
                </a:outerShdw>
              </a:effectLst>
              <a:cs typeface="Dubai" panose="02040603050505030304"/>
            </a:endParaRPr>
          </a:p>
        </p:txBody>
      </p:sp>
    </p:spTree>
    <p:extLst>
      <p:ext uri="{BB962C8B-B14F-4D97-AF65-F5344CB8AC3E}">
        <p14:creationId xmlns:p14="http://schemas.microsoft.com/office/powerpoint/2010/main" val="2409630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A55200-C4BE-4927-8EAB-84D6EC818043}"/>
              </a:ext>
            </a:extLst>
          </p:cNvPr>
          <p:cNvSpPr>
            <a:spLocks noGrp="1"/>
          </p:cNvSpPr>
          <p:nvPr>
            <p:ph type="title"/>
          </p:nvPr>
        </p:nvSpPr>
        <p:spPr/>
        <p:txBody>
          <a:bodyPr/>
          <a:lstStyle/>
          <a:p>
            <a:r>
              <a:rPr lang="ru-RU">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rPr>
              <a:t>Салаты</a:t>
            </a:r>
            <a:endParaRPr lang="ru-RU"/>
          </a:p>
        </p:txBody>
      </p:sp>
      <p:sp>
        <p:nvSpPr>
          <p:cNvPr id="3" name="Объект 2">
            <a:extLst>
              <a:ext uri="{FF2B5EF4-FFF2-40B4-BE49-F238E27FC236}">
                <a16:creationId xmlns:a16="http://schemas.microsoft.com/office/drawing/2014/main" id="{1DFC2A12-6426-48A3-B3BD-E16C8AB0046F}"/>
              </a:ext>
            </a:extLst>
          </p:cNvPr>
          <p:cNvSpPr>
            <a:spLocks noGrp="1"/>
          </p:cNvSpPr>
          <p:nvPr>
            <p:ph idx="1"/>
          </p:nvPr>
        </p:nvSpPr>
        <p:spPr>
          <a:xfrm>
            <a:off x="284317" y="1656798"/>
            <a:ext cx="11634805" cy="4918487"/>
          </a:xfrm>
        </p:spPr>
        <p:txBody>
          <a:bodyPr>
            <a:normAutofit fontScale="92500" lnSpcReduction="20000"/>
          </a:bodyPr>
          <a:lstStyle/>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Салаты, поданные в качестве гарнира на маленьких тарелках или в отдельных салатницах, едят своей вилкой. Сок салата не вычерпывайте ложкой, оставьте его в тарелке.</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Из общей миски салат накладывают себе на тарелку специальными ложкой и вилкой. Сервированные “розочками” редис, а также сельдерей можно взять рукой и, обмакнув в соль на своей тарелке, откусить, положив остаток на краешек своей тарелки или в предназначенную для этого чашечку.</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Салаты из селедки, картофеля, помидоров, крабов и тому подобное не накладывают на хлеб или булочку, а едят со своей тарелки. Для еды используют вилку, которую держат в правой руке. Кусочком булки или хлеба в левой руке можно помочь положить салат на вилку.</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Хлеб и булки берут рукой с общей тарелки, стараясь не дотрагиваться до других ломтиков. От хлеба или булки, положенных на свою тарелку, отламывают по кусочкам и едят.</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Для канапе или сандвичей не требуется ни ножа, ни вилки.</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Напротив, куски пирога едят, используя нож и вилку, пирожки — держа пальцами.</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Если пирожки очень жирные, их также можно есть ножом и вилкой.</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36830" indent="0">
              <a:buNone/>
            </a:pPr>
            <a:endParaRPr lang="ru-RU" dirty="0">
              <a:ln>
                <a:solidFill>
                  <a:prstClr val="black">
                    <a:lumMod val="75000"/>
                    <a:lumOff val="25000"/>
                    <a:alpha val="10000"/>
                  </a:prstClr>
                </a:solidFill>
              </a:ln>
              <a:effectLst>
                <a:outerShdw blurRad="9525" dist="25400" dir="14640000" algn="tl" rotWithShape="0">
                  <a:prstClr val="black">
                    <a:alpha val="30000"/>
                  </a:prstClr>
                </a:outerShdw>
              </a:effectLst>
              <a:cs typeface="Dubai" panose="02040603050505030304"/>
            </a:endParaRPr>
          </a:p>
        </p:txBody>
      </p:sp>
    </p:spTree>
    <p:extLst>
      <p:ext uri="{BB962C8B-B14F-4D97-AF65-F5344CB8AC3E}">
        <p14:creationId xmlns:p14="http://schemas.microsoft.com/office/powerpoint/2010/main" val="22613395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FF3545-8453-4CC1-A7F5-DF4740678F83}"/>
              </a:ext>
            </a:extLst>
          </p:cNvPr>
          <p:cNvSpPr>
            <a:spLocks noGrp="1"/>
          </p:cNvSpPr>
          <p:nvPr>
            <p:ph type="title"/>
          </p:nvPr>
        </p:nvSpPr>
        <p:spPr>
          <a:xfrm>
            <a:off x="924839" y="112643"/>
            <a:ext cx="10353762" cy="1257300"/>
          </a:xfrm>
        </p:spPr>
        <p:txBody>
          <a:bodyPr/>
          <a:lstStyle/>
          <a:p>
            <a:r>
              <a:rPr lang="ru-RU">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rPr>
              <a:t>Десерт</a:t>
            </a:r>
            <a:endParaRPr lang="ru-RU"/>
          </a:p>
        </p:txBody>
      </p:sp>
      <p:sp>
        <p:nvSpPr>
          <p:cNvPr id="3" name="Объект 2">
            <a:extLst>
              <a:ext uri="{FF2B5EF4-FFF2-40B4-BE49-F238E27FC236}">
                <a16:creationId xmlns:a16="http://schemas.microsoft.com/office/drawing/2014/main" id="{245A053A-6834-4ABF-A287-B13E4713ADC2}"/>
              </a:ext>
            </a:extLst>
          </p:cNvPr>
          <p:cNvSpPr>
            <a:spLocks noGrp="1"/>
          </p:cNvSpPr>
          <p:nvPr>
            <p:ph idx="1"/>
          </p:nvPr>
        </p:nvSpPr>
        <p:spPr>
          <a:xfrm>
            <a:off x="350579" y="1435928"/>
            <a:ext cx="11601674" cy="5172488"/>
          </a:xfrm>
        </p:spPr>
        <p:txBody>
          <a:bodyPr>
            <a:normAutofit fontScale="77500" lnSpcReduction="20000"/>
          </a:bodyPr>
          <a:lstStyle/>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Компот подают обычно в специальной вазочке, бокале или стакане и едят ложкой. Если ложка для сладкого не положена заранее на стол, то ее приносят вместе с компотом на блюдечке.</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Фруктовые косточки осторожно кладут на свою ложку и затем на блюдце или специальную тарелку. Во время еды вазочку или стакан с компотом придерживают левой рукой, но не поднимают ко рту.</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Отпивать прямо из вазочки не принято.</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Торты, пироги и крендели обычно подают на стол нарезанными и перекладывают на свою тарелку лопаточкой, щипцами или большой вилкой. Бисквитные пирожные лучше есть специальной вилочкой или чайной ложкой. Твердые пирожные, которые легко крошатся, можно есть Рукой. Пирожные, лежащие на маленькой бумажной салфеточке, берут на свою тарелку вместе с этой салфеточкой и едят с нее. Ломти кренделя, маленькие крендельки, куличи и другие изделия, которые могут при откусывании раскрошиться, надо отламывать рукой по маленькому кусочку. Булочки с начинкой из крема ид варенья, кофейные булочки можно откусывать, держа в руке.</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Печенье едят, отламывая по кусочку. Очень жирное и маленькое печенье едят вилкой для пирожных.</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Конфеты берут из общей коробки или с тapeлки и кладут на свою тарелку для пирожного или в розетку для конфет и уже потом едят.</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Мармелад, варенье или мед берут специальной ложкой и кладут на свою тарелку или в розетку. Затем своим ножом намазывают на кусочки хлеба или булки либо кладут своей ложкой в чай.</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37465" indent="0">
              <a:buNone/>
            </a:pPr>
            <a:endPar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p:txBody>
      </p:sp>
    </p:spTree>
    <p:extLst>
      <p:ext uri="{BB962C8B-B14F-4D97-AF65-F5344CB8AC3E}">
        <p14:creationId xmlns:p14="http://schemas.microsoft.com/office/powerpoint/2010/main" val="2608225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ADAFF0E-910A-4B82-9215-374B1D38B8F0}"/>
              </a:ext>
            </a:extLst>
          </p:cNvPr>
          <p:cNvSpPr>
            <a:spLocks noGrp="1"/>
          </p:cNvSpPr>
          <p:nvPr>
            <p:ph idx="1"/>
          </p:nvPr>
        </p:nvSpPr>
        <p:spPr>
          <a:xfrm>
            <a:off x="372665" y="751233"/>
            <a:ext cx="11612718" cy="5779879"/>
          </a:xfrm>
        </p:spPr>
        <p:txBody>
          <a:bodyPr/>
          <a:lstStyle/>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Виноград не едят с кисти, а отрывают ягоды рукой. Косточки осторожно выплевывают в руку и откладывают на край тарелки, хотя принято съедать виноград целиком.</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Вишни, черешни и другие ягоды с маленькими косточками едят, как виноград.</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Арбузы и дыни подают чаще всего нарезанными ломтями и с кожурой. На тарелку ломоть арбуза кладут мякотью к себе, а коркой от себя, и едят с помощью ножа и вилки. При желании можно посыпать их сахарной пудрой.</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Ананас обычно подают очищенным от кожицы и сердцевины и нарезанным кружками или дольками. Дольку берут с блюда и кладут на свою тарелку специальной вилкой. При желании ломтик можно посыпать сахаром или сахарной пудрой. Едят ананас фруктовыми ножом и вилкой.</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Ягоды обычно подают уже разложенными на тарелочки порциями, иначе они легко мнутся.</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37465" indent="0">
              <a:buNone/>
            </a:pPr>
            <a:endPar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p:txBody>
      </p:sp>
    </p:spTree>
    <p:extLst>
      <p:ext uri="{BB962C8B-B14F-4D97-AF65-F5344CB8AC3E}">
        <p14:creationId xmlns:p14="http://schemas.microsoft.com/office/powerpoint/2010/main" val="27158096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3247D6-BD72-42FE-8995-46ACF1834A24}"/>
              </a:ext>
            </a:extLst>
          </p:cNvPr>
          <p:cNvSpPr>
            <a:spLocks noGrp="1"/>
          </p:cNvSpPr>
          <p:nvPr>
            <p:ph type="title"/>
          </p:nvPr>
        </p:nvSpPr>
        <p:spPr>
          <a:xfrm>
            <a:off x="913795" y="212035"/>
            <a:ext cx="10353762" cy="859735"/>
          </a:xfrm>
        </p:spPr>
        <p:txBody>
          <a:bodyPr/>
          <a:lstStyle/>
          <a:p>
            <a:r>
              <a:rPr lang="ru-RU">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rPr>
              <a:t>Экзотические блюда</a:t>
            </a:r>
            <a:endParaRPr lang="ru-RU">
              <a:ea typeface="+mj-lt"/>
              <a:cs typeface="+mj-lt"/>
            </a:endParaRPr>
          </a:p>
        </p:txBody>
      </p:sp>
      <p:sp>
        <p:nvSpPr>
          <p:cNvPr id="3" name="Объект 2">
            <a:extLst>
              <a:ext uri="{FF2B5EF4-FFF2-40B4-BE49-F238E27FC236}">
                <a16:creationId xmlns:a16="http://schemas.microsoft.com/office/drawing/2014/main" id="{391047A3-7831-4554-9A5A-BC3640056BEB}"/>
              </a:ext>
            </a:extLst>
          </p:cNvPr>
          <p:cNvSpPr>
            <a:spLocks noGrp="1"/>
          </p:cNvSpPr>
          <p:nvPr>
            <p:ph idx="1"/>
          </p:nvPr>
        </p:nvSpPr>
        <p:spPr>
          <a:xfrm>
            <a:off x="251187" y="2319406"/>
            <a:ext cx="11678978" cy="4244836"/>
          </a:xfrm>
        </p:spPr>
        <p:txBody>
          <a:bodyPr/>
          <a:lstStyle/>
          <a:p>
            <a:pPr marL="37465" indent="0">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Артишоки — это овощи. Их мясистые лепестки образуют своего рода бутон. Артишоки едят в горячем виде, обмакивая стопленное масло. Листья артишока отделяют пальцами правой руки, начиная снизу, от основания плода и, обмакнув в соус, едят мясистую часть. Несъедобную часть артишоков кладут на край тарелки. Сердцевину размельчают и едят вилкой.</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p:txBody>
      </p:sp>
    </p:spTree>
    <p:extLst>
      <p:ext uri="{BB962C8B-B14F-4D97-AF65-F5344CB8AC3E}">
        <p14:creationId xmlns:p14="http://schemas.microsoft.com/office/powerpoint/2010/main" val="32045186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0501A47-2822-4251-9F7A-3AB9E3576B30}"/>
              </a:ext>
            </a:extLst>
          </p:cNvPr>
          <p:cNvSpPr>
            <a:spLocks noGrp="1"/>
          </p:cNvSpPr>
          <p:nvPr>
            <p:ph idx="1"/>
          </p:nvPr>
        </p:nvSpPr>
        <p:spPr>
          <a:xfrm>
            <a:off x="372665" y="408885"/>
            <a:ext cx="11436022" cy="6089096"/>
          </a:xfrm>
        </p:spPr>
        <p:txBody>
          <a:bodyPr>
            <a:normAutofit fontScale="92500"/>
          </a:bodyPr>
          <a:lstStyle/>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Устрицы подают на льду на специальных подносах с углублениями. Раковины устриц раскрывают, прежде чем подать их к столу. Едят устриц с помощью специальной вилки. Тупым ребром вилки удаляют несъедобную часть, острым — отделяют устрицу от раковины. Затем, держа раковину в левой руке, а вилку в правой, устрицу, сбрызгивают лимонным соком и съедают, после чего можно выпить оставшийся в раковине сок.</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Авокадо разрезают на две половины, удаляют косточку (семя). Выемку можно заполнить острым салатом, соусом или крабами. Мякоть едят десертной ложкой до горьковатого слоя, прилегающего к кожице.</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Омар подается в вареном виде. При еде следует пользоваться специальным ножом для разделки, с помощью которого из разрезанного пополам омара удаляется содержимое брюшка и длинный кровеносный сосуд. Если омаров подали на стол, не расколов предварительно панцирь, это делается за столом с помощью специальных щипцов. На одном конце вилки для омаров имеется крючок для извлечения мяса из раковин, на другом - ложка для вычерпывания сока. Лапы омара разламывают руками. Мясо извлекают вилкой. Клешни омара раскалывают с помощью щипцов и едят вилкой. Белое мясо задней части омара едят вилкой или специальной ложкой.</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37465" indent="0">
              <a:buNone/>
            </a:pPr>
            <a:endParaRPr lang="ru-RU" dirty="0">
              <a:ln>
                <a:solidFill>
                  <a:prstClr val="black">
                    <a:lumMod val="75000"/>
                    <a:lumOff val="25000"/>
                    <a:alpha val="10000"/>
                  </a:prstClr>
                </a:solidFill>
              </a:ln>
              <a:effectLst>
                <a:outerShdw blurRad="9525" dist="25400" dir="14640000" algn="tl" rotWithShape="0">
                  <a:prstClr val="black">
                    <a:alpha val="30000"/>
                  </a:prstClr>
                </a:outerShdw>
              </a:effectLst>
              <a:cs typeface="Dubai" panose="02040603050505030304"/>
            </a:endParaRPr>
          </a:p>
        </p:txBody>
      </p:sp>
    </p:spTree>
    <p:extLst>
      <p:ext uri="{BB962C8B-B14F-4D97-AF65-F5344CB8AC3E}">
        <p14:creationId xmlns:p14="http://schemas.microsoft.com/office/powerpoint/2010/main" val="3197836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C7489E9-652C-46B3-9FBC-C726C774CDC6}"/>
              </a:ext>
            </a:extLst>
          </p:cNvPr>
          <p:cNvSpPr>
            <a:spLocks noGrp="1"/>
          </p:cNvSpPr>
          <p:nvPr>
            <p:ph idx="1"/>
          </p:nvPr>
        </p:nvSpPr>
        <p:spPr>
          <a:xfrm>
            <a:off x="350578" y="265320"/>
            <a:ext cx="11513326" cy="6387270"/>
          </a:xfrm>
        </p:spPr>
        <p:txBody>
          <a:bodyPr>
            <a:normAutofit fontScale="92500"/>
          </a:bodyPr>
          <a:lstStyle/>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Каштаны едят руками. Если кожица крепкая, можно пользоваться ножом.</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Лягушачьи ножки напоминают по вкусу куриное мясо. Ножку можно брать пальцами за косточку и аккуратно зубами снять с нее мясо.</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Крабы подают в очищенном виде. Панцирные пластинки удаляют пальцами и складывают на край тарелки. Мясо едят руками. Пальцы споласкивают в специальной чашке.</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Кукурузные початки также разрешается есть руками.</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Оливки (маслины) в закуске для коктейля берут руками. Если косточки не удалены, то приходится выплевывать в кулачок и класть затем на край тарелки.</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Спаржу, если она подается к столу в вареном виде, едят с помощью ножа и вилки. Можно также есть спаржу руками: большим, указательным и средним пальцем правой руки спаржу берут за утолщенный конец, обмакивают другим концом в соус и целиком отправляют в рот.</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Мидии подают горячими, в раковине. При еде пользуются специальными щипчиками для раскрывания раковин и специальной вилкой. Щипками, находящимися в левой руке, придерживают мидию на тарелке, а вилкой извлекают мясо моллюска из раковины. Пустые раковины оставляют на краю тарелки.</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37465" indent="0">
              <a:buNone/>
            </a:pPr>
            <a:endPar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p:txBody>
      </p:sp>
    </p:spTree>
    <p:extLst>
      <p:ext uri="{BB962C8B-B14F-4D97-AF65-F5344CB8AC3E}">
        <p14:creationId xmlns:p14="http://schemas.microsoft.com/office/powerpoint/2010/main" val="24529079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8F9BEB5-1FBB-4A09-8DE2-C717233420F8}"/>
              </a:ext>
            </a:extLst>
          </p:cNvPr>
          <p:cNvSpPr>
            <a:spLocks noGrp="1"/>
          </p:cNvSpPr>
          <p:nvPr>
            <p:ph idx="1"/>
          </p:nvPr>
        </p:nvSpPr>
        <p:spPr>
          <a:xfrm>
            <a:off x="317448" y="1005233"/>
            <a:ext cx="11557500" cy="5625270"/>
          </a:xfrm>
        </p:spPr>
        <p:txBody>
          <a:bodyPr/>
          <a:lstStyle/>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Черную икру можно подавать на стол в банке. Икру не перекладывают предварительно на свою тарелку. Из банки икру можно брать ложечкой и сразу намазывать на хлеб. Бутерброды с икрой и тосты едят руками.</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Раки подаются на стол в миске с горячей водой. Половником или пальцами раков выкладывают себе на тарелку. Специальным ножом раскалывают, но не разрезают панцирь рака и разламывают клешни и лапки.</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indent="-305435" algn="just">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Клешни и лапки руками подносят ко рту и выедают из них мясо. После этого левой рукой берут переднюю часть туловища рака, правой — заднюю и, вращая, отделяют их друг от друга. Ножом панцирь отделяется от задней части туловища. Для еды годится только белое мясо. Несъедобные части складывают в предназначенную для этого миску. После еды пальцы споласкивают в специальной чашке.</a:t>
            </a:r>
            <a:endPar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a:p>
            <a:pPr marL="36830" indent="0">
              <a:buNone/>
            </a:pPr>
            <a:endPar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cs typeface="Dubai" panose="02040603050505030304"/>
            </a:endParaRPr>
          </a:p>
        </p:txBody>
      </p:sp>
    </p:spTree>
    <p:extLst>
      <p:ext uri="{BB962C8B-B14F-4D97-AF65-F5344CB8AC3E}">
        <p14:creationId xmlns:p14="http://schemas.microsoft.com/office/powerpoint/2010/main" val="3338247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F2A0DA-AE81-4A45-972E-646AC2870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здание, фотография, в позе, закрытый&#10;&#10;Описание создано с очень высокой степенью достоверности">
            <a:extLst>
              <a:ext uri="{FF2B5EF4-FFF2-40B4-BE49-F238E27FC236}">
                <a16:creationId xmlns:a16="http://schemas.microsoft.com/office/drawing/2014/main" id="{55E695C0-91DD-48B7-99A9-A982E373364A}"/>
              </a:ext>
            </a:extLst>
          </p:cNvPr>
          <p:cNvPicPr>
            <a:picLocks noChangeAspect="1"/>
          </p:cNvPicPr>
          <p:nvPr/>
        </p:nvPicPr>
        <p:blipFill rotWithShape="1">
          <a:blip r:embed="rId3"/>
          <a:srcRect l="9953" r="13824" b="-1"/>
          <a:stretch/>
        </p:blipFill>
        <p:spPr>
          <a:xfrm>
            <a:off x="-8622" y="10"/>
            <a:ext cx="6096000" cy="6857990"/>
          </a:xfrm>
          <a:prstGeom prst="rect">
            <a:avLst/>
          </a:prstGeom>
        </p:spPr>
      </p:pic>
      <p:pic>
        <p:nvPicPr>
          <p:cNvPr id="11" name="Picture 10">
            <a:extLst>
              <a:ext uri="{FF2B5EF4-FFF2-40B4-BE49-F238E27FC236}">
                <a16:creationId xmlns:a16="http://schemas.microsoft.com/office/drawing/2014/main" id="{B536FA4E-0152-4E27-91DA-0FC22D1846B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3" name="Объект 2">
            <a:extLst>
              <a:ext uri="{FF2B5EF4-FFF2-40B4-BE49-F238E27FC236}">
                <a16:creationId xmlns:a16="http://schemas.microsoft.com/office/drawing/2014/main" id="{1C8A5E19-8991-4D10-8224-9E346185272B}"/>
              </a:ext>
            </a:extLst>
          </p:cNvPr>
          <p:cNvSpPr>
            <a:spLocks noGrp="1"/>
          </p:cNvSpPr>
          <p:nvPr>
            <p:ph idx="1"/>
          </p:nvPr>
        </p:nvSpPr>
        <p:spPr>
          <a:xfrm>
            <a:off x="6469798" y="1180275"/>
            <a:ext cx="5397508" cy="5339794"/>
          </a:xfrm>
        </p:spPr>
        <p:txBody>
          <a:bodyPr anchor="t">
            <a:normAutofit/>
          </a:bodyPr>
          <a:lstStyle/>
          <a:p>
            <a:pPr marL="36830" indent="0">
              <a:buNone/>
            </a:pPr>
            <a:r>
              <a:rPr lang="ru-RU" sz="24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Мясо на столах у крестьян появлялось только по праздникам, а у феодалов – всегда на пирах. Аристократы питались свининой, зайчатиной, рыбой, гусями. Столы расставляли буквой «Т» или «П». Гости занимали места согласно статусу. Чем выше положение приглашенного, тем ближе он сидит к хозяину.</a:t>
            </a:r>
            <a:endParaRPr lang="ru-RU" sz="24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ndParaRPr>
          </a:p>
        </p:txBody>
      </p:sp>
    </p:spTree>
    <p:extLst>
      <p:ext uri="{BB962C8B-B14F-4D97-AF65-F5344CB8AC3E}">
        <p14:creationId xmlns:p14="http://schemas.microsoft.com/office/powerpoint/2010/main" val="1098034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E652A5-AE3C-4C4F-B6CB-C465AD0E148C}"/>
              </a:ext>
            </a:extLst>
          </p:cNvPr>
          <p:cNvSpPr>
            <a:spLocks noGrp="1"/>
          </p:cNvSpPr>
          <p:nvPr>
            <p:ph type="title"/>
          </p:nvPr>
        </p:nvSpPr>
        <p:spPr>
          <a:xfrm>
            <a:off x="924839" y="2597426"/>
            <a:ext cx="10353762" cy="1257300"/>
          </a:xfrm>
        </p:spPr>
        <p:txBody>
          <a:bodyPr/>
          <a:lstStyle/>
          <a:p>
            <a:endParaRPr lang="ru-RU" dirty="0"/>
          </a:p>
        </p:txBody>
      </p:sp>
    </p:spTree>
    <p:extLst>
      <p:ext uri="{BB962C8B-B14F-4D97-AF65-F5344CB8AC3E}">
        <p14:creationId xmlns:p14="http://schemas.microsoft.com/office/powerpoint/2010/main" val="2141014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4" descr="Изображение выглядит как закрытый, фотография, стол, различные&#10;&#10;Описание создано с очень высокой степенью достоверности">
            <a:extLst>
              <a:ext uri="{FF2B5EF4-FFF2-40B4-BE49-F238E27FC236}">
                <a16:creationId xmlns:a16="http://schemas.microsoft.com/office/drawing/2014/main" id="{61E54EED-8A90-4138-A71C-B9051801F08D}"/>
              </a:ext>
            </a:extLst>
          </p:cNvPr>
          <p:cNvPicPr>
            <a:picLocks noChangeAspect="1"/>
          </p:cNvPicPr>
          <p:nvPr/>
        </p:nvPicPr>
        <p:blipFill rotWithShape="1">
          <a:blip r:embed="rId2">
            <a:alphaModFix amt="25000"/>
          </a:blip>
          <a:srcRect b="20775"/>
          <a:stretch/>
        </p:blipFill>
        <p:spPr>
          <a:xfrm>
            <a:off x="20" y="10"/>
            <a:ext cx="12191980" cy="6857990"/>
          </a:xfrm>
          <a:prstGeom prst="rect">
            <a:avLst/>
          </a:prstGeom>
        </p:spPr>
      </p:pic>
      <p:sp>
        <p:nvSpPr>
          <p:cNvPr id="3" name="Объект 2">
            <a:extLst>
              <a:ext uri="{FF2B5EF4-FFF2-40B4-BE49-F238E27FC236}">
                <a16:creationId xmlns:a16="http://schemas.microsoft.com/office/drawing/2014/main" id="{04F1A5B8-A62D-4F26-BF7D-6BCD1DD55370}"/>
              </a:ext>
            </a:extLst>
          </p:cNvPr>
          <p:cNvSpPr>
            <a:spLocks noGrp="1"/>
          </p:cNvSpPr>
          <p:nvPr>
            <p:ph idx="1"/>
          </p:nvPr>
        </p:nvSpPr>
        <p:spPr>
          <a:xfrm>
            <a:off x="184926" y="331581"/>
            <a:ext cx="12120717" cy="6343095"/>
          </a:xfrm>
        </p:spPr>
        <p:txBody>
          <a:bodyPr anchor="ctr">
            <a:normAutofit/>
          </a:bodyPr>
          <a:lstStyle/>
          <a:p>
            <a:pPr marL="37465" indent="0">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В раннем Средневековье понятие скатерти отсутствовало напрочь, ее стали стелить гораздо позже. На дубовых поверхностях столов были сделаны углубления, куда раскладывалась пища. За столом сидели только мужчины, женщины ели отдельно в другом помещении.</a:t>
            </a:r>
            <a: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
            </a:r>
            <a:b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br>
            <a: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
            </a:r>
            <a:b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b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По мере развития культа Прекрасной дамы (XI век) мужчины стали трапезничать вместе с женщинами. Появились первые «зачатки» застольного этикета. Стало обязательным мыть руки перед едой и после окончания застолья.</a:t>
            </a:r>
          </a:p>
          <a:p>
            <a:pPr marL="37465" indent="0">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Жидкую еду наливали в миски (одна порция предназначалась для двоих), а мясо каждый складывал себе на ломоть хлеба. Остатки хлеба затем бросали собакам или отдавали нищим. В Средневековье обычно ели утром и вечером. Древняя поговорка гласила: «Ангелы нуждаются в пище раз в день, люди - дважды, животные - трижды».</a:t>
            </a:r>
            <a: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
            </a:r>
            <a:b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br>
            <a: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
            </a:r>
            <a:b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b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Если время было не праздничное, то меню простолюдина от аристократа отличалось только количеством съеденного. Так, из исторических хроник известно, что обед королевской четы в Англии XIII веке состоял из пары фунтов копченого сала и двух литров пива.</a:t>
            </a:r>
          </a:p>
          <a:p>
            <a:pPr marL="37465" indent="0">
              <a:buNone/>
            </a:pPr>
            <a:endPar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endParaRPr>
          </a:p>
        </p:txBody>
      </p:sp>
    </p:spTree>
    <p:extLst>
      <p:ext uri="{BB962C8B-B14F-4D97-AF65-F5344CB8AC3E}">
        <p14:creationId xmlns:p14="http://schemas.microsoft.com/office/powerpoint/2010/main" val="1883028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18E6-69F4-42F4-AB85-F01AA0DAF3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стол, внутренний, фотография, другой&#10;&#10;Описание создано с очень высокой степенью достоверности">
            <a:extLst>
              <a:ext uri="{FF2B5EF4-FFF2-40B4-BE49-F238E27FC236}">
                <a16:creationId xmlns:a16="http://schemas.microsoft.com/office/drawing/2014/main" id="{F19C491F-F30F-4809-AC24-90374F01D62C}"/>
              </a:ext>
            </a:extLst>
          </p:cNvPr>
          <p:cNvPicPr>
            <a:picLocks noChangeAspect="1"/>
          </p:cNvPicPr>
          <p:nvPr/>
        </p:nvPicPr>
        <p:blipFill rotWithShape="1">
          <a:blip r:embed="rId3"/>
          <a:srcRect r="8683"/>
          <a:stretch/>
        </p:blipFill>
        <p:spPr>
          <a:xfrm>
            <a:off x="-10649" y="1"/>
            <a:ext cx="4571649" cy="6858000"/>
          </a:xfrm>
          <a:prstGeom prst="rect">
            <a:avLst/>
          </a:prstGeom>
        </p:spPr>
      </p:pic>
      <p:pic>
        <p:nvPicPr>
          <p:cNvPr id="11" name="Picture 10">
            <a:extLst>
              <a:ext uri="{FF2B5EF4-FFF2-40B4-BE49-F238E27FC236}">
                <a16:creationId xmlns:a16="http://schemas.microsoft.com/office/drawing/2014/main" id="{559DF61F-9058-49C9-8F75-DC501F983B0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
        <p:nvSpPr>
          <p:cNvPr id="3" name="Объект 2">
            <a:extLst>
              <a:ext uri="{FF2B5EF4-FFF2-40B4-BE49-F238E27FC236}">
                <a16:creationId xmlns:a16="http://schemas.microsoft.com/office/drawing/2014/main" id="{0E2832FE-D514-4D62-A67E-94865C828157}"/>
              </a:ext>
            </a:extLst>
          </p:cNvPr>
          <p:cNvSpPr>
            <a:spLocks noGrp="1"/>
          </p:cNvSpPr>
          <p:nvPr>
            <p:ph idx="1"/>
          </p:nvPr>
        </p:nvSpPr>
        <p:spPr>
          <a:xfrm>
            <a:off x="4803813" y="198783"/>
            <a:ext cx="7214940" cy="6480913"/>
          </a:xfrm>
        </p:spPr>
        <p:txBody>
          <a:bodyPr anchor="ctr">
            <a:normAutofit/>
          </a:bodyPr>
          <a:lstStyle/>
          <a:p>
            <a:pPr marL="37465" indent="0">
              <a:lnSpc>
                <a:spcPct val="100000"/>
              </a:lnSpc>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В XII веке на столы стали стелить скатерть. Ее краями активно вытирали руки и рты хозяева дома и гости. Среди столовых приборов в Средневековье использовали ножи, больше напоминающие тесаки, и ложки из дорогих металлов, украшенных драгоценными камнями. Супы не ели, а выпивали. Ложками брали конфеты и прочие сладости</a:t>
            </a:r>
            <a:r>
              <a:rPr lang="ru-RU">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a:t>
            </a:r>
            <a:r>
              <a:rPr lang="ru-RU"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
            </a:r>
            <a:br>
              <a:rPr lang="ru-RU"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br>
            <a:r>
              <a:rPr lang="ru-RU"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
            </a:r>
            <a:br>
              <a:rPr lang="ru-RU"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br>
            <a:endParaRPr lang="ru-RU"/>
          </a:p>
        </p:txBody>
      </p:sp>
    </p:spTree>
    <p:extLst>
      <p:ext uri="{BB962C8B-B14F-4D97-AF65-F5344CB8AC3E}">
        <p14:creationId xmlns:p14="http://schemas.microsoft.com/office/powerpoint/2010/main" val="1161438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7" name="Rectangle 15">
            <a:extLst>
              <a:ext uri="{FF2B5EF4-FFF2-40B4-BE49-F238E27FC236}">
                <a16:creationId xmlns:a16="http://schemas.microsoft.com/office/drawing/2014/main" id="{0EF2A0DA-AE81-4A45-972E-646AC2870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женщина, сидит, стол, маленький&#10;&#10;Описание создано с очень высокой степенью достоверности">
            <a:extLst>
              <a:ext uri="{FF2B5EF4-FFF2-40B4-BE49-F238E27FC236}">
                <a16:creationId xmlns:a16="http://schemas.microsoft.com/office/drawing/2014/main" id="{40477646-F261-4712-BD0F-55B147EDD728}"/>
              </a:ext>
            </a:extLst>
          </p:cNvPr>
          <p:cNvPicPr>
            <a:picLocks noChangeAspect="1"/>
          </p:cNvPicPr>
          <p:nvPr/>
        </p:nvPicPr>
        <p:blipFill rotWithShape="1">
          <a:blip r:embed="rId3"/>
          <a:srcRect l="29158" r="13731" b="1"/>
          <a:stretch/>
        </p:blipFill>
        <p:spPr>
          <a:xfrm>
            <a:off x="-8622" y="10"/>
            <a:ext cx="6096000" cy="6857990"/>
          </a:xfrm>
          <a:prstGeom prst="rect">
            <a:avLst/>
          </a:prstGeom>
        </p:spPr>
      </p:pic>
      <p:pic>
        <p:nvPicPr>
          <p:cNvPr id="19" name="Picture 17">
            <a:extLst>
              <a:ext uri="{FF2B5EF4-FFF2-40B4-BE49-F238E27FC236}">
                <a16:creationId xmlns:a16="http://schemas.microsoft.com/office/drawing/2014/main" id="{B536FA4E-0152-4E27-91DA-0FC22D1846B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3" name="Объект 2">
            <a:extLst>
              <a:ext uri="{FF2B5EF4-FFF2-40B4-BE49-F238E27FC236}">
                <a16:creationId xmlns:a16="http://schemas.microsoft.com/office/drawing/2014/main" id="{D2B5B279-FC89-4F59-A35E-5124E34C0FB7}"/>
              </a:ext>
            </a:extLst>
          </p:cNvPr>
          <p:cNvSpPr>
            <a:spLocks noGrp="1"/>
          </p:cNvSpPr>
          <p:nvPr>
            <p:ph idx="1"/>
          </p:nvPr>
        </p:nvSpPr>
        <p:spPr>
          <a:xfrm>
            <a:off x="6348320" y="396189"/>
            <a:ext cx="5640464" cy="6223271"/>
          </a:xfrm>
        </p:spPr>
        <p:txBody>
          <a:bodyPr anchor="t">
            <a:normAutofit/>
          </a:bodyPr>
          <a:lstStyle/>
          <a:p>
            <a:pPr marL="37465" indent="0">
              <a:lnSpc>
                <a:spcPct val="100000"/>
              </a:lnSpc>
              <a:buNone/>
            </a:pPr>
            <a:r>
              <a:rPr lang="ru-RU" sz="240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Вилкой стали пользоваться в XV веке, да и то, только итальянцы. Именно там начала свое развитие эпоха Возрождения, пришедшая на смену Средним векам. Что касается остальных европейских держав, то вилкой не спешили пользоваться даже монархи. Известно, что королева Анна Австрийская ела мясное рагу руками, а ее сын Людовик ХIV и вовсе запрещал использование вилки при дворе, т. к. сам ел приготовленные блюда руками.</a:t>
            </a:r>
            <a:r>
              <a:rPr lang="ru-RU" sz="24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
            </a:r>
            <a:br>
              <a:rPr lang="ru-RU" sz="24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br>
            <a:r>
              <a:rPr lang="ru-RU" sz="24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
            </a:r>
            <a:br>
              <a:rPr lang="ru-RU" sz="24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br>
            <a:endParaRPr lang="ru-RU" sz="240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endParaRPr>
          </a:p>
          <a:p>
            <a:pPr indent="-305435">
              <a:lnSpc>
                <a:spcPct val="100000"/>
              </a:lnSpc>
            </a:pPr>
            <a:endParaRPr lang="ru-RU" sz="1500">
              <a:ln>
                <a:solidFill>
                  <a:prstClr val="black">
                    <a:lumMod val="75000"/>
                    <a:lumOff val="25000"/>
                    <a:alpha val="10000"/>
                  </a:prstClr>
                </a:solidFill>
              </a:ln>
              <a:effectLst>
                <a:outerShdw blurRad="9525" dist="25400" dir="14640000" algn="tl" rotWithShape="0">
                  <a:prstClr val="black">
                    <a:alpha val="30000"/>
                  </a:prstClr>
                </a:outerShdw>
              </a:effectLst>
              <a:cs typeface="Dubai" panose="02040603050505030304"/>
            </a:endParaRPr>
          </a:p>
        </p:txBody>
      </p:sp>
    </p:spTree>
    <p:extLst>
      <p:ext uri="{BB962C8B-B14F-4D97-AF65-F5344CB8AC3E}">
        <p14:creationId xmlns:p14="http://schemas.microsoft.com/office/powerpoint/2010/main" val="3327296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E786F4C-9763-4F7F-91A1-1554DAB53C14}"/>
              </a:ext>
            </a:extLst>
          </p:cNvPr>
          <p:cNvSpPr>
            <a:spLocks noGrp="1"/>
          </p:cNvSpPr>
          <p:nvPr>
            <p:ph idx="1"/>
          </p:nvPr>
        </p:nvSpPr>
        <p:spPr>
          <a:xfrm>
            <a:off x="858578" y="1579494"/>
            <a:ext cx="10408979" cy="4211705"/>
          </a:xfrm>
        </p:spPr>
        <p:txBody>
          <a:bodyPr/>
          <a:lstStyle/>
          <a:p>
            <a:pPr marL="37465" indent="0">
              <a:buNone/>
            </a:pP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Именно в эпоху Короля-солнце соблюдение этикета, в том числе и застольного, стало основой придворной жизни. Правила поведения стали настолько сложными, что выпускались многочисленные пособия по этикету. При дворе появилась должность – церемониймейстер. Он должен был следить за выполнением всех требований.</a:t>
            </a:r>
            <a: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
            </a:r>
            <a:b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br>
            <a:r>
              <a:rPr lang="ru-RU">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Немало легенд сложено не только о требованиях этикета при дворе французского короля, но и</a:t>
            </a:r>
            <a: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
            </a:r>
            <a:b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br>
            <a: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hlinkClick r:id="rId2"/>
              </a:rPr>
              <a:t>о неуемном аппетите Людовика XIV.</a:t>
            </a:r>
            <a: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t/>
            </a:r>
            <a:br>
              <a:rPr lang="ru-RU" dirty="0">
                <a:ln>
                  <a:solidFill>
                    <a:prstClr val="black">
                      <a:lumMod val="75000"/>
                      <a:lumOff val="25000"/>
                      <a:alpha val="10000"/>
                    </a:prstClr>
                  </a:solidFill>
                </a:ln>
                <a:effectLst>
                  <a:outerShdw blurRad="9525" dist="25400" dir="14640000" algn="tl" rotWithShape="0">
                    <a:prstClr val="black">
                      <a:alpha val="30000"/>
                    </a:prstClr>
                  </a:outerShdw>
                </a:effectLst>
                <a:latin typeface="Bookman Old Style"/>
                <a:ea typeface="+mn-lt"/>
                <a:cs typeface="+mn-lt"/>
              </a:rPr>
            </a:br>
            <a:endParaRPr lang="ru-RU"/>
          </a:p>
        </p:txBody>
      </p:sp>
    </p:spTree>
    <p:extLst>
      <p:ext uri="{BB962C8B-B14F-4D97-AF65-F5344CB8AC3E}">
        <p14:creationId xmlns:p14="http://schemas.microsoft.com/office/powerpoint/2010/main" val="15725356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Georgia Pro"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Dubai"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docProps/app.xml><?xml version="1.0" encoding="utf-8"?>
<Properties xmlns="http://schemas.openxmlformats.org/officeDocument/2006/extended-properties" xmlns:vt="http://schemas.openxmlformats.org/officeDocument/2006/docPropsVTypes">
  <TotalTime>2</TotalTime>
  <Words>2742</Words>
  <Application>Microsoft Office PowerPoint</Application>
  <PresentationFormat>Широкоэкранный</PresentationFormat>
  <Paragraphs>161</Paragraphs>
  <Slides>50</Slides>
  <Notes>0</Notes>
  <HiddenSlides>1</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50</vt:i4>
      </vt:variant>
    </vt:vector>
  </HeadingPairs>
  <TitlesOfParts>
    <vt:vector size="57" baseType="lpstr">
      <vt:lpstr>Bookman Old Style</vt:lpstr>
      <vt:lpstr>Consolas</vt:lpstr>
      <vt:lpstr>Dubai</vt:lpstr>
      <vt:lpstr>Georgia Pro</vt:lpstr>
      <vt:lpstr>Trebuchet MS</vt:lpstr>
      <vt:lpstr>Wingdings 2</vt:lpstr>
      <vt:lpstr>SlateVTI</vt:lpstr>
      <vt:lpstr>Этикет ресторанного бизнеса </vt:lpstr>
      <vt:lpstr>План </vt:lpstr>
      <vt:lpstr>История Этикета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Правила поведения за столом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Правила этикета в ресторане </vt:lpstr>
      <vt:lpstr>Презентация PowerPoint</vt:lpstr>
      <vt:lpstr>Презентация PowerPoint</vt:lpstr>
      <vt:lpstr>Презентация PowerPoint</vt:lpstr>
      <vt:lpstr>Презентация PowerPoint</vt:lpstr>
      <vt:lpstr>Презентация PowerPoint</vt:lpstr>
      <vt:lpstr>Серверовка. Виды </vt:lpstr>
      <vt:lpstr>Презентация PowerPoint</vt:lpstr>
      <vt:lpstr>Классическая (банкетная) сервировка </vt:lpstr>
      <vt:lpstr>Сервировка в домашних условиях </vt:lpstr>
      <vt:lpstr>Сервировкой называется не только расстановка посуды и приборов на столе, но ещё и процесс подачи блюд гостям.</vt:lpstr>
      <vt:lpstr>Едят руками </vt:lpstr>
      <vt:lpstr>   Единый стиль </vt:lpstr>
      <vt:lpstr>Ар-деко </vt:lpstr>
      <vt:lpstr>Скандинавский стиль </vt:lpstr>
      <vt:lpstr>Экостиль, или рустик </vt:lpstr>
      <vt:lpstr>Кулинарный этикет</vt:lpstr>
      <vt:lpstr>Презентация PowerPoint</vt:lpstr>
      <vt:lpstr>Супы</vt:lpstr>
      <vt:lpstr>Птица</vt:lpstr>
      <vt:lpstr>Рыбные блюда</vt:lpstr>
      <vt:lpstr>Фрукты</vt:lpstr>
      <vt:lpstr>Салаты</vt:lpstr>
      <vt:lpstr>Десерт</vt:lpstr>
      <vt:lpstr>Презентация PowerPoint</vt:lpstr>
      <vt:lpstr>Экзотические блюда</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
  <cp:lastModifiedBy>Конох</cp:lastModifiedBy>
  <cp:revision>704</cp:revision>
  <dcterms:created xsi:type="dcterms:W3CDTF">2019-12-10T11:07:54Z</dcterms:created>
  <dcterms:modified xsi:type="dcterms:W3CDTF">2023-11-02T18:58:46Z</dcterms:modified>
</cp:coreProperties>
</file>