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Тема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Цільовий ринок товару і методика його вибору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399032"/>
          </a:xfrm>
        </p:spPr>
        <p:txBody>
          <a:bodyPr/>
          <a:lstStyle/>
          <a:p>
            <a:r>
              <a:rPr lang="ru-RU" dirty="0" err="1" smtClean="0"/>
              <a:t>Цільовий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поставлені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цільового</a:t>
            </a:r>
            <a:r>
              <a:rPr lang="ru-RU" dirty="0" smtClean="0"/>
              <a:t> ринку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сегментації</a:t>
            </a:r>
            <a:r>
              <a:rPr lang="ru-RU" dirty="0" smtClean="0"/>
              <a:t> (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: потребами, </a:t>
            </a:r>
            <a:r>
              <a:rPr lang="ru-RU" dirty="0" err="1" smtClean="0"/>
              <a:t>вигодами</a:t>
            </a:r>
            <a:r>
              <a:rPr lang="ru-RU" dirty="0" smtClean="0"/>
              <a:t> при </a:t>
            </a:r>
            <a:r>
              <a:rPr lang="ru-RU" dirty="0" err="1" smtClean="0"/>
              <a:t>придбанні</a:t>
            </a:r>
            <a:r>
              <a:rPr lang="ru-RU" dirty="0" smtClean="0"/>
              <a:t>, </a:t>
            </a:r>
            <a:r>
              <a:rPr lang="ru-RU" dirty="0" err="1" smtClean="0"/>
              <a:t>освітою</a:t>
            </a:r>
            <a:r>
              <a:rPr lang="ru-RU" dirty="0" smtClean="0"/>
              <a:t>,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неоднорідність</a:t>
            </a:r>
            <a:r>
              <a:rPr lang="ru-RU" dirty="0" smtClean="0"/>
              <a:t>, вона не </a:t>
            </a:r>
            <a:r>
              <a:rPr lang="ru-RU" dirty="0" err="1" smtClean="0"/>
              <a:t>вважається</a:t>
            </a:r>
            <a:r>
              <a:rPr lang="ru-RU" dirty="0" smtClean="0"/>
              <a:t> сегментом.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об'єднуються</a:t>
            </a:r>
            <a:r>
              <a:rPr lang="ru-RU" dirty="0" smtClean="0"/>
              <a:t> в один сегмент.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Сегментація</a:t>
            </a:r>
            <a:r>
              <a:rPr lang="ru-RU" dirty="0" smtClean="0"/>
              <a:t> </a:t>
            </a:r>
            <a:r>
              <a:rPr lang="ru-RU" dirty="0" err="1" smtClean="0"/>
              <a:t>переслідує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на </a:t>
            </a:r>
            <a:r>
              <a:rPr lang="ru-RU" dirty="0" err="1" smtClean="0"/>
              <a:t>однорідні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 потребами;</a:t>
            </a:r>
          </a:p>
          <a:p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задовольняти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потреби </a:t>
            </a:r>
            <a:r>
              <a:rPr lang="ru-RU" dirty="0" err="1" smtClean="0"/>
              <a:t>краще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задовольняють</a:t>
            </a:r>
            <a:r>
              <a:rPr lang="ru-RU" dirty="0" smtClean="0"/>
              <a:t> </a:t>
            </a:r>
            <a:r>
              <a:rPr lang="ru-RU" dirty="0" err="1" smtClean="0"/>
              <a:t>конкуренти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Цільовий ринок оцінюється за трьома факторами: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r>
              <a:rPr lang="ru-RU" dirty="0" err="1" smtClean="0"/>
              <a:t>доступність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освоєння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001156" cy="1399032"/>
          </a:xfrm>
        </p:spPr>
        <p:txBody>
          <a:bodyPr/>
          <a:lstStyle/>
          <a:p>
            <a:r>
              <a:rPr lang="uk-UA" dirty="0" smtClean="0"/>
              <a:t>Етапи вибору цільового ринку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b="1" dirty="0" err="1" smtClean="0"/>
              <a:t>Етап</a:t>
            </a:r>
            <a:r>
              <a:rPr lang="ru-RU" b="1" dirty="0" smtClean="0"/>
              <a:t> 1. </a:t>
            </a:r>
            <a:r>
              <a:rPr lang="ru-RU" b="1" dirty="0" err="1" smtClean="0"/>
              <a:t>Сегментація</a:t>
            </a:r>
            <a:r>
              <a:rPr lang="ru-RU" b="1" dirty="0" smtClean="0"/>
              <a:t>.</a:t>
            </a:r>
            <a:endParaRPr lang="ru-RU" dirty="0" smtClean="0"/>
          </a:p>
          <a:p>
            <a:pPr marL="953262" lvl="1" indent="-514350"/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критеріїв</a:t>
            </a:r>
            <a:r>
              <a:rPr lang="ru-RU" dirty="0" smtClean="0"/>
              <a:t> у </a:t>
            </a:r>
            <a:r>
              <a:rPr lang="ru-RU" dirty="0" err="1" smtClean="0"/>
              <a:t>сегментації</a:t>
            </a:r>
            <a:r>
              <a:rPr lang="ru-RU" dirty="0" smtClean="0"/>
              <a:t> ринку.</a:t>
            </a:r>
          </a:p>
          <a:p>
            <a:pPr marL="953262" lvl="1" indent="-514350"/>
            <a:r>
              <a:rPr lang="ru-RU" dirty="0" err="1" smtClean="0"/>
              <a:t>Профілювання</a:t>
            </a:r>
            <a:r>
              <a:rPr lang="ru-RU" dirty="0" smtClean="0"/>
              <a:t> сегмента.</a:t>
            </a:r>
          </a:p>
          <a:p>
            <a:pPr marL="578358" indent="0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аналізують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сегментації</a:t>
            </a:r>
            <a:r>
              <a:rPr lang="ru-RU" dirty="0" smtClean="0"/>
              <a:t>, </a:t>
            </a:r>
            <a:r>
              <a:rPr lang="ru-RU" dirty="0" err="1" smtClean="0"/>
              <a:t>профілі</a:t>
            </a:r>
            <a:r>
              <a:rPr lang="ru-RU" dirty="0" smtClean="0"/>
              <a:t> сегмента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 startAt="2"/>
            </a:pPr>
            <a:r>
              <a:rPr lang="ru-RU" b="1" dirty="0" err="1" smtClean="0"/>
              <a:t>Етап</a:t>
            </a:r>
            <a:r>
              <a:rPr lang="ru-RU" b="1" dirty="0" smtClean="0"/>
              <a:t> 2. </a:t>
            </a:r>
            <a:r>
              <a:rPr lang="ru-RU" b="1" dirty="0" err="1" smtClean="0"/>
              <a:t>Вибір</a:t>
            </a:r>
            <a:r>
              <a:rPr lang="ru-RU" b="1" dirty="0" smtClean="0"/>
              <a:t> </a:t>
            </a:r>
            <a:r>
              <a:rPr lang="ru-RU" b="1" dirty="0" err="1" smtClean="0"/>
              <a:t>цільових</a:t>
            </a:r>
            <a:r>
              <a:rPr lang="ru-RU" b="1" dirty="0" smtClean="0"/>
              <a:t> </a:t>
            </a:r>
            <a:r>
              <a:rPr lang="ru-RU" b="1" dirty="0" err="1" smtClean="0"/>
              <a:t>сегментів</a:t>
            </a:r>
            <a:r>
              <a:rPr lang="ru-RU" b="1" dirty="0" smtClean="0"/>
              <a:t>.</a:t>
            </a:r>
            <a:endParaRPr lang="ru-RU" dirty="0" smtClean="0"/>
          </a:p>
          <a:p>
            <a:pPr marL="953262" lvl="1" indent="-514350"/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привабливості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.</a:t>
            </a:r>
          </a:p>
          <a:p>
            <a:pPr marL="953262" lvl="1" indent="-514350"/>
            <a:r>
              <a:rPr lang="ru-RU" dirty="0" err="1" smtClean="0"/>
              <a:t>Вибір</a:t>
            </a:r>
            <a:r>
              <a:rPr lang="ru-RU" dirty="0" smtClean="0"/>
              <a:t> одного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цілям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, </a:t>
            </a:r>
            <a:r>
              <a:rPr lang="ru-RU" dirty="0" err="1" smtClean="0"/>
              <a:t>сегментів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None/>
            </a:pPr>
            <a:r>
              <a:rPr lang="ru-RU" sz="2800" dirty="0" smtClean="0"/>
              <a:t>Сегмент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найвищою</a:t>
            </a:r>
            <a:r>
              <a:rPr lang="ru-RU" sz="2800" dirty="0" smtClean="0"/>
              <a:t> </a:t>
            </a:r>
            <a:r>
              <a:rPr lang="ru-RU" sz="2800" dirty="0" err="1" smtClean="0"/>
              <a:t>оцінкою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привабливим</a:t>
            </a:r>
            <a:r>
              <a:rPr lang="ru-RU" sz="2800" dirty="0" smtClean="0"/>
              <a:t>.</a:t>
            </a:r>
          </a:p>
          <a:p>
            <a:pPr marL="578358" indent="-514350">
              <a:buNone/>
            </a:pPr>
            <a:r>
              <a:rPr lang="ru-RU" sz="2800" dirty="0" smtClean="0"/>
              <a:t>При </a:t>
            </a:r>
            <a:r>
              <a:rPr lang="ru-RU" sz="2800" dirty="0" err="1" smtClean="0"/>
              <a:t>виборі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цільового</a:t>
            </a:r>
            <a:r>
              <a:rPr lang="ru-RU" sz="2800" dirty="0" smtClean="0"/>
              <a:t> сегмента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стратегія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вибору</a:t>
            </a:r>
            <a:r>
              <a:rPr lang="ru-RU" sz="2800" dirty="0" smtClean="0"/>
              <a:t>.</a:t>
            </a:r>
          </a:p>
          <a:p>
            <a:pPr marL="578358" indent="-514350">
              <a:buFont typeface="+mj-lt"/>
              <a:buAutoNum type="arabicPeriod" startAt="3"/>
            </a:pPr>
            <a:r>
              <a:rPr lang="ru-RU" sz="2800" dirty="0" err="1" smtClean="0"/>
              <a:t>Етап</a:t>
            </a:r>
            <a:r>
              <a:rPr lang="ru-RU" sz="2800" dirty="0" smtClean="0"/>
              <a:t> 3. </a:t>
            </a:r>
            <a:r>
              <a:rPr lang="ru-RU" sz="2800" dirty="0" err="1" smtClean="0"/>
              <a:t>Позиціювання</a:t>
            </a:r>
            <a:r>
              <a:rPr lang="ru-RU" sz="2800" dirty="0" smtClean="0"/>
              <a:t> товару на ринку.</a:t>
            </a:r>
          </a:p>
          <a:p>
            <a:pPr marL="953262" lvl="1" indent="-514350"/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позиціювання</a:t>
            </a:r>
            <a:r>
              <a:rPr lang="ru-RU" dirty="0" smtClean="0"/>
              <a:t> в кожному </a:t>
            </a:r>
            <a:r>
              <a:rPr lang="ru-RU" dirty="0" err="1" smtClean="0"/>
              <a:t>цільовому</a:t>
            </a:r>
            <a:r>
              <a:rPr lang="ru-RU" dirty="0" smtClean="0"/>
              <a:t> </a:t>
            </a:r>
            <a:r>
              <a:rPr lang="ru-RU" dirty="0" err="1" smtClean="0"/>
              <a:t>сегменті</a:t>
            </a:r>
            <a:r>
              <a:rPr lang="ru-RU" dirty="0" smtClean="0"/>
              <a:t>.</a:t>
            </a:r>
          </a:p>
          <a:p>
            <a:pPr marL="953262" lvl="1" indent="-514350"/>
            <a:r>
              <a:rPr lang="ru-RU" dirty="0" err="1" smtClean="0"/>
              <a:t>Розробка</a:t>
            </a:r>
            <a:r>
              <a:rPr lang="ru-RU" dirty="0" smtClean="0"/>
              <a:t> комплексу маркетингу для кожного </a:t>
            </a:r>
            <a:r>
              <a:rPr lang="ru-RU" dirty="0" err="1" smtClean="0"/>
              <a:t>цільового</a:t>
            </a:r>
            <a:r>
              <a:rPr lang="ru-RU" dirty="0" smtClean="0"/>
              <a:t> сегмента. </a:t>
            </a:r>
          </a:p>
          <a:p>
            <a:pPr marL="953262" lvl="1" indent="0">
              <a:buNone/>
            </a:pPr>
            <a:r>
              <a:rPr lang="ru-RU" dirty="0" err="1" smtClean="0"/>
              <a:t>Позиціювання</a:t>
            </a:r>
            <a:r>
              <a:rPr lang="ru-RU" dirty="0" smtClean="0"/>
              <a:t> </a:t>
            </a:r>
            <a:r>
              <a:rPr lang="ru-RU" dirty="0" err="1" smtClean="0"/>
              <a:t>корегується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того, як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споживачем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товару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Маркетингові</a:t>
            </a:r>
            <a:r>
              <a:rPr lang="ru-RU" dirty="0" smtClean="0"/>
              <a:t> заходи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</a:t>
            </a:r>
            <a:r>
              <a:rPr lang="ru-RU" dirty="0" err="1" smtClean="0"/>
              <a:t>позиціювання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сегментування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географічним</a:t>
            </a:r>
            <a:r>
              <a:rPr lang="ru-RU" dirty="0" smtClean="0"/>
              <a:t> принципом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на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географічні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: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штати</a:t>
            </a:r>
            <a:r>
              <a:rPr lang="ru-RU" dirty="0" smtClean="0"/>
              <a:t>, </a:t>
            </a:r>
            <a:r>
              <a:rPr lang="ru-RU" dirty="0" err="1" smtClean="0"/>
              <a:t>регіони</a:t>
            </a:r>
            <a:r>
              <a:rPr lang="ru-RU" dirty="0" smtClean="0"/>
              <a:t>, округи,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err="1" smtClean="0"/>
              <a:t>мікрорайони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демографічним</a:t>
            </a:r>
            <a:r>
              <a:rPr lang="ru-RU" dirty="0" smtClean="0"/>
              <a:t> принципом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на </a:t>
            </a:r>
            <a:r>
              <a:rPr lang="ru-RU" dirty="0" err="1" smtClean="0"/>
              <a:t>споживчі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за такими </a:t>
            </a:r>
            <a:r>
              <a:rPr lang="ru-RU" dirty="0" err="1" smtClean="0"/>
              <a:t>демографічними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, як </a:t>
            </a:r>
            <a:r>
              <a:rPr lang="ru-RU" dirty="0" err="1" smtClean="0"/>
              <a:t>вік</a:t>
            </a:r>
            <a:r>
              <a:rPr lang="ru-RU" dirty="0" smtClean="0"/>
              <a:t>, стать,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циклу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прибутків</a:t>
            </a:r>
            <a:r>
              <a:rPr lang="ru-RU" dirty="0" smtClean="0"/>
              <a:t>, </a:t>
            </a:r>
            <a:r>
              <a:rPr lang="ru-RU" dirty="0" err="1" smtClean="0"/>
              <a:t>рід</a:t>
            </a:r>
            <a:r>
              <a:rPr lang="ru-RU" dirty="0" smtClean="0"/>
              <a:t> занять, </a:t>
            </a:r>
            <a:r>
              <a:rPr lang="ru-RU" dirty="0" err="1" smtClean="0"/>
              <a:t>освіта</a:t>
            </a:r>
            <a:r>
              <a:rPr lang="ru-RU" dirty="0" smtClean="0"/>
              <a:t>, </a:t>
            </a:r>
            <a:r>
              <a:rPr lang="ru-RU" dirty="0" err="1" smtClean="0"/>
              <a:t>віросповідання</a:t>
            </a:r>
            <a:r>
              <a:rPr lang="ru-RU" dirty="0" smtClean="0"/>
              <a:t>, раса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економічним</a:t>
            </a:r>
            <a:r>
              <a:rPr lang="ru-RU" dirty="0" smtClean="0"/>
              <a:t> принципом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заощаджень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психологічним</a:t>
            </a:r>
            <a:r>
              <a:rPr lang="ru-RU" dirty="0" smtClean="0"/>
              <a:t> принципом — за </a:t>
            </a:r>
            <a:r>
              <a:rPr lang="ru-RU" dirty="0" err="1" smtClean="0"/>
              <a:t>належністю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;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; типом </a:t>
            </a:r>
            <a:r>
              <a:rPr lang="ru-RU" dirty="0" err="1" smtClean="0"/>
              <a:t>особистості</a:t>
            </a:r>
            <a:r>
              <a:rPr lang="ru-RU" dirty="0" smtClean="0"/>
              <a:t>; структурою потреб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поведінковим</a:t>
            </a:r>
            <a:r>
              <a:rPr lang="ru-RU" dirty="0" smtClean="0"/>
              <a:t> принципом (за мотивами </a:t>
            </a:r>
            <a:r>
              <a:rPr lang="ru-RU" dirty="0" err="1" smtClean="0"/>
              <a:t>здійснення</a:t>
            </a:r>
            <a:r>
              <a:rPr lang="ru-RU" dirty="0" smtClean="0"/>
              <a:t> покупки;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покупця</a:t>
            </a:r>
            <a:r>
              <a:rPr lang="ru-RU" dirty="0" smtClean="0"/>
              <a:t> до </a:t>
            </a:r>
            <a:r>
              <a:rPr lang="ru-RU" dirty="0" err="1" smtClean="0"/>
              <a:t>сприйняття</a:t>
            </a:r>
            <a:r>
              <a:rPr lang="ru-RU" dirty="0" smtClean="0"/>
              <a:t>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прихильності</a:t>
            </a:r>
            <a:r>
              <a:rPr lang="ru-RU" dirty="0" smtClean="0"/>
              <a:t> до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товарної</a:t>
            </a:r>
            <a:r>
              <a:rPr lang="ru-RU" dirty="0" smtClean="0"/>
              <a:t> марки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мотивами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купівлі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товару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на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підставі</a:t>
            </a:r>
            <a:r>
              <a:rPr lang="ru-RU" dirty="0" smtClean="0"/>
              <a:t> тих </a:t>
            </a:r>
            <a:r>
              <a:rPr lang="ru-RU" dirty="0" err="1" smtClean="0"/>
              <a:t>мотивів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супроводжували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про </a:t>
            </a:r>
            <a:r>
              <a:rPr lang="ru-RU" dirty="0" err="1" smtClean="0"/>
              <a:t>придбання</a:t>
            </a:r>
            <a:r>
              <a:rPr lang="ru-RU" dirty="0" smtClean="0"/>
              <a:t> товару, </a:t>
            </a:r>
            <a:r>
              <a:rPr lang="ru-RU" dirty="0" err="1" smtClean="0"/>
              <a:t>фактичне</a:t>
            </a:r>
            <a:r>
              <a:rPr lang="ru-RU" dirty="0" smtClean="0"/>
              <a:t> </a:t>
            </a:r>
            <a:r>
              <a:rPr lang="ru-RU" dirty="0" err="1" smtClean="0"/>
              <a:t>придбання</a:t>
            </a:r>
            <a:r>
              <a:rPr lang="ru-RU" dirty="0" smtClean="0"/>
              <a:t>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придбаного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266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Тема 9</vt:lpstr>
      <vt:lpstr>Цільовий ринок</vt:lpstr>
      <vt:lpstr>Презентация PowerPoint</vt:lpstr>
      <vt:lpstr>Сегментація переслідує дві основні цілі:</vt:lpstr>
      <vt:lpstr>Цільовий ринок оцінюється за трьома факторами:</vt:lpstr>
      <vt:lpstr>Етапи вибору цільового ринку</vt:lpstr>
      <vt:lpstr>Презентация PowerPoint</vt:lpstr>
      <vt:lpstr>Принципи сегментування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</dc:title>
  <dc:creator>User</dc:creator>
  <cp:lastModifiedBy>RePack by Diakov</cp:lastModifiedBy>
  <cp:revision>4</cp:revision>
  <dcterms:created xsi:type="dcterms:W3CDTF">2021-10-12T12:27:00Z</dcterms:created>
  <dcterms:modified xsi:type="dcterms:W3CDTF">2021-10-17T08:25:16Z</dcterms:modified>
</cp:coreProperties>
</file>