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7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1020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270283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10847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6081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847865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69853365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811696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09995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1237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smtClean="0"/>
              <a:t>9/6/2023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57098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9/6/2023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8242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9/6/2023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078691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38016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009795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9/6/2023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1355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9/6/2023</a:t>
            </a:fld>
            <a:endParaRPr lang="en-US" dirty="0"/>
          </a:p>
        </p:txBody>
      </p:sp>
    </p:spTree>
    <p:extLst>
      <p:ext uri="{BB962C8B-B14F-4D97-AF65-F5344CB8AC3E}">
        <p14:creationId xmlns:p14="http://schemas.microsoft.com/office/powerpoint/2010/main" val="1124891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AD347D-5ACD-4C99-B74B-A9C85AD731AF}" type="datetimeFigureOut">
              <a:rPr lang="en-US" smtClean="0"/>
              <a:t>9/6/2023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3773911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4CB201-3BF8-4CA7-AF95-6EA3959EA601}"/>
              </a:ext>
            </a:extLst>
          </p:cNvPr>
          <p:cNvSpPr>
            <a:spLocks noGrp="1"/>
          </p:cNvSpPr>
          <p:nvPr>
            <p:ph type="ctrTitle"/>
          </p:nvPr>
        </p:nvSpPr>
        <p:spPr>
          <a:xfrm>
            <a:off x="435006" y="350668"/>
            <a:ext cx="11425561" cy="1972038"/>
          </a:xfrm>
        </p:spPr>
        <p:txBody>
          <a:bodyPr/>
          <a:lstStyle/>
          <a:p>
            <a:pPr algn="ctr"/>
            <a:r>
              <a:rPr lang="ru-RU" sz="4400" dirty="0">
                <a:effectLst>
                  <a:outerShdw blurRad="38100" dist="38100" dir="2700000" algn="tl">
                    <a:srgbClr val="000000">
                      <a:alpha val="43137"/>
                    </a:srgbClr>
                  </a:outerShdw>
                </a:effectLst>
              </a:rPr>
              <a:t>ЕТИЧНІ АСПЕКТИ БІЗНЕС-КОМУНІКАЦІЙ</a:t>
            </a:r>
            <a:endParaRPr lang="uk-UA" sz="4400" dirty="0">
              <a:effectLst>
                <a:outerShdw blurRad="38100" dist="38100" dir="2700000" algn="tl">
                  <a:srgbClr val="000000">
                    <a:alpha val="43137"/>
                  </a:srgbClr>
                </a:outerShdw>
              </a:effectLst>
            </a:endParaRPr>
          </a:p>
        </p:txBody>
      </p:sp>
      <p:sp>
        <p:nvSpPr>
          <p:cNvPr id="3" name="Подзаголовок 2">
            <a:extLst>
              <a:ext uri="{FF2B5EF4-FFF2-40B4-BE49-F238E27FC236}">
                <a16:creationId xmlns:a16="http://schemas.microsoft.com/office/drawing/2014/main" id="{B8D56FB2-68C3-46DA-84A7-70A12EB3A0D4}"/>
              </a:ext>
            </a:extLst>
          </p:cNvPr>
          <p:cNvSpPr>
            <a:spLocks noGrp="1"/>
          </p:cNvSpPr>
          <p:nvPr>
            <p:ph type="subTitle" idx="1"/>
          </p:nvPr>
        </p:nvSpPr>
        <p:spPr>
          <a:xfrm>
            <a:off x="435006" y="2574525"/>
            <a:ext cx="11425561" cy="3932808"/>
          </a:xfrm>
        </p:spPr>
        <p:txBody>
          <a:bodyPr>
            <a:normAutofit fontScale="92500" lnSpcReduction="10000"/>
          </a:bodyPr>
          <a:lstStyle/>
          <a:p>
            <a:pPr algn="l"/>
            <a:r>
              <a:rPr lang="uk-UA" b="1" i="1" dirty="0">
                <a:solidFill>
                  <a:schemeClr val="tx1"/>
                </a:solidFill>
                <a:effectLst>
                  <a:outerShdw blurRad="38100" dist="38100" dir="2700000" algn="tl">
                    <a:srgbClr val="000000">
                      <a:alpha val="43137"/>
                    </a:srgbClr>
                  </a:outerShdw>
                </a:effectLst>
              </a:rPr>
              <a:t>План </a:t>
            </a:r>
            <a:endParaRPr lang="uk-UA" dirty="0">
              <a:solidFill>
                <a:schemeClr val="tx1"/>
              </a:solidFill>
              <a:effectLst>
                <a:outerShdw blurRad="38100" dist="38100" dir="2700000" algn="tl">
                  <a:srgbClr val="000000">
                    <a:alpha val="43137"/>
                  </a:srgbClr>
                </a:outerShdw>
              </a:effectLst>
            </a:endParaRPr>
          </a:p>
          <a:p>
            <a:pPr algn="l"/>
            <a:r>
              <a:rPr lang="ru-RU" dirty="0">
                <a:solidFill>
                  <a:schemeClr val="tx1"/>
                </a:solidFill>
                <a:effectLst>
                  <a:outerShdw blurRad="38100" dist="38100" dir="2700000" algn="tl">
                    <a:srgbClr val="000000">
                      <a:alpha val="43137"/>
                    </a:srgbClr>
                  </a:outerShdw>
                </a:effectLst>
              </a:rPr>
              <a:t>1. </a:t>
            </a:r>
            <a:r>
              <a:rPr lang="ru-RU" dirty="0" err="1">
                <a:solidFill>
                  <a:schemeClr val="tx1"/>
                </a:solidFill>
                <a:effectLst>
                  <a:outerShdw blurRad="38100" dist="38100" dir="2700000" algn="tl">
                    <a:srgbClr val="000000">
                      <a:alpha val="43137"/>
                    </a:srgbClr>
                  </a:outerShdw>
                </a:effectLst>
              </a:rPr>
              <a:t>Етика</a:t>
            </a:r>
            <a:r>
              <a:rPr lang="ru-RU" dirty="0">
                <a:solidFill>
                  <a:schemeClr val="tx1"/>
                </a:solidFill>
                <a:effectLst>
                  <a:outerShdw blurRad="38100" dist="38100" dir="2700000" algn="tl">
                    <a:srgbClr val="000000">
                      <a:alpha val="43137"/>
                    </a:srgbClr>
                  </a:outerShdw>
                </a:effectLst>
              </a:rPr>
              <a:t> як наука: </a:t>
            </a:r>
            <a:r>
              <a:rPr lang="ru-RU" dirty="0" err="1">
                <a:solidFill>
                  <a:schemeClr val="tx1"/>
                </a:solidFill>
                <a:effectLst>
                  <a:outerShdw blurRad="38100" dist="38100" dir="2700000" algn="tl">
                    <a:srgbClr val="000000">
                      <a:alpha val="43137"/>
                    </a:srgbClr>
                  </a:outerShdw>
                </a:effectLst>
              </a:rPr>
              <a:t>етимологія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терміну</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поняття</a:t>
            </a:r>
            <a:r>
              <a:rPr lang="ru-RU" dirty="0">
                <a:solidFill>
                  <a:schemeClr val="tx1"/>
                </a:solidFill>
                <a:effectLst>
                  <a:outerShdw blurRad="38100" dist="38100" dir="2700000" algn="tl">
                    <a:srgbClr val="000000">
                      <a:alpha val="43137"/>
                    </a:srgbClr>
                  </a:outerShdw>
                </a:effectLst>
              </a:rPr>
              <a:t>, структура, </a:t>
            </a:r>
            <a:r>
              <a:rPr lang="ru-RU" dirty="0" err="1">
                <a:solidFill>
                  <a:schemeClr val="tx1"/>
                </a:solidFill>
                <a:effectLst>
                  <a:outerShdw blurRad="38100" dist="38100" dir="2700000" algn="tl">
                    <a:srgbClr val="000000">
                      <a:alpha val="43137"/>
                    </a:srgbClr>
                  </a:outerShdw>
                </a:effectLst>
              </a:rPr>
              <a:t>завдання</a:t>
            </a:r>
            <a:r>
              <a:rPr lang="ru-RU" dirty="0">
                <a:solidFill>
                  <a:schemeClr val="tx1"/>
                </a:solidFill>
                <a:effectLst>
                  <a:outerShdw blurRad="38100" dist="38100" dir="2700000" algn="tl">
                    <a:srgbClr val="000000">
                      <a:alpha val="43137"/>
                    </a:srgbClr>
                  </a:outerShdw>
                </a:effectLst>
              </a:rPr>
              <a:t> та </a:t>
            </a:r>
            <a:r>
              <a:rPr lang="ru-RU" dirty="0" err="1">
                <a:solidFill>
                  <a:schemeClr val="tx1"/>
                </a:solidFill>
                <a:effectLst>
                  <a:outerShdw blurRad="38100" dist="38100" dir="2700000" algn="tl">
                    <a:srgbClr val="000000">
                      <a:alpha val="43137"/>
                    </a:srgbClr>
                  </a:outerShdw>
                </a:effectLst>
              </a:rPr>
              <a:t>функції</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2. </a:t>
            </a:r>
            <a:r>
              <a:rPr lang="ru-RU" dirty="0" err="1">
                <a:solidFill>
                  <a:schemeClr val="tx1"/>
                </a:solidFill>
                <a:effectLst>
                  <a:outerShdw blurRad="38100" dist="38100" dir="2700000" algn="tl">
                    <a:srgbClr val="000000">
                      <a:alpha val="43137"/>
                    </a:srgbClr>
                  </a:outerShdw>
                </a:effectLst>
              </a:rPr>
              <a:t>Бізнес-комунікації</a:t>
            </a:r>
            <a:r>
              <a:rPr lang="ru-RU" dirty="0">
                <a:solidFill>
                  <a:schemeClr val="tx1"/>
                </a:solidFill>
                <a:effectLst>
                  <a:outerShdw blurRad="38100" dist="38100" dir="2700000" algn="tl">
                    <a:srgbClr val="000000">
                      <a:alpha val="43137"/>
                    </a:srgbClr>
                  </a:outerShdw>
                </a:effectLst>
              </a:rPr>
              <a:t> з аспекту </a:t>
            </a:r>
            <a:r>
              <a:rPr lang="ru-RU" dirty="0" err="1">
                <a:solidFill>
                  <a:schemeClr val="tx1"/>
                </a:solidFill>
                <a:effectLst>
                  <a:outerShdw blurRad="38100" dist="38100" dir="2700000" algn="tl">
                    <a:srgbClr val="000000">
                      <a:alpha val="43137"/>
                    </a:srgbClr>
                  </a:outerShdw>
                </a:effectLst>
              </a:rPr>
              <a:t>етики</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3. </a:t>
            </a:r>
            <a:r>
              <a:rPr lang="ru-RU" dirty="0" err="1">
                <a:solidFill>
                  <a:schemeClr val="tx1"/>
                </a:solidFill>
                <a:effectLst>
                  <a:outerShdw blurRad="38100" dist="38100" dir="2700000" algn="tl">
                    <a:srgbClr val="000000">
                      <a:alpha val="43137"/>
                    </a:srgbClr>
                  </a:outerShdw>
                </a:effectLst>
              </a:rPr>
              <a:t>Історія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розвитку</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етикету</a:t>
            </a:r>
            <a:r>
              <a:rPr lang="ru-RU" dirty="0">
                <a:solidFill>
                  <a:schemeClr val="tx1"/>
                </a:solidFill>
                <a:effectLst>
                  <a:outerShdw blurRad="38100" dist="38100" dir="2700000" algn="tl">
                    <a:srgbClr val="000000">
                      <a:alpha val="43137"/>
                    </a:srgbClr>
                  </a:outerShdw>
                </a:effectLst>
              </a:rPr>
              <a:t> в </a:t>
            </a:r>
            <a:r>
              <a:rPr lang="ru-RU" dirty="0" err="1">
                <a:solidFill>
                  <a:schemeClr val="tx1"/>
                </a:solidFill>
                <a:effectLst>
                  <a:outerShdw blurRad="38100" dist="38100" dir="2700000" algn="tl">
                    <a:srgbClr val="000000">
                      <a:alpha val="43137"/>
                    </a:srgbClr>
                  </a:outerShdw>
                </a:effectLst>
              </a:rPr>
              <a:t>Україні</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4. </a:t>
            </a:r>
            <a:r>
              <a:rPr lang="ru-RU" dirty="0" err="1">
                <a:solidFill>
                  <a:schemeClr val="tx1"/>
                </a:solidFill>
                <a:effectLst>
                  <a:outerShdw blurRad="38100" dist="38100" dir="2700000" algn="tl">
                    <a:srgbClr val="000000">
                      <a:alpha val="43137"/>
                    </a:srgbClr>
                  </a:outerShdw>
                </a:effectLst>
              </a:rPr>
              <a:t>Етикет</a:t>
            </a:r>
            <a:r>
              <a:rPr lang="ru-RU" dirty="0">
                <a:solidFill>
                  <a:schemeClr val="tx1"/>
                </a:solidFill>
                <a:effectLst>
                  <a:outerShdw blurRad="38100" dist="38100" dir="2700000" algn="tl">
                    <a:srgbClr val="000000">
                      <a:alpha val="43137"/>
                    </a:srgbClr>
                  </a:outerShdw>
                </a:effectLst>
              </a:rPr>
              <a:t> як </a:t>
            </a:r>
            <a:r>
              <a:rPr lang="ru-RU" dirty="0" err="1">
                <a:solidFill>
                  <a:schemeClr val="tx1"/>
                </a:solidFill>
                <a:effectLst>
                  <a:outerShdw blurRad="38100" dist="38100" dir="2700000" algn="tl">
                    <a:srgbClr val="000000">
                      <a:alpha val="43137"/>
                    </a:srgbClr>
                  </a:outerShdw>
                </a:effectLst>
              </a:rPr>
              <a:t>сукупність</a:t>
            </a:r>
            <a:r>
              <a:rPr lang="ru-RU" dirty="0">
                <a:solidFill>
                  <a:schemeClr val="tx1"/>
                </a:solidFill>
                <a:effectLst>
                  <a:outerShdw blurRad="38100" dist="38100" dir="2700000" algn="tl">
                    <a:srgbClr val="000000">
                      <a:alpha val="43137"/>
                    </a:srgbClr>
                  </a:outerShdw>
                </a:effectLst>
              </a:rPr>
              <a:t> правил </a:t>
            </a:r>
            <a:r>
              <a:rPr lang="ru-RU" dirty="0" err="1">
                <a:solidFill>
                  <a:schemeClr val="tx1"/>
                </a:solidFill>
                <a:effectLst>
                  <a:outerShdw blurRad="38100" dist="38100" dir="2700000" algn="tl">
                    <a:srgbClr val="000000">
                      <a:alpha val="43137"/>
                    </a:srgbClr>
                  </a:outerShdw>
                </a:effectLst>
              </a:rPr>
              <a:t>поведінки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людини</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5. </a:t>
            </a:r>
            <a:r>
              <a:rPr lang="ru-RU" dirty="0" err="1">
                <a:solidFill>
                  <a:schemeClr val="tx1"/>
                </a:solidFill>
                <a:effectLst>
                  <a:outerShdw blurRad="38100" dist="38100" dir="2700000" algn="tl">
                    <a:srgbClr val="000000">
                      <a:alpha val="43137"/>
                    </a:srgbClr>
                  </a:outerShdw>
                </a:effectLst>
              </a:rPr>
              <a:t>Діловии</a:t>
            </a:r>
            <a:r>
              <a:rPr lang="ru-RU" dirty="0">
                <a:solidFill>
                  <a:schemeClr val="tx1"/>
                </a:solidFill>
                <a:effectLst>
                  <a:outerShdw blurRad="38100" dist="38100" dir="2700000" algn="tl">
                    <a:srgbClr val="000000">
                      <a:alpha val="43137"/>
                    </a:srgbClr>
                  </a:outerShdw>
                </a:effectLst>
              </a:rPr>
              <a:t>̆ стиль: </a:t>
            </a:r>
            <a:r>
              <a:rPr lang="ru-RU" dirty="0" err="1">
                <a:solidFill>
                  <a:schemeClr val="tx1"/>
                </a:solidFill>
                <a:effectLst>
                  <a:outerShdw blurRad="38100" dist="38100" dir="2700000" algn="tl">
                    <a:srgbClr val="000000">
                      <a:alpha val="43137"/>
                    </a:srgbClr>
                  </a:outerShdw>
                </a:effectLst>
              </a:rPr>
              <a:t>візитні</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картки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одяг</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ділової</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людини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сувеніри</a:t>
            </a:r>
            <a:r>
              <a:rPr lang="ru-RU" dirty="0">
                <a:solidFill>
                  <a:schemeClr val="tx1"/>
                </a:solidFill>
                <a:effectLst>
                  <a:outerShdw blurRad="38100" dist="38100" dir="2700000" algn="tl">
                    <a:srgbClr val="000000">
                      <a:alpha val="43137"/>
                    </a:srgbClr>
                  </a:outerShdw>
                </a:effectLst>
              </a:rPr>
              <a:t> та </a:t>
            </a:r>
            <a:r>
              <a:rPr lang="ru-RU" dirty="0" err="1">
                <a:solidFill>
                  <a:schemeClr val="tx1"/>
                </a:solidFill>
                <a:effectLst>
                  <a:outerShdw blurRad="38100" dist="38100" dir="2700000" algn="tl">
                    <a:srgbClr val="000000">
                      <a:alpha val="43137"/>
                    </a:srgbClr>
                  </a:outerShdw>
                </a:effectLst>
              </a:rPr>
              <a:t>подарунки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етикет</a:t>
            </a:r>
            <a:r>
              <a:rPr lang="ru-RU" dirty="0">
                <a:solidFill>
                  <a:schemeClr val="tx1"/>
                </a:solidFill>
                <a:effectLst>
                  <a:outerShdw blurRad="38100" dist="38100" dir="2700000" algn="tl">
                    <a:srgbClr val="000000">
                      <a:alpha val="43137"/>
                    </a:srgbClr>
                  </a:outerShdw>
                </a:effectLst>
              </a:rPr>
              <a:t> за столом.</a:t>
            </a:r>
          </a:p>
          <a:p>
            <a:pPr algn="l"/>
            <a:r>
              <a:rPr lang="ru-RU" dirty="0">
                <a:solidFill>
                  <a:schemeClr val="tx1"/>
                </a:solidFill>
                <a:effectLst>
                  <a:outerShdw blurRad="38100" dist="38100" dir="2700000" algn="tl">
                    <a:srgbClr val="000000">
                      <a:alpha val="43137"/>
                    </a:srgbClr>
                  </a:outerShdw>
                </a:effectLst>
              </a:rPr>
              <a:t>6. </a:t>
            </a:r>
            <a:r>
              <a:rPr lang="ru-RU" dirty="0" err="1">
                <a:solidFill>
                  <a:schemeClr val="tx1"/>
                </a:solidFill>
                <a:effectLst>
                  <a:outerShdw blurRad="38100" dist="38100" dir="2700000" algn="tl">
                    <a:srgbClr val="000000">
                      <a:alpha val="43137"/>
                    </a:srgbClr>
                  </a:outerShdw>
                </a:effectLst>
              </a:rPr>
              <a:t>Професійна</a:t>
            </a:r>
            <a:r>
              <a:rPr lang="ru-RU" dirty="0">
                <a:solidFill>
                  <a:schemeClr val="tx1"/>
                </a:solidFill>
                <a:effectLst>
                  <a:outerShdw blurRad="38100" dist="38100" dir="2700000" algn="tl">
                    <a:srgbClr val="000000">
                      <a:alpha val="43137"/>
                    </a:srgbClr>
                  </a:outerShdw>
                </a:effectLst>
              </a:rPr>
              <a:t> культура та мораль. Культура </a:t>
            </a:r>
            <a:r>
              <a:rPr lang="ru-RU" dirty="0" err="1">
                <a:solidFill>
                  <a:schemeClr val="tx1"/>
                </a:solidFill>
                <a:effectLst>
                  <a:outerShdw blurRad="38100" dist="38100" dir="2700000" algn="tl">
                    <a:srgbClr val="000000">
                      <a:alpha val="43137"/>
                    </a:srgbClr>
                  </a:outerShdw>
                </a:effectLst>
              </a:rPr>
              <a:t>слухання</a:t>
            </a:r>
            <a:r>
              <a:rPr lang="ru-RU" dirty="0">
                <a:solidFill>
                  <a:schemeClr val="tx1"/>
                </a:solidFill>
                <a:effectLst>
                  <a:outerShdw blurRad="38100" dist="38100" dir="2700000" algn="tl">
                    <a:srgbClr val="000000">
                      <a:alpha val="43137"/>
                    </a:srgbClr>
                  </a:outerShdw>
                </a:effectLst>
              </a:rPr>
              <a:t> та культура </a:t>
            </a:r>
            <a:r>
              <a:rPr lang="ru-RU" dirty="0" err="1">
                <a:solidFill>
                  <a:schemeClr val="tx1"/>
                </a:solidFill>
                <a:effectLst>
                  <a:outerShdw blurRad="38100" dist="38100" dir="2700000" algn="tl">
                    <a:srgbClr val="000000">
                      <a:alpha val="43137"/>
                    </a:srgbClr>
                  </a:outerShdw>
                </a:effectLst>
              </a:rPr>
              <a:t>мовлення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Вимоги</a:t>
            </a:r>
            <a:r>
              <a:rPr lang="ru-RU" dirty="0">
                <a:solidFill>
                  <a:schemeClr val="tx1"/>
                </a:solidFill>
                <a:effectLst>
                  <a:outerShdw blurRad="38100" dist="38100" dir="2700000" algn="tl">
                    <a:srgbClr val="000000">
                      <a:alpha val="43137"/>
                    </a:srgbClr>
                  </a:outerShdw>
                </a:effectLst>
              </a:rPr>
              <a:t> до </a:t>
            </a:r>
            <a:r>
              <a:rPr lang="ru-RU" dirty="0" err="1">
                <a:solidFill>
                  <a:schemeClr val="tx1"/>
                </a:solidFill>
                <a:effectLst>
                  <a:outerShdw blurRad="38100" dist="38100" dir="2700000" algn="tl">
                    <a:srgbClr val="000000">
                      <a:alpha val="43137"/>
                    </a:srgbClr>
                  </a:outerShdw>
                </a:effectLst>
              </a:rPr>
              <a:t>публічного</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виступу</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7. </a:t>
            </a:r>
            <a:r>
              <a:rPr lang="ru-RU" dirty="0" err="1">
                <a:solidFill>
                  <a:schemeClr val="tx1"/>
                </a:solidFill>
                <a:effectLst>
                  <a:outerShdw blurRad="38100" dist="38100" dir="2700000" algn="tl">
                    <a:srgbClr val="000000">
                      <a:alpha val="43137"/>
                    </a:srgbClr>
                  </a:outerShdw>
                </a:effectLst>
              </a:rPr>
              <a:t>Форми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ділового</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спілкування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ділова</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бесіда</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ділова</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розмова</a:t>
            </a:r>
            <a:r>
              <a:rPr lang="ru-RU" dirty="0">
                <a:solidFill>
                  <a:schemeClr val="tx1"/>
                </a:solidFill>
                <a:effectLst>
                  <a:outerShdw blurRad="38100" dist="38100" dir="2700000" algn="tl">
                    <a:srgbClr val="000000">
                      <a:alpha val="43137"/>
                    </a:srgbClr>
                  </a:outerShdw>
                </a:effectLst>
              </a:rPr>
              <a:t> по телефону, </a:t>
            </a:r>
            <a:r>
              <a:rPr lang="ru-RU" dirty="0" err="1">
                <a:solidFill>
                  <a:schemeClr val="tx1"/>
                </a:solidFill>
                <a:effectLst>
                  <a:outerShdw blurRad="38100" dist="38100" dir="2700000" algn="tl">
                    <a:srgbClr val="000000">
                      <a:alpha val="43137"/>
                    </a:srgbClr>
                  </a:outerShdw>
                </a:effectLst>
              </a:rPr>
              <a:t>ділове</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листування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ділові</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прийоми</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8. </a:t>
            </a:r>
            <a:r>
              <a:rPr lang="ru-RU" dirty="0" err="1">
                <a:solidFill>
                  <a:schemeClr val="tx1"/>
                </a:solidFill>
                <a:effectLst>
                  <a:outerShdw blurRad="38100" dist="38100" dir="2700000" algn="tl">
                    <a:srgbClr val="000000">
                      <a:alpha val="43137"/>
                    </a:srgbClr>
                  </a:outerShdw>
                </a:effectLst>
              </a:rPr>
              <a:t>Норми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поведінки</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керівника</a:t>
            </a:r>
            <a:r>
              <a:rPr lang="ru-RU" dirty="0">
                <a:solidFill>
                  <a:schemeClr val="tx1"/>
                </a:solidFill>
                <a:effectLst>
                  <a:outerShdw blurRad="38100" dist="38100" dir="2700000" algn="tl">
                    <a:srgbClr val="000000">
                      <a:alpha val="43137"/>
                    </a:srgbClr>
                  </a:outerShdw>
                </a:effectLst>
              </a:rPr>
              <a:t>.</a:t>
            </a:r>
          </a:p>
          <a:p>
            <a:pPr algn="l"/>
            <a:r>
              <a:rPr lang="ru-RU" dirty="0">
                <a:solidFill>
                  <a:schemeClr val="tx1"/>
                </a:solidFill>
                <a:effectLst>
                  <a:outerShdw blurRad="38100" dist="38100" dir="2700000" algn="tl">
                    <a:srgbClr val="000000">
                      <a:alpha val="43137"/>
                    </a:srgbClr>
                  </a:outerShdw>
                </a:effectLst>
              </a:rPr>
              <a:t>9. </a:t>
            </a:r>
            <a:r>
              <a:rPr lang="ru-RU" dirty="0" err="1">
                <a:solidFill>
                  <a:schemeClr val="tx1"/>
                </a:solidFill>
                <a:effectLst>
                  <a:outerShdw blurRad="38100" dist="38100" dir="2700000" algn="tl">
                    <a:srgbClr val="000000">
                      <a:alpha val="43137"/>
                    </a:srgbClr>
                  </a:outerShdw>
                </a:effectLst>
              </a:rPr>
              <a:t>Етичні</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кодекси</a:t>
            </a:r>
            <a:r>
              <a:rPr lang="ru-RU" dirty="0">
                <a:solidFill>
                  <a:schemeClr val="tx1"/>
                </a:solidFill>
                <a:effectLst>
                  <a:outerShdw blurRad="38100" dist="38100" dir="2700000" algn="tl">
                    <a:srgbClr val="000000">
                      <a:alpha val="43137"/>
                    </a:srgbClr>
                  </a:outerShdw>
                </a:effectLst>
              </a:rPr>
              <a:t> та </a:t>
            </a:r>
            <a:r>
              <a:rPr lang="ru-RU" dirty="0" err="1">
                <a:solidFill>
                  <a:schemeClr val="tx1"/>
                </a:solidFill>
                <a:effectLst>
                  <a:outerShdw blurRad="38100" dist="38100" dir="2700000" algn="tl">
                    <a:srgbClr val="000000">
                      <a:alpha val="43137"/>
                    </a:srgbClr>
                  </a:outerShdw>
                </a:effectLst>
              </a:rPr>
              <a:t>їх</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значення</a:t>
            </a:r>
            <a:r>
              <a:rPr lang="ru-RU" dirty="0">
                <a:solidFill>
                  <a:schemeClr val="tx1"/>
                </a:solidFill>
                <a:effectLst>
                  <a:outerShdw blurRad="38100" dist="38100" dir="2700000" algn="tl">
                    <a:srgbClr val="000000">
                      <a:alpha val="43137"/>
                    </a:srgbClr>
                  </a:outerShdw>
                </a:effectLst>
              </a:rPr>
              <a:t> для </a:t>
            </a:r>
            <a:r>
              <a:rPr lang="ru-RU" dirty="0" err="1">
                <a:solidFill>
                  <a:schemeClr val="tx1"/>
                </a:solidFill>
                <a:effectLst>
                  <a:outerShdw blurRad="38100" dist="38100" dir="2700000" algn="tl">
                    <a:srgbClr val="000000">
                      <a:alpha val="43137"/>
                    </a:srgbClr>
                  </a:outerShdw>
                </a:effectLst>
              </a:rPr>
              <a:t>формування</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етичної</a:t>
            </a:r>
            <a:r>
              <a:rPr lang="ru-RU" dirty="0">
                <a:solidFill>
                  <a:schemeClr val="tx1"/>
                </a:solidFill>
                <a:effectLst>
                  <a:outerShdw blurRad="38100" dist="38100" dir="2700000" algn="tl">
                    <a:srgbClr val="000000">
                      <a:alpha val="43137"/>
                    </a:srgbClr>
                  </a:outerShdw>
                </a:effectLst>
              </a:rPr>
              <a:t> </a:t>
            </a:r>
            <a:r>
              <a:rPr lang="ru-RU" dirty="0" err="1">
                <a:solidFill>
                  <a:schemeClr val="tx1"/>
                </a:solidFill>
                <a:effectLst>
                  <a:outerShdw blurRad="38100" dist="38100" dir="2700000" algn="tl">
                    <a:srgbClr val="000000">
                      <a:alpha val="43137"/>
                    </a:srgbClr>
                  </a:outerShdw>
                </a:effectLst>
              </a:rPr>
              <a:t>поведінки</a:t>
            </a:r>
            <a:r>
              <a:rPr lang="ru-RU" dirty="0">
                <a:solidFill>
                  <a:schemeClr val="tx1"/>
                </a:solidFill>
                <a:effectLst>
                  <a:outerShdw blurRad="38100" dist="38100" dir="2700000" algn="tl">
                    <a:srgbClr val="000000">
                      <a:alpha val="43137"/>
                    </a:srgbClr>
                  </a:outerShdw>
                </a:effectLst>
              </a:rPr>
              <a:t> в </a:t>
            </a:r>
            <a:r>
              <a:rPr lang="ru-RU" dirty="0" err="1">
                <a:solidFill>
                  <a:schemeClr val="tx1"/>
                </a:solidFill>
                <a:effectLst>
                  <a:outerShdw blurRad="38100" dist="38100" dir="2700000" algn="tl">
                    <a:srgbClr val="000000">
                      <a:alpha val="43137"/>
                    </a:srgbClr>
                  </a:outerShdw>
                </a:effectLst>
              </a:rPr>
              <a:t>організації</a:t>
            </a:r>
            <a:r>
              <a:rPr lang="ru-RU" dirty="0">
                <a:solidFill>
                  <a:schemeClr val="tx1"/>
                </a:solidFill>
                <a:effectLst>
                  <a:outerShdw blurRad="38100" dist="38100" dir="2700000" algn="tl">
                    <a:srgbClr val="000000">
                      <a:alpha val="43137"/>
                    </a:srgbClr>
                  </a:outerShdw>
                </a:effectLst>
              </a:rPr>
              <a:t>.</a:t>
            </a:r>
            <a:endParaRPr lang="uk-UA"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8571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020C52B-15A5-40EF-976C-E911DA230CE9}"/>
              </a:ext>
            </a:extLst>
          </p:cNvPr>
          <p:cNvSpPr>
            <a:spLocks noGrp="1"/>
          </p:cNvSpPr>
          <p:nvPr>
            <p:ph idx="1"/>
          </p:nvPr>
        </p:nvSpPr>
        <p:spPr>
          <a:xfrm>
            <a:off x="284085" y="585927"/>
            <a:ext cx="11496583" cy="5992426"/>
          </a:xfrm>
        </p:spPr>
        <p:txBody>
          <a:bodyPr>
            <a:normAutofit lnSpcReduction="10000"/>
          </a:bodyPr>
          <a:lstStyle/>
          <a:p>
            <a:pPr algn="just"/>
            <a:r>
              <a:rPr lang="uk-UA" dirty="0" err="1"/>
              <a:t>Традиційнии</a:t>
            </a:r>
            <a:r>
              <a:rPr lang="uk-UA" dirty="0"/>
              <a:t>̆ їх розмір 5 х 9 см, у вищих посадових осіб іноді 6 х 9 см. Жінка, яка бере участь у ділових </a:t>
            </a:r>
            <a:r>
              <a:rPr lang="uk-UA" dirty="0" err="1"/>
              <a:t>прийомах</a:t>
            </a:r>
            <a:r>
              <a:rPr lang="uk-UA" dirty="0"/>
              <a:t> як дружина </a:t>
            </a:r>
            <a:r>
              <a:rPr lang="uk-UA" dirty="0" err="1"/>
              <a:t>офіційної</a:t>
            </a:r>
            <a:r>
              <a:rPr lang="uk-UA" dirty="0"/>
              <a:t> особи, має картку розміром 4 х 8 см. </a:t>
            </a:r>
          </a:p>
          <a:p>
            <a:pPr algn="just"/>
            <a:r>
              <a:rPr lang="uk-UA" dirty="0"/>
              <a:t>На візитних картках може бути зображення знаку компанії, іноді – невелике фото власника. Текст пишуть однією чи двома мовами. Якщо двома – то на кожному боці картки однією мовою. Краще утриматися від написів іноземною мовою, якщо немає певності щодо грамотності. </a:t>
            </a:r>
          </a:p>
          <a:p>
            <a:pPr algn="just"/>
            <a:r>
              <a:rPr lang="ru-RU" dirty="0"/>
              <a:t>У </a:t>
            </a:r>
            <a:r>
              <a:rPr lang="ru-RU" dirty="0" err="1"/>
              <a:t>різних</a:t>
            </a:r>
            <a:r>
              <a:rPr lang="ru-RU" dirty="0"/>
              <a:t> </a:t>
            </a:r>
            <a:r>
              <a:rPr lang="ru-RU" dirty="0" err="1"/>
              <a:t>випадках</a:t>
            </a:r>
            <a:r>
              <a:rPr lang="ru-RU" dirty="0"/>
              <a:t> </a:t>
            </a:r>
            <a:r>
              <a:rPr lang="ru-RU" dirty="0" err="1"/>
              <a:t>користування</a:t>
            </a:r>
            <a:r>
              <a:rPr lang="ru-RU" dirty="0"/>
              <a:t> </a:t>
            </a:r>
            <a:r>
              <a:rPr lang="ru-RU" dirty="0" err="1"/>
              <a:t>візитними</a:t>
            </a:r>
            <a:r>
              <a:rPr lang="ru-RU" dirty="0"/>
              <a:t> </a:t>
            </a:r>
            <a:r>
              <a:rPr lang="ru-RU" dirty="0" err="1"/>
              <a:t>картками</a:t>
            </a:r>
            <a:r>
              <a:rPr lang="ru-RU" dirty="0"/>
              <a:t> на них </a:t>
            </a:r>
            <a:r>
              <a:rPr lang="ru-RU" dirty="0" err="1"/>
              <a:t>роблять</a:t>
            </a:r>
            <a:r>
              <a:rPr lang="ru-RU" dirty="0"/>
              <a:t> записи </a:t>
            </a:r>
            <a:r>
              <a:rPr lang="ru-RU" dirty="0" err="1"/>
              <a:t>від</a:t>
            </a:r>
            <a:r>
              <a:rPr lang="ru-RU" dirty="0"/>
              <a:t> руки. </a:t>
            </a:r>
            <a:r>
              <a:rPr lang="ru-RU" dirty="0" err="1"/>
              <a:t>Аби</a:t>
            </a:r>
            <a:r>
              <a:rPr lang="ru-RU" dirty="0"/>
              <a:t> </a:t>
            </a:r>
            <a:r>
              <a:rPr lang="ru-RU" dirty="0" err="1"/>
              <a:t>їх</a:t>
            </a:r>
            <a:r>
              <a:rPr lang="ru-RU" dirty="0"/>
              <a:t> </a:t>
            </a:r>
            <a:r>
              <a:rPr lang="ru-RU" dirty="0" err="1"/>
              <a:t>можна</a:t>
            </a:r>
            <a:r>
              <a:rPr lang="ru-RU" dirty="0"/>
              <a:t> </a:t>
            </a:r>
            <a:r>
              <a:rPr lang="ru-RU" dirty="0" err="1"/>
              <a:t>було</a:t>
            </a:r>
            <a:r>
              <a:rPr lang="ru-RU" dirty="0"/>
              <a:t> </a:t>
            </a:r>
            <a:r>
              <a:rPr lang="ru-RU" dirty="0" err="1"/>
              <a:t>прочитати</a:t>
            </a:r>
            <a:r>
              <a:rPr lang="ru-RU" dirty="0"/>
              <a:t>, </a:t>
            </a:r>
            <a:r>
              <a:rPr lang="ru-RU" dirty="0" err="1"/>
              <a:t>залишають</a:t>
            </a:r>
            <a:r>
              <a:rPr lang="ru-RU" dirty="0"/>
              <a:t> </a:t>
            </a:r>
            <a:r>
              <a:rPr lang="ru-RU" dirty="0" err="1"/>
              <a:t>вільним</a:t>
            </a:r>
            <a:r>
              <a:rPr lang="ru-RU" dirty="0"/>
              <a:t> </a:t>
            </a:r>
            <a:r>
              <a:rPr lang="ru-RU" dirty="0" err="1"/>
              <a:t>від</a:t>
            </a:r>
            <a:r>
              <a:rPr lang="ru-RU" dirty="0"/>
              <a:t> </a:t>
            </a:r>
            <a:r>
              <a:rPr lang="ru-RU" dirty="0" err="1"/>
              <a:t>друкарського</a:t>
            </a:r>
            <a:r>
              <a:rPr lang="ru-RU" dirty="0"/>
              <a:t> тексту </a:t>
            </a:r>
            <a:r>
              <a:rPr lang="ru-RU" dirty="0" err="1"/>
              <a:t>правии</a:t>
            </a:r>
            <a:r>
              <a:rPr lang="ru-RU" dirty="0"/>
              <a:t>̆ </a:t>
            </a:r>
            <a:r>
              <a:rPr lang="ru-RU" dirty="0" err="1"/>
              <a:t>верхніи</a:t>
            </a:r>
            <a:r>
              <a:rPr lang="ru-RU" dirty="0"/>
              <a:t>̆ та </a:t>
            </a:r>
            <a:r>
              <a:rPr lang="ru-RU" dirty="0" err="1"/>
              <a:t>лівии</a:t>
            </a:r>
            <a:r>
              <a:rPr lang="ru-RU" dirty="0"/>
              <a:t>̆ </a:t>
            </a:r>
            <a:r>
              <a:rPr lang="ru-RU" dirty="0" err="1"/>
              <a:t>нижніи</a:t>
            </a:r>
            <a:r>
              <a:rPr lang="ru-RU" dirty="0"/>
              <a:t>̆ кутки </a:t>
            </a:r>
            <a:r>
              <a:rPr lang="ru-RU" dirty="0" err="1"/>
              <a:t>візитівки</a:t>
            </a:r>
            <a:r>
              <a:rPr lang="ru-RU" dirty="0"/>
              <a:t>. </a:t>
            </a:r>
          </a:p>
          <a:p>
            <a:pPr algn="just"/>
            <a:r>
              <a:rPr lang="ru-RU" dirty="0" err="1"/>
              <a:t>Деякі</a:t>
            </a:r>
            <a:r>
              <a:rPr lang="ru-RU" dirty="0"/>
              <a:t> </a:t>
            </a:r>
            <a:r>
              <a:rPr lang="ru-RU" dirty="0" err="1"/>
              <a:t>випадки</a:t>
            </a:r>
            <a:r>
              <a:rPr lang="ru-RU" dirty="0"/>
              <a:t> </a:t>
            </a:r>
            <a:r>
              <a:rPr lang="ru-RU" dirty="0" err="1"/>
              <a:t>використання</a:t>
            </a:r>
            <a:r>
              <a:rPr lang="ru-RU" dirty="0"/>
              <a:t> </a:t>
            </a:r>
            <a:r>
              <a:rPr lang="ru-RU" dirty="0" err="1"/>
              <a:t>візитівок</a:t>
            </a:r>
            <a:r>
              <a:rPr lang="ru-RU" dirty="0"/>
              <a:t> (при </a:t>
            </a:r>
            <a:r>
              <a:rPr lang="ru-RU" dirty="0" err="1"/>
              <a:t>цьому</a:t>
            </a:r>
            <a:r>
              <a:rPr lang="ru-RU" dirty="0"/>
              <a:t> </a:t>
            </a:r>
            <a:r>
              <a:rPr lang="ru-RU" dirty="0" err="1"/>
              <a:t>всі</a:t>
            </a:r>
            <a:r>
              <a:rPr lang="ru-RU" dirty="0"/>
              <a:t> </a:t>
            </a:r>
            <a:r>
              <a:rPr lang="ru-RU" dirty="0" err="1"/>
              <a:t>написи</a:t>
            </a:r>
            <a:r>
              <a:rPr lang="ru-RU" dirty="0"/>
              <a:t> на </a:t>
            </a:r>
            <a:r>
              <a:rPr lang="ru-RU" dirty="0" err="1"/>
              <a:t>картках</a:t>
            </a:r>
            <a:r>
              <a:rPr lang="ru-RU" dirty="0"/>
              <a:t> </a:t>
            </a:r>
            <a:r>
              <a:rPr lang="ru-RU" dirty="0" err="1"/>
              <a:t>робляться</a:t>
            </a:r>
            <a:r>
              <a:rPr lang="ru-RU" dirty="0"/>
              <a:t> у </a:t>
            </a:r>
            <a:r>
              <a:rPr lang="ru-RU" dirty="0" err="1"/>
              <a:t>лівому</a:t>
            </a:r>
            <a:r>
              <a:rPr lang="ru-RU" dirty="0"/>
              <a:t> </a:t>
            </a:r>
            <a:r>
              <a:rPr lang="ru-RU" dirty="0" err="1"/>
              <a:t>нижньому</a:t>
            </a:r>
            <a:r>
              <a:rPr lang="ru-RU" dirty="0"/>
              <a:t> кутку </a:t>
            </a:r>
            <a:r>
              <a:rPr lang="ru-RU" dirty="0" err="1"/>
              <a:t>картки</a:t>
            </a:r>
            <a:r>
              <a:rPr lang="ru-RU" dirty="0"/>
              <a:t>): </a:t>
            </a:r>
          </a:p>
          <a:p>
            <a:pPr algn="just"/>
            <a:r>
              <a:rPr lang="uk-UA" i="1" dirty="0"/>
              <a:t>1. Привітання: </a:t>
            </a:r>
            <a:endParaRPr lang="uk-UA" dirty="0"/>
          </a:p>
          <a:p>
            <a:pPr algn="just"/>
            <a:r>
              <a:rPr lang="uk-UA" dirty="0"/>
              <a:t>а) зі святом (крім Нового року) діловим партнерам надсилають візитівки з поміткою “</a:t>
            </a:r>
            <a:r>
              <a:rPr lang="en-US" dirty="0" err="1"/>
              <a:t>p.f</a:t>
            </a:r>
            <a:r>
              <a:rPr lang="en-US" dirty="0"/>
              <a:t>.”, </a:t>
            </a:r>
            <a:r>
              <a:rPr lang="uk-UA" dirty="0"/>
              <a:t>що з французької означає “Щоб привітати” (можна робити напис українською мовою); </a:t>
            </a:r>
          </a:p>
          <a:p>
            <a:pPr algn="just"/>
            <a:r>
              <a:rPr lang="uk-UA" dirty="0"/>
              <a:t>б) для привітання з Новим роком пишуть “</a:t>
            </a:r>
            <a:r>
              <a:rPr lang="en-US" dirty="0" err="1"/>
              <a:t>p.f.N.a</a:t>
            </a:r>
            <a:r>
              <a:rPr lang="en-US" dirty="0"/>
              <a:t>” (“</a:t>
            </a:r>
            <a:r>
              <a:rPr lang="uk-UA" dirty="0"/>
              <a:t>Щоб привітати з новим роком” чи просто “З Новим роком”). У разі, якщо партнер надіслав таке поздоровлення, то </a:t>
            </a:r>
            <a:r>
              <a:rPr lang="uk-UA" dirty="0" err="1"/>
              <a:t>йому</a:t>
            </a:r>
            <a:r>
              <a:rPr lang="uk-UA" dirty="0"/>
              <a:t> висилають візитівку з написом (“Дякую і вітаю”). </a:t>
            </a:r>
          </a:p>
          <a:p>
            <a:pPr algn="just"/>
            <a:r>
              <a:rPr lang="ru-RU" i="1" dirty="0"/>
              <a:t>2. </a:t>
            </a:r>
            <a:r>
              <a:rPr lang="ru-RU" i="1" dirty="0" err="1"/>
              <a:t>Висловлення</a:t>
            </a:r>
            <a:r>
              <a:rPr lang="ru-RU" i="1" dirty="0"/>
              <a:t> </a:t>
            </a:r>
            <a:r>
              <a:rPr lang="ru-RU" i="1" dirty="0" err="1"/>
              <a:t>співчуття</a:t>
            </a:r>
            <a:r>
              <a:rPr lang="ru-RU" i="1" dirty="0"/>
              <a:t>. </a:t>
            </a:r>
            <a:r>
              <a:rPr lang="ru-RU" dirty="0" err="1"/>
              <a:t>Посилають</a:t>
            </a:r>
            <a:r>
              <a:rPr lang="ru-RU" dirty="0"/>
              <a:t> </a:t>
            </a:r>
            <a:r>
              <a:rPr lang="ru-RU" dirty="0" err="1"/>
              <a:t>картку</a:t>
            </a:r>
            <a:r>
              <a:rPr lang="ru-RU" dirty="0"/>
              <a:t> з </a:t>
            </a:r>
            <a:r>
              <a:rPr lang="ru-RU" dirty="0" err="1"/>
              <a:t>позначкою</a:t>
            </a:r>
            <a:r>
              <a:rPr lang="ru-RU" dirty="0"/>
              <a:t> “</a:t>
            </a:r>
            <a:r>
              <a:rPr lang="ru-RU" dirty="0" err="1"/>
              <a:t>Співчуваю</a:t>
            </a:r>
            <a:r>
              <a:rPr lang="ru-RU" dirty="0"/>
              <a:t>”. </a:t>
            </a:r>
          </a:p>
          <a:p>
            <a:pPr algn="just"/>
            <a:r>
              <a:rPr lang="uk-UA" dirty="0"/>
              <a:t>3. </a:t>
            </a:r>
            <a:r>
              <a:rPr lang="uk-UA" i="1" dirty="0"/>
              <a:t>Висловлення подяки: </a:t>
            </a:r>
            <a:r>
              <a:rPr lang="uk-UA" dirty="0"/>
              <a:t>протягом 24 годин з моменту отримання чогось, за що ви вдячні своєму партнерові, необхідно відіслати візитівку із позначкою “Дякую”. </a:t>
            </a:r>
          </a:p>
        </p:txBody>
      </p:sp>
    </p:spTree>
    <p:extLst>
      <p:ext uri="{BB962C8B-B14F-4D97-AF65-F5344CB8AC3E}">
        <p14:creationId xmlns:p14="http://schemas.microsoft.com/office/powerpoint/2010/main" val="4064961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1971F08-40D2-4244-A595-8B259E8574FA}"/>
              </a:ext>
            </a:extLst>
          </p:cNvPr>
          <p:cNvSpPr>
            <a:spLocks noGrp="1"/>
          </p:cNvSpPr>
          <p:nvPr>
            <p:ph idx="1"/>
          </p:nvPr>
        </p:nvSpPr>
        <p:spPr>
          <a:xfrm>
            <a:off x="372862" y="497150"/>
            <a:ext cx="11310152" cy="6019059"/>
          </a:xfrm>
        </p:spPr>
        <p:txBody>
          <a:bodyPr>
            <a:normAutofit fontScale="92500" lnSpcReduction="20000"/>
          </a:bodyPr>
          <a:lstStyle/>
          <a:p>
            <a:pPr algn="just"/>
            <a:r>
              <a:rPr lang="uk-UA" dirty="0"/>
              <a:t>4. Виїзд із країни в закордонне відрядження. У разі, якщо не випало нагоди попрощатися з тими працівниками, котрі брали участь у переговорах, їм надсилають візитку картку з написом “До побачення”.</a:t>
            </a:r>
          </a:p>
          <a:p>
            <a:pPr algn="just"/>
            <a:r>
              <a:rPr lang="uk-UA" dirty="0"/>
              <a:t>5. Інші випадки використання візитних карток.</a:t>
            </a:r>
          </a:p>
          <a:p>
            <a:pPr algn="just"/>
            <a:r>
              <a:rPr lang="uk-UA" dirty="0"/>
              <a:t>а) для запрошення на </a:t>
            </a:r>
            <a:r>
              <a:rPr lang="uk-UA" dirty="0" err="1"/>
              <a:t>неофіційнии</a:t>
            </a:r>
            <a:r>
              <a:rPr lang="uk-UA" dirty="0"/>
              <a:t>̆ </a:t>
            </a:r>
            <a:r>
              <a:rPr lang="uk-UA" dirty="0" err="1"/>
              <a:t>прийом</a:t>
            </a:r>
            <a:r>
              <a:rPr lang="uk-UA" dirty="0"/>
              <a:t> (</a:t>
            </a:r>
            <a:r>
              <a:rPr lang="uk-UA" dirty="0" err="1"/>
              <a:t>дружніи</a:t>
            </a:r>
            <a:r>
              <a:rPr lang="uk-UA" dirty="0"/>
              <a:t>̆) зверху на картці пишуть ім’я та прізвище особи, яка запрошується, а внизу – назву </a:t>
            </a:r>
            <a:r>
              <a:rPr lang="uk-UA" dirty="0" err="1"/>
              <a:t>прийому</a:t>
            </a:r>
            <a:r>
              <a:rPr lang="uk-UA" dirty="0"/>
              <a:t> (обід, сніданок, вечеря тощо), місце, час, дату події;</a:t>
            </a:r>
          </a:p>
          <a:p>
            <a:pPr algn="just"/>
            <a:r>
              <a:rPr lang="uk-UA" dirty="0"/>
              <a:t>б) для того, щоб бути представленим особі, з якою можливе встановлення ділових стосунків: візитну картку зацікавленої в </a:t>
            </a:r>
            <a:r>
              <a:rPr lang="uk-UA" dirty="0" err="1"/>
              <a:t>знайомстві</a:t>
            </a:r>
            <a:r>
              <a:rPr lang="uk-UA" dirty="0"/>
              <a:t> особи надсилають разом із карткою особи, яку </a:t>
            </a:r>
            <a:r>
              <a:rPr lang="uk-UA" dirty="0" err="1"/>
              <a:t>майбутніи</a:t>
            </a:r>
            <a:r>
              <a:rPr lang="uk-UA" dirty="0"/>
              <a:t>̆ партнер знає. На візитці </a:t>
            </a:r>
            <a:r>
              <a:rPr lang="uk-UA" dirty="0" err="1"/>
              <a:t>знайомої</a:t>
            </a:r>
            <a:r>
              <a:rPr lang="uk-UA" dirty="0"/>
              <a:t> особи роблять позначку “Рекомендую”;</a:t>
            </a:r>
          </a:p>
          <a:p>
            <a:pPr algn="just"/>
            <a:r>
              <a:rPr lang="uk-UA" dirty="0"/>
              <a:t>в) візитну карту надсилають діловим партнерам при зміні адреси.</a:t>
            </a:r>
          </a:p>
          <a:p>
            <a:pPr algn="just"/>
            <a:r>
              <a:rPr lang="uk-UA" dirty="0"/>
              <a:t>Надсилають візитні картки поштою чи кур’єром, вклавши у </a:t>
            </a:r>
            <a:r>
              <a:rPr lang="uk-UA" dirty="0" err="1"/>
              <a:t>спеціальнии</a:t>
            </a:r>
            <a:r>
              <a:rPr lang="uk-UA" dirty="0"/>
              <a:t>̆ конверт, трохи </a:t>
            </a:r>
            <a:r>
              <a:rPr lang="uk-UA" dirty="0" err="1"/>
              <a:t>більшии</a:t>
            </a:r>
            <a:r>
              <a:rPr lang="uk-UA" dirty="0"/>
              <a:t>̆ за картку. На конверті від руки (чи друком) пишуть ім’я, по батькові та прізвище адресата, нижче – </a:t>
            </a:r>
            <a:r>
              <a:rPr lang="uk-UA" dirty="0" err="1"/>
              <a:t>його</a:t>
            </a:r>
            <a:r>
              <a:rPr lang="uk-UA" dirty="0"/>
              <a:t> посаду. В один конверт можна вкладати кілька візиток різних осіб.</a:t>
            </a:r>
          </a:p>
          <a:p>
            <a:pPr algn="just"/>
            <a:r>
              <a:rPr lang="uk-UA" b="1" i="1" dirty="0"/>
              <a:t>Одяг ділової людини. </a:t>
            </a:r>
            <a:r>
              <a:rPr lang="uk-UA" dirty="0" err="1"/>
              <a:t>Зовнішніи</a:t>
            </a:r>
            <a:r>
              <a:rPr lang="uk-UA" dirty="0"/>
              <a:t>̆ вигляд людини в </a:t>
            </a:r>
            <a:r>
              <a:rPr lang="uk-UA" dirty="0" err="1"/>
              <a:t>т.ч</a:t>
            </a:r>
            <a:r>
              <a:rPr lang="uk-UA" dirty="0"/>
              <a:t>. і одяг, відіграють неабияку роль у її кар’єрі. Американці стверджують, що характер зовнішнього вигляду може забезпечити до 20% розміру заробітної плати. Чим </a:t>
            </a:r>
            <a:r>
              <a:rPr lang="uk-UA" dirty="0" err="1"/>
              <a:t>пристойнішии</a:t>
            </a:r>
            <a:r>
              <a:rPr lang="uk-UA" dirty="0"/>
              <a:t>̆ вигляд має ділова людина, тим більше шансів отримати від господаря вищу зарплату. За зовнішнім виглядом у партнера формується перше враження про репутацію компанії, яку представляє її працівник. </a:t>
            </a:r>
          </a:p>
          <a:p>
            <a:pPr algn="just"/>
            <a:r>
              <a:rPr lang="uk-UA" i="1" dirty="0"/>
              <a:t>Одяг ділового чоловіка. </a:t>
            </a:r>
            <a:r>
              <a:rPr lang="uk-UA" dirty="0"/>
              <a:t>На роботу не радять одягати світлі костюми, яскраві чи темні сорочки. Сорочка має бути світла. </a:t>
            </a:r>
            <a:r>
              <a:rPr lang="uk-UA" dirty="0" err="1"/>
              <a:t>Найбільш</a:t>
            </a:r>
            <a:r>
              <a:rPr lang="uk-UA" dirty="0"/>
              <a:t> </a:t>
            </a:r>
            <a:r>
              <a:rPr lang="uk-UA" dirty="0" err="1"/>
              <a:t>прийнятнии</a:t>
            </a:r>
            <a:r>
              <a:rPr lang="uk-UA" dirty="0"/>
              <a:t>̆ колір ділового костюма – темно-</a:t>
            </a:r>
            <a:r>
              <a:rPr lang="uk-UA" dirty="0" err="1"/>
              <a:t>сірии</a:t>
            </a:r>
            <a:r>
              <a:rPr lang="uk-UA" dirty="0"/>
              <a:t>̆, можна з легкою смужкою. </a:t>
            </a:r>
            <a:r>
              <a:rPr lang="uk-UA" dirty="0" err="1"/>
              <a:t>Цеи</a:t>
            </a:r>
            <a:r>
              <a:rPr lang="uk-UA" dirty="0"/>
              <a:t>̆ колір </a:t>
            </a:r>
            <a:r>
              <a:rPr lang="uk-UA" dirty="0" err="1"/>
              <a:t>зручнии</a:t>
            </a:r>
            <a:r>
              <a:rPr lang="uk-UA" dirty="0"/>
              <a:t>̆ своєю універсальністю. Ознака елегантності вимагає, щоб з-під рукава костюма виглядали рукава сорочки приблизно на 2 см. </a:t>
            </a:r>
          </a:p>
        </p:txBody>
      </p:sp>
    </p:spTree>
    <p:extLst>
      <p:ext uri="{BB962C8B-B14F-4D97-AF65-F5344CB8AC3E}">
        <p14:creationId xmlns:p14="http://schemas.microsoft.com/office/powerpoint/2010/main" val="959025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6CDC3EF-115E-41AD-930F-9C66CB3CC953}"/>
              </a:ext>
            </a:extLst>
          </p:cNvPr>
          <p:cNvSpPr>
            <a:spLocks noGrp="1"/>
          </p:cNvSpPr>
          <p:nvPr>
            <p:ph idx="1"/>
          </p:nvPr>
        </p:nvSpPr>
        <p:spPr>
          <a:xfrm>
            <a:off x="337351" y="461639"/>
            <a:ext cx="11478827" cy="6090081"/>
          </a:xfrm>
        </p:spPr>
        <p:txBody>
          <a:bodyPr/>
          <a:lstStyle/>
          <a:p>
            <a:pPr algn="just"/>
            <a:r>
              <a:rPr lang="uk-UA" dirty="0"/>
              <a:t>Одяг ділової жінки. Жінка вільніша у виборі ділового одягу: це може бути сукня, костюм, спідниця з блузою. Але все таки краще мати кілька костюмів класичного стилю з набором блуз. У будь-якому разі одяг повинен мати </a:t>
            </a:r>
            <a:r>
              <a:rPr lang="uk-UA" dirty="0" err="1"/>
              <a:t>такии</a:t>
            </a:r>
            <a:r>
              <a:rPr lang="uk-UA" dirty="0"/>
              <a:t>̆ фасон, </a:t>
            </a:r>
            <a:r>
              <a:rPr lang="uk-UA" dirty="0" err="1"/>
              <a:t>якии</a:t>
            </a:r>
            <a:r>
              <a:rPr lang="uk-UA" dirty="0"/>
              <a:t>̆ личить жінці і відповідає її стилю та підкреслює індивідуальність (кажуть, що після зустрічі з діловою жінкою ділові партнери повинні пам’ятати, що вона була одягнута вишукано, але не пам’ятати, що саме на </a:t>
            </a:r>
            <a:r>
              <a:rPr lang="uk-UA" dirty="0" err="1"/>
              <a:t>ніи</a:t>
            </a:r>
            <a:r>
              <a:rPr lang="uk-UA" dirty="0"/>
              <a:t>̆ було одягнуто – тобто одяг не повинен бути екстравагантним).</a:t>
            </a:r>
          </a:p>
          <a:p>
            <a:pPr algn="just"/>
            <a:r>
              <a:rPr lang="uk-UA" dirty="0"/>
              <a:t>Сувеніри та подарунки. Вибираючи сувенір, треба пам’ятати, що він символізує виключно бажання засвідчити увагу, доброзичливість та повагу до ділового партнера. Тому неетично дарувати дорогі речі (вони спонукають партнера відповідати тим самим). Добираючи подарунок, </a:t>
            </a:r>
            <a:r>
              <a:rPr lang="uk-UA" dirty="0" err="1"/>
              <a:t>пам’ятайте</a:t>
            </a:r>
            <a:r>
              <a:rPr lang="uk-UA" dirty="0"/>
              <a:t>, що ця річ має відповідати смакові та вподобанням гостя і нагадувати </a:t>
            </a:r>
            <a:r>
              <a:rPr lang="uk-UA" dirty="0" err="1"/>
              <a:t>йому</a:t>
            </a:r>
            <a:r>
              <a:rPr lang="uk-UA" dirty="0"/>
              <a:t> про сам факт спілкування.</a:t>
            </a:r>
          </a:p>
          <a:p>
            <a:pPr algn="just"/>
            <a:r>
              <a:rPr lang="ru-RU" dirty="0" err="1"/>
              <a:t>Етикет</a:t>
            </a:r>
            <a:r>
              <a:rPr lang="ru-RU" dirty="0"/>
              <a:t> за столом. На </a:t>
            </a:r>
            <a:r>
              <a:rPr lang="ru-RU" dirty="0" err="1"/>
              <a:t>прийомах</a:t>
            </a:r>
            <a:r>
              <a:rPr lang="ru-RU" dirty="0"/>
              <a:t> (</a:t>
            </a:r>
            <a:r>
              <a:rPr lang="ru-RU" dirty="0" err="1"/>
              <a:t>сніданок</a:t>
            </a:r>
            <a:r>
              <a:rPr lang="ru-RU" dirty="0"/>
              <a:t>, </a:t>
            </a:r>
            <a:r>
              <a:rPr lang="ru-RU" dirty="0" err="1"/>
              <a:t>обід</a:t>
            </a:r>
            <a:r>
              <a:rPr lang="ru-RU" dirty="0"/>
              <a:t>, вечеря) </a:t>
            </a:r>
            <a:r>
              <a:rPr lang="ru-RU" dirty="0" err="1"/>
              <a:t>звичайно</a:t>
            </a:r>
            <a:r>
              <a:rPr lang="ru-RU" dirty="0"/>
              <a:t> </a:t>
            </a:r>
            <a:r>
              <a:rPr lang="ru-RU" dirty="0" err="1"/>
              <a:t>користуються</a:t>
            </a:r>
            <a:r>
              <a:rPr lang="ru-RU" dirty="0"/>
              <a:t> </a:t>
            </a:r>
            <a:r>
              <a:rPr lang="ru-RU" dirty="0" err="1"/>
              <a:t>столовими</a:t>
            </a:r>
            <a:r>
              <a:rPr lang="ru-RU" dirty="0"/>
              <a:t> приборами.</a:t>
            </a:r>
          </a:p>
          <a:p>
            <a:pPr algn="just"/>
            <a:endParaRPr lang="ru-RU" dirty="0"/>
          </a:p>
          <a:p>
            <a:pPr algn="ctr"/>
            <a:r>
              <a:rPr lang="ru-RU" b="1" dirty="0"/>
              <a:t>2.6. </a:t>
            </a:r>
            <a:r>
              <a:rPr lang="ru-RU" b="1" dirty="0" err="1"/>
              <a:t>Професійна</a:t>
            </a:r>
            <a:r>
              <a:rPr lang="ru-RU" b="1" dirty="0"/>
              <a:t> культура та мораль. Культура </a:t>
            </a:r>
            <a:r>
              <a:rPr lang="ru-RU" b="1" dirty="0" err="1"/>
              <a:t>слухання</a:t>
            </a:r>
            <a:r>
              <a:rPr lang="ru-RU" b="1" dirty="0"/>
              <a:t> та культура </a:t>
            </a:r>
            <a:r>
              <a:rPr lang="ru-RU" b="1" dirty="0" err="1"/>
              <a:t>мовлення</a:t>
            </a:r>
            <a:r>
              <a:rPr lang="ru-RU" b="1" dirty="0"/>
              <a:t>. </a:t>
            </a:r>
            <a:r>
              <a:rPr lang="ru-RU" b="1" dirty="0" err="1"/>
              <a:t>Вимоги</a:t>
            </a:r>
            <a:r>
              <a:rPr lang="ru-RU" b="1" dirty="0"/>
              <a:t> до </a:t>
            </a:r>
            <a:r>
              <a:rPr lang="ru-RU" b="1" dirty="0" err="1"/>
              <a:t>публічного</a:t>
            </a:r>
            <a:r>
              <a:rPr lang="ru-RU" b="1" dirty="0"/>
              <a:t> </a:t>
            </a:r>
            <a:r>
              <a:rPr lang="ru-RU" b="1" dirty="0" err="1"/>
              <a:t>виступу</a:t>
            </a:r>
            <a:endParaRPr lang="ru-RU" b="1" dirty="0"/>
          </a:p>
          <a:p>
            <a:pPr algn="ctr"/>
            <a:endParaRPr lang="ru-RU" b="1" dirty="0"/>
          </a:p>
          <a:p>
            <a:pPr algn="just"/>
            <a:r>
              <a:rPr lang="uk-UA" dirty="0" err="1"/>
              <a:t>Найбільш</a:t>
            </a:r>
            <a:r>
              <a:rPr lang="uk-UA" dirty="0"/>
              <a:t> яскраво людина виявляється у діяльності з іншими під час виконання </a:t>
            </a:r>
            <a:r>
              <a:rPr lang="uk-UA" dirty="0" err="1"/>
              <a:t>професійних</a:t>
            </a:r>
            <a:r>
              <a:rPr lang="uk-UA" dirty="0"/>
              <a:t> обов’язків. Від культури поведінки, говоріння, слухання та мови часто залежать результати </a:t>
            </a:r>
            <a:r>
              <a:rPr lang="uk-UA" dirty="0" err="1"/>
              <a:t>професійної</a:t>
            </a:r>
            <a:r>
              <a:rPr lang="uk-UA" dirty="0"/>
              <a:t> діяльності.</a:t>
            </a:r>
          </a:p>
        </p:txBody>
      </p:sp>
    </p:spTree>
    <p:extLst>
      <p:ext uri="{BB962C8B-B14F-4D97-AF65-F5344CB8AC3E}">
        <p14:creationId xmlns:p14="http://schemas.microsoft.com/office/powerpoint/2010/main" val="90379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1ACB966-C8A2-462E-B4DB-D10584F683CF}"/>
              </a:ext>
            </a:extLst>
          </p:cNvPr>
          <p:cNvSpPr>
            <a:spLocks noGrp="1"/>
          </p:cNvSpPr>
          <p:nvPr>
            <p:ph idx="1"/>
          </p:nvPr>
        </p:nvSpPr>
        <p:spPr>
          <a:xfrm>
            <a:off x="381740" y="585926"/>
            <a:ext cx="11398928" cy="5868139"/>
          </a:xfrm>
        </p:spPr>
        <p:txBody>
          <a:bodyPr>
            <a:normAutofit fontScale="92500" lnSpcReduction="10000"/>
          </a:bodyPr>
          <a:lstStyle/>
          <a:p>
            <a:pPr algn="just"/>
            <a:r>
              <a:rPr lang="uk-UA" dirty="0"/>
              <a:t>Професійна культура, тобто про відповідність поведінки, говоріння, слухання, мови у </a:t>
            </a:r>
            <a:r>
              <a:rPr lang="uk-UA" dirty="0" err="1"/>
              <a:t>професійніи</a:t>
            </a:r>
            <a:r>
              <a:rPr lang="uk-UA" dirty="0"/>
              <a:t>̆ діяльності </a:t>
            </a:r>
            <a:r>
              <a:rPr lang="uk-UA" dirty="0" err="1"/>
              <a:t>загальноприйнятим</a:t>
            </a:r>
            <a:r>
              <a:rPr lang="uk-UA" dirty="0"/>
              <a:t> нормам і принципам, насамперед моральним, а також вимогам, що ставляться саме до цієї професії. Людина, </a:t>
            </a:r>
            <a:r>
              <a:rPr lang="uk-UA" dirty="0" err="1"/>
              <a:t>займаючись</a:t>
            </a:r>
            <a:r>
              <a:rPr lang="uk-UA" dirty="0"/>
              <a:t> якимось видом діяльності, не тільки виявляє свої моральні риси, а й впливає через них на інших, ідучи до поставленої мети. Діяльність – це процес, за допомогою якого реалізується те чи інше ставлення людини до навколишнього світу, до завдань, які ставить перед нею життя, до інших </a:t>
            </a:r>
            <a:r>
              <a:rPr lang="uk-UA" dirty="0" err="1"/>
              <a:t>людеи</a:t>
            </a:r>
            <a:r>
              <a:rPr lang="uk-UA" dirty="0"/>
              <a:t>̆.</a:t>
            </a:r>
          </a:p>
          <a:p>
            <a:pPr algn="just"/>
            <a:r>
              <a:rPr lang="uk-UA" dirty="0"/>
              <a:t>Професійна мораль – це те, що конкретизує загальнолюдські моральні цінності (норми, принципи, поняття) у конкретних професіях. Особливості </a:t>
            </a:r>
            <a:r>
              <a:rPr lang="uk-UA" dirty="0" err="1"/>
              <a:t>професійної</a:t>
            </a:r>
            <a:r>
              <a:rPr lang="uk-UA" dirty="0"/>
              <a:t> моралі вивчає </a:t>
            </a:r>
            <a:r>
              <a:rPr lang="uk-UA" dirty="0" err="1"/>
              <a:t>професійна</a:t>
            </a:r>
            <a:r>
              <a:rPr lang="uk-UA" dirty="0"/>
              <a:t> етика.</a:t>
            </a:r>
          </a:p>
          <a:p>
            <a:pPr algn="just"/>
            <a:r>
              <a:rPr lang="uk-UA" dirty="0"/>
              <a:t>Культура слухання – це не просто мовчання, а активна діяльність, своєрідна робота, </a:t>
            </a:r>
            <a:r>
              <a:rPr lang="uk-UA" dirty="0" err="1"/>
              <a:t>їи</a:t>
            </a:r>
            <a:r>
              <a:rPr lang="uk-UA" dirty="0"/>
              <a:t>̆ передує бажання почути, інтерес до співрозмовника. Те, як реагує на повідомлення іншого, залежить від рівня її моральності, її культури.</a:t>
            </a:r>
          </a:p>
          <a:p>
            <a:pPr algn="just"/>
            <a:r>
              <a:rPr lang="uk-UA" dirty="0"/>
              <a:t>У діловому спілкуванні слухання </a:t>
            </a:r>
            <a:r>
              <a:rPr lang="uk-UA" dirty="0" err="1"/>
              <a:t>займає</a:t>
            </a:r>
            <a:r>
              <a:rPr lang="uk-UA" dirty="0"/>
              <a:t> 40% робочого часу, розмова – 35%, читання – 16%, письмо – 9%.</a:t>
            </a:r>
          </a:p>
          <a:p>
            <a:pPr algn="just"/>
            <a:r>
              <a:rPr lang="uk-UA" dirty="0"/>
              <a:t>Бар’єри щодо ефективного слухання:</a:t>
            </a:r>
          </a:p>
          <a:p>
            <a:pPr algn="just"/>
            <a:r>
              <a:rPr lang="uk-UA" dirty="0"/>
              <a:t>• відключена увага;</a:t>
            </a:r>
          </a:p>
          <a:p>
            <a:pPr algn="just"/>
            <a:r>
              <a:rPr lang="uk-UA" dirty="0"/>
              <a:t>• невисока швидкість розумової діяльності;</a:t>
            </a:r>
          </a:p>
          <a:p>
            <a:pPr algn="just"/>
            <a:r>
              <a:rPr lang="uk-UA" dirty="0"/>
              <a:t>• антипатія до чужих думок;</a:t>
            </a:r>
          </a:p>
          <a:p>
            <a:pPr algn="just"/>
            <a:r>
              <a:rPr lang="uk-UA" dirty="0"/>
              <a:t>• потреба репліки;</a:t>
            </a:r>
          </a:p>
          <a:p>
            <a:pPr algn="just"/>
            <a:r>
              <a:rPr lang="uk-UA" dirty="0"/>
              <a:t>• </a:t>
            </a:r>
            <a:r>
              <a:rPr lang="uk-UA" dirty="0" err="1"/>
              <a:t>неприємнии</a:t>
            </a:r>
            <a:r>
              <a:rPr lang="uk-UA" dirty="0"/>
              <a:t>̆ голос у співрозмовника.</a:t>
            </a:r>
          </a:p>
        </p:txBody>
      </p:sp>
    </p:spTree>
    <p:extLst>
      <p:ext uri="{BB962C8B-B14F-4D97-AF65-F5344CB8AC3E}">
        <p14:creationId xmlns:p14="http://schemas.microsoft.com/office/powerpoint/2010/main" val="398336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816D79F-FAB3-4A31-ACAE-9289AC6E06E7}"/>
              </a:ext>
            </a:extLst>
          </p:cNvPr>
          <p:cNvSpPr>
            <a:spLocks noGrp="1"/>
          </p:cNvSpPr>
          <p:nvPr>
            <p:ph idx="1"/>
          </p:nvPr>
        </p:nvSpPr>
        <p:spPr>
          <a:xfrm>
            <a:off x="239697" y="541537"/>
            <a:ext cx="11532093" cy="5930283"/>
          </a:xfrm>
        </p:spPr>
        <p:txBody>
          <a:bodyPr>
            <a:normAutofit fontScale="85000" lnSpcReduction="20000"/>
          </a:bodyPr>
          <a:lstStyle/>
          <a:p>
            <a:r>
              <a:rPr lang="uk-UA" dirty="0"/>
              <a:t>Ділова етика виставляє до культури мовлення певні вимоги:</a:t>
            </a:r>
          </a:p>
          <a:p>
            <a:r>
              <a:rPr lang="uk-UA" dirty="0"/>
              <a:t>1. Дотримання лінгвістичних форм, яке передбачає:</a:t>
            </a:r>
          </a:p>
          <a:p>
            <a:r>
              <a:rPr lang="uk-UA" dirty="0"/>
              <a:t>• правильну вимову слів; наголос;</a:t>
            </a:r>
          </a:p>
          <a:p>
            <a:r>
              <a:rPr lang="uk-UA" dirty="0"/>
              <a:t>• правильну побудову фраз;</a:t>
            </a:r>
          </a:p>
          <a:p>
            <a:r>
              <a:rPr lang="uk-UA" dirty="0"/>
              <a:t>• уміння </a:t>
            </a:r>
            <a:r>
              <a:rPr lang="uk-UA" dirty="0" err="1"/>
              <a:t>логічно</a:t>
            </a:r>
            <a:r>
              <a:rPr lang="uk-UA" dirty="0"/>
              <a:t> висловлюватися;</a:t>
            </a:r>
          </a:p>
          <a:p>
            <a:r>
              <a:rPr lang="uk-UA" dirty="0"/>
              <a:t>• </a:t>
            </a:r>
            <a:r>
              <a:rPr lang="uk-UA" dirty="0" err="1"/>
              <a:t>оптимальнии</a:t>
            </a:r>
            <a:r>
              <a:rPr lang="uk-UA" dirty="0"/>
              <a:t>̆ набір слів синонімів;</a:t>
            </a:r>
          </a:p>
          <a:p>
            <a:r>
              <a:rPr lang="uk-UA" dirty="0"/>
              <a:t>• недопускання слів “паразитів”.</a:t>
            </a:r>
          </a:p>
          <a:p>
            <a:r>
              <a:rPr lang="uk-UA" dirty="0"/>
              <a:t>2. </a:t>
            </a:r>
            <a:r>
              <a:rPr lang="uk-UA" dirty="0" err="1"/>
              <a:t>Інформаційна</a:t>
            </a:r>
            <a:r>
              <a:rPr lang="uk-UA" dirty="0"/>
              <a:t> насиченість повідомлення (не починати говорити до того, поки сам не зрозумієш, про що і як ти хочеш сказати).</a:t>
            </a:r>
          </a:p>
          <a:p>
            <a:r>
              <a:rPr lang="uk-UA" dirty="0"/>
              <a:t>3. Оптимальна </a:t>
            </a:r>
            <a:r>
              <a:rPr lang="uk-UA" dirty="0" err="1"/>
              <a:t>емоційна</a:t>
            </a:r>
            <a:r>
              <a:rPr lang="uk-UA" dirty="0"/>
              <a:t> насиченість.</a:t>
            </a:r>
          </a:p>
          <a:p>
            <a:r>
              <a:rPr lang="uk-UA" dirty="0"/>
              <a:t>4. Оптимальне поєднання вербальних і невербальних компонентів та їх адекватність змісту.</a:t>
            </a:r>
          </a:p>
          <a:p>
            <a:r>
              <a:rPr lang="uk-UA" dirty="0"/>
              <a:t>5. Адекватність особистим якостям адресата (максимальне врахування </a:t>
            </a:r>
            <a:r>
              <a:rPr lang="uk-UA" dirty="0" err="1"/>
              <a:t>особливостеи</a:t>
            </a:r>
            <a:r>
              <a:rPr lang="uk-UA" dirty="0"/>
              <a:t>̆ того, до кого звернена комунікація: </a:t>
            </a:r>
            <a:r>
              <a:rPr lang="uk-UA" dirty="0" err="1"/>
              <a:t>його</a:t>
            </a:r>
            <a:r>
              <a:rPr lang="uk-UA" dirty="0"/>
              <a:t> </a:t>
            </a:r>
            <a:r>
              <a:rPr lang="uk-UA" dirty="0" err="1"/>
              <a:t>професійні</a:t>
            </a:r>
            <a:r>
              <a:rPr lang="uk-UA" dirty="0"/>
              <a:t> знання, компетенція, інтереси, цінності тощо).</a:t>
            </a:r>
          </a:p>
          <a:p>
            <a:r>
              <a:rPr lang="uk-UA" dirty="0"/>
              <a:t>Вимоги до публічного виступу.</a:t>
            </a:r>
          </a:p>
          <a:p>
            <a:r>
              <a:rPr lang="uk-UA" dirty="0"/>
              <a:t>1. </a:t>
            </a:r>
            <a:r>
              <a:rPr lang="uk-UA" dirty="0" err="1"/>
              <a:t>Публічнии</a:t>
            </a:r>
            <a:r>
              <a:rPr lang="uk-UA" dirty="0"/>
              <a:t>̆ виступ краще готувати у вигляді розповіді.</a:t>
            </a:r>
          </a:p>
          <a:p>
            <a:r>
              <a:rPr lang="uk-UA" dirty="0"/>
              <a:t>2. Попередньо усвідомити те, про що хочеш говорити.</a:t>
            </a:r>
          </a:p>
          <a:p>
            <a:r>
              <a:rPr lang="uk-UA" dirty="0"/>
              <a:t>3. Змінювати силу та тональність голосу.</a:t>
            </a:r>
          </a:p>
          <a:p>
            <a:r>
              <a:rPr lang="uk-UA" dirty="0"/>
              <a:t>4. Дивитися на аудиторію.</a:t>
            </a:r>
          </a:p>
          <a:p>
            <a:r>
              <a:rPr lang="uk-UA" dirty="0"/>
              <a:t>5. Користуватися жестами.</a:t>
            </a:r>
          </a:p>
          <a:p>
            <a:r>
              <a:rPr lang="uk-UA" dirty="0"/>
              <a:t>6. Слідкувати за вимовою.</a:t>
            </a:r>
          </a:p>
        </p:txBody>
      </p:sp>
    </p:spTree>
    <p:extLst>
      <p:ext uri="{BB962C8B-B14F-4D97-AF65-F5344CB8AC3E}">
        <p14:creationId xmlns:p14="http://schemas.microsoft.com/office/powerpoint/2010/main" val="2214417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A62AEF7-CFDC-4DC2-9B05-029D84622C83}"/>
              </a:ext>
            </a:extLst>
          </p:cNvPr>
          <p:cNvSpPr>
            <a:spLocks noGrp="1"/>
          </p:cNvSpPr>
          <p:nvPr>
            <p:ph idx="1"/>
          </p:nvPr>
        </p:nvSpPr>
        <p:spPr>
          <a:xfrm>
            <a:off x="292963" y="559293"/>
            <a:ext cx="11540971" cy="5983550"/>
          </a:xfrm>
        </p:spPr>
        <p:txBody>
          <a:bodyPr>
            <a:normAutofit lnSpcReduction="10000"/>
          </a:bodyPr>
          <a:lstStyle/>
          <a:p>
            <a:pPr algn="just"/>
            <a:r>
              <a:rPr lang="uk-UA" dirty="0"/>
              <a:t>7. Не повчати.</a:t>
            </a:r>
          </a:p>
          <a:p>
            <a:pPr algn="just"/>
            <a:r>
              <a:rPr lang="uk-UA" dirty="0"/>
              <a:t>8. Враховувати рівень підготовки слухачів, їх вік, стать, інтереси.</a:t>
            </a:r>
          </a:p>
          <a:p>
            <a:pPr algn="just"/>
            <a:r>
              <a:rPr lang="uk-UA" dirty="0"/>
              <a:t>9. Досягати завершеності (вступ – основна частина – висновки).</a:t>
            </a:r>
          </a:p>
          <a:p>
            <a:pPr algn="just"/>
            <a:endParaRPr lang="uk-UA" dirty="0"/>
          </a:p>
          <a:p>
            <a:pPr algn="ctr"/>
            <a:r>
              <a:rPr lang="uk-UA" b="1" dirty="0"/>
              <a:t>2.7. Форми ділового спілкування: ділова бесіда, ділова розмова по телефону, ділове листування, ділові прийоми</a:t>
            </a:r>
          </a:p>
          <a:p>
            <a:pPr algn="just"/>
            <a:endParaRPr lang="uk-UA" dirty="0"/>
          </a:p>
          <a:p>
            <a:pPr algn="just"/>
            <a:r>
              <a:rPr lang="uk-UA" dirty="0"/>
              <a:t>Ділова бесіда. Ділова людина витрачає близько 75% робочого часу на усне спілкування, а тому оволодіння мистецтвом ведення ділової розмови багато в чому сприяє становленню її кар’єри.</a:t>
            </a:r>
          </a:p>
          <a:p>
            <a:pPr algn="just"/>
            <a:r>
              <a:rPr lang="uk-UA" dirty="0"/>
              <a:t>Ділова розмова по телефону. Під час телефонної розмови необхідно реалізувати всі три </a:t>
            </a:r>
            <a:r>
              <a:rPr lang="uk-UA" dirty="0" err="1"/>
              <a:t>підпроцеси</a:t>
            </a:r>
            <a:r>
              <a:rPr lang="uk-UA" dirty="0"/>
              <a:t> ділового спілкування:</a:t>
            </a:r>
          </a:p>
          <a:p>
            <a:pPr algn="just"/>
            <a:r>
              <a:rPr lang="uk-UA" dirty="0"/>
              <a:t>- </a:t>
            </a:r>
            <a:r>
              <a:rPr lang="uk-UA" dirty="0" err="1"/>
              <a:t>сприйняття</a:t>
            </a:r>
            <a:r>
              <a:rPr lang="uk-UA" dirty="0"/>
              <a:t> та оцінка партнерами один одного;</a:t>
            </a:r>
          </a:p>
          <a:p>
            <a:pPr algn="just"/>
            <a:r>
              <a:rPr lang="uk-UA" dirty="0"/>
              <a:t>- обмін інформацією;</a:t>
            </a:r>
          </a:p>
          <a:p>
            <a:pPr algn="just"/>
            <a:r>
              <a:rPr lang="uk-UA" dirty="0"/>
              <a:t>- організація взаємовідносин.</a:t>
            </a:r>
          </a:p>
          <a:p>
            <a:pPr algn="just"/>
            <a:r>
              <a:rPr lang="uk-UA" dirty="0"/>
              <a:t>Ділове листування. У письмовому спілкуванні є свої переваги (подану таким чином інформацію партнер може вивчати в деталях, краще запам’ятати ключові моменти та підготуватися до відповіді), та недоліки (відсутність особистого спілкування, вивчення психологічних </a:t>
            </a:r>
            <a:r>
              <a:rPr lang="uk-UA" dirty="0" err="1"/>
              <a:t>особливостеи</a:t>
            </a:r>
            <a:r>
              <a:rPr lang="uk-UA" dirty="0"/>
              <a:t>̆ партнера та вияв партнерові свого ставлення тощо).</a:t>
            </a:r>
          </a:p>
        </p:txBody>
      </p:sp>
    </p:spTree>
    <p:extLst>
      <p:ext uri="{BB962C8B-B14F-4D97-AF65-F5344CB8AC3E}">
        <p14:creationId xmlns:p14="http://schemas.microsoft.com/office/powerpoint/2010/main" val="3670675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7E11E8E-A403-4827-89C2-C2D13F1A1485}"/>
              </a:ext>
            </a:extLst>
          </p:cNvPr>
          <p:cNvSpPr>
            <a:spLocks noGrp="1"/>
          </p:cNvSpPr>
          <p:nvPr>
            <p:ph idx="1"/>
          </p:nvPr>
        </p:nvSpPr>
        <p:spPr>
          <a:xfrm>
            <a:off x="355107" y="506027"/>
            <a:ext cx="11416683" cy="6019060"/>
          </a:xfrm>
        </p:spPr>
        <p:txBody>
          <a:bodyPr/>
          <a:lstStyle/>
          <a:p>
            <a:pPr algn="just"/>
            <a:r>
              <a:rPr lang="uk-UA" dirty="0"/>
              <a:t>Ділові прийоми. Ділові стосунки не обмежуються виключно службовим приміщенням та </a:t>
            </a:r>
            <a:r>
              <a:rPr lang="uk-UA" dirty="0" err="1"/>
              <a:t>офіційними</a:t>
            </a:r>
            <a:r>
              <a:rPr lang="uk-UA" dirty="0"/>
              <a:t> розмовами. Існують речі, які за рядом обставин небажано обговорювати в </a:t>
            </a:r>
            <a:r>
              <a:rPr lang="uk-UA" dirty="0" err="1"/>
              <a:t>офіційніи</a:t>
            </a:r>
            <a:r>
              <a:rPr lang="uk-UA" dirty="0"/>
              <a:t>̆ манері. Для цього світова практика ділового спілкування визначила таку форму, як </a:t>
            </a:r>
            <a:r>
              <a:rPr lang="uk-UA" dirty="0" err="1"/>
              <a:t>прийоми</a:t>
            </a:r>
            <a:r>
              <a:rPr lang="uk-UA" dirty="0"/>
              <a:t>. Ця форма дозволяє обговорювати різні ділові проблеми в атмосфері невимушеності. </a:t>
            </a:r>
            <a:r>
              <a:rPr lang="uk-UA" dirty="0" err="1"/>
              <a:t>Гарнии</a:t>
            </a:r>
            <a:r>
              <a:rPr lang="uk-UA" dirty="0"/>
              <a:t>̆ інтер’єр, смачні страви, </a:t>
            </a:r>
            <a:r>
              <a:rPr lang="uk-UA" dirty="0" err="1"/>
              <a:t>святковии</a:t>
            </a:r>
            <a:r>
              <a:rPr lang="uk-UA" dirty="0"/>
              <a:t>̆ одяг, приємна ввічлива розмова – все це сприяє зняттю психологічних перевантажень, налагодженню контактів, встановленню нових </a:t>
            </a:r>
            <a:r>
              <a:rPr lang="uk-UA" dirty="0" err="1"/>
              <a:t>знайомств</a:t>
            </a:r>
            <a:r>
              <a:rPr lang="uk-UA" dirty="0"/>
              <a:t>, обговоренню актуальних проблем у колі ділових партнерів. Запрошення на </a:t>
            </a:r>
            <a:r>
              <a:rPr lang="uk-UA" dirty="0" err="1"/>
              <a:t>прийом</a:t>
            </a:r>
            <a:r>
              <a:rPr lang="uk-UA" dirty="0"/>
              <a:t> надсилають на бланках, виготовлених друкарським способом. У запрошенні вказують: прізвище, ім’я, по-батькові особи чи назва організації, що влаштовує </a:t>
            </a:r>
            <a:r>
              <a:rPr lang="uk-UA" dirty="0" err="1"/>
              <a:t>прийом</a:t>
            </a:r>
            <a:r>
              <a:rPr lang="uk-UA" dirty="0"/>
              <a:t>; привід для </a:t>
            </a:r>
            <a:r>
              <a:rPr lang="uk-UA" dirty="0" err="1"/>
              <a:t>прийому</a:t>
            </a:r>
            <a:r>
              <a:rPr lang="uk-UA" dirty="0"/>
              <a:t>; вид </a:t>
            </a:r>
            <a:r>
              <a:rPr lang="uk-UA" dirty="0" err="1"/>
              <a:t>прийому</a:t>
            </a:r>
            <a:r>
              <a:rPr lang="uk-UA" dirty="0"/>
              <a:t>, дату, час та місце проведення. Іноді в запрошенні вказують форму одягу для чоловіків: </a:t>
            </a:r>
            <a:r>
              <a:rPr lang="uk-UA" dirty="0" err="1"/>
              <a:t>звичайнии</a:t>
            </a:r>
            <a:r>
              <a:rPr lang="uk-UA" dirty="0"/>
              <a:t>̆ костюм; </a:t>
            </a:r>
            <a:r>
              <a:rPr lang="uk-UA" dirty="0" err="1"/>
              <a:t>темнии</a:t>
            </a:r>
            <a:r>
              <a:rPr lang="uk-UA" dirty="0"/>
              <a:t>̆ костюм; смокінг; фрак.</a:t>
            </a:r>
          </a:p>
          <a:p>
            <a:pPr algn="just"/>
            <a:endParaRPr lang="uk-UA" dirty="0"/>
          </a:p>
          <a:p>
            <a:pPr algn="ctr"/>
            <a:r>
              <a:rPr lang="uk-UA" b="1" dirty="0"/>
              <a:t>2.8. Норми поведінки керівника</a:t>
            </a:r>
          </a:p>
          <a:p>
            <a:pPr algn="just"/>
            <a:endParaRPr lang="uk-UA" dirty="0"/>
          </a:p>
          <a:p>
            <a:pPr algn="just"/>
            <a:r>
              <a:rPr lang="uk-UA" dirty="0"/>
              <a:t>Усі працівники повинні мати загальну культуру, інтелект, порядність. Але особливе значення має </a:t>
            </a:r>
            <a:r>
              <a:rPr lang="uk-UA" dirty="0" err="1"/>
              <a:t>їхніи</a:t>
            </a:r>
            <a:r>
              <a:rPr lang="uk-UA" dirty="0"/>
              <a:t>̆ </a:t>
            </a:r>
            <a:r>
              <a:rPr lang="uk-UA" dirty="0" err="1"/>
              <a:t>моральнии</a:t>
            </a:r>
            <a:r>
              <a:rPr lang="uk-UA" dirty="0"/>
              <a:t>̆ потенціал. Основною етичною нормою, якої слід дотримуватись у службових взаємовідносинах, є збереження гідності людини незалежно від того, яке місце вона посідає в </a:t>
            </a:r>
            <a:r>
              <a:rPr lang="uk-UA" dirty="0" err="1"/>
              <a:t>ієрархічніи</a:t>
            </a:r>
            <a:r>
              <a:rPr lang="uk-UA" dirty="0"/>
              <a:t>̆ структурі. Спілкуючись, люди часом травмують одне одного, а моральні травми часто гірші за фізичні. Морально-</a:t>
            </a:r>
            <a:r>
              <a:rPr lang="uk-UA" dirty="0" err="1"/>
              <a:t>психологічнии</a:t>
            </a:r>
            <a:r>
              <a:rPr lang="uk-UA" dirty="0"/>
              <a:t>̆ стан в організації </a:t>
            </a:r>
            <a:r>
              <a:rPr lang="ru-RU" dirty="0" err="1"/>
              <a:t>багато</a:t>
            </a:r>
            <a:r>
              <a:rPr lang="ru-RU" dirty="0"/>
              <a:t> в </a:t>
            </a:r>
            <a:r>
              <a:rPr lang="ru-RU" dirty="0" err="1"/>
              <a:t>чому</a:t>
            </a:r>
            <a:r>
              <a:rPr lang="ru-RU" dirty="0"/>
              <a:t> </a:t>
            </a:r>
            <a:r>
              <a:rPr lang="ru-RU" dirty="0" err="1"/>
              <a:t>залежить</a:t>
            </a:r>
            <a:r>
              <a:rPr lang="ru-RU" dirty="0"/>
              <a:t> </a:t>
            </a:r>
            <a:r>
              <a:rPr lang="ru-RU" dirty="0" err="1"/>
              <a:t>від</a:t>
            </a:r>
            <a:r>
              <a:rPr lang="ru-RU" dirty="0"/>
              <a:t> </a:t>
            </a:r>
            <a:r>
              <a:rPr lang="ru-RU" dirty="0" err="1"/>
              <a:t>керівника</a:t>
            </a:r>
            <a:r>
              <a:rPr lang="ru-RU" dirty="0"/>
              <a:t>, </a:t>
            </a:r>
            <a:r>
              <a:rPr lang="ru-RU" dirty="0" err="1"/>
              <a:t>визначається</a:t>
            </a:r>
            <a:r>
              <a:rPr lang="ru-RU" dirty="0"/>
              <a:t> </a:t>
            </a:r>
            <a:r>
              <a:rPr lang="ru-RU" dirty="0" err="1"/>
              <a:t>його</a:t>
            </a:r>
            <a:r>
              <a:rPr lang="ru-RU" dirty="0"/>
              <a:t> </a:t>
            </a:r>
            <a:r>
              <a:rPr lang="ru-RU" dirty="0" err="1"/>
              <a:t>особистою</a:t>
            </a:r>
            <a:r>
              <a:rPr lang="ru-RU" dirty="0"/>
              <a:t> </a:t>
            </a:r>
            <a:r>
              <a:rPr lang="ru-RU" dirty="0" err="1"/>
              <a:t>поведінкою</a:t>
            </a:r>
            <a:r>
              <a:rPr lang="ru-RU" dirty="0"/>
              <a:t> і </a:t>
            </a:r>
            <a:r>
              <a:rPr lang="ru-RU" dirty="0" err="1"/>
              <a:t>моральними</a:t>
            </a:r>
            <a:r>
              <a:rPr lang="ru-RU" dirty="0"/>
              <a:t> характеристиками.</a:t>
            </a:r>
            <a:endParaRPr lang="uk-UA" dirty="0"/>
          </a:p>
        </p:txBody>
      </p:sp>
    </p:spTree>
    <p:extLst>
      <p:ext uri="{BB962C8B-B14F-4D97-AF65-F5344CB8AC3E}">
        <p14:creationId xmlns:p14="http://schemas.microsoft.com/office/powerpoint/2010/main" val="4123540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253937B-7EAC-448E-9D3D-84F428D2505B}"/>
              </a:ext>
            </a:extLst>
          </p:cNvPr>
          <p:cNvSpPr>
            <a:spLocks noGrp="1"/>
          </p:cNvSpPr>
          <p:nvPr>
            <p:ph idx="1"/>
          </p:nvPr>
        </p:nvSpPr>
        <p:spPr>
          <a:xfrm>
            <a:off x="363984" y="559293"/>
            <a:ext cx="11461072" cy="5894773"/>
          </a:xfrm>
        </p:spPr>
        <p:txBody>
          <a:bodyPr>
            <a:normAutofit fontScale="85000" lnSpcReduction="10000"/>
          </a:bodyPr>
          <a:lstStyle/>
          <a:p>
            <a:pPr algn="just"/>
            <a:r>
              <a:rPr lang="uk-UA" dirty="0"/>
              <a:t>У </a:t>
            </a:r>
            <a:r>
              <a:rPr lang="uk-UA" dirty="0" err="1"/>
              <a:t>світовіи</a:t>
            </a:r>
            <a:r>
              <a:rPr lang="uk-UA" dirty="0"/>
              <a:t>̆ практиці менеджменту є правила, які забороняють певні дії управлінців, що порушують етичні або морально-психологічні вимоги до спілкування. Серед них такі:</a:t>
            </a:r>
          </a:p>
          <a:p>
            <a:pPr algn="just"/>
            <a:r>
              <a:rPr lang="uk-UA" dirty="0"/>
              <a:t>– не можна впливати на підлеглих нищівною критикою;</a:t>
            </a:r>
          </a:p>
          <a:p>
            <a:pPr algn="just"/>
            <a:r>
              <a:rPr lang="uk-UA" dirty="0"/>
              <a:t>– не слід шукати винних, краще шукати причини і шляхи подолання недоліків;</a:t>
            </a:r>
          </a:p>
          <a:p>
            <a:pPr algn="just"/>
            <a:r>
              <a:rPr lang="uk-UA" dirty="0"/>
              <a:t>– не </a:t>
            </a:r>
            <a:r>
              <a:rPr lang="uk-UA" dirty="0" err="1"/>
              <a:t>принижуи</a:t>
            </a:r>
            <a:r>
              <a:rPr lang="uk-UA" dirty="0"/>
              <a:t>̆ гідності працівника, краще </a:t>
            </a:r>
            <a:r>
              <a:rPr lang="uk-UA" dirty="0" err="1"/>
              <a:t>проаналізуи</a:t>
            </a:r>
            <a:r>
              <a:rPr lang="uk-UA" dirty="0"/>
              <a:t>̆ </a:t>
            </a:r>
            <a:r>
              <a:rPr lang="uk-UA" dirty="0" err="1"/>
              <a:t>його</a:t>
            </a:r>
            <a:r>
              <a:rPr lang="uk-UA" dirty="0"/>
              <a:t> дії;</a:t>
            </a:r>
          </a:p>
          <a:p>
            <a:pPr algn="just"/>
            <a:r>
              <a:rPr lang="uk-UA" dirty="0"/>
              <a:t>– не </a:t>
            </a:r>
            <a:r>
              <a:rPr lang="uk-UA" dirty="0" err="1"/>
              <a:t>пред’являи</a:t>
            </a:r>
            <a:r>
              <a:rPr lang="uk-UA" dirty="0"/>
              <a:t>̆ </a:t>
            </a:r>
            <a:r>
              <a:rPr lang="uk-UA" dirty="0" err="1"/>
              <a:t>претензіи</a:t>
            </a:r>
            <a:r>
              <a:rPr lang="uk-UA" dirty="0"/>
              <a:t>̆ до працівника у присутності інших, краще </a:t>
            </a:r>
            <a:r>
              <a:rPr lang="uk-UA" dirty="0" err="1"/>
              <a:t>висловлюи</a:t>
            </a:r>
            <a:r>
              <a:rPr lang="uk-UA" dirty="0"/>
              <a:t>̆ їх наодинці;</a:t>
            </a:r>
          </a:p>
          <a:p>
            <a:pPr algn="just"/>
            <a:r>
              <a:rPr lang="uk-UA" dirty="0"/>
              <a:t>– не треба боятися хвалити підлеглого, тому що успіх окрилює;</a:t>
            </a:r>
          </a:p>
          <a:p>
            <a:pPr algn="just"/>
            <a:r>
              <a:rPr lang="uk-UA" dirty="0"/>
              <a:t>– якщо треба висловити негативну оцінку, то мову слід вести лише про результат діяльності, а не про особистість працівника;</a:t>
            </a:r>
          </a:p>
          <a:p>
            <a:pPr algn="just"/>
            <a:r>
              <a:rPr lang="uk-UA" dirty="0"/>
              <a:t>– не </a:t>
            </a:r>
            <a:r>
              <a:rPr lang="uk-UA" dirty="0" err="1"/>
              <a:t>обмежуи</a:t>
            </a:r>
            <a:r>
              <a:rPr lang="uk-UA" dirty="0"/>
              <a:t>̆ </a:t>
            </a:r>
            <a:r>
              <a:rPr lang="uk-UA" dirty="0" err="1"/>
              <a:t>самостійність</a:t>
            </a:r>
            <a:r>
              <a:rPr lang="uk-UA" dirty="0"/>
              <a:t> і свободу </a:t>
            </a:r>
            <a:r>
              <a:rPr lang="uk-UA" dirty="0" err="1"/>
              <a:t>людеи</a:t>
            </a:r>
            <a:r>
              <a:rPr lang="uk-UA" dirty="0"/>
              <a:t>̆, треба їм довіряти і сприяти їх ініціативі, бажанню генерувати ідеї та ін.</a:t>
            </a:r>
          </a:p>
          <a:p>
            <a:pPr algn="just"/>
            <a:r>
              <a:rPr lang="uk-UA" dirty="0"/>
              <a:t>Є певні етичні вимоги до керівника, </a:t>
            </a:r>
            <a:r>
              <a:rPr lang="uk-UA" dirty="0" err="1"/>
              <a:t>якии</a:t>
            </a:r>
            <a:r>
              <a:rPr lang="uk-UA" dirty="0"/>
              <a:t>̆ </a:t>
            </a:r>
            <a:r>
              <a:rPr lang="uk-UA" dirty="0" err="1"/>
              <a:t>приймає</a:t>
            </a:r>
            <a:r>
              <a:rPr lang="uk-UA" dirty="0"/>
              <a:t> відвідувачів, зустрічається з клієнтами. Він може варіювати свою поведінку, місце знаходження в кабінеті залежно від рангу та мети візиту відвідувача:</a:t>
            </a:r>
          </a:p>
          <a:p>
            <a:pPr algn="just"/>
            <a:r>
              <a:rPr lang="uk-UA" dirty="0"/>
              <a:t>– якщо візит </a:t>
            </a:r>
            <a:r>
              <a:rPr lang="uk-UA" dirty="0" err="1"/>
              <a:t>офіційнии</a:t>
            </a:r>
            <a:r>
              <a:rPr lang="uk-UA" dirty="0"/>
              <a:t>̆ – господар кабінету, сидячи за робочим столом, відповідає на вітання відвідувача і запрошує </a:t>
            </a:r>
            <a:r>
              <a:rPr lang="uk-UA" dirty="0" err="1"/>
              <a:t>його</a:t>
            </a:r>
            <a:r>
              <a:rPr lang="uk-UA" dirty="0"/>
              <a:t> сісти перед своїм столом. Час візиту, характер спілкування та </a:t>
            </a:r>
            <a:r>
              <a:rPr lang="uk-UA" dirty="0" err="1"/>
              <a:t>його</a:t>
            </a:r>
            <a:r>
              <a:rPr lang="uk-UA" dirty="0"/>
              <a:t> підсумки визначає господар кабінету;</a:t>
            </a:r>
          </a:p>
          <a:p>
            <a:pPr algn="just"/>
            <a:r>
              <a:rPr lang="uk-UA" dirty="0"/>
              <a:t>– якщо візит </a:t>
            </a:r>
            <a:r>
              <a:rPr lang="uk-UA" dirty="0" err="1"/>
              <a:t>неофіційнии</a:t>
            </a:r>
            <a:r>
              <a:rPr lang="uk-UA" dirty="0"/>
              <a:t>̆ – зустрічаючи гостя, господар, відповідаючи на </a:t>
            </a:r>
            <a:r>
              <a:rPr lang="uk-UA" dirty="0" err="1"/>
              <a:t>його</a:t>
            </a:r>
            <a:r>
              <a:rPr lang="uk-UA" dirty="0"/>
              <a:t> вітання, виходить з-за столу і запрошує </a:t>
            </a:r>
            <a:r>
              <a:rPr lang="uk-UA" dirty="0" err="1"/>
              <a:t>його</a:t>
            </a:r>
            <a:r>
              <a:rPr lang="uk-UA" dirty="0"/>
              <a:t> в зону колегіальної роботи, а сам сідає напроти нього. Час зустрічі залежить від взаємної попередньої домовленості;</a:t>
            </a:r>
          </a:p>
          <a:p>
            <a:pPr algn="just"/>
            <a:r>
              <a:rPr lang="uk-UA" dirty="0"/>
              <a:t>– якщо візит </a:t>
            </a:r>
            <a:r>
              <a:rPr lang="uk-UA" dirty="0" err="1"/>
              <a:t>дружніи</a:t>
            </a:r>
            <a:r>
              <a:rPr lang="uk-UA" dirty="0"/>
              <a:t>̆ – господар кабінету зустрічає відвідувача, стоячи в центрі приміщення, а після обміну вітаннями запрошує </a:t>
            </a:r>
            <a:r>
              <a:rPr lang="uk-UA" dirty="0" err="1"/>
              <a:t>його</a:t>
            </a:r>
            <a:r>
              <a:rPr lang="uk-UA" dirty="0"/>
              <a:t> сісти в крісло за журнальним столиком. Спілкування характеризується повною відкритістю, готовністю до взаємовигідних рішень.</a:t>
            </a:r>
          </a:p>
        </p:txBody>
      </p:sp>
    </p:spTree>
    <p:extLst>
      <p:ext uri="{BB962C8B-B14F-4D97-AF65-F5344CB8AC3E}">
        <p14:creationId xmlns:p14="http://schemas.microsoft.com/office/powerpoint/2010/main" val="3492784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166CDE4-BE33-43BF-9B51-4BC22EB85483}"/>
              </a:ext>
            </a:extLst>
          </p:cNvPr>
          <p:cNvSpPr>
            <a:spLocks noGrp="1"/>
          </p:cNvSpPr>
          <p:nvPr>
            <p:ph idx="1"/>
          </p:nvPr>
        </p:nvSpPr>
        <p:spPr>
          <a:xfrm>
            <a:off x="363985" y="523783"/>
            <a:ext cx="11443316" cy="5983549"/>
          </a:xfrm>
        </p:spPr>
        <p:txBody>
          <a:bodyPr/>
          <a:lstStyle/>
          <a:p>
            <a:pPr algn="ctr"/>
            <a:r>
              <a:rPr lang="ru-RU" b="1" dirty="0"/>
              <a:t>2.9. </a:t>
            </a:r>
            <a:r>
              <a:rPr lang="ru-RU" b="1" dirty="0" err="1"/>
              <a:t>Етичні</a:t>
            </a:r>
            <a:r>
              <a:rPr lang="ru-RU" b="1" dirty="0"/>
              <a:t> </a:t>
            </a:r>
            <a:r>
              <a:rPr lang="ru-RU" b="1" dirty="0" err="1"/>
              <a:t>кодекси</a:t>
            </a:r>
            <a:r>
              <a:rPr lang="ru-RU" b="1" dirty="0"/>
              <a:t> та </a:t>
            </a:r>
            <a:r>
              <a:rPr lang="ru-RU" b="1" dirty="0" err="1"/>
              <a:t>їх</a:t>
            </a:r>
            <a:r>
              <a:rPr lang="ru-RU" b="1" dirty="0"/>
              <a:t> </a:t>
            </a:r>
            <a:r>
              <a:rPr lang="ru-RU" b="1" dirty="0" err="1"/>
              <a:t>значення</a:t>
            </a:r>
            <a:r>
              <a:rPr lang="ru-RU" b="1" dirty="0"/>
              <a:t> для </a:t>
            </a:r>
            <a:r>
              <a:rPr lang="ru-RU" b="1" dirty="0" err="1"/>
              <a:t>формування</a:t>
            </a:r>
            <a:r>
              <a:rPr lang="ru-RU" b="1" dirty="0"/>
              <a:t> </a:t>
            </a:r>
            <a:r>
              <a:rPr lang="ru-RU" b="1" dirty="0" err="1"/>
              <a:t>етичної</a:t>
            </a:r>
            <a:r>
              <a:rPr lang="ru-RU" b="1" dirty="0"/>
              <a:t> </a:t>
            </a:r>
            <a:r>
              <a:rPr lang="ru-RU" b="1" dirty="0" err="1"/>
              <a:t>поведінки</a:t>
            </a:r>
            <a:r>
              <a:rPr lang="ru-RU" b="1" dirty="0"/>
              <a:t> в </a:t>
            </a:r>
            <a:r>
              <a:rPr lang="ru-RU" b="1" dirty="0" err="1"/>
              <a:t>організації</a:t>
            </a:r>
            <a:endParaRPr lang="ru-RU" b="1" dirty="0"/>
          </a:p>
          <a:p>
            <a:pPr algn="just"/>
            <a:endParaRPr lang="ru-RU" dirty="0"/>
          </a:p>
          <a:p>
            <a:pPr algn="just"/>
            <a:r>
              <a:rPr lang="uk-UA" dirty="0"/>
              <a:t>Кодекс етики в бізнесі — це зведення моральних принципів, моральних норм і правил поведінки однієї особи або групи осіб, що визначає оцінку їхніх </a:t>
            </a:r>
            <a:r>
              <a:rPr lang="uk-UA" dirty="0" err="1"/>
              <a:t>діи</a:t>
            </a:r>
            <a:r>
              <a:rPr lang="uk-UA" dirty="0"/>
              <a:t>̆ з погляду взаємовідносин з іншими суб´єктами бізнесу, відносин у колективі і в суспільстві на основі дотримання моральних норм і принципів, які розділяються ними.</a:t>
            </a:r>
          </a:p>
          <a:p>
            <a:pPr algn="just"/>
            <a:r>
              <a:rPr lang="uk-UA" dirty="0"/>
              <a:t>На підприємствах, в організаціях розробляються кодекси спілкування та поведінки працівників. У науці </a:t>
            </a:r>
            <a:r>
              <a:rPr lang="uk-UA" dirty="0" err="1"/>
              <a:t>найчастіше</a:t>
            </a:r>
            <a:r>
              <a:rPr lang="uk-UA" dirty="0"/>
              <a:t> вживається поняття "етичні кодекси". Вчені виділяють такі типи етичних кодексів:</a:t>
            </a:r>
          </a:p>
          <a:p>
            <a:pPr algn="just"/>
            <a:r>
              <a:rPr lang="uk-UA" dirty="0"/>
              <a:t>• кодекси, які регулюють документ з докладно розробленими правилами, включаючи санкції, передбачені у випадках порушення кодексу (наприклад, контракти);</a:t>
            </a:r>
          </a:p>
          <a:p>
            <a:pPr algn="just"/>
            <a:r>
              <a:rPr lang="uk-UA" dirty="0"/>
              <a:t>• кодекси, які регулюють зобов´язання перед клієнтами, вкладниками, акціонерами, співробітниками тощо. Це соціальні кодекси;</a:t>
            </a:r>
          </a:p>
          <a:p>
            <a:pPr algn="just"/>
            <a:r>
              <a:rPr lang="uk-UA" dirty="0"/>
              <a:t>• кодекси, які включають положення про цінності організації, її філософію та цілі (викладають основи корпоративної культури). Це кодекси корпоративні;</a:t>
            </a:r>
          </a:p>
          <a:p>
            <a:pPr algn="just"/>
            <a:r>
              <a:rPr lang="uk-UA" dirty="0"/>
              <a:t>• кодекси, які визначають міжособистісні стосунки в організації і погоджують інтереси працівників та організації (наприклад, угоди, які укладаються між адміністрацією та профспілкою). Це кодекси </a:t>
            </a:r>
            <a:r>
              <a:rPr lang="uk-UA" dirty="0" err="1"/>
              <a:t>професійні</a:t>
            </a:r>
            <a:r>
              <a:rPr lang="uk-UA" dirty="0"/>
              <a:t>.</a:t>
            </a:r>
          </a:p>
        </p:txBody>
      </p:sp>
    </p:spTree>
    <p:extLst>
      <p:ext uri="{BB962C8B-B14F-4D97-AF65-F5344CB8AC3E}">
        <p14:creationId xmlns:p14="http://schemas.microsoft.com/office/powerpoint/2010/main" val="2671519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3E4F1D-FD2A-43F8-9B40-92D113E2C397}"/>
              </a:ext>
            </a:extLst>
          </p:cNvPr>
          <p:cNvSpPr>
            <a:spLocks noGrp="1"/>
          </p:cNvSpPr>
          <p:nvPr>
            <p:ph idx="1"/>
          </p:nvPr>
        </p:nvSpPr>
        <p:spPr>
          <a:xfrm>
            <a:off x="363984" y="408373"/>
            <a:ext cx="11354540" cy="6081204"/>
          </a:xfrm>
        </p:spPr>
        <p:txBody>
          <a:bodyPr/>
          <a:lstStyle/>
          <a:p>
            <a:pPr algn="just"/>
            <a:r>
              <a:rPr lang="uk-UA" dirty="0"/>
              <a:t>Корпоративні кодекси в організаціях виконують такі основні функції:</a:t>
            </a:r>
          </a:p>
          <a:p>
            <a:pPr algn="just"/>
            <a:r>
              <a:rPr lang="uk-UA" dirty="0"/>
              <a:t>• управлінську — регламентують поведінку персоналу, пріоритети у взаємодії з клієнтами, акціонерами, партнерами, конкурентами, зовнішнім середовищем; визначають порядок </a:t>
            </a:r>
            <a:r>
              <a:rPr lang="uk-UA" dirty="0" err="1"/>
              <a:t>прийняття</a:t>
            </a:r>
            <a:r>
              <a:rPr lang="uk-UA" dirty="0"/>
              <a:t> рішення та </a:t>
            </a:r>
            <a:r>
              <a:rPr lang="uk-UA" dirty="0" err="1"/>
              <a:t>неприйнятні</a:t>
            </a:r>
            <a:r>
              <a:rPr lang="uk-UA" dirty="0"/>
              <a:t> форми поведінки;</a:t>
            </a:r>
          </a:p>
          <a:p>
            <a:pPr algn="just"/>
            <a:r>
              <a:rPr lang="uk-UA" dirty="0"/>
              <a:t>• розвитку корпоративної культури в організації — транслюють корпоративні цінності, орієнтують працівників на єдині корпоративні цілі, тим самим підвищують корпоративну ідентичність працівників;</a:t>
            </a:r>
          </a:p>
          <a:p>
            <a:pPr algn="just"/>
            <a:r>
              <a:rPr lang="uk-UA" dirty="0"/>
              <a:t>• </a:t>
            </a:r>
            <a:r>
              <a:rPr lang="uk-UA" dirty="0" err="1"/>
              <a:t>репутаційну</a:t>
            </a:r>
            <a:r>
              <a:rPr lang="uk-UA" dirty="0"/>
              <a:t> – формують довіру до організації з боку зовнішнього середовища, підвищують її </a:t>
            </a:r>
            <a:r>
              <a:rPr lang="uk-UA" dirty="0" err="1"/>
              <a:t>інвестиційну</a:t>
            </a:r>
            <a:r>
              <a:rPr lang="uk-UA" dirty="0"/>
              <a:t> привабливість.</a:t>
            </a:r>
          </a:p>
          <a:p>
            <a:pPr algn="just"/>
            <a:r>
              <a:rPr lang="uk-UA" dirty="0"/>
              <a:t>Професійні кодекси виходять із </a:t>
            </a:r>
            <a:r>
              <a:rPr lang="uk-UA" dirty="0" err="1"/>
              <a:t>професійної</a:t>
            </a:r>
            <a:r>
              <a:rPr lang="uk-UA" dirty="0"/>
              <a:t> етики і регулюють відносини у </a:t>
            </a:r>
            <a:r>
              <a:rPr lang="uk-UA" dirty="0" err="1"/>
              <a:t>професійних</a:t>
            </a:r>
            <a:r>
              <a:rPr lang="uk-UA" dirty="0"/>
              <a:t> спільнотах та ефективні для "вільних </a:t>
            </a:r>
            <a:r>
              <a:rPr lang="uk-UA" dirty="0" err="1"/>
              <a:t>професіи</a:t>
            </a:r>
            <a:r>
              <a:rPr lang="uk-UA" dirty="0"/>
              <a:t>̆". Професійна етика – це конкретно </a:t>
            </a:r>
            <a:r>
              <a:rPr lang="uk-UA" dirty="0" err="1"/>
              <a:t>визначении</a:t>
            </a:r>
            <a:r>
              <a:rPr lang="uk-UA" dirty="0"/>
              <a:t>̆ набір моральних норм, </a:t>
            </a:r>
            <a:r>
              <a:rPr lang="uk-UA" dirty="0" err="1"/>
              <a:t>якии</a:t>
            </a:r>
            <a:r>
              <a:rPr lang="uk-UA" dirty="0"/>
              <a:t>̆ слугує керівництвом поведінки в </a:t>
            </a:r>
            <a:r>
              <a:rPr lang="uk-UA" dirty="0" err="1"/>
              <a:t>тіи</a:t>
            </a:r>
            <a:r>
              <a:rPr lang="uk-UA" dirty="0"/>
              <a:t>̆ чи </a:t>
            </a:r>
            <a:r>
              <a:rPr lang="uk-UA" dirty="0" err="1"/>
              <a:t>іншіи</a:t>
            </a:r>
            <a:r>
              <a:rPr lang="uk-UA" dirty="0"/>
              <a:t>̆ </a:t>
            </a:r>
            <a:r>
              <a:rPr lang="uk-UA" dirty="0" err="1"/>
              <a:t>професійніи</a:t>
            </a:r>
            <a:r>
              <a:rPr lang="uk-UA" dirty="0"/>
              <a:t>̆ діяльності. Тому </a:t>
            </a:r>
            <a:r>
              <a:rPr lang="uk-UA" dirty="0" err="1"/>
              <a:t>професійні</a:t>
            </a:r>
            <a:r>
              <a:rPr lang="uk-UA" dirty="0"/>
              <a:t> кодекси ґрунтуються на таких самих принципах етики, як і корпоративні кодекси, але містять у собі стандарти поведінки щодо конкретної професії або виду діяльності. Кодекси регламентують поведінку спеціалістів у складних ситуаціях, характерних для певної професії, підвищують статус спільноти у суспільстві, формують довіру до представників цієї професії, посилюють її значущість.</a:t>
            </a:r>
          </a:p>
        </p:txBody>
      </p:sp>
    </p:spTree>
    <p:extLst>
      <p:ext uri="{BB962C8B-B14F-4D97-AF65-F5344CB8AC3E}">
        <p14:creationId xmlns:p14="http://schemas.microsoft.com/office/powerpoint/2010/main" val="2685825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6DBB1BC-72C8-4D2E-87E4-124D1BEE5E22}"/>
              </a:ext>
            </a:extLst>
          </p:cNvPr>
          <p:cNvSpPr>
            <a:spLocks noGrp="1"/>
          </p:cNvSpPr>
          <p:nvPr>
            <p:ph idx="1"/>
          </p:nvPr>
        </p:nvSpPr>
        <p:spPr>
          <a:xfrm>
            <a:off x="365464" y="550416"/>
            <a:ext cx="11461071" cy="6214369"/>
          </a:xfrm>
        </p:spPr>
        <p:txBody>
          <a:bodyPr>
            <a:normAutofit fontScale="92500" lnSpcReduction="20000"/>
          </a:bodyPr>
          <a:lstStyle/>
          <a:p>
            <a:pPr algn="ctr"/>
            <a:r>
              <a:rPr lang="ru-RU" b="1" dirty="0"/>
              <a:t>2.1. </a:t>
            </a:r>
            <a:r>
              <a:rPr lang="ru-RU" b="1" dirty="0" err="1"/>
              <a:t>Етика</a:t>
            </a:r>
            <a:r>
              <a:rPr lang="ru-RU" b="1" dirty="0"/>
              <a:t> як наука: </a:t>
            </a:r>
            <a:r>
              <a:rPr lang="ru-RU" b="1" dirty="0" err="1"/>
              <a:t>етимологія</a:t>
            </a:r>
            <a:r>
              <a:rPr lang="ru-RU" b="1" dirty="0"/>
              <a:t> </a:t>
            </a:r>
            <a:r>
              <a:rPr lang="ru-RU" b="1" dirty="0" err="1"/>
              <a:t>терміну</a:t>
            </a:r>
            <a:r>
              <a:rPr lang="ru-RU" b="1" dirty="0"/>
              <a:t>, </a:t>
            </a:r>
            <a:r>
              <a:rPr lang="ru-RU" b="1" dirty="0" err="1"/>
              <a:t>поняття</a:t>
            </a:r>
            <a:r>
              <a:rPr lang="ru-RU" b="1" dirty="0"/>
              <a:t>, структура, </a:t>
            </a:r>
            <a:r>
              <a:rPr lang="ru-RU" b="1" dirty="0" err="1"/>
              <a:t>завдання</a:t>
            </a:r>
            <a:r>
              <a:rPr lang="ru-RU" b="1" dirty="0"/>
              <a:t> та </a:t>
            </a:r>
            <a:r>
              <a:rPr lang="ru-RU" b="1" dirty="0" err="1"/>
              <a:t>функції</a:t>
            </a:r>
            <a:endParaRPr lang="ru-RU" b="1" dirty="0"/>
          </a:p>
          <a:p>
            <a:endParaRPr lang="ru-RU" dirty="0"/>
          </a:p>
          <a:p>
            <a:pPr algn="just"/>
            <a:r>
              <a:rPr lang="uk-UA" dirty="0"/>
              <a:t>Етика – це вчення про мораль, що досліджує закономірності та принципи її виникнення, розвитку і функціонування, роль і призначення моралі у житті окремої особи і суспільства.</a:t>
            </a:r>
          </a:p>
          <a:p>
            <a:pPr algn="just"/>
            <a:r>
              <a:rPr lang="uk-UA" dirty="0"/>
              <a:t>Метою етики є раціональне обґрунтування моралі та виявлення її природи, сутності, місця і значення у розвитку людини і суспільства. У </a:t>
            </a:r>
            <a:r>
              <a:rPr lang="uk-UA" dirty="0" err="1"/>
              <a:t>ніи</a:t>
            </a:r>
            <a:r>
              <a:rPr lang="uk-UA" dirty="0"/>
              <a:t>̆ осмислюються, узагальнюються, систематизуються історичні форми моральності, аналізуються етичні доктрини, які прагнуть пояснити природу, закономірності розвитку, функції моралі, а також </a:t>
            </a:r>
            <a:r>
              <a:rPr lang="uk-UA" dirty="0" err="1"/>
              <a:t>здійснюється</a:t>
            </a:r>
            <a:r>
              <a:rPr lang="uk-UA" dirty="0"/>
              <a:t> аналіз механізмів моральної орієнтації і регуляції, виражених у системі </a:t>
            </a:r>
            <a:r>
              <a:rPr lang="uk-UA" dirty="0" err="1"/>
              <a:t>цінностеи</a:t>
            </a:r>
            <a:r>
              <a:rPr lang="uk-UA" dirty="0"/>
              <a:t>̆, норм, принципів, понять моральної свідомості.</a:t>
            </a:r>
          </a:p>
          <a:p>
            <a:pPr algn="just"/>
            <a:r>
              <a:rPr lang="uk-UA" dirty="0"/>
              <a:t>Етика як наука виникла і розвивалася у межах філософії і розглядалася як практична філософія або моральна філософія.</a:t>
            </a:r>
          </a:p>
          <a:p>
            <a:pPr algn="just"/>
            <a:r>
              <a:rPr lang="uk-UA" dirty="0"/>
              <a:t>На сьогодні етичне знання включає шість змістовних блоків:</a:t>
            </a:r>
          </a:p>
          <a:p>
            <a:pPr algn="just"/>
            <a:r>
              <a:rPr lang="uk-UA" dirty="0"/>
              <a:t>1. Емпірична, або описова етика, яка описує, констатує та аналізує вдачу, звичаї, моральні чесноти представників різних народів і </a:t>
            </a:r>
            <a:r>
              <a:rPr lang="uk-UA" dirty="0" err="1"/>
              <a:t>народностеи</a:t>
            </a:r>
            <a:r>
              <a:rPr lang="uk-UA" dirty="0"/>
              <a:t>̆, соціальних груп і прошарків, різних спільнот, які й складають моральні стосунки у суспільстві на різних етапах </a:t>
            </a:r>
            <a:r>
              <a:rPr lang="uk-UA" dirty="0" err="1"/>
              <a:t>його</a:t>
            </a:r>
            <a:r>
              <a:rPr lang="uk-UA" dirty="0"/>
              <a:t> розвитку.</a:t>
            </a:r>
          </a:p>
          <a:p>
            <a:pPr algn="just"/>
            <a:r>
              <a:rPr lang="uk-UA" dirty="0"/>
              <a:t>2. Загальна теорія моралі, або філософські проблеми етики, де мова </a:t>
            </a:r>
            <a:r>
              <a:rPr lang="uk-UA" dirty="0" err="1"/>
              <a:t>йде</a:t>
            </a:r>
            <a:r>
              <a:rPr lang="uk-UA" dirty="0"/>
              <a:t> про походження моралі, її сутність, структуру, специфіку, співвідношення моральної необхідності, свободи і відповідальності, моральні аспекти сенсу життя тощо.</a:t>
            </a:r>
          </a:p>
          <a:p>
            <a:pPr algn="just"/>
            <a:r>
              <a:rPr lang="uk-UA" dirty="0"/>
              <a:t>3. Нормативна етика як зведення вимог, приписів суспільства і стереотипів поведінки особистості, її моральних </a:t>
            </a:r>
            <a:r>
              <a:rPr lang="uk-UA" dirty="0" err="1"/>
              <a:t>якостеи</a:t>
            </a:r>
            <a:r>
              <a:rPr lang="uk-UA" dirty="0"/>
              <a:t>̆, які відповідають суспільним моральним нормам.</a:t>
            </a:r>
          </a:p>
          <a:p>
            <a:pPr algn="just"/>
            <a:r>
              <a:rPr lang="uk-UA" dirty="0"/>
              <a:t>4. Теорія морального виховання, або педагогічна етика, яка забезпечує засвоєння індивідами встановлених моральних зразків поведінки.</a:t>
            </a:r>
          </a:p>
        </p:txBody>
      </p:sp>
    </p:spTree>
    <p:extLst>
      <p:ext uri="{BB962C8B-B14F-4D97-AF65-F5344CB8AC3E}">
        <p14:creationId xmlns:p14="http://schemas.microsoft.com/office/powerpoint/2010/main" val="1904720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A63A2A-BF1B-4ADF-996F-6BDA47457919}"/>
              </a:ext>
            </a:extLst>
          </p:cNvPr>
          <p:cNvSpPr>
            <a:spLocks noGrp="1"/>
          </p:cNvSpPr>
          <p:nvPr>
            <p:ph type="title"/>
          </p:nvPr>
        </p:nvSpPr>
        <p:spPr>
          <a:xfrm>
            <a:off x="1258670" y="2728735"/>
            <a:ext cx="9404723" cy="1400530"/>
          </a:xfrm>
        </p:spPr>
        <p:txBody>
          <a:bodyPr/>
          <a:lstStyle/>
          <a:p>
            <a:pPr algn="ctr"/>
            <a:r>
              <a:rPr lang="uk-UA" dirty="0">
                <a:effectLst>
                  <a:outerShdw blurRad="38100" dist="38100" dir="2700000" algn="tl">
                    <a:srgbClr val="000000">
                      <a:alpha val="43137"/>
                    </a:srgbClr>
                  </a:outerShdw>
                </a:effectLst>
              </a:rPr>
              <a:t>Дякую за увагу!</a:t>
            </a:r>
          </a:p>
        </p:txBody>
      </p:sp>
    </p:spTree>
    <p:extLst>
      <p:ext uri="{BB962C8B-B14F-4D97-AF65-F5344CB8AC3E}">
        <p14:creationId xmlns:p14="http://schemas.microsoft.com/office/powerpoint/2010/main" val="170524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8475FB7-8736-44C9-8592-BC6D3E5B1555}"/>
              </a:ext>
            </a:extLst>
          </p:cNvPr>
          <p:cNvSpPr>
            <a:spLocks noGrp="1"/>
          </p:cNvSpPr>
          <p:nvPr>
            <p:ph idx="1"/>
          </p:nvPr>
        </p:nvSpPr>
        <p:spPr>
          <a:xfrm>
            <a:off x="329953" y="523784"/>
            <a:ext cx="11532093" cy="6116714"/>
          </a:xfrm>
        </p:spPr>
        <p:txBody>
          <a:bodyPr>
            <a:normAutofit lnSpcReduction="10000"/>
          </a:bodyPr>
          <a:lstStyle/>
          <a:p>
            <a:endParaRPr lang="uk-UA" dirty="0"/>
          </a:p>
          <a:p>
            <a:pPr algn="just"/>
            <a:r>
              <a:rPr lang="uk-UA" dirty="0"/>
              <a:t>5. </a:t>
            </a:r>
            <a:r>
              <a:rPr lang="uk-UA" i="1" dirty="0" err="1"/>
              <a:t>Професійна</a:t>
            </a:r>
            <a:r>
              <a:rPr lang="uk-UA" i="1" dirty="0"/>
              <a:t> етика, </a:t>
            </a:r>
            <a:r>
              <a:rPr lang="uk-UA" dirty="0"/>
              <a:t>яка покликана описати й обґрунтувати особливості моралі різних </a:t>
            </a:r>
            <a:r>
              <a:rPr lang="uk-UA" dirty="0" err="1"/>
              <a:t>професійних</a:t>
            </a:r>
            <a:r>
              <a:rPr lang="uk-UA" dirty="0"/>
              <a:t> груп, виходячи зі специфіки їхньої діяльності. </a:t>
            </a:r>
          </a:p>
          <a:p>
            <a:pPr algn="just"/>
            <a:r>
              <a:rPr lang="uk-UA" dirty="0"/>
              <a:t>6. </a:t>
            </a:r>
            <a:r>
              <a:rPr lang="uk-UA" i="1" dirty="0"/>
              <a:t>Історія етичної думки, </a:t>
            </a:r>
            <a:r>
              <a:rPr lang="uk-UA" dirty="0"/>
              <a:t>яка демонструє, як утворюється коло етичних проблем, як змінювались способи постановки проблем, підходи до їх вирішення, як поглиблювалось розуміння природи моралі, її призначення і функції у житті суспільства, а також </a:t>
            </a:r>
            <a:r>
              <a:rPr lang="uk-UA" dirty="0" err="1"/>
              <a:t>закономірностеи</a:t>
            </a:r>
            <a:r>
              <a:rPr lang="uk-UA" dirty="0"/>
              <a:t>̆ її розвитку і функціонування. </a:t>
            </a:r>
          </a:p>
          <a:p>
            <a:pPr algn="just"/>
            <a:r>
              <a:rPr lang="uk-UA" dirty="0"/>
              <a:t>Етика як наука має </a:t>
            </a:r>
            <a:r>
              <a:rPr lang="uk-UA" dirty="0" err="1"/>
              <a:t>свіи</a:t>
            </a:r>
            <a:r>
              <a:rPr lang="uk-UA" dirty="0"/>
              <a:t>̆ </a:t>
            </a:r>
            <a:r>
              <a:rPr lang="uk-UA" dirty="0" err="1"/>
              <a:t>понятійно-категорійнии</a:t>
            </a:r>
            <a:r>
              <a:rPr lang="uk-UA" dirty="0"/>
              <a:t>̆ </a:t>
            </a:r>
            <a:r>
              <a:rPr lang="uk-UA" dirty="0" err="1"/>
              <a:t>аппарат</a:t>
            </a:r>
            <a:r>
              <a:rPr lang="uk-UA" dirty="0"/>
              <a:t>. Такі поняття як «вдача», «вчинок», «моральна норма», «</a:t>
            </a:r>
            <a:r>
              <a:rPr lang="uk-UA" dirty="0" err="1"/>
              <a:t>моральнии</a:t>
            </a:r>
            <a:r>
              <a:rPr lang="uk-UA" dirty="0"/>
              <a:t>̆ принцип», «</a:t>
            </a:r>
            <a:r>
              <a:rPr lang="uk-UA" dirty="0" err="1"/>
              <a:t>моральнии</a:t>
            </a:r>
            <a:r>
              <a:rPr lang="uk-UA" dirty="0"/>
              <a:t>̆ ідеал», «оцінка» тощо вживаються і змістовно розкриваються переважно в етиці. До етичних </a:t>
            </a:r>
            <a:r>
              <a:rPr lang="uk-UA" dirty="0" err="1"/>
              <a:t>категоріи</a:t>
            </a:r>
            <a:r>
              <a:rPr lang="uk-UA" dirty="0"/>
              <a:t>̆ належать «добро» і «зло», «обов'язок» і «совість», «честь» і «гідність, «справедливість» і «відповідальність», «</a:t>
            </a:r>
            <a:r>
              <a:rPr lang="uk-UA" dirty="0" err="1"/>
              <a:t>моральнии</a:t>
            </a:r>
            <a:r>
              <a:rPr lang="uk-UA" dirty="0"/>
              <a:t>̆ вибір» і «</a:t>
            </a:r>
            <a:r>
              <a:rPr lang="uk-UA" dirty="0" err="1"/>
              <a:t>моральнии</a:t>
            </a:r>
            <a:r>
              <a:rPr lang="uk-UA" dirty="0"/>
              <a:t>̆ конфлікт», «сенс життя» і «щастя», «товариськість», «дружба», «любов» тощо. У них розкриваються </a:t>
            </a:r>
            <a:r>
              <a:rPr lang="uk-UA" dirty="0" err="1"/>
              <a:t>найістотніші</a:t>
            </a:r>
            <a:r>
              <a:rPr lang="uk-UA" dirty="0"/>
              <a:t> властивості моральної реальності. </a:t>
            </a:r>
          </a:p>
          <a:p>
            <a:pPr algn="just"/>
            <a:r>
              <a:rPr lang="uk-UA" dirty="0"/>
              <a:t>Завдання етики в сучасному суспільстві полягають в адаптації людини протягом її життя до швидких і кардинальних змін цивілізації, що виражається у трьох напрямках: </a:t>
            </a:r>
          </a:p>
          <a:p>
            <a:pPr algn="just"/>
            <a:r>
              <a:rPr lang="uk-UA" dirty="0"/>
              <a:t>1) звільнити свідомість від </a:t>
            </a:r>
            <a:r>
              <a:rPr lang="uk-UA" dirty="0" err="1"/>
              <a:t>зайвих</a:t>
            </a:r>
            <a:r>
              <a:rPr lang="uk-UA" dirty="0"/>
              <a:t> забобонів, пережитків і непотрібних обмежень; </a:t>
            </a:r>
          </a:p>
          <a:p>
            <a:pPr algn="just"/>
            <a:r>
              <a:rPr lang="uk-UA" dirty="0"/>
              <a:t>2) виокремити, обґрунтувати і закріпити моральні цінності необхідні для нормального існування і розвитку людства; </a:t>
            </a:r>
          </a:p>
          <a:p>
            <a:pPr algn="just"/>
            <a:r>
              <a:rPr lang="ru-RU" dirty="0"/>
              <a:t>3) </a:t>
            </a:r>
            <a:r>
              <a:rPr lang="ru-RU" dirty="0" err="1"/>
              <a:t>створити</a:t>
            </a:r>
            <a:r>
              <a:rPr lang="ru-RU" dirty="0"/>
              <a:t> шляхи </a:t>
            </a:r>
            <a:r>
              <a:rPr lang="ru-RU" dirty="0" err="1"/>
              <a:t>впровадження</a:t>
            </a:r>
            <a:r>
              <a:rPr lang="ru-RU" dirty="0"/>
              <a:t> у </a:t>
            </a:r>
            <a:r>
              <a:rPr lang="ru-RU" dirty="0" err="1"/>
              <a:t>життя</a:t>
            </a:r>
            <a:r>
              <a:rPr lang="ru-RU" dirty="0"/>
              <a:t> </a:t>
            </a:r>
            <a:r>
              <a:rPr lang="ru-RU" dirty="0" err="1"/>
              <a:t>зазначених</a:t>
            </a:r>
            <a:r>
              <a:rPr lang="ru-RU" dirty="0"/>
              <a:t> </a:t>
            </a:r>
            <a:r>
              <a:rPr lang="ru-RU" dirty="0" err="1"/>
              <a:t>вище</a:t>
            </a:r>
            <a:r>
              <a:rPr lang="ru-RU" dirty="0"/>
              <a:t> </a:t>
            </a:r>
            <a:r>
              <a:rPr lang="ru-RU" dirty="0" err="1"/>
              <a:t>цінностеи</a:t>
            </a:r>
            <a:r>
              <a:rPr lang="ru-RU" dirty="0"/>
              <a:t>̆. </a:t>
            </a:r>
          </a:p>
          <a:p>
            <a:pPr algn="just"/>
            <a:r>
              <a:rPr lang="uk-UA" dirty="0"/>
              <a:t>Головні функції етики як науки: описова, </a:t>
            </a:r>
            <a:r>
              <a:rPr lang="uk-UA" dirty="0" err="1"/>
              <a:t>ціннісно-орієнтаційна</a:t>
            </a:r>
            <a:r>
              <a:rPr lang="uk-UA" dirty="0"/>
              <a:t> та функція вироблення етичних знань, які реалізуються в єдності, а їх розмежування має </a:t>
            </a:r>
            <a:r>
              <a:rPr lang="uk-UA" dirty="0" err="1"/>
              <a:t>умовнии</a:t>
            </a:r>
            <a:r>
              <a:rPr lang="uk-UA" dirty="0"/>
              <a:t>̆ характер. </a:t>
            </a:r>
          </a:p>
        </p:txBody>
      </p:sp>
    </p:spTree>
    <p:extLst>
      <p:ext uri="{BB962C8B-B14F-4D97-AF65-F5344CB8AC3E}">
        <p14:creationId xmlns:p14="http://schemas.microsoft.com/office/powerpoint/2010/main" val="2746229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B218BFB-C153-4F4D-A184-2F86770C0EB5}"/>
              </a:ext>
            </a:extLst>
          </p:cNvPr>
          <p:cNvSpPr>
            <a:spLocks noGrp="1"/>
          </p:cNvSpPr>
          <p:nvPr>
            <p:ph idx="1"/>
          </p:nvPr>
        </p:nvSpPr>
        <p:spPr>
          <a:xfrm>
            <a:off x="266330" y="497150"/>
            <a:ext cx="11576482" cy="6054569"/>
          </a:xfrm>
        </p:spPr>
        <p:txBody>
          <a:bodyPr>
            <a:normAutofit lnSpcReduction="10000"/>
          </a:bodyPr>
          <a:lstStyle/>
          <a:p>
            <a:pPr algn="ctr"/>
            <a:r>
              <a:rPr lang="ru-RU" b="1" dirty="0"/>
              <a:t>2.2. </a:t>
            </a:r>
            <a:r>
              <a:rPr lang="ru-RU" b="1" dirty="0" err="1"/>
              <a:t>Бізнес-комунікації</a:t>
            </a:r>
            <a:r>
              <a:rPr lang="ru-RU" b="1" dirty="0"/>
              <a:t> з аспекту </a:t>
            </a:r>
            <a:r>
              <a:rPr lang="ru-RU" b="1" dirty="0" err="1"/>
              <a:t>етики</a:t>
            </a:r>
            <a:r>
              <a:rPr lang="ru-RU" b="1" dirty="0"/>
              <a:t> </a:t>
            </a:r>
          </a:p>
          <a:p>
            <a:pPr algn="just"/>
            <a:endParaRPr lang="uk-UA" dirty="0"/>
          </a:p>
          <a:p>
            <a:pPr algn="just"/>
            <a:r>
              <a:rPr lang="uk-UA" dirty="0"/>
              <a:t>Змістом бізнес-комунікації є «справа», з приводу якої виникає і розвивається взаємодія. Отже, бізнес-комунікації характеризуються таким: співрозмовники є особистостями, значущими один для одного, вони взаємодіють з приводу конкретної справи, основне завдання такого спілкування – це продуктивна співпраця. Комунікація вважається бізнесовою, якщо її визначальним змістом виступає соціально значуща спільна діяльність. </a:t>
            </a:r>
          </a:p>
          <a:p>
            <a:pPr algn="just"/>
            <a:r>
              <a:rPr lang="uk-UA" dirty="0"/>
              <a:t>Основою бізнес-комунікації є етичні норми та ритуальні правила ділових взаємовідносин, знання та вміння, пов’язані з обміном інформацією, використанням засобів взаємовпливу та взаємо порозуміння. </a:t>
            </a:r>
          </a:p>
          <a:p>
            <a:pPr algn="just"/>
            <a:r>
              <a:rPr lang="uk-UA" dirty="0"/>
              <a:t>Етика бізнес-</a:t>
            </a:r>
            <a:r>
              <a:rPr lang="uk-UA" dirty="0" err="1"/>
              <a:t>комунікаціи</a:t>
            </a:r>
            <a:r>
              <a:rPr lang="uk-UA" dirty="0"/>
              <a:t>̆ базується на таких правилах і нормах поведінки партнерів, які сприяють розвитку співпраці. Насамперед </a:t>
            </a:r>
            <a:r>
              <a:rPr lang="uk-UA" dirty="0" err="1"/>
              <a:t>йдеться</a:t>
            </a:r>
            <a:r>
              <a:rPr lang="uk-UA" dirty="0"/>
              <a:t> про зміцнення взаємодовіри, </a:t>
            </a:r>
            <a:r>
              <a:rPr lang="uk-UA" dirty="0" err="1"/>
              <a:t>постійне</a:t>
            </a:r>
            <a:r>
              <a:rPr lang="uk-UA" dirty="0"/>
              <a:t> інформування партнера щодо своїх намірів і </a:t>
            </a:r>
            <a:r>
              <a:rPr lang="uk-UA" dirty="0" err="1"/>
              <a:t>діи</a:t>
            </a:r>
            <a:r>
              <a:rPr lang="uk-UA" dirty="0"/>
              <a:t>̆, запобігання обману та невиконанню взятих зобов’язань. Доведено, що бізнес, </a:t>
            </a:r>
            <a:r>
              <a:rPr lang="uk-UA" dirty="0" err="1"/>
              <a:t>якии</a:t>
            </a:r>
            <a:r>
              <a:rPr lang="uk-UA" dirty="0"/>
              <a:t>̆ має моральну основу, є вигіднішим і прогресивнішим. Критеріями етичності бізнес-</a:t>
            </a:r>
            <a:r>
              <a:rPr lang="uk-UA" dirty="0" err="1"/>
              <a:t>комунікаціи</a:t>
            </a:r>
            <a:r>
              <a:rPr lang="uk-UA" dirty="0"/>
              <a:t>̆ є культура мовлення, етикет, культура спілкування, установка. </a:t>
            </a:r>
          </a:p>
          <a:p>
            <a:pPr algn="just"/>
            <a:r>
              <a:rPr lang="uk-UA" b="1" i="1" dirty="0"/>
              <a:t>Культура мовлення </a:t>
            </a:r>
            <a:r>
              <a:rPr lang="uk-UA" dirty="0"/>
              <a:t>– це здатність використовувати оптимальні для конкретної ситуації </a:t>
            </a:r>
            <a:r>
              <a:rPr lang="uk-UA" dirty="0" err="1"/>
              <a:t>мовні</a:t>
            </a:r>
            <a:r>
              <a:rPr lang="uk-UA" dirty="0"/>
              <a:t> засоби. Система ритуалів і відповідних словесних формул, яка вживається з метою встановлення контакту та підтримки доброзичливої тональності спілкування, становить </a:t>
            </a:r>
            <a:r>
              <a:rPr lang="uk-UA" dirty="0" err="1"/>
              <a:t>мовленнєвіи</a:t>
            </a:r>
            <a:r>
              <a:rPr lang="uk-UA" dirty="0"/>
              <a:t>̆ етикет. При цьому </a:t>
            </a:r>
            <a:r>
              <a:rPr lang="uk-UA" b="1" i="1" dirty="0"/>
              <a:t>етикет </a:t>
            </a:r>
            <a:r>
              <a:rPr lang="uk-UA" dirty="0"/>
              <a:t>– це сукупність правил поведінки, що регулюють </a:t>
            </a:r>
            <a:r>
              <a:rPr lang="uk-UA" dirty="0" err="1"/>
              <a:t>зовнішніи</a:t>
            </a:r>
            <a:r>
              <a:rPr lang="uk-UA" dirty="0"/>
              <a:t>̆ вияв людських взаємин, поведінку в громадських місцях, манери та стиль одягу. Слово “етикет” (порядок і форма ввічливості при дворах монархів) </a:t>
            </a:r>
            <a:r>
              <a:rPr lang="uk-UA" dirty="0" err="1"/>
              <a:t>увійшло</a:t>
            </a:r>
            <a:r>
              <a:rPr lang="uk-UA" dirty="0"/>
              <a:t> до лексикону за часів правління французького короля Людовика ХІ</a:t>
            </a:r>
            <a:r>
              <a:rPr lang="en-US" dirty="0"/>
              <a:t>V. </a:t>
            </a:r>
            <a:endParaRPr lang="uk-UA" dirty="0"/>
          </a:p>
        </p:txBody>
      </p:sp>
    </p:spTree>
    <p:extLst>
      <p:ext uri="{BB962C8B-B14F-4D97-AF65-F5344CB8AC3E}">
        <p14:creationId xmlns:p14="http://schemas.microsoft.com/office/powerpoint/2010/main" val="34588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7B7E27-9FCD-471F-B29F-A8EE22994727}"/>
              </a:ext>
            </a:extLst>
          </p:cNvPr>
          <p:cNvSpPr>
            <a:spLocks noGrp="1"/>
          </p:cNvSpPr>
          <p:nvPr>
            <p:ph idx="1"/>
          </p:nvPr>
        </p:nvSpPr>
        <p:spPr>
          <a:xfrm>
            <a:off x="355107" y="461639"/>
            <a:ext cx="11319029" cy="5974672"/>
          </a:xfrm>
        </p:spPr>
        <p:txBody>
          <a:bodyPr>
            <a:normAutofit/>
          </a:bodyPr>
          <a:lstStyle/>
          <a:p>
            <a:pPr algn="just"/>
            <a:r>
              <a:rPr lang="ru-RU" dirty="0"/>
              <a:t>Культура </a:t>
            </a:r>
            <a:r>
              <a:rPr lang="ru-RU" dirty="0" err="1"/>
              <a:t>спілкування</a:t>
            </a:r>
            <a:r>
              <a:rPr lang="ru-RU" dirty="0"/>
              <a:t> є </a:t>
            </a:r>
            <a:r>
              <a:rPr lang="ru-RU" dirty="0" err="1"/>
              <a:t>складовою</a:t>
            </a:r>
            <a:r>
              <a:rPr lang="ru-RU" dirty="0"/>
              <a:t> </a:t>
            </a:r>
            <a:r>
              <a:rPr lang="ru-RU" dirty="0" err="1"/>
              <a:t>частиною</a:t>
            </a:r>
            <a:r>
              <a:rPr lang="ru-RU" dirty="0"/>
              <a:t> </a:t>
            </a:r>
            <a:r>
              <a:rPr lang="ru-RU" dirty="0" err="1"/>
              <a:t>культури</a:t>
            </a:r>
            <a:r>
              <a:rPr lang="ru-RU" dirty="0"/>
              <a:t> </a:t>
            </a:r>
            <a:r>
              <a:rPr lang="ru-RU" dirty="0" err="1"/>
              <a:t>людини</a:t>
            </a:r>
            <a:r>
              <a:rPr lang="ru-RU" dirty="0"/>
              <a:t> </a:t>
            </a:r>
            <a:r>
              <a:rPr lang="ru-RU" dirty="0" err="1"/>
              <a:t>загалом</a:t>
            </a:r>
            <a:r>
              <a:rPr lang="ru-RU" dirty="0"/>
              <a:t>. Вона, як і будь-яка </a:t>
            </a:r>
            <a:r>
              <a:rPr lang="ru-RU" dirty="0" err="1"/>
              <a:t>інша</a:t>
            </a:r>
            <a:r>
              <a:rPr lang="ru-RU" dirty="0"/>
              <a:t> культура, </a:t>
            </a:r>
            <a:r>
              <a:rPr lang="ru-RU" dirty="0" err="1"/>
              <a:t>містить</a:t>
            </a:r>
            <a:r>
              <a:rPr lang="ru-RU" dirty="0"/>
              <a:t> в </a:t>
            </a:r>
            <a:r>
              <a:rPr lang="ru-RU" dirty="0" err="1"/>
              <a:t>собі</a:t>
            </a:r>
            <a:r>
              <a:rPr lang="ru-RU" dirty="0"/>
              <a:t> </a:t>
            </a:r>
            <a:r>
              <a:rPr lang="ru-RU" dirty="0" err="1"/>
              <a:t>певну</a:t>
            </a:r>
            <a:r>
              <a:rPr lang="ru-RU" dirty="0"/>
              <a:t> суму </a:t>
            </a:r>
            <a:r>
              <a:rPr lang="ru-RU" dirty="0" err="1"/>
              <a:t>знань</a:t>
            </a:r>
            <a:r>
              <a:rPr lang="ru-RU" dirty="0"/>
              <a:t>, у </a:t>
            </a:r>
            <a:r>
              <a:rPr lang="ru-RU" dirty="0" err="1"/>
              <a:t>цьому</a:t>
            </a:r>
            <a:r>
              <a:rPr lang="ru-RU" dirty="0"/>
              <a:t> </a:t>
            </a:r>
            <a:r>
              <a:rPr lang="ru-RU" dirty="0" err="1"/>
              <a:t>контексті</a:t>
            </a:r>
            <a:r>
              <a:rPr lang="ru-RU" dirty="0"/>
              <a:t> – про </a:t>
            </a:r>
            <a:r>
              <a:rPr lang="ru-RU" dirty="0" err="1"/>
              <a:t>спілкування</a:t>
            </a:r>
            <a:r>
              <a:rPr lang="ru-RU" dirty="0"/>
              <a:t>. </a:t>
            </a:r>
            <a:r>
              <a:rPr lang="ru-RU" dirty="0" err="1"/>
              <a:t>Отже</a:t>
            </a:r>
            <a:r>
              <a:rPr lang="ru-RU" dirty="0"/>
              <a:t>, культура </a:t>
            </a:r>
            <a:r>
              <a:rPr lang="ru-RU" dirty="0" err="1"/>
              <a:t>спілкування</a:t>
            </a:r>
            <a:r>
              <a:rPr lang="ru-RU" dirty="0"/>
              <a:t> – </a:t>
            </a:r>
            <a:r>
              <a:rPr lang="ru-RU" dirty="0" err="1"/>
              <a:t>це</a:t>
            </a:r>
            <a:r>
              <a:rPr lang="ru-RU" dirty="0"/>
              <a:t> сума </a:t>
            </a:r>
            <a:r>
              <a:rPr lang="ru-RU" dirty="0" err="1"/>
              <a:t>набутих</a:t>
            </a:r>
            <a:r>
              <a:rPr lang="ru-RU" dirty="0"/>
              <a:t> </a:t>
            </a:r>
            <a:r>
              <a:rPr lang="ru-RU" dirty="0" err="1"/>
              <a:t>людиною</a:t>
            </a:r>
            <a:r>
              <a:rPr lang="ru-RU" dirty="0"/>
              <a:t> </a:t>
            </a:r>
            <a:r>
              <a:rPr lang="ru-RU" dirty="0" err="1"/>
              <a:t>знань</a:t>
            </a:r>
            <a:r>
              <a:rPr lang="ru-RU" dirty="0"/>
              <a:t>, </a:t>
            </a:r>
            <a:r>
              <a:rPr lang="ru-RU" dirty="0" err="1"/>
              <a:t>вмінь</a:t>
            </a:r>
            <a:r>
              <a:rPr lang="ru-RU" dirty="0"/>
              <a:t> та </a:t>
            </a:r>
            <a:r>
              <a:rPr lang="ru-RU" dirty="0" err="1"/>
              <a:t>навичок</a:t>
            </a:r>
            <a:r>
              <a:rPr lang="ru-RU" dirty="0"/>
              <a:t> </a:t>
            </a:r>
            <a:r>
              <a:rPr lang="ru-RU" dirty="0" err="1"/>
              <a:t>спілкуватися</a:t>
            </a:r>
            <a:r>
              <a:rPr lang="ru-RU" dirty="0"/>
              <a:t>, </a:t>
            </a:r>
            <a:r>
              <a:rPr lang="ru-RU" dirty="0" err="1"/>
              <a:t>які</a:t>
            </a:r>
            <a:r>
              <a:rPr lang="ru-RU" dirty="0"/>
              <a:t> </a:t>
            </a:r>
            <a:r>
              <a:rPr lang="ru-RU" dirty="0" err="1"/>
              <a:t>створені</a:t>
            </a:r>
            <a:r>
              <a:rPr lang="ru-RU" dirty="0"/>
              <a:t>, </a:t>
            </a:r>
            <a:r>
              <a:rPr lang="ru-RU" dirty="0" err="1"/>
              <a:t>прийняті</a:t>
            </a:r>
            <a:r>
              <a:rPr lang="ru-RU" dirty="0"/>
              <a:t> та </a:t>
            </a:r>
            <a:r>
              <a:rPr lang="ru-RU" dirty="0" err="1"/>
              <a:t>реалізуються</a:t>
            </a:r>
            <a:r>
              <a:rPr lang="ru-RU" dirty="0"/>
              <a:t> в конкретному </a:t>
            </a:r>
            <a:r>
              <a:rPr lang="ru-RU" dirty="0" err="1"/>
              <a:t>суспільстві</a:t>
            </a:r>
            <a:r>
              <a:rPr lang="ru-RU" dirty="0"/>
              <a:t> на </a:t>
            </a:r>
            <a:r>
              <a:rPr lang="ru-RU" dirty="0" err="1"/>
              <a:t>певному</a:t>
            </a:r>
            <a:r>
              <a:rPr lang="ru-RU" dirty="0"/>
              <a:t> </a:t>
            </a:r>
            <a:r>
              <a:rPr lang="ru-RU" dirty="0" err="1"/>
              <a:t>етапі</a:t>
            </a:r>
            <a:r>
              <a:rPr lang="ru-RU" dirty="0"/>
              <a:t> </a:t>
            </a:r>
            <a:r>
              <a:rPr lang="ru-RU" dirty="0" err="1"/>
              <a:t>його</a:t>
            </a:r>
            <a:r>
              <a:rPr lang="ru-RU" dirty="0"/>
              <a:t> </a:t>
            </a:r>
            <a:r>
              <a:rPr lang="ru-RU" dirty="0" err="1"/>
              <a:t>розвитку</a:t>
            </a:r>
            <a:r>
              <a:rPr lang="ru-RU" dirty="0"/>
              <a:t>.</a:t>
            </a:r>
          </a:p>
          <a:p>
            <a:pPr algn="just"/>
            <a:r>
              <a:rPr lang="ru-RU" dirty="0"/>
              <a:t>Культура </a:t>
            </a:r>
            <a:r>
              <a:rPr lang="ru-RU" dirty="0" err="1"/>
              <a:t>спілкування</a:t>
            </a:r>
            <a:r>
              <a:rPr lang="ru-RU" dirty="0"/>
              <a:t> </a:t>
            </a:r>
            <a:r>
              <a:rPr lang="ru-RU" dirty="0" err="1"/>
              <a:t>охоплює</a:t>
            </a:r>
            <a:r>
              <a:rPr lang="ru-RU" dirty="0"/>
              <a:t> </a:t>
            </a:r>
            <a:r>
              <a:rPr lang="ru-RU" dirty="0" err="1"/>
              <a:t>знання</a:t>
            </a:r>
            <a:r>
              <a:rPr lang="ru-RU" dirty="0"/>
              <a:t> про </a:t>
            </a:r>
            <a:r>
              <a:rPr lang="ru-RU" dirty="0" err="1"/>
              <a:t>психологію</a:t>
            </a:r>
            <a:r>
              <a:rPr lang="ru-RU" dirty="0"/>
              <a:t> та </a:t>
            </a:r>
            <a:r>
              <a:rPr lang="ru-RU" dirty="0" err="1"/>
              <a:t>етику</a:t>
            </a:r>
            <a:r>
              <a:rPr lang="ru-RU" dirty="0"/>
              <a:t> </a:t>
            </a:r>
            <a:r>
              <a:rPr lang="ru-RU" dirty="0" err="1"/>
              <a:t>спілкування</a:t>
            </a:r>
            <a:r>
              <a:rPr lang="ru-RU" dirty="0"/>
              <a:t>, </a:t>
            </a:r>
            <a:r>
              <a:rPr lang="ru-RU" dirty="0" err="1"/>
              <a:t>вміння</a:t>
            </a:r>
            <a:r>
              <a:rPr lang="ru-RU" dirty="0"/>
              <a:t> </a:t>
            </a:r>
            <a:r>
              <a:rPr lang="ru-RU" dirty="0" err="1"/>
              <a:t>людеи</a:t>
            </a:r>
            <a:r>
              <a:rPr lang="ru-RU" dirty="0"/>
              <a:t>̆ </a:t>
            </a:r>
            <a:r>
              <a:rPr lang="ru-RU" dirty="0" err="1"/>
              <a:t>застосовувати</a:t>
            </a:r>
            <a:r>
              <a:rPr lang="ru-RU" dirty="0"/>
              <a:t> на </a:t>
            </a:r>
            <a:r>
              <a:rPr lang="ru-RU" dirty="0" err="1"/>
              <a:t>практиці</a:t>
            </a:r>
            <a:r>
              <a:rPr lang="ru-RU" dirty="0"/>
              <a:t> </a:t>
            </a:r>
            <a:r>
              <a:rPr lang="ru-RU" dirty="0" err="1"/>
              <a:t>комунікативні</a:t>
            </a:r>
            <a:r>
              <a:rPr lang="ru-RU" dirty="0"/>
              <a:t> установки. В </a:t>
            </a:r>
            <a:r>
              <a:rPr lang="ru-RU" dirty="0" err="1"/>
              <a:t>процесі</a:t>
            </a:r>
            <a:r>
              <a:rPr lang="ru-RU" dirty="0"/>
              <a:t> </a:t>
            </a:r>
            <a:r>
              <a:rPr lang="ru-RU" dirty="0" err="1"/>
              <a:t>розвитку</a:t>
            </a:r>
            <a:r>
              <a:rPr lang="ru-RU" dirty="0"/>
              <a:t> </a:t>
            </a:r>
            <a:r>
              <a:rPr lang="ru-RU" dirty="0" err="1"/>
              <a:t>людини</a:t>
            </a:r>
            <a:r>
              <a:rPr lang="ru-RU" dirty="0"/>
              <a:t> </a:t>
            </a:r>
            <a:r>
              <a:rPr lang="ru-RU" dirty="0" err="1"/>
              <a:t>важливо</a:t>
            </a:r>
            <a:r>
              <a:rPr lang="ru-RU" dirty="0"/>
              <a:t> </a:t>
            </a:r>
            <a:r>
              <a:rPr lang="ru-RU" dirty="0" err="1"/>
              <a:t>забезпечити</a:t>
            </a:r>
            <a:r>
              <a:rPr lang="ru-RU" dirty="0"/>
              <a:t> не просто </a:t>
            </a:r>
            <a:r>
              <a:rPr lang="ru-RU" dirty="0" err="1"/>
              <a:t>формування</a:t>
            </a:r>
            <a:r>
              <a:rPr lang="ru-RU" dirty="0"/>
              <a:t> у </a:t>
            </a:r>
            <a:r>
              <a:rPr lang="ru-RU" dirty="0" err="1"/>
              <a:t>неї</a:t>
            </a:r>
            <a:r>
              <a:rPr lang="ru-RU" dirty="0"/>
              <a:t> </a:t>
            </a:r>
            <a:r>
              <a:rPr lang="ru-RU" dirty="0" err="1"/>
              <a:t>третьої</a:t>
            </a:r>
            <a:r>
              <a:rPr lang="ru-RU" dirty="0"/>
              <a:t> </a:t>
            </a:r>
            <a:r>
              <a:rPr lang="ru-RU" dirty="0" err="1"/>
              <a:t>складової</a:t>
            </a:r>
            <a:r>
              <a:rPr lang="ru-RU" dirty="0"/>
              <a:t> – </a:t>
            </a:r>
            <a:r>
              <a:rPr lang="ru-RU" dirty="0" err="1"/>
              <a:t>комунікативних</a:t>
            </a:r>
            <a:r>
              <a:rPr lang="ru-RU" dirty="0"/>
              <a:t> установок на </a:t>
            </a:r>
            <a:r>
              <a:rPr lang="ru-RU" dirty="0" err="1"/>
              <a:t>спілкування</a:t>
            </a:r>
            <a:r>
              <a:rPr lang="ru-RU" dirty="0"/>
              <a:t> з </a:t>
            </a:r>
            <a:r>
              <a:rPr lang="ru-RU" dirty="0" err="1"/>
              <a:t>іншими</a:t>
            </a:r>
            <a:r>
              <a:rPr lang="ru-RU" dirty="0"/>
              <a:t>, а </a:t>
            </a:r>
            <a:r>
              <a:rPr lang="ru-RU" dirty="0" err="1"/>
              <a:t>саме</a:t>
            </a:r>
            <a:r>
              <a:rPr lang="ru-RU" dirty="0"/>
              <a:t> </a:t>
            </a:r>
            <a:r>
              <a:rPr lang="ru-RU" dirty="0" err="1"/>
              <a:t>гуманістичних</a:t>
            </a:r>
            <a:r>
              <a:rPr lang="ru-RU" dirty="0"/>
              <a:t> </a:t>
            </a:r>
            <a:r>
              <a:rPr lang="ru-RU" dirty="0" err="1"/>
              <a:t>комунікативних</a:t>
            </a:r>
            <a:r>
              <a:rPr lang="ru-RU" dirty="0"/>
              <a:t> установок. </a:t>
            </a:r>
            <a:r>
              <a:rPr lang="ru-RU" dirty="0" err="1"/>
              <a:t>Якщо</a:t>
            </a:r>
            <a:r>
              <a:rPr lang="ru-RU" dirty="0"/>
              <a:t> вони є, то за </a:t>
            </a:r>
            <a:r>
              <a:rPr lang="ru-RU" dirty="0" err="1"/>
              <a:t>відсутності</a:t>
            </a:r>
            <a:r>
              <a:rPr lang="ru-RU" dirty="0"/>
              <a:t> </a:t>
            </a:r>
            <a:r>
              <a:rPr lang="ru-RU" dirty="0" err="1"/>
              <a:t>адекватних</a:t>
            </a:r>
            <a:r>
              <a:rPr lang="ru-RU" dirty="0"/>
              <a:t> до </a:t>
            </a:r>
            <a:r>
              <a:rPr lang="ru-RU" dirty="0" err="1"/>
              <a:t>ситуації</a:t>
            </a:r>
            <a:r>
              <a:rPr lang="ru-RU" dirty="0"/>
              <a:t> </a:t>
            </a:r>
            <a:r>
              <a:rPr lang="ru-RU" dirty="0" err="1"/>
              <a:t>знань</a:t>
            </a:r>
            <a:r>
              <a:rPr lang="ru-RU" dirty="0"/>
              <a:t> та </a:t>
            </a:r>
            <a:r>
              <a:rPr lang="ru-RU" dirty="0" err="1"/>
              <a:t>вмінь</a:t>
            </a:r>
            <a:r>
              <a:rPr lang="ru-RU" dirty="0"/>
              <a:t> </a:t>
            </a:r>
            <a:r>
              <a:rPr lang="ru-RU" dirty="0" err="1"/>
              <a:t>людина</a:t>
            </a:r>
            <a:r>
              <a:rPr lang="ru-RU" dirty="0"/>
              <a:t> </a:t>
            </a:r>
            <a:r>
              <a:rPr lang="ru-RU" dirty="0" err="1"/>
              <a:t>творчо</a:t>
            </a:r>
            <a:r>
              <a:rPr lang="ru-RU" dirty="0"/>
              <a:t>, </a:t>
            </a:r>
            <a:r>
              <a:rPr lang="ru-RU" dirty="0" err="1"/>
              <a:t>інтуїтивно</a:t>
            </a:r>
            <a:r>
              <a:rPr lang="ru-RU" dirty="0"/>
              <a:t> </a:t>
            </a:r>
            <a:r>
              <a:rPr lang="ru-RU" dirty="0" err="1"/>
              <a:t>їх</a:t>
            </a:r>
            <a:r>
              <a:rPr lang="ru-RU" dirty="0"/>
              <a:t> </a:t>
            </a:r>
            <a:r>
              <a:rPr lang="ru-RU" dirty="0" err="1"/>
              <a:t>знайде</a:t>
            </a:r>
            <a:r>
              <a:rPr lang="ru-RU" dirty="0"/>
              <a:t>. Головне при </a:t>
            </a:r>
            <a:r>
              <a:rPr lang="ru-RU" dirty="0" err="1"/>
              <a:t>цьому</a:t>
            </a:r>
            <a:r>
              <a:rPr lang="ru-RU" dirty="0"/>
              <a:t>, </a:t>
            </a:r>
            <a:r>
              <a:rPr lang="ru-RU" dirty="0" err="1"/>
              <a:t>що</a:t>
            </a:r>
            <a:r>
              <a:rPr lang="ru-RU" dirty="0"/>
              <a:t> </a:t>
            </a:r>
            <a:r>
              <a:rPr lang="ru-RU" dirty="0" err="1"/>
              <a:t>людина</a:t>
            </a:r>
            <a:r>
              <a:rPr lang="ru-RU" dirty="0"/>
              <a:t> не </a:t>
            </a:r>
            <a:r>
              <a:rPr lang="ru-RU" dirty="0" err="1"/>
              <a:t>зашкодить</a:t>
            </a:r>
            <a:r>
              <a:rPr lang="ru-RU" dirty="0"/>
              <a:t> </a:t>
            </a:r>
            <a:r>
              <a:rPr lang="ru-RU" dirty="0" err="1"/>
              <a:t>іншому</a:t>
            </a:r>
            <a:r>
              <a:rPr lang="ru-RU" dirty="0"/>
              <a:t>, </a:t>
            </a:r>
            <a:r>
              <a:rPr lang="ru-RU" dirty="0" err="1"/>
              <a:t>візьме</a:t>
            </a:r>
            <a:r>
              <a:rPr lang="ru-RU" dirty="0"/>
              <a:t> участь у конструктивному </a:t>
            </a:r>
            <a:r>
              <a:rPr lang="ru-RU" dirty="0" err="1"/>
              <a:t>розв’язанні</a:t>
            </a:r>
            <a:r>
              <a:rPr lang="ru-RU" dirty="0"/>
              <a:t> </a:t>
            </a:r>
            <a:r>
              <a:rPr lang="ru-RU" dirty="0" err="1"/>
              <a:t>ділових</a:t>
            </a:r>
            <a:r>
              <a:rPr lang="ru-RU" dirty="0"/>
              <a:t> проблем.</a:t>
            </a:r>
          </a:p>
          <a:p>
            <a:pPr algn="just"/>
            <a:r>
              <a:rPr lang="ru-RU" dirty="0"/>
              <a:t>Установка – </a:t>
            </a:r>
            <a:r>
              <a:rPr lang="ru-RU" dirty="0" err="1"/>
              <a:t>це</a:t>
            </a:r>
            <a:r>
              <a:rPr lang="ru-RU" dirty="0"/>
              <a:t> стан </a:t>
            </a:r>
            <a:r>
              <a:rPr lang="ru-RU" dirty="0" err="1"/>
              <a:t>готовності</a:t>
            </a:r>
            <a:r>
              <a:rPr lang="ru-RU" dirty="0"/>
              <a:t> </a:t>
            </a:r>
            <a:r>
              <a:rPr lang="ru-RU" dirty="0" err="1"/>
              <a:t>індивіда</a:t>
            </a:r>
            <a:r>
              <a:rPr lang="ru-RU" dirty="0"/>
              <a:t> </a:t>
            </a:r>
            <a:r>
              <a:rPr lang="ru-RU" dirty="0" err="1"/>
              <a:t>чи</a:t>
            </a:r>
            <a:r>
              <a:rPr lang="ru-RU" dirty="0"/>
              <a:t> </a:t>
            </a:r>
            <a:r>
              <a:rPr lang="ru-RU" dirty="0" err="1"/>
              <a:t>групи</a:t>
            </a:r>
            <a:r>
              <a:rPr lang="ru-RU" dirty="0"/>
              <a:t> </a:t>
            </a:r>
            <a:r>
              <a:rPr lang="ru-RU" dirty="0" err="1"/>
              <a:t>певним</a:t>
            </a:r>
            <a:r>
              <a:rPr lang="ru-RU" dirty="0"/>
              <a:t> чином (позитивно </a:t>
            </a:r>
            <a:r>
              <a:rPr lang="ru-RU" dirty="0" err="1"/>
              <a:t>чи</a:t>
            </a:r>
            <a:r>
              <a:rPr lang="ru-RU" dirty="0"/>
              <a:t> негативно) </a:t>
            </a:r>
            <a:r>
              <a:rPr lang="ru-RU" dirty="0" err="1"/>
              <a:t>реагувати</a:t>
            </a:r>
            <a:r>
              <a:rPr lang="ru-RU" dirty="0"/>
              <a:t> на </a:t>
            </a:r>
            <a:r>
              <a:rPr lang="ru-RU" dirty="0" err="1"/>
              <a:t>об’єкти</a:t>
            </a:r>
            <a:r>
              <a:rPr lang="ru-RU" dirty="0"/>
              <a:t> (</a:t>
            </a:r>
            <a:r>
              <a:rPr lang="ru-RU" dirty="0" err="1"/>
              <a:t>чи</a:t>
            </a:r>
            <a:r>
              <a:rPr lang="ru-RU" dirty="0"/>
              <a:t> </a:t>
            </a:r>
            <a:r>
              <a:rPr lang="ru-RU" dirty="0" err="1"/>
              <a:t>суб’єкти</a:t>
            </a:r>
            <a:r>
              <a:rPr lang="ru-RU" dirty="0"/>
              <a:t>) та </a:t>
            </a:r>
            <a:r>
              <a:rPr lang="ru-RU" dirty="0" err="1"/>
              <a:t>вплив</a:t>
            </a:r>
            <a:r>
              <a:rPr lang="ru-RU" dirty="0"/>
              <a:t>. </a:t>
            </a:r>
            <a:r>
              <a:rPr lang="ru-RU" dirty="0" err="1"/>
              <a:t>Різновидом</a:t>
            </a:r>
            <a:r>
              <a:rPr lang="ru-RU" dirty="0"/>
              <a:t> </a:t>
            </a:r>
            <a:r>
              <a:rPr lang="ru-RU" dirty="0" err="1"/>
              <a:t>соціальних</a:t>
            </a:r>
            <a:r>
              <a:rPr lang="ru-RU" dirty="0"/>
              <a:t> установок є </a:t>
            </a:r>
            <a:r>
              <a:rPr lang="ru-RU" dirty="0" err="1"/>
              <a:t>комунікативні</a:t>
            </a:r>
            <a:r>
              <a:rPr lang="ru-RU" dirty="0"/>
              <a:t>.</a:t>
            </a:r>
          </a:p>
          <a:p>
            <a:pPr algn="just"/>
            <a:endParaRPr lang="ru-RU" dirty="0"/>
          </a:p>
          <a:p>
            <a:pPr algn="ctr"/>
            <a:r>
              <a:rPr lang="ru-RU" b="1" dirty="0"/>
              <a:t>2.3. </a:t>
            </a:r>
            <a:r>
              <a:rPr lang="ru-RU" b="1" dirty="0" err="1"/>
              <a:t>Історія</a:t>
            </a:r>
            <a:r>
              <a:rPr lang="ru-RU" b="1" dirty="0"/>
              <a:t> </a:t>
            </a:r>
            <a:r>
              <a:rPr lang="ru-RU" b="1" dirty="0" err="1"/>
              <a:t>розвитку</a:t>
            </a:r>
            <a:r>
              <a:rPr lang="ru-RU" b="1" dirty="0"/>
              <a:t> </a:t>
            </a:r>
            <a:r>
              <a:rPr lang="ru-RU" b="1" dirty="0" err="1"/>
              <a:t>етикету</a:t>
            </a:r>
            <a:r>
              <a:rPr lang="ru-RU" b="1" dirty="0"/>
              <a:t> в </a:t>
            </a:r>
            <a:r>
              <a:rPr lang="ru-RU" b="1" dirty="0" err="1"/>
              <a:t>Україні</a:t>
            </a:r>
            <a:r>
              <a:rPr lang="ru-RU" b="1" dirty="0"/>
              <a:t> </a:t>
            </a:r>
          </a:p>
          <a:p>
            <a:endParaRPr lang="uk-UA" dirty="0"/>
          </a:p>
          <a:p>
            <a:pPr algn="just"/>
            <a:r>
              <a:rPr lang="uk-UA" dirty="0"/>
              <a:t>Перші згадки про особливості </a:t>
            </a:r>
            <a:r>
              <a:rPr lang="uk-UA" dirty="0" err="1"/>
              <a:t>комунікаціи</a:t>
            </a:r>
            <a:r>
              <a:rPr lang="uk-UA" dirty="0"/>
              <a:t>̆ на території нинішньої України </a:t>
            </a:r>
            <a:r>
              <a:rPr lang="uk-UA" dirty="0" err="1"/>
              <a:t>знайдено</a:t>
            </a:r>
            <a:r>
              <a:rPr lang="uk-UA" dirty="0"/>
              <a:t> у Геродота, </a:t>
            </a:r>
            <a:r>
              <a:rPr lang="uk-UA" dirty="0" err="1"/>
              <a:t>якии</a:t>
            </a:r>
            <a:r>
              <a:rPr lang="uk-UA" dirty="0"/>
              <a:t>̆ у </a:t>
            </a:r>
            <a:r>
              <a:rPr lang="en-US" dirty="0"/>
              <a:t>V </a:t>
            </a:r>
            <a:r>
              <a:rPr lang="uk-UA" dirty="0"/>
              <a:t>ст. до н.е. описав, як наші пращури при світлі вогнища «баяли </a:t>
            </a:r>
            <a:r>
              <a:rPr lang="uk-UA" dirty="0" err="1"/>
              <a:t>байку</a:t>
            </a:r>
            <a:r>
              <a:rPr lang="uk-UA" dirty="0"/>
              <a:t>» чи «казали казку». </a:t>
            </a:r>
          </a:p>
        </p:txBody>
      </p:sp>
    </p:spTree>
    <p:extLst>
      <p:ext uri="{BB962C8B-B14F-4D97-AF65-F5344CB8AC3E}">
        <p14:creationId xmlns:p14="http://schemas.microsoft.com/office/powerpoint/2010/main" val="659443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1E4F664-1CBD-424C-B590-CF000E963259}"/>
              </a:ext>
            </a:extLst>
          </p:cNvPr>
          <p:cNvSpPr>
            <a:spLocks noGrp="1"/>
          </p:cNvSpPr>
          <p:nvPr>
            <p:ph idx="1"/>
          </p:nvPr>
        </p:nvSpPr>
        <p:spPr>
          <a:xfrm>
            <a:off x="230819" y="443883"/>
            <a:ext cx="11452195" cy="6116715"/>
          </a:xfrm>
        </p:spPr>
        <p:txBody>
          <a:bodyPr>
            <a:normAutofit lnSpcReduction="10000"/>
          </a:bodyPr>
          <a:lstStyle/>
          <a:p>
            <a:pPr algn="just"/>
            <a:r>
              <a:rPr lang="uk-UA" dirty="0"/>
              <a:t>Саме тоді започаткувалися певні звичаї, традиції та норми моралі, що регулювали життя у громаді, серед яких: повага до старших, взаємодопомога, хоробрість, чесність тощо. Формування моральних відносин відбувався поступово: від </a:t>
            </a:r>
            <a:r>
              <a:rPr lang="uk-UA" dirty="0" err="1"/>
              <a:t>найпростіших</a:t>
            </a:r>
            <a:r>
              <a:rPr lang="uk-UA" dirty="0"/>
              <a:t> форм моральності (групових) до вироблення особистісних моральних орієнтирів (індивідуальних). </a:t>
            </a:r>
          </a:p>
          <a:p>
            <a:pPr algn="just"/>
            <a:r>
              <a:rPr lang="uk-UA" dirty="0"/>
              <a:t>Князь Русі Володимир Мономах у своєму відомому творі «Повчання» – одному з </a:t>
            </a:r>
            <a:r>
              <a:rPr lang="uk-UA" dirty="0" err="1"/>
              <a:t>найперших</a:t>
            </a:r>
            <a:r>
              <a:rPr lang="uk-UA" dirty="0"/>
              <a:t> кодексів мудрих настанов щодо етики та етикету, спілкування і поведінки, </a:t>
            </a:r>
            <a:r>
              <a:rPr lang="uk-UA" dirty="0" err="1"/>
              <a:t>якии</a:t>
            </a:r>
            <a:r>
              <a:rPr lang="uk-UA" dirty="0"/>
              <a:t>̆ </a:t>
            </a:r>
            <a:r>
              <a:rPr lang="uk-UA" dirty="0" err="1"/>
              <a:t>адресовании</a:t>
            </a:r>
            <a:r>
              <a:rPr lang="uk-UA" dirty="0"/>
              <a:t>̆ до нащадків, – наголошував, що лише творячи добрі діла людина зможе прожити «правильне життя». </a:t>
            </a:r>
          </a:p>
          <a:p>
            <a:pPr algn="just"/>
            <a:r>
              <a:rPr lang="ru-RU" dirty="0"/>
              <a:t>У XVII ст. на </a:t>
            </a:r>
            <a:r>
              <a:rPr lang="ru-RU" dirty="0" err="1"/>
              <a:t>території</a:t>
            </a:r>
            <a:r>
              <a:rPr lang="ru-RU" dirty="0"/>
              <a:t> </a:t>
            </a:r>
            <a:r>
              <a:rPr lang="ru-RU" dirty="0" err="1"/>
              <a:t>сучасної</a:t>
            </a:r>
            <a:r>
              <a:rPr lang="ru-RU" dirty="0"/>
              <a:t> </a:t>
            </a:r>
            <a:r>
              <a:rPr lang="ru-RU" dirty="0" err="1"/>
              <a:t>України</a:t>
            </a:r>
            <a:r>
              <a:rPr lang="ru-RU" dirty="0"/>
              <a:t> </a:t>
            </a:r>
            <a:r>
              <a:rPr lang="ru-RU" dirty="0" err="1"/>
              <a:t>сформувалися</a:t>
            </a:r>
            <a:r>
              <a:rPr lang="ru-RU" dirty="0"/>
              <a:t> </a:t>
            </a:r>
            <a:r>
              <a:rPr lang="ru-RU" dirty="0" err="1"/>
              <a:t>виразні</a:t>
            </a:r>
            <a:r>
              <a:rPr lang="ru-RU" dirty="0"/>
              <a:t> </a:t>
            </a:r>
            <a:r>
              <a:rPr lang="ru-RU" dirty="0" err="1"/>
              <a:t>ознаки</a:t>
            </a:r>
            <a:r>
              <a:rPr lang="ru-RU" dirty="0"/>
              <a:t> </a:t>
            </a:r>
            <a:r>
              <a:rPr lang="ru-RU" dirty="0" err="1"/>
              <a:t>української</a:t>
            </a:r>
            <a:r>
              <a:rPr lang="ru-RU" dirty="0"/>
              <a:t> </a:t>
            </a:r>
            <a:r>
              <a:rPr lang="ru-RU" dirty="0" err="1"/>
              <a:t>народності</a:t>
            </a:r>
            <a:r>
              <a:rPr lang="ru-RU" dirty="0"/>
              <a:t>. У </a:t>
            </a:r>
            <a:r>
              <a:rPr lang="ru-RU" dirty="0" err="1"/>
              <a:t>цеи</a:t>
            </a:r>
            <a:r>
              <a:rPr lang="ru-RU" dirty="0"/>
              <a:t>̆ же час почали </a:t>
            </a:r>
            <a:r>
              <a:rPr lang="ru-RU" dirty="0" err="1"/>
              <a:t>з’являтися</a:t>
            </a:r>
            <a:r>
              <a:rPr lang="ru-RU" dirty="0"/>
              <a:t> </a:t>
            </a:r>
            <a:r>
              <a:rPr lang="ru-RU" dirty="0" err="1"/>
              <a:t>перші</a:t>
            </a:r>
            <a:r>
              <a:rPr lang="ru-RU" dirty="0"/>
              <a:t> </a:t>
            </a:r>
            <a:r>
              <a:rPr lang="ru-RU" dirty="0" err="1"/>
              <a:t>центри</a:t>
            </a:r>
            <a:r>
              <a:rPr lang="ru-RU" dirty="0"/>
              <a:t> </a:t>
            </a:r>
            <a:r>
              <a:rPr lang="ru-RU" dirty="0" err="1"/>
              <a:t>освіти</a:t>
            </a:r>
            <a:r>
              <a:rPr lang="ru-RU" dirty="0"/>
              <a:t> та </a:t>
            </a:r>
            <a:r>
              <a:rPr lang="ru-RU" dirty="0" err="1"/>
              <a:t>культури</a:t>
            </a:r>
            <a:r>
              <a:rPr lang="ru-RU" dirty="0"/>
              <a:t> (</a:t>
            </a:r>
            <a:r>
              <a:rPr lang="ru-RU" dirty="0" err="1"/>
              <a:t>наприклад</a:t>
            </a:r>
            <a:r>
              <a:rPr lang="ru-RU" dirty="0"/>
              <a:t>, </a:t>
            </a:r>
            <a:r>
              <a:rPr lang="ru-RU" dirty="0" err="1"/>
              <a:t>Львівська</a:t>
            </a:r>
            <a:r>
              <a:rPr lang="ru-RU" dirty="0"/>
              <a:t> </a:t>
            </a:r>
            <a:r>
              <a:rPr lang="ru-RU" dirty="0" err="1"/>
              <a:t>братська</a:t>
            </a:r>
            <a:r>
              <a:rPr lang="ru-RU" dirty="0"/>
              <a:t> школа, </a:t>
            </a:r>
            <a:r>
              <a:rPr lang="ru-RU" dirty="0" err="1"/>
              <a:t>Острозька</a:t>
            </a:r>
            <a:r>
              <a:rPr lang="ru-RU" dirty="0"/>
              <a:t> греко-</a:t>
            </a:r>
            <a:r>
              <a:rPr lang="ru-RU" dirty="0" err="1"/>
              <a:t>слов’яно</a:t>
            </a:r>
            <a:r>
              <a:rPr lang="ru-RU" dirty="0"/>
              <a:t>-</a:t>
            </a:r>
            <a:r>
              <a:rPr lang="ru-RU" dirty="0" err="1"/>
              <a:t>латинська</a:t>
            </a:r>
            <a:r>
              <a:rPr lang="ru-RU" dirty="0"/>
              <a:t> школа). </a:t>
            </a:r>
            <a:r>
              <a:rPr lang="ru-RU" dirty="0" err="1"/>
              <a:t>Особливу</a:t>
            </a:r>
            <a:r>
              <a:rPr lang="ru-RU" dirty="0"/>
              <a:t> </a:t>
            </a:r>
            <a:r>
              <a:rPr lang="ru-RU" dirty="0" err="1"/>
              <a:t>увагу</a:t>
            </a:r>
            <a:r>
              <a:rPr lang="ru-RU" dirty="0"/>
              <a:t> у них </a:t>
            </a:r>
            <a:r>
              <a:rPr lang="ru-RU" dirty="0" err="1"/>
              <a:t>приділяли</a:t>
            </a:r>
            <a:r>
              <a:rPr lang="ru-RU" dirty="0"/>
              <a:t> </a:t>
            </a:r>
            <a:r>
              <a:rPr lang="ru-RU" dirty="0" err="1"/>
              <a:t>формуванню</a:t>
            </a:r>
            <a:r>
              <a:rPr lang="ru-RU" dirty="0"/>
              <a:t> </a:t>
            </a:r>
            <a:r>
              <a:rPr lang="ru-RU" dirty="0" err="1"/>
              <a:t>культури</a:t>
            </a:r>
            <a:r>
              <a:rPr lang="ru-RU" dirty="0"/>
              <a:t> </a:t>
            </a:r>
            <a:r>
              <a:rPr lang="ru-RU" dirty="0" err="1"/>
              <a:t>поведінки</a:t>
            </a:r>
            <a:r>
              <a:rPr lang="ru-RU" dirty="0"/>
              <a:t>, </a:t>
            </a:r>
            <a:r>
              <a:rPr lang="ru-RU" dirty="0" err="1"/>
              <a:t>мовленню</a:t>
            </a:r>
            <a:r>
              <a:rPr lang="ru-RU" dirty="0"/>
              <a:t> та </a:t>
            </a:r>
            <a:r>
              <a:rPr lang="ru-RU" dirty="0" err="1"/>
              <a:t>спілкуванню</a:t>
            </a:r>
            <a:r>
              <a:rPr lang="ru-RU" dirty="0"/>
              <a:t>, </a:t>
            </a:r>
            <a:r>
              <a:rPr lang="ru-RU" dirty="0" err="1"/>
              <a:t>чому</a:t>
            </a:r>
            <a:r>
              <a:rPr lang="ru-RU" dirty="0"/>
              <a:t> </a:t>
            </a:r>
            <a:r>
              <a:rPr lang="ru-RU" dirty="0" err="1"/>
              <a:t>сприяло</a:t>
            </a:r>
            <a:r>
              <a:rPr lang="ru-RU" dirty="0"/>
              <a:t> </a:t>
            </a:r>
            <a:r>
              <a:rPr lang="ru-RU" dirty="0" err="1"/>
              <a:t>вивчення</a:t>
            </a:r>
            <a:r>
              <a:rPr lang="ru-RU" dirty="0"/>
              <a:t> риторики, </a:t>
            </a:r>
            <a:r>
              <a:rPr lang="ru-RU" dirty="0" err="1"/>
              <a:t>граматики</a:t>
            </a:r>
            <a:r>
              <a:rPr lang="ru-RU" dirty="0"/>
              <a:t>, </a:t>
            </a:r>
            <a:r>
              <a:rPr lang="ru-RU" dirty="0" err="1"/>
              <a:t>діалектики</a:t>
            </a:r>
            <a:r>
              <a:rPr lang="ru-RU" dirty="0"/>
              <a:t>, </a:t>
            </a:r>
            <a:r>
              <a:rPr lang="ru-RU" dirty="0" err="1"/>
              <a:t>логіки</a:t>
            </a:r>
            <a:r>
              <a:rPr lang="ru-RU" dirty="0"/>
              <a:t> та </a:t>
            </a:r>
            <a:r>
              <a:rPr lang="ru-RU" dirty="0" err="1"/>
              <a:t>мистецтва</a:t>
            </a:r>
            <a:r>
              <a:rPr lang="ru-RU" dirty="0"/>
              <a:t>. </a:t>
            </a:r>
          </a:p>
          <a:p>
            <a:pPr algn="just"/>
            <a:r>
              <a:rPr lang="uk-UA" dirty="0"/>
              <a:t>Особливе місце у формуванні культурної, філософської та психологічної основи сучасних етикету, етики та культури спілкування в Україні стала Києво-Могилянська академія. Досить актуальними і на сьогодні є ідеї тогочасних викладачів академії, зокрема про необхідність пізнання «себе та іншого», без чого неможливі успішні комунікації: «…шлях до себе людина </a:t>
            </a:r>
            <a:r>
              <a:rPr lang="uk-UA" dirty="0" err="1"/>
              <a:t>йде</a:t>
            </a:r>
            <a:r>
              <a:rPr lang="uk-UA" dirty="0"/>
              <a:t> відштовхуючись від іншого, а шлях до іншого людина проходить, пізнаючи в собі та в іншому все людське єство». </a:t>
            </a:r>
          </a:p>
          <a:p>
            <a:pPr algn="just"/>
            <a:r>
              <a:rPr lang="ru-RU" dirty="0" err="1"/>
              <a:t>Видатного</a:t>
            </a:r>
            <a:r>
              <a:rPr lang="ru-RU" dirty="0"/>
              <a:t> </a:t>
            </a:r>
            <a:r>
              <a:rPr lang="ru-RU" dirty="0" err="1"/>
              <a:t>викладача</a:t>
            </a:r>
            <a:r>
              <a:rPr lang="ru-RU" dirty="0"/>
              <a:t> </a:t>
            </a:r>
            <a:r>
              <a:rPr lang="ru-RU" dirty="0" err="1"/>
              <a:t>академії</a:t>
            </a:r>
            <a:r>
              <a:rPr lang="ru-RU" dirty="0"/>
              <a:t>, </a:t>
            </a:r>
            <a:r>
              <a:rPr lang="ru-RU" dirty="0" err="1"/>
              <a:t>письменника</a:t>
            </a:r>
            <a:r>
              <a:rPr lang="ru-RU" dirty="0"/>
              <a:t>, оратора, </a:t>
            </a:r>
            <a:r>
              <a:rPr lang="ru-RU" dirty="0" err="1"/>
              <a:t>громадського</a:t>
            </a:r>
            <a:r>
              <a:rPr lang="ru-RU" dirty="0"/>
              <a:t> </a:t>
            </a:r>
            <a:r>
              <a:rPr lang="ru-RU" dirty="0" err="1"/>
              <a:t>діяча</a:t>
            </a:r>
            <a:r>
              <a:rPr lang="ru-RU" dirty="0"/>
              <a:t> Феофана Прокоповича </a:t>
            </a:r>
            <a:r>
              <a:rPr lang="ru-RU" dirty="0" err="1"/>
              <a:t>можна</a:t>
            </a:r>
            <a:r>
              <a:rPr lang="ru-RU" dirty="0"/>
              <a:t> </a:t>
            </a:r>
            <a:r>
              <a:rPr lang="ru-RU" dirty="0" err="1"/>
              <a:t>вважати</a:t>
            </a:r>
            <a:r>
              <a:rPr lang="ru-RU" dirty="0"/>
              <a:t> одним </a:t>
            </a:r>
            <a:r>
              <a:rPr lang="ru-RU" dirty="0" err="1"/>
              <a:t>із</a:t>
            </a:r>
            <a:r>
              <a:rPr lang="ru-RU" dirty="0"/>
              <a:t> </a:t>
            </a:r>
            <a:r>
              <a:rPr lang="ru-RU" dirty="0" err="1"/>
              <a:t>основоположників</a:t>
            </a:r>
            <a:r>
              <a:rPr lang="ru-RU" dirty="0"/>
              <a:t> </a:t>
            </a:r>
            <a:r>
              <a:rPr lang="ru-RU" dirty="0" err="1"/>
              <a:t>сучасних</a:t>
            </a:r>
            <a:r>
              <a:rPr lang="ru-RU" dirty="0"/>
              <a:t> </a:t>
            </a:r>
            <a:r>
              <a:rPr lang="ru-RU" dirty="0" err="1"/>
              <a:t>маркетингових</a:t>
            </a:r>
            <a:r>
              <a:rPr lang="ru-RU" dirty="0"/>
              <a:t> </a:t>
            </a:r>
            <a:r>
              <a:rPr lang="ru-RU" dirty="0" err="1"/>
              <a:t>комунікаціи</a:t>
            </a:r>
            <a:r>
              <a:rPr lang="ru-RU" dirty="0"/>
              <a:t>̆. </a:t>
            </a:r>
            <a:r>
              <a:rPr lang="ru-RU" dirty="0" err="1"/>
              <a:t>Він</a:t>
            </a:r>
            <a:r>
              <a:rPr lang="ru-RU" dirty="0"/>
              <a:t> </a:t>
            </a:r>
            <a:r>
              <a:rPr lang="ru-RU" dirty="0" err="1"/>
              <a:t>навчав</a:t>
            </a:r>
            <a:r>
              <a:rPr lang="ru-RU" dirty="0"/>
              <a:t> </a:t>
            </a:r>
            <a:r>
              <a:rPr lang="ru-RU" dirty="0" err="1"/>
              <a:t>студентів</a:t>
            </a:r>
            <a:r>
              <a:rPr lang="ru-RU" dirty="0"/>
              <a:t>, як за </a:t>
            </a:r>
            <a:r>
              <a:rPr lang="ru-RU" dirty="0" err="1"/>
              <a:t>допомогою</a:t>
            </a:r>
            <a:r>
              <a:rPr lang="ru-RU" dirty="0"/>
              <a:t> </a:t>
            </a:r>
            <a:r>
              <a:rPr lang="ru-RU" dirty="0" err="1"/>
              <a:t>етики</a:t>
            </a:r>
            <a:r>
              <a:rPr lang="ru-RU" dirty="0"/>
              <a:t>, </a:t>
            </a:r>
            <a:r>
              <a:rPr lang="ru-RU" dirty="0" err="1"/>
              <a:t>мистецтва</a:t>
            </a:r>
            <a:r>
              <a:rPr lang="ru-RU" dirty="0"/>
              <a:t> слова та </a:t>
            </a:r>
            <a:r>
              <a:rPr lang="ru-RU" dirty="0" err="1"/>
              <a:t>мистецтва</a:t>
            </a:r>
            <a:r>
              <a:rPr lang="ru-RU" dirty="0"/>
              <a:t> </a:t>
            </a:r>
            <a:r>
              <a:rPr lang="ru-RU" dirty="0" err="1"/>
              <a:t>спілкування</a:t>
            </a:r>
            <a:r>
              <a:rPr lang="ru-RU" dirty="0"/>
              <a:t> </a:t>
            </a:r>
            <a:r>
              <a:rPr lang="ru-RU" dirty="0" err="1"/>
              <a:t>переконувати</a:t>
            </a:r>
            <a:r>
              <a:rPr lang="ru-RU" dirty="0"/>
              <a:t> </a:t>
            </a:r>
            <a:r>
              <a:rPr lang="ru-RU" dirty="0" err="1"/>
              <a:t>людеи</a:t>
            </a:r>
            <a:r>
              <a:rPr lang="ru-RU" dirty="0"/>
              <a:t>̆ і </a:t>
            </a:r>
            <a:r>
              <a:rPr lang="ru-RU" dirty="0" err="1"/>
              <a:t>впливати</a:t>
            </a:r>
            <a:r>
              <a:rPr lang="ru-RU" dirty="0"/>
              <a:t> на них. </a:t>
            </a:r>
            <a:endParaRPr lang="uk-UA" dirty="0"/>
          </a:p>
        </p:txBody>
      </p:sp>
    </p:spTree>
    <p:extLst>
      <p:ext uri="{BB962C8B-B14F-4D97-AF65-F5344CB8AC3E}">
        <p14:creationId xmlns:p14="http://schemas.microsoft.com/office/powerpoint/2010/main" val="15124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655AFCD-598C-4BC5-BC25-1F21FD0DEE85}"/>
              </a:ext>
            </a:extLst>
          </p:cNvPr>
          <p:cNvSpPr>
            <a:spLocks noGrp="1"/>
          </p:cNvSpPr>
          <p:nvPr>
            <p:ph idx="1"/>
          </p:nvPr>
        </p:nvSpPr>
        <p:spPr>
          <a:xfrm>
            <a:off x="239697" y="426128"/>
            <a:ext cx="11700769" cy="6134469"/>
          </a:xfrm>
        </p:spPr>
        <p:txBody>
          <a:bodyPr>
            <a:normAutofit fontScale="92500" lnSpcReduction="10000"/>
          </a:bodyPr>
          <a:lstStyle/>
          <a:p>
            <a:pPr algn="just"/>
            <a:r>
              <a:rPr lang="uk-UA" dirty="0"/>
              <a:t>Академія підготувала цілу плеяду видатних </a:t>
            </a:r>
            <a:r>
              <a:rPr lang="uk-UA" dirty="0" err="1"/>
              <a:t>особистостеи</a:t>
            </a:r>
            <a:r>
              <a:rPr lang="uk-UA" dirty="0"/>
              <a:t>̆, серед яких особливе місце належить філософу, поету і просвітителю Григорію Савичу Сковороді. У своєму курсі «християнської доброчинності», </a:t>
            </a:r>
            <a:r>
              <a:rPr lang="uk-UA" dirty="0" err="1"/>
              <a:t>якии</a:t>
            </a:r>
            <a:r>
              <a:rPr lang="uk-UA" dirty="0"/>
              <a:t>̆ по суті є курсом «християнського етикету», він обґрунтував принципи, без яких неможлива побудова щасливого суспільства і щасливої особистості в ньому: основою ритуальних норм і правил, які будуть корисні суспільству, має стати доброчесність; суспільство може бути щасливим лише тоді, коли кожен у ньому буде реалізовувати свої природні обдарування, а це у свою чергу можливе лише за допомогою освіти та самопізнання; таким чином, наука і культура повинні допомогти кожному пізнати у собі «справжню людину». </a:t>
            </a:r>
          </a:p>
          <a:p>
            <a:pPr algn="just"/>
            <a:r>
              <a:rPr lang="ru-RU" dirty="0" err="1"/>
              <a:t>Видатнии</a:t>
            </a:r>
            <a:r>
              <a:rPr lang="ru-RU" dirty="0"/>
              <a:t>̆ </a:t>
            </a:r>
            <a:r>
              <a:rPr lang="ru-RU" dirty="0" err="1"/>
              <a:t>українськии</a:t>
            </a:r>
            <a:r>
              <a:rPr lang="ru-RU" dirty="0"/>
              <a:t>̆ учений М. Драгоманов у </a:t>
            </a:r>
            <a:r>
              <a:rPr lang="ru-RU" dirty="0" err="1"/>
              <a:t>книзі</a:t>
            </a:r>
            <a:r>
              <a:rPr lang="ru-RU" dirty="0"/>
              <a:t> «Два </a:t>
            </a:r>
            <a:r>
              <a:rPr lang="ru-RU" dirty="0" err="1"/>
              <a:t>учителі</a:t>
            </a:r>
            <a:r>
              <a:rPr lang="ru-RU" dirty="0"/>
              <a:t>» </a:t>
            </a:r>
            <a:r>
              <a:rPr lang="ru-RU" dirty="0" err="1"/>
              <a:t>виклав</a:t>
            </a:r>
            <a:r>
              <a:rPr lang="ru-RU" dirty="0"/>
              <a:t> </a:t>
            </a:r>
            <a:r>
              <a:rPr lang="ru-RU" dirty="0" err="1"/>
              <a:t>принципи</a:t>
            </a:r>
            <a:r>
              <a:rPr lang="ru-RU" dirty="0"/>
              <a:t> </a:t>
            </a:r>
            <a:r>
              <a:rPr lang="ru-RU" dirty="0" err="1"/>
              <a:t>етикету</a:t>
            </a:r>
            <a:r>
              <a:rPr lang="ru-RU" dirty="0"/>
              <a:t> у </a:t>
            </a:r>
            <a:r>
              <a:rPr lang="ru-RU" dirty="0" err="1"/>
              <a:t>школі</a:t>
            </a:r>
            <a:r>
              <a:rPr lang="ru-RU" dirty="0"/>
              <a:t>, де </a:t>
            </a:r>
            <a:r>
              <a:rPr lang="ru-RU" dirty="0" err="1"/>
              <a:t>він</a:t>
            </a:r>
            <a:r>
              <a:rPr lang="ru-RU" dirty="0"/>
              <a:t> </a:t>
            </a:r>
            <a:r>
              <a:rPr lang="ru-RU" dirty="0" err="1"/>
              <a:t>навчався</a:t>
            </a:r>
            <a:r>
              <a:rPr lang="ru-RU" dirty="0"/>
              <a:t>, правила </a:t>
            </a:r>
            <a:r>
              <a:rPr lang="ru-RU" dirty="0" err="1"/>
              <a:t>поведінки</a:t>
            </a:r>
            <a:r>
              <a:rPr lang="ru-RU" dirty="0"/>
              <a:t> та </a:t>
            </a:r>
            <a:r>
              <a:rPr lang="ru-RU" dirty="0" err="1"/>
              <a:t>спілкування</a:t>
            </a:r>
            <a:r>
              <a:rPr lang="ru-RU" dirty="0"/>
              <a:t> </a:t>
            </a:r>
            <a:r>
              <a:rPr lang="ru-RU" dirty="0" err="1"/>
              <a:t>учнів</a:t>
            </a:r>
            <a:r>
              <a:rPr lang="ru-RU" dirty="0"/>
              <a:t> </a:t>
            </a:r>
            <a:r>
              <a:rPr lang="ru-RU" dirty="0" err="1"/>
              <a:t>між</a:t>
            </a:r>
            <a:r>
              <a:rPr lang="ru-RU" dirty="0"/>
              <a:t> собою та з учителем. </a:t>
            </a:r>
          </a:p>
          <a:p>
            <a:pPr algn="just"/>
            <a:r>
              <a:rPr lang="uk-UA" dirty="0"/>
              <a:t>На початку ХХ століття вітчизняні та зарубіжні вчені почали вивчати проблеми </a:t>
            </a:r>
            <a:r>
              <a:rPr lang="uk-UA" dirty="0" err="1"/>
              <a:t>комунікаціи</a:t>
            </a:r>
            <a:r>
              <a:rPr lang="uk-UA" dirty="0"/>
              <a:t>̆ з позиції комплексного підходу. Багатовимірну стимулюючу роль </a:t>
            </a:r>
            <a:r>
              <a:rPr lang="uk-UA" dirty="0" err="1"/>
              <a:t>комунікаціи</a:t>
            </a:r>
            <a:r>
              <a:rPr lang="uk-UA" dirty="0"/>
              <a:t>̆ у житті людини в </a:t>
            </a:r>
            <a:r>
              <a:rPr lang="uk-UA" dirty="0" err="1"/>
              <a:t>цеи</a:t>
            </a:r>
            <a:r>
              <a:rPr lang="uk-UA" dirty="0"/>
              <a:t>̆ період почали усвідомлювати представники різних </a:t>
            </a:r>
            <a:r>
              <a:rPr lang="uk-UA" dirty="0" err="1"/>
              <a:t>галузеи</a:t>
            </a:r>
            <a:r>
              <a:rPr lang="uk-UA" dirty="0"/>
              <a:t>̆ діяльності – теоретики та спеціалісти-практики. Популярними стали поради американського спеціаліста Д. Карнегі про те, як поліпшувати комунікації та </a:t>
            </a:r>
            <a:r>
              <a:rPr lang="uk-UA" dirty="0" err="1"/>
              <a:t>завойовувати</a:t>
            </a:r>
            <a:r>
              <a:rPr lang="uk-UA" dirty="0"/>
              <a:t> собі друзів (ці рекомендації мають переважно практичну цінність). </a:t>
            </a:r>
          </a:p>
          <a:p>
            <a:pPr algn="just"/>
            <a:r>
              <a:rPr lang="uk-UA" dirty="0"/>
              <a:t>До комунікації як наукової проблеми активно </a:t>
            </a:r>
            <a:r>
              <a:rPr lang="uk-UA" dirty="0" err="1"/>
              <a:t>підійшли</a:t>
            </a:r>
            <a:r>
              <a:rPr lang="uk-UA" dirty="0"/>
              <a:t> спеціалісти з етики, психології, філософії та інших </a:t>
            </a:r>
            <a:r>
              <a:rPr lang="uk-UA" dirty="0" err="1"/>
              <a:t>галузеи</a:t>
            </a:r>
            <a:r>
              <a:rPr lang="uk-UA" dirty="0"/>
              <a:t>̆ науки в 20-30 роки ХХ ст. На Заході у 30-ті рр. зародилася школа «людських відносин». Її прибічники, розробляючи складні економічні фінансові питання, почали звертатися до етики, психології та соціології – наук про людську поведінку. Слід зауважити, що у тому ж періоді у </a:t>
            </a:r>
            <a:r>
              <a:rPr lang="uk-UA" dirty="0" err="1"/>
              <a:t>радянськіи</a:t>
            </a:r>
            <a:r>
              <a:rPr lang="uk-UA" dirty="0"/>
              <a:t>̆ теорії і практиці нічого, крім жорсткого опору «</a:t>
            </a:r>
            <a:r>
              <a:rPr lang="uk-UA" dirty="0" err="1"/>
              <a:t>буржуазніи</a:t>
            </a:r>
            <a:r>
              <a:rPr lang="uk-UA" dirty="0"/>
              <a:t>̆ ідеології» в царині становлення «людських відносин» практично нічого не було напрацьовано. Навпаки, намагання деяких провідних учених апелювати до істини та до здорового глузду призвели до критики таких наук як соціологія та психологія, що на </a:t>
            </a:r>
            <a:r>
              <a:rPr lang="uk-UA" dirty="0" err="1"/>
              <a:t>тривалии</a:t>
            </a:r>
            <a:r>
              <a:rPr lang="uk-UA" dirty="0"/>
              <a:t>̆ період загальмувало їх розвиток у колишньому СРСР. </a:t>
            </a:r>
          </a:p>
        </p:txBody>
      </p:sp>
    </p:spTree>
    <p:extLst>
      <p:ext uri="{BB962C8B-B14F-4D97-AF65-F5344CB8AC3E}">
        <p14:creationId xmlns:p14="http://schemas.microsoft.com/office/powerpoint/2010/main" val="214313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39126E-CE56-4536-97D1-0FBCC5392CE5}"/>
              </a:ext>
            </a:extLst>
          </p:cNvPr>
          <p:cNvSpPr>
            <a:spLocks noGrp="1"/>
          </p:cNvSpPr>
          <p:nvPr>
            <p:ph idx="1"/>
          </p:nvPr>
        </p:nvSpPr>
        <p:spPr>
          <a:xfrm>
            <a:off x="204186" y="443883"/>
            <a:ext cx="11620870" cy="6045694"/>
          </a:xfrm>
        </p:spPr>
        <p:txBody>
          <a:bodyPr/>
          <a:lstStyle/>
          <a:p>
            <a:pPr algn="just"/>
            <a:r>
              <a:rPr lang="uk-UA" dirty="0"/>
              <a:t>У середині 70-х років в Україні з’явилися перші праці з проблем бізнес-</a:t>
            </a:r>
            <a:r>
              <a:rPr lang="uk-UA" dirty="0" err="1"/>
              <a:t>комунікаціи</a:t>
            </a:r>
            <a:r>
              <a:rPr lang="uk-UA" dirty="0"/>
              <a:t>̆. </a:t>
            </a:r>
            <a:r>
              <a:rPr lang="uk-UA" dirty="0" err="1"/>
              <a:t>Цеи</a:t>
            </a:r>
            <a:r>
              <a:rPr lang="uk-UA" dirty="0"/>
              <a:t>̆ феномен виокремився та формалізувався як наукова категорія, були описані типи та стилі </a:t>
            </a:r>
            <a:r>
              <a:rPr lang="uk-UA" dirty="0" err="1"/>
              <a:t>комунікаціи</a:t>
            </a:r>
            <a:r>
              <a:rPr lang="uk-UA" dirty="0"/>
              <a:t>̆, особливості оптимальної комунікації. </a:t>
            </a:r>
          </a:p>
          <a:p>
            <a:pPr algn="just"/>
            <a:r>
              <a:rPr lang="uk-UA" dirty="0"/>
              <a:t>Кінець ХХ-го століття та початок ХХІ-го характеризувався підвищенням темпів інтеграції та глобалізації економіки, а також зростанням політичної залежності одних народів від інших.</a:t>
            </a:r>
          </a:p>
          <a:p>
            <a:pPr algn="just"/>
            <a:r>
              <a:rPr lang="uk-UA" dirty="0"/>
              <a:t>Українські вчені-етики зазначають, що </a:t>
            </a:r>
            <a:r>
              <a:rPr lang="uk-UA" dirty="0" err="1"/>
              <a:t>різноманітнии</a:t>
            </a:r>
            <a:r>
              <a:rPr lang="uk-UA" dirty="0"/>
              <a:t>̆ світ людських відносин є сферою безпосередньої реалізації моральності, насамперед у тому аспекті, в якому він розкривається як комунікація, тобто як </a:t>
            </a:r>
            <a:r>
              <a:rPr lang="uk-UA" dirty="0" err="1"/>
              <a:t>міжсуб’єктна</a:t>
            </a:r>
            <a:r>
              <a:rPr lang="uk-UA" dirty="0"/>
              <a:t> взаємодія між людьми.</a:t>
            </a:r>
          </a:p>
          <a:p>
            <a:pPr algn="just"/>
            <a:endParaRPr lang="uk-UA" dirty="0"/>
          </a:p>
          <a:p>
            <a:pPr algn="ctr"/>
            <a:r>
              <a:rPr lang="uk-UA" b="1" dirty="0"/>
              <a:t>2.4. Етикет як сукупність правил поведінки людини</a:t>
            </a:r>
          </a:p>
          <a:p>
            <a:pPr algn="just"/>
            <a:endParaRPr lang="uk-UA" dirty="0"/>
          </a:p>
          <a:p>
            <a:pPr algn="just"/>
            <a:r>
              <a:rPr lang="uk-UA" dirty="0"/>
              <a:t>Культура спілкування має не тільки внутрішню (моральну, психологічну), а й зовнішню сторону – етикет, норми якого досить значущі в моральному плані.</a:t>
            </a:r>
          </a:p>
          <a:p>
            <a:pPr algn="just"/>
            <a:r>
              <a:rPr lang="uk-UA" dirty="0"/>
              <a:t>Етикет – це сукупність правил поведінки, які регулюють зовнішні прояви людських стосунків (ставлення до інших </a:t>
            </a:r>
            <a:r>
              <a:rPr lang="uk-UA" dirty="0" err="1"/>
              <a:t>людеи</a:t>
            </a:r>
            <a:r>
              <a:rPr lang="uk-UA" dirty="0"/>
              <a:t>̆, форми звертання, поведінку, манери тощо). Це складова зовнішньої культури окремої людини і суспільства загалом. Людина, спілкуючись відповідно до </a:t>
            </a:r>
            <a:r>
              <a:rPr lang="uk-UA" dirty="0" err="1"/>
              <a:t>загальноприйнятих</a:t>
            </a:r>
            <a:r>
              <a:rPr lang="uk-UA" dirty="0"/>
              <a:t> норм і правил, демонструє свою готовність зважати на ту спільноту </a:t>
            </a:r>
            <a:r>
              <a:rPr lang="uk-UA" dirty="0" err="1"/>
              <a:t>людеи</a:t>
            </a:r>
            <a:r>
              <a:rPr lang="uk-UA" dirty="0"/>
              <a:t>̆, серед яких вона живе.</a:t>
            </a:r>
          </a:p>
        </p:txBody>
      </p:sp>
    </p:spTree>
    <p:extLst>
      <p:ext uri="{BB962C8B-B14F-4D97-AF65-F5344CB8AC3E}">
        <p14:creationId xmlns:p14="http://schemas.microsoft.com/office/powerpoint/2010/main" val="1232097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BD9994D-E3C1-45CA-93DB-5F58BC53410F}"/>
              </a:ext>
            </a:extLst>
          </p:cNvPr>
          <p:cNvSpPr>
            <a:spLocks noGrp="1"/>
          </p:cNvSpPr>
          <p:nvPr>
            <p:ph idx="1"/>
          </p:nvPr>
        </p:nvSpPr>
        <p:spPr>
          <a:xfrm>
            <a:off x="266331" y="479393"/>
            <a:ext cx="11425560" cy="6045693"/>
          </a:xfrm>
        </p:spPr>
        <p:txBody>
          <a:bodyPr/>
          <a:lstStyle/>
          <a:p>
            <a:pPr algn="just"/>
            <a:r>
              <a:rPr lang="uk-UA" b="1" dirty="0"/>
              <a:t>Моральна основа етикету. </a:t>
            </a:r>
            <a:r>
              <a:rPr lang="uk-UA" dirty="0"/>
              <a:t>Моральною основою етикету є розроблені суспільством правила співжиття </a:t>
            </a:r>
            <a:r>
              <a:rPr lang="uk-UA" dirty="0" err="1"/>
              <a:t>людеи</a:t>
            </a:r>
            <a:r>
              <a:rPr lang="uk-UA" dirty="0"/>
              <a:t>̆, які забезпечують умови для нормальної громадської та особистої життєдіяльності. Ці норми виражають природне прагнення людини до встановлення з іншими справді людських стосунків, що базуються на взаємоповазі, гуманності та справедливості. Водночас правила етикету залежать від моральної культури особистості, відбивають її суть – тобто мотиви, потреби, цілі, установки тощо. </a:t>
            </a:r>
          </a:p>
          <a:p>
            <a:pPr algn="just"/>
            <a:r>
              <a:rPr lang="ru-RU" dirty="0" err="1"/>
              <a:t>Особливості</a:t>
            </a:r>
            <a:r>
              <a:rPr lang="ru-RU" dirty="0"/>
              <a:t> </a:t>
            </a:r>
            <a:r>
              <a:rPr lang="ru-RU" dirty="0" err="1"/>
              <a:t>ділового</a:t>
            </a:r>
            <a:r>
              <a:rPr lang="ru-RU" dirty="0"/>
              <a:t> </a:t>
            </a:r>
            <a:r>
              <a:rPr lang="ru-RU" dirty="0" err="1"/>
              <a:t>етикету</a:t>
            </a:r>
            <a:r>
              <a:rPr lang="ru-RU" dirty="0"/>
              <a:t>. На </a:t>
            </a:r>
            <a:r>
              <a:rPr lang="ru-RU" dirty="0" err="1"/>
              <a:t>роботі</a:t>
            </a:r>
            <a:r>
              <a:rPr lang="ru-RU" dirty="0"/>
              <a:t> </a:t>
            </a:r>
            <a:r>
              <a:rPr lang="ru-RU" dirty="0" err="1"/>
              <a:t>людина</a:t>
            </a:r>
            <a:r>
              <a:rPr lang="ru-RU" dirty="0"/>
              <a:t> проводить </a:t>
            </a:r>
            <a:r>
              <a:rPr lang="ru-RU" dirty="0" err="1"/>
              <a:t>більшу</a:t>
            </a:r>
            <a:r>
              <a:rPr lang="ru-RU" dirty="0"/>
              <a:t> </a:t>
            </a:r>
            <a:r>
              <a:rPr lang="ru-RU" dirty="0" err="1"/>
              <a:t>частину</a:t>
            </a:r>
            <a:r>
              <a:rPr lang="ru-RU" dirty="0"/>
              <a:t> </a:t>
            </a:r>
            <a:r>
              <a:rPr lang="ru-RU" dirty="0" err="1"/>
              <a:t>свого</a:t>
            </a:r>
            <a:r>
              <a:rPr lang="ru-RU" dirty="0"/>
              <a:t> </a:t>
            </a:r>
            <a:r>
              <a:rPr lang="ru-RU" dirty="0" err="1"/>
              <a:t>життя</a:t>
            </a:r>
            <a:r>
              <a:rPr lang="ru-RU" dirty="0"/>
              <a:t> і тому </a:t>
            </a:r>
            <a:r>
              <a:rPr lang="ru-RU" dirty="0" err="1"/>
              <a:t>їи</a:t>
            </a:r>
            <a:r>
              <a:rPr lang="ru-RU" dirty="0"/>
              <a:t>̆ </a:t>
            </a:r>
            <a:r>
              <a:rPr lang="ru-RU" dirty="0" err="1"/>
              <a:t>приємніше</a:t>
            </a:r>
            <a:r>
              <a:rPr lang="ru-RU" dirty="0"/>
              <a:t> </a:t>
            </a:r>
            <a:r>
              <a:rPr lang="ru-RU" dirty="0" err="1"/>
              <a:t>працювати</a:t>
            </a:r>
            <a:r>
              <a:rPr lang="ru-RU" dirty="0"/>
              <a:t> там, де </a:t>
            </a:r>
            <a:r>
              <a:rPr lang="ru-RU" dirty="0" err="1"/>
              <a:t>панує</a:t>
            </a:r>
            <a:r>
              <a:rPr lang="ru-RU" dirty="0"/>
              <a:t> </a:t>
            </a:r>
            <a:r>
              <a:rPr lang="ru-RU" dirty="0" err="1"/>
              <a:t>взаємоповага</a:t>
            </a:r>
            <a:r>
              <a:rPr lang="ru-RU" dirty="0"/>
              <a:t> й </a:t>
            </a:r>
            <a:r>
              <a:rPr lang="ru-RU" dirty="0" err="1"/>
              <a:t>усі</a:t>
            </a:r>
            <a:r>
              <a:rPr lang="ru-RU" dirty="0"/>
              <a:t> </a:t>
            </a:r>
            <a:r>
              <a:rPr lang="ru-RU" dirty="0" err="1"/>
              <a:t>дотримуються</a:t>
            </a:r>
            <a:r>
              <a:rPr lang="ru-RU" dirty="0"/>
              <a:t> </a:t>
            </a:r>
            <a:r>
              <a:rPr lang="ru-RU" dirty="0" err="1"/>
              <a:t>етичних</a:t>
            </a:r>
            <a:r>
              <a:rPr lang="ru-RU" dirty="0"/>
              <a:t> норм та правил </a:t>
            </a:r>
            <a:r>
              <a:rPr lang="ru-RU" dirty="0" err="1"/>
              <a:t>етикету</a:t>
            </a:r>
            <a:r>
              <a:rPr lang="ru-RU" dirty="0"/>
              <a:t>.</a:t>
            </a:r>
          </a:p>
          <a:p>
            <a:pPr algn="just"/>
            <a:r>
              <a:rPr lang="ru-RU" dirty="0" err="1"/>
              <a:t>Етикет</a:t>
            </a:r>
            <a:r>
              <a:rPr lang="ru-RU" dirty="0"/>
              <a:t> у </a:t>
            </a:r>
            <a:r>
              <a:rPr lang="ru-RU" dirty="0" err="1"/>
              <a:t>взаєминах</a:t>
            </a:r>
            <a:r>
              <a:rPr lang="ru-RU" dirty="0"/>
              <a:t> з </a:t>
            </a:r>
            <a:r>
              <a:rPr lang="ru-RU" dirty="0" err="1"/>
              <a:t>іноземцями</a:t>
            </a:r>
            <a:r>
              <a:rPr lang="ru-RU" dirty="0"/>
              <a:t>. Коли доводиться </a:t>
            </a:r>
            <a:r>
              <a:rPr lang="ru-RU" dirty="0" err="1"/>
              <a:t>мати</a:t>
            </a:r>
            <a:r>
              <a:rPr lang="ru-RU" dirty="0"/>
              <a:t> справу з </a:t>
            </a:r>
            <a:r>
              <a:rPr lang="ru-RU" dirty="0" err="1"/>
              <a:t>іноземцями</a:t>
            </a:r>
            <a:r>
              <a:rPr lang="ru-RU" dirty="0"/>
              <a:t>, </a:t>
            </a:r>
            <a:r>
              <a:rPr lang="ru-RU" dirty="0" err="1"/>
              <a:t>можуть</a:t>
            </a:r>
            <a:r>
              <a:rPr lang="ru-RU" dirty="0"/>
              <a:t> </a:t>
            </a:r>
            <a:r>
              <a:rPr lang="ru-RU" dirty="0" err="1"/>
              <a:t>виникати</a:t>
            </a:r>
            <a:r>
              <a:rPr lang="ru-RU" dirty="0"/>
              <a:t> </a:t>
            </a:r>
            <a:r>
              <a:rPr lang="ru-RU" dirty="0" err="1"/>
              <a:t>деякі</a:t>
            </a:r>
            <a:r>
              <a:rPr lang="ru-RU" dirty="0"/>
              <a:t> </a:t>
            </a:r>
            <a:r>
              <a:rPr lang="ru-RU" dirty="0" err="1"/>
              <a:t>проблеми</a:t>
            </a:r>
            <a:r>
              <a:rPr lang="ru-RU" dirty="0"/>
              <a:t>. Те, </a:t>
            </a:r>
            <a:r>
              <a:rPr lang="ru-RU" dirty="0" err="1"/>
              <a:t>що</a:t>
            </a:r>
            <a:r>
              <a:rPr lang="ru-RU" dirty="0"/>
              <a:t> в </a:t>
            </a:r>
            <a:r>
              <a:rPr lang="ru-RU" dirty="0" err="1"/>
              <a:t>одніи</a:t>
            </a:r>
            <a:r>
              <a:rPr lang="ru-RU" dirty="0"/>
              <a:t>̆ </a:t>
            </a:r>
            <a:r>
              <a:rPr lang="ru-RU" dirty="0" err="1"/>
              <a:t>країні</a:t>
            </a:r>
            <a:r>
              <a:rPr lang="ru-RU" dirty="0"/>
              <a:t> </a:t>
            </a:r>
            <a:r>
              <a:rPr lang="ru-RU" dirty="0" err="1"/>
              <a:t>вважається</a:t>
            </a:r>
            <a:r>
              <a:rPr lang="ru-RU" dirty="0"/>
              <a:t> хорошими манерами, в </a:t>
            </a:r>
            <a:r>
              <a:rPr lang="ru-RU" dirty="0" err="1"/>
              <a:t>іншіи</a:t>
            </a:r>
            <a:r>
              <a:rPr lang="ru-RU" dirty="0"/>
              <a:t>̆ </a:t>
            </a:r>
            <a:r>
              <a:rPr lang="ru-RU" dirty="0" err="1"/>
              <a:t>розглядається</a:t>
            </a:r>
            <a:r>
              <a:rPr lang="ru-RU" dirty="0"/>
              <a:t> як </a:t>
            </a:r>
            <a:r>
              <a:rPr lang="ru-RU" dirty="0" err="1"/>
              <a:t>ексцентричність</a:t>
            </a:r>
            <a:r>
              <a:rPr lang="ru-RU" dirty="0"/>
              <a:t>.</a:t>
            </a:r>
          </a:p>
          <a:p>
            <a:pPr algn="just"/>
            <a:endParaRPr lang="ru-RU" dirty="0"/>
          </a:p>
          <a:p>
            <a:pPr algn="ctr"/>
            <a:r>
              <a:rPr lang="ru-RU" b="1" dirty="0"/>
              <a:t>2.5. </a:t>
            </a:r>
            <a:r>
              <a:rPr lang="ru-RU" b="1" dirty="0" err="1"/>
              <a:t>Діловий</a:t>
            </a:r>
            <a:r>
              <a:rPr lang="ru-RU" b="1" dirty="0"/>
              <a:t> стиль: </a:t>
            </a:r>
            <a:r>
              <a:rPr lang="ru-RU" b="1" dirty="0" err="1"/>
              <a:t>візитні</a:t>
            </a:r>
            <a:r>
              <a:rPr lang="ru-RU" b="1" dirty="0"/>
              <a:t> </a:t>
            </a:r>
            <a:r>
              <a:rPr lang="ru-RU" b="1" dirty="0" err="1"/>
              <a:t>картки</a:t>
            </a:r>
            <a:r>
              <a:rPr lang="ru-RU" b="1" dirty="0"/>
              <a:t>, </a:t>
            </a:r>
            <a:r>
              <a:rPr lang="ru-RU" b="1" dirty="0" err="1"/>
              <a:t>одяг</a:t>
            </a:r>
            <a:r>
              <a:rPr lang="ru-RU" b="1" dirty="0"/>
              <a:t> </a:t>
            </a:r>
            <a:r>
              <a:rPr lang="ru-RU" b="1" dirty="0" err="1"/>
              <a:t>ділової</a:t>
            </a:r>
            <a:r>
              <a:rPr lang="ru-RU" b="1" dirty="0"/>
              <a:t> </a:t>
            </a:r>
            <a:r>
              <a:rPr lang="ru-RU" b="1" dirty="0" err="1"/>
              <a:t>людини</a:t>
            </a:r>
            <a:r>
              <a:rPr lang="ru-RU" b="1" dirty="0"/>
              <a:t>, </a:t>
            </a:r>
            <a:r>
              <a:rPr lang="ru-RU" b="1" dirty="0" err="1"/>
              <a:t>сувеніри</a:t>
            </a:r>
            <a:r>
              <a:rPr lang="ru-RU" b="1" dirty="0"/>
              <a:t> та </a:t>
            </a:r>
            <a:r>
              <a:rPr lang="ru-RU" b="1" dirty="0" err="1"/>
              <a:t>подарунки</a:t>
            </a:r>
            <a:r>
              <a:rPr lang="ru-RU" b="1" dirty="0"/>
              <a:t>, </a:t>
            </a:r>
            <a:r>
              <a:rPr lang="ru-RU" b="1" dirty="0" err="1"/>
              <a:t>етикет</a:t>
            </a:r>
            <a:r>
              <a:rPr lang="ru-RU" b="1" dirty="0"/>
              <a:t> за столом</a:t>
            </a:r>
          </a:p>
          <a:p>
            <a:pPr algn="ctr"/>
            <a:endParaRPr lang="ru-RU" b="1" dirty="0"/>
          </a:p>
          <a:p>
            <a:pPr algn="just"/>
            <a:r>
              <a:rPr lang="uk-UA" dirty="0"/>
              <a:t>Візитні картки. У діловому спілкуванні </a:t>
            </a:r>
            <a:r>
              <a:rPr lang="uk-UA" dirty="0" err="1"/>
              <a:t>прийнято</a:t>
            </a:r>
            <a:r>
              <a:rPr lang="uk-UA" dirty="0"/>
              <a:t> обмінюватися візитними картками (візитівками).</a:t>
            </a:r>
          </a:p>
        </p:txBody>
      </p:sp>
    </p:spTree>
    <p:extLst>
      <p:ext uri="{BB962C8B-B14F-4D97-AF65-F5344CB8AC3E}">
        <p14:creationId xmlns:p14="http://schemas.microsoft.com/office/powerpoint/2010/main" val="2056238784"/>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71</TotalTime>
  <Words>4637</Words>
  <Application>Microsoft Office PowerPoint</Application>
  <PresentationFormat>Широкоэкранный</PresentationFormat>
  <Paragraphs>162</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Arial</vt:lpstr>
      <vt:lpstr>Trebuchet MS</vt:lpstr>
      <vt:lpstr>Wingdings 3</vt:lpstr>
      <vt:lpstr>Аспект</vt:lpstr>
      <vt:lpstr>ЕТИЧНІ АСПЕКТИ БІЗНЕС-КОМУНІКАЦІЙ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КОМУНІКАЦІЇ У БІЗНЕСІ: ПОНЯТТЯ, РОЛЬ, ВИДИ, ФОРМИ, ПРОЦЕС</dc:title>
  <dc:creator>Admin</dc:creator>
  <cp:lastModifiedBy>Admin</cp:lastModifiedBy>
  <cp:revision>11</cp:revision>
  <dcterms:created xsi:type="dcterms:W3CDTF">2023-09-03T09:52:34Z</dcterms:created>
  <dcterms:modified xsi:type="dcterms:W3CDTF">2023-09-06T14:21:40Z</dcterms:modified>
</cp:coreProperties>
</file>