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81" r:id="rId8"/>
    <p:sldId id="282" r:id="rId9"/>
    <p:sldId id="283" r:id="rId10"/>
    <p:sldId id="285" r:id="rId11"/>
    <p:sldId id="286" r:id="rId12"/>
    <p:sldId id="292" r:id="rId13"/>
    <p:sldId id="284" r:id="rId14"/>
    <p:sldId id="263" r:id="rId15"/>
    <p:sldId id="288" r:id="rId16"/>
    <p:sldId id="289" r:id="rId17"/>
    <p:sldId id="290" r:id="rId18"/>
    <p:sldId id="269" r:id="rId19"/>
    <p:sldId id="291" r:id="rId20"/>
    <p:sldId id="273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40" autoAdjust="0"/>
  </p:normalViewPr>
  <p:slideViewPr>
    <p:cSldViewPr>
      <p:cViewPr varScale="1">
        <p:scale>
          <a:sx n="75" d="100"/>
          <a:sy n="75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A05F-7484-4ED0-A6C5-DD16DD697173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8136-A544-493E-B94B-006A878C4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E943-7243-4024-841D-622FA2C73782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E4BF-1463-4B66-B5BF-8F40E262C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71E3-DCFA-4711-B121-716EE2B439A8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7B1-D79D-4277-BDDF-8820A9078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50CD-6AFD-48F7-993C-4772F5205A8A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838D-84FA-463B-B0B0-38100F471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5852-F936-45FC-8C18-B2D6DD8FDDFB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976-8A82-4BE9-8425-9173AF37A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EDE4-C33E-4BE1-B1D8-3446D7DDCA0D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15E2-D06A-4006-A018-7D406266E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D2F3-51E4-4240-8DDE-A50E4DE9045B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556C-0A3C-49F7-80FB-999DA9CE9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385D-0427-428A-A3B6-AEF7D8F01183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6939-8E52-497C-BBD9-BAC162EF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0D6-3216-4C17-9530-11B829FC3FC3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E0C0-3599-46E2-AB2E-A0B1C37D2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25573-553A-4480-A688-64B4F9ABC2D0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FDA2-17A8-4E4E-89E5-DB8B03707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BEFB-E9B4-45DC-9C9F-4FC74A45EF48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1CB0-95A0-4BFE-89AA-0EB67E63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AF4B0-D62F-41FD-BA1A-55A103C5B551}" type="datetimeFigureOut">
              <a:rPr lang="ru-RU"/>
              <a:pPr>
                <a:defRPr/>
              </a:pPr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D6D9B-5C58-4173-BACC-68560EC8D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la.org.ua/bibliomist/resursi/bibliotechni-blogi" TargetMode="External"/><Relationship Id="rId2" Type="http://schemas.openxmlformats.org/officeDocument/2006/relationships/hyperlink" Target="http://www.znu.edu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96913" y="1989138"/>
            <a:ext cx="7772400" cy="2017712"/>
          </a:xfrm>
        </p:spPr>
        <p:txBody>
          <a:bodyPr/>
          <a:lstStyle/>
          <a:p>
            <a:pPr eaLnBrk="1" hangingPunct="1"/>
            <a:r>
              <a:rPr lang="uk-UA" sz="2800" smtClean="0"/>
              <a:t>Запорізький національний університет</a:t>
            </a:r>
            <a:br>
              <a:rPr lang="uk-UA" sz="2800" smtClean="0"/>
            </a:br>
            <a:r>
              <a:rPr lang="uk-UA" sz="2800" smtClean="0"/>
              <a:t>Кафедра фізіології, імунології і  біохімії </a:t>
            </a:r>
            <a:br>
              <a:rPr lang="uk-UA" sz="2800" smtClean="0"/>
            </a:br>
            <a:r>
              <a:rPr lang="uk-UA" sz="2800" smtClean="0"/>
              <a:t>з курсом цивільного захисту та медицини 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 </a:t>
            </a:r>
            <a:br>
              <a:rPr lang="uk-UA" sz="4000" smtClean="0"/>
            </a:br>
            <a:r>
              <a:rPr lang="uk-UA" sz="4000" smtClean="0">
                <a:solidFill>
                  <a:srgbClr val="632523"/>
                </a:solidFill>
              </a:rPr>
              <a:t> </a:t>
            </a:r>
            <a:br>
              <a:rPr lang="uk-UA" sz="4000" smtClean="0">
                <a:solidFill>
                  <a:srgbClr val="632523"/>
                </a:solidFill>
              </a:rPr>
            </a:br>
            <a:r>
              <a:rPr lang="uk-UA" sz="4000" smtClean="0">
                <a:solidFill>
                  <a:srgbClr val="632523"/>
                </a:solidFill>
              </a:rPr>
              <a:t>Навчальна дисципліна</a:t>
            </a:r>
            <a:br>
              <a:rPr lang="uk-UA" sz="4000" smtClean="0">
                <a:solidFill>
                  <a:srgbClr val="632523"/>
                </a:solidFill>
              </a:rPr>
            </a:br>
            <a:r>
              <a:rPr lang="uk-UA" sz="4000" smtClean="0">
                <a:solidFill>
                  <a:srgbClr val="632523"/>
                </a:solidFill>
              </a:rPr>
              <a:t> </a:t>
            </a:r>
            <a:r>
              <a:rPr lang="uk-UA" sz="4000" b="1" smtClean="0">
                <a:solidFill>
                  <a:srgbClr val="632523"/>
                </a:solidFill>
              </a:rPr>
              <a:t>«Фізіологія крові»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 </a:t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ru-RU" sz="4000" smtClean="0"/>
              <a:t> </a:t>
            </a:r>
            <a:r>
              <a:rPr lang="uk-UA" sz="4000" smtClean="0"/>
              <a:t/>
            </a:r>
            <a:br>
              <a:rPr lang="uk-UA" sz="4000" smtClean="0"/>
            </a:br>
            <a:endParaRPr lang="uk-UA" sz="400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4076700"/>
            <a:ext cx="4465637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smtClean="0">
                <a:solidFill>
                  <a:schemeClr val="tx1"/>
                </a:solidFill>
              </a:rPr>
              <a:t> </a:t>
            </a:r>
            <a:br>
              <a:rPr lang="uk-UA" sz="2800" smtClean="0">
                <a:solidFill>
                  <a:schemeClr val="tx1"/>
                </a:solidFill>
              </a:rPr>
            </a:br>
            <a:r>
              <a:rPr lang="uk-UA" sz="2800" smtClean="0">
                <a:solidFill>
                  <a:schemeClr val="tx1"/>
                </a:solidFill>
              </a:rPr>
              <a:t>Викладач курсу – доцент Григорова Н.В.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800" smtClean="0">
                <a:solidFill>
                  <a:schemeClr val="tx1"/>
                </a:solidFill>
              </a:rPr>
              <a:t>м. Запоріжжя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>
                <a:solidFill>
                  <a:schemeClr val="tx1"/>
                </a:solidFill>
              </a:rPr>
              <a:t>2019 рік</a:t>
            </a:r>
          </a:p>
          <a:p>
            <a:pPr eaLnBrk="1" hangingPunct="1">
              <a:lnSpc>
                <a:spcPct val="80000"/>
              </a:lnSpc>
            </a:pPr>
            <a:endParaRPr lang="uk-UA" sz="280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Картинки по запросу з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5. </a:t>
            </a:r>
            <a:r>
              <a:rPr lang="ru-RU" sz="3200" b="1" i="1" smtClean="0"/>
              <a:t>Сполуки гемоглобіну та його функції </a:t>
            </a:r>
            <a:endParaRPr lang="uk-UA" sz="3200" b="1" i="1" smtClean="0"/>
          </a:p>
        </p:txBody>
      </p:sp>
      <p:sp>
        <p:nvSpPr>
          <p:cNvPr id="22530" name="Объект 4"/>
          <p:cNvSpPr>
            <a:spLocks noGrp="1"/>
          </p:cNvSpPr>
          <p:nvPr>
            <p:ph idx="4294967295"/>
          </p:nvPr>
        </p:nvSpPr>
        <p:spPr>
          <a:xfrm>
            <a:off x="2555875" y="1052513"/>
            <a:ext cx="6480175" cy="579596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Структурна характеристика гемоглобіну (рівні організації молекули гемоглобіну, особливості будови гемоглобіну дорослих людей, дітей та плода).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Сполуки гемоглобіну (фізіологічні сполуки: оксигемоглобін, карбогемоглобін, міоглобін; патологічні сполуки: метгемоглобін, карбоксигемоглобін). 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Функції гемоглобіну.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Надходження заліза в організм і синтез гемоглобіну (особливості синтезу, форми транспортування та депонування заліза в організмі).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uk-UA" sz="2400" smtClean="0"/>
          </a:p>
        </p:txBody>
      </p:sp>
      <p:pic>
        <p:nvPicPr>
          <p:cNvPr id="22531" name="Picture 8" descr="Картинки по запросу іонний склад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429000"/>
            <a:ext cx="17986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10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Picture 1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13100"/>
            <a:ext cx="15367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08050"/>
            <a:ext cx="19145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129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Картинки по запросу гемоглобін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5445125"/>
            <a:ext cx="18732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6. Анемії</a:t>
            </a:r>
            <a:r>
              <a:rPr lang="ru-RU" sz="3200" b="1" i="1" smtClean="0"/>
              <a:t> </a:t>
            </a:r>
            <a:endParaRPr lang="uk-UA" sz="3200" b="1" i="1" smtClean="0"/>
          </a:p>
        </p:txBody>
      </p:sp>
      <p:sp>
        <p:nvSpPr>
          <p:cNvPr id="23554" name="Объект 4"/>
          <p:cNvSpPr>
            <a:spLocks noGrp="1"/>
          </p:cNvSpPr>
          <p:nvPr>
            <p:ph idx="4294967295"/>
          </p:nvPr>
        </p:nvSpPr>
        <p:spPr>
          <a:xfrm>
            <a:off x="2555875" y="908050"/>
            <a:ext cx="6480175" cy="5940425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Етіологія та класифікація анемій. </a:t>
            </a:r>
          </a:p>
          <a:p>
            <a:pPr algn="r" eaLnBrk="1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Постгеморагічні анемії  (гострі, хронічні).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Гемолітичні анемії (спадкові: мембранопатії, ензимопатії, гемоглобінопатії; набуті: імунні, аутоімунні, ізоімунні, анемії під дією прямих гемолізинів та інших пошкоджуючих факторів).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Анемії внаслідок порушення кровотворення (залізодефіцитні, В12-дефіцитні,                     фолієводефіцитні анемії, перніціозна анемія, або хвороба Аддисона-Бірмера).</a:t>
            </a:r>
          </a:p>
          <a:p>
            <a:pPr algn="r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Гіпо- та апластичні анемії</a:t>
            </a:r>
            <a:r>
              <a:rPr lang="uk-UA" sz="1800" smtClean="0"/>
              <a:t>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endParaRPr lang="uk-UA" sz="1800" smtClean="0"/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uk-UA" sz="2400" smtClean="0"/>
          </a:p>
        </p:txBody>
      </p:sp>
      <p:sp>
        <p:nvSpPr>
          <p:cNvPr id="23555" name="AutoShape 8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AutoShape 10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7" name="Picture 12" descr="Картинки по запросу еритроцити 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22304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14" descr="Картинки по запросу анемії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AutoShape 20" descr="Картинки по запросу анемії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AutoShape 24" descr="Картинки по запросу патологические формы эритроцитов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AutoShape 26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2" name="Picture 28" descr="Картинки по запросу анемії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2882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AutoShape 30" descr="Картинки по запросу анемії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AutoShape 32" descr="Картинки по запросу анемії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5" name="Picture 3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933825"/>
            <a:ext cx="26622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237163"/>
            <a:ext cx="29527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60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РОЗДІЛ 2</a:t>
            </a:r>
            <a:r>
              <a:rPr lang="uk-UA" sz="3200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3200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2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2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Захисні функції крові</a:t>
            </a:r>
            <a:r>
              <a:rPr lang="uk-UA" sz="32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uk-UA" sz="2400" smtClean="0"/>
              <a:t/>
            </a:r>
            <a:br>
              <a:rPr lang="uk-UA" sz="2400" smtClean="0"/>
            </a:br>
            <a:r>
              <a:rPr lang="uk-UA" sz="2800" b="1" i="1" smtClean="0"/>
              <a:t>Тема 7. </a:t>
            </a:r>
            <a:r>
              <a:rPr lang="uk-UA" sz="3200" b="1" i="1" smtClean="0"/>
              <a:t>Морфофункціональна характеристика лейкоцитів</a:t>
            </a:r>
          </a:p>
        </p:txBody>
      </p:sp>
      <p:sp>
        <p:nvSpPr>
          <p:cNvPr id="24578" name="Объект 3"/>
          <p:cNvSpPr>
            <a:spLocks noGrp="1"/>
          </p:cNvSpPr>
          <p:nvPr>
            <p:ph sz="half" idx="4294967295"/>
          </p:nvPr>
        </p:nvSpPr>
        <p:spPr>
          <a:xfrm>
            <a:off x="2124075" y="4581525"/>
            <a:ext cx="442913" cy="844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   </a:t>
            </a:r>
            <a:endParaRPr lang="uk-UA" sz="2800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24580" name="Picture 7" descr="Картинки по запросу іонний склад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57563"/>
            <a:ext cx="3168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059113" y="2060575"/>
            <a:ext cx="5761037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FontTx/>
              <a:buChar char="•"/>
            </a:pPr>
            <a:r>
              <a:rPr lang="uk-UA" sz="2000"/>
              <a:t> </a:t>
            </a:r>
            <a:r>
              <a:rPr lang="uk-UA" sz="2400"/>
              <a:t>Загальна характеристика лейкоцитів  (види лейкоцитів, лейкограмма, індекс, регенерації, функції лейкоцитів, види імунітету, види та стадії фагоцитозу).</a:t>
            </a:r>
          </a:p>
          <a:p>
            <a:pPr algn="r"/>
            <a:r>
              <a:rPr lang="uk-UA" sz="2400"/>
              <a:t> </a:t>
            </a:r>
            <a:r>
              <a:rPr lang="ru-RU" sz="2400"/>
              <a:t>    </a:t>
            </a:r>
            <a:endParaRPr lang="uk-UA" sz="2400"/>
          </a:p>
          <a:p>
            <a:pPr algn="r">
              <a:lnSpc>
                <a:spcPct val="90000"/>
              </a:lnSpc>
              <a:buFontTx/>
              <a:buChar char="•"/>
            </a:pPr>
            <a:r>
              <a:rPr lang="uk-UA" sz="2400"/>
              <a:t> Структурно-функціональні особливості різних форм гранулоцитів (базофілів, еозинофілів, нейтрофілів).</a:t>
            </a:r>
          </a:p>
          <a:p>
            <a:pPr algn="r">
              <a:buFontTx/>
              <a:buChar char="•"/>
            </a:pPr>
            <a:endParaRPr lang="uk-UA" sz="2400"/>
          </a:p>
          <a:p>
            <a:pPr algn="r">
              <a:lnSpc>
                <a:spcPct val="110000"/>
              </a:lnSpc>
              <a:buFontTx/>
              <a:buChar char="•"/>
            </a:pPr>
            <a:r>
              <a:rPr lang="uk-UA" sz="2400"/>
              <a:t> Структурно-функціональні особливості різних форм агранулоцитів </a:t>
            </a:r>
          </a:p>
          <a:p>
            <a:pPr algn="r">
              <a:lnSpc>
                <a:spcPct val="120000"/>
              </a:lnSpc>
            </a:pPr>
            <a:r>
              <a:rPr lang="uk-UA" sz="2400"/>
              <a:t>(лімфоцитів, моноцитів).</a:t>
            </a:r>
            <a:r>
              <a:rPr lang="uk-UA" sz="2000"/>
              <a:t> </a:t>
            </a:r>
          </a:p>
        </p:txBody>
      </p:sp>
      <p:pic>
        <p:nvPicPr>
          <p:cNvPr id="24582" name="Picture 10" descr="Картинки по запросу лейкоцит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26654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AutoShape 16" descr="Картинки по запросу лейкоцит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6" name="Picture 22" descr="Картинки по запросу фагоцитоз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13325"/>
            <a:ext cx="2519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24" descr="Картинки по запросу фагоцитоз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AutoShape 26" descr="Картинки по запросу фагоцитоз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AutoShape 28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AutoShape 30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AutoShape 32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92" name="Picture 34" descr="Картинки по запросу фагоцитоз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589588"/>
            <a:ext cx="19446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8. </a:t>
            </a:r>
            <a:r>
              <a:rPr lang="ru-RU" sz="3200" b="1" i="1" smtClean="0"/>
              <a:t>Зміни якісного та кількісного складу лейкоцитів</a:t>
            </a:r>
            <a:endParaRPr lang="uk-UA" sz="3200" b="1" i="1" smtClean="0"/>
          </a:p>
        </p:txBody>
      </p:sp>
      <p:sp>
        <p:nvSpPr>
          <p:cNvPr id="25602" name="Объект 4"/>
          <p:cNvSpPr>
            <a:spLocks noGrp="1"/>
          </p:cNvSpPr>
          <p:nvPr>
            <p:ph idx="4294967295"/>
          </p:nvPr>
        </p:nvSpPr>
        <p:spPr>
          <a:xfrm>
            <a:off x="2555875" y="1773238"/>
            <a:ext cx="6480175" cy="5075237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Патологічні форми лейкоцитів (регенеративні та дегенеративні форми, ознаки дегенерації).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Лейкоцитози (фізіологічні лейкоцитози, патологічні лейкоцитози, нейтрофілія, еозинофілія, базофілія, лімфоцитоз, моноцитоз). 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Лейкопенія (нейтропенія, базофілопенія, еозинопенія, моноцитопенія, лімфоцитопенія).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uk-UA" sz="2400" smtClean="0"/>
          </a:p>
        </p:txBody>
      </p:sp>
      <p:pic>
        <p:nvPicPr>
          <p:cNvPr id="25603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157788"/>
            <a:ext cx="25908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Картинки по запросу дегенеративні  форми лейкоцитів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219551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24145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9. Лейкози та лейкемоїдні реакції</a:t>
            </a:r>
          </a:p>
        </p:txBody>
      </p:sp>
      <p:sp>
        <p:nvSpPr>
          <p:cNvPr id="26626" name="Объект 4"/>
          <p:cNvSpPr>
            <a:spLocks noGrp="1"/>
          </p:cNvSpPr>
          <p:nvPr>
            <p:ph idx="1"/>
          </p:nvPr>
        </p:nvSpPr>
        <p:spPr>
          <a:xfrm>
            <a:off x="2555875" y="765175"/>
            <a:ext cx="6408738" cy="6092825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Етіологія, патогенез, класифікація лейкозів.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Гострі лейкози (гематологічна картина еритромієлозу, лімфобластного, мієлобластного, промієлоцитарного, монобластного, мегакаріобластного і недиференційованого лейкозів).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Хронічні лейкози (гематологічна картина хронічного мієлолейкозу, хронічного моноцитарного лейкозу, еритремії, хронічного лімфолейкозу, мієломної хвороби, макроглобулінемії Вальденстрема).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Лейкемоїдні реакції.</a:t>
            </a:r>
            <a:r>
              <a:rPr lang="uk-UA" sz="2000" smtClean="0"/>
              <a:t>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uk-UA" sz="2000" smtClean="0"/>
          </a:p>
        </p:txBody>
      </p:sp>
      <p:pic>
        <p:nvPicPr>
          <p:cNvPr id="26627" name="Picture 8" descr="Картинки по запросу дегенерація лейкоцитів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28813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Картинки по запросу лейкоз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25209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" descr="Картинки по запросу лейкози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97425"/>
            <a:ext cx="29527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4" descr="Картинки по запросу лейкемоїдні реакції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AutoShape 16" descr="Картинки по запросу лейкемоїдні реакції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2" name="Picture 18" descr="Картинки по запросу лейкемоїдні реакції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5300663"/>
            <a:ext cx="2232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10. Система гемостазу</a:t>
            </a:r>
            <a:r>
              <a:rPr lang="uk-UA" smtClean="0"/>
              <a:t> </a:t>
            </a:r>
          </a:p>
        </p:txBody>
      </p:sp>
      <p:sp>
        <p:nvSpPr>
          <p:cNvPr id="27650" name="Объект 4"/>
          <p:cNvSpPr>
            <a:spLocks noGrp="1"/>
          </p:cNvSpPr>
          <p:nvPr>
            <p:ph idx="4294967295"/>
          </p:nvPr>
        </p:nvSpPr>
        <p:spPr>
          <a:xfrm>
            <a:off x="2555875" y="765175"/>
            <a:ext cx="6480175" cy="60833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Структурно-функціональна характеристика тромбоцитів (будова, пластинчасті фактори зсідання крові, фізіологічне значення) 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Судинно-тромбоцитарний механізм гемостазу (характеристика стадій).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Коагуляційний механізм гемостазу (плазменні фактори зсідання крові, фази коагуляційного гемостазу). 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Антикоагуляційні механізми                              (первинні та вторинні інгібітори,                                      фактори, що пришвидшують гемокоагуляцію, фактори, що уповільнюють гемокоагуляцію).</a:t>
            </a:r>
          </a:p>
          <a:p>
            <a:pPr algn="r"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Фібриноліз  (фібринолітична система, активатори фібринолізу, інгібітори фібринолізу).  </a:t>
            </a:r>
          </a:p>
        </p:txBody>
      </p:sp>
      <p:pic>
        <p:nvPicPr>
          <p:cNvPr id="27651" name="Picture 1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19446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7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3455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2" descr="Картинки по запросу тромбоциты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81075"/>
            <a:ext cx="20177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3" descr="Картинки по запросу тромбоциты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484313"/>
            <a:ext cx="190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5" descr="Картинки по запросу гемостаз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3789363"/>
            <a:ext cx="2159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9" descr="Картинки по запросу гемостаз картин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5084763"/>
            <a:ext cx="2305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0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5683250"/>
            <a:ext cx="18002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AutoShape 32" descr="Похожее изображение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AutoShape 34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AutoShape 36" descr="Картинки по запросу parallel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11. Порушення зсідання крові</a:t>
            </a:r>
            <a:r>
              <a:rPr lang="ru-RU" smtClean="0"/>
              <a:t> </a:t>
            </a:r>
            <a:endParaRPr lang="uk-UA" smtClean="0"/>
          </a:p>
        </p:txBody>
      </p:sp>
      <p:sp>
        <p:nvSpPr>
          <p:cNvPr id="28674" name="Объект 4"/>
          <p:cNvSpPr>
            <a:spLocks noGrp="1"/>
          </p:cNvSpPr>
          <p:nvPr>
            <p:ph idx="4294967295"/>
          </p:nvPr>
        </p:nvSpPr>
        <p:spPr>
          <a:xfrm>
            <a:off x="2555875" y="1412875"/>
            <a:ext cx="6480175" cy="5435600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Зниження зсідання крові, або гіпокоагуляція (підвищена кровоточивість, геморагічний діатез). 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Підвищення зсідання крові , або гіперкоагуляція (підвищення тромбоутворення, тромбофілічний діатез). </a:t>
            </a:r>
          </a:p>
          <a:p>
            <a:pPr algn="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Тромбогеморагічний синдром, або виникнення поєдного стану підвищення тромбоутворення і кровоточивості.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Коагулопатії (набуті та вроджені).                                   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uk-UA" sz="2400" smtClean="0"/>
          </a:p>
        </p:txBody>
      </p:sp>
      <p:pic>
        <p:nvPicPr>
          <p:cNvPr id="28675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49725"/>
            <a:ext cx="14954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14" descr="Картинки по запросу коагулопатія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AutoShape 16" descr="Картинки по запросу коагулопатія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8" name="Picture 1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18716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20" descr="Картинки по запросу геморагічний діатез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0" name="Picture 28" descr="Картинки по запросу гіперкоагуляція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844675"/>
            <a:ext cx="1439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9" descr="Картинки по запросу геморагічний діатез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492375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076700"/>
            <a:ext cx="2089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1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5445125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12. </a:t>
            </a:r>
            <a:r>
              <a:rPr lang="ru-RU" sz="3200" b="1" i="1" smtClean="0"/>
              <a:t>Групи крові</a:t>
            </a:r>
            <a:r>
              <a:rPr lang="ru-RU" smtClean="0"/>
              <a:t> </a:t>
            </a:r>
            <a:endParaRPr lang="uk-UA" smtClean="0"/>
          </a:p>
        </p:txBody>
      </p:sp>
      <p:sp>
        <p:nvSpPr>
          <p:cNvPr id="29698" name="Объект 4"/>
          <p:cNvSpPr>
            <a:spLocks noGrp="1"/>
          </p:cNvSpPr>
          <p:nvPr>
            <p:ph idx="4294967295"/>
          </p:nvPr>
        </p:nvSpPr>
        <p:spPr>
          <a:xfrm>
            <a:off x="2555875" y="1412875"/>
            <a:ext cx="6480175" cy="5435600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Система АВО. </a:t>
            </a:r>
          </a:p>
          <a:p>
            <a:pPr algn="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Інші антигенні еритроцити (система Келл-Челано, система Кідд, система Лютеран, системи Даффі, система Дієго). </a:t>
            </a:r>
          </a:p>
          <a:p>
            <a:pPr algn="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Резус-фактор.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Принципи переливання крові.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uk-UA" sz="2400" smtClean="0"/>
          </a:p>
        </p:txBody>
      </p:sp>
      <p:pic>
        <p:nvPicPr>
          <p:cNvPr id="29699" name="Picture 15" descr="Картинки по запросу групи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836613"/>
            <a:ext cx="28797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7" descr="a-Zp90adJjxKACqrNRbKfP8bg6YP8nTBHadS6UI-1_HFZIvREBe0_Hhh8mmhi89KtPBbt00=s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781300"/>
            <a:ext cx="1657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Картинки по запросу функції еритроцитів  крові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08500"/>
            <a:ext cx="16573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AutoShape 22" descr="Картинки по запросу dosage effect blood grou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4" name="Picture 2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492375"/>
            <a:ext cx="16557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 descr="Картинки по запросу іонний склад крові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836613"/>
            <a:ext cx="25034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6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4724400"/>
            <a:ext cx="15843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8" descr="Картинки по запросу переливання крові картин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5300663"/>
            <a:ext cx="2520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463" y="6350"/>
            <a:ext cx="17605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РЕКОМЕНДОВАНА ЛІТЕРАТУРА</a:t>
            </a:r>
            <a:r>
              <a:rPr lang="uk-UA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Основна: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uk-UA" sz="4000" b="1" smtClean="0"/>
              <a:t> </a:t>
            </a:r>
            <a:endParaRPr lang="uk-UA" sz="4000" smtClean="0"/>
          </a:p>
        </p:txBody>
      </p:sp>
      <p:sp>
        <p:nvSpPr>
          <p:cNvPr id="30723" name="Объект 5"/>
          <p:cNvSpPr>
            <a:spLocks noGrp="1"/>
          </p:cNvSpPr>
          <p:nvPr>
            <p:ph idx="1"/>
          </p:nvPr>
        </p:nvSpPr>
        <p:spPr>
          <a:xfrm>
            <a:off x="250825" y="981075"/>
            <a:ext cx="8497888" cy="58769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Абдулкадыров К.М. Клиническая гематология: справочник /                                                  К.М. Абдулкадыров. –  СПб: Питер, 2006. – 448с.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Богданов А.Н. Изменения в системе крови в клинической практике /                                    А.Н. Богданов, С.В. Волошин, Т.Г. Кулибаба. – М.: Фолиант, 2017. – 172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Волкова С.А. Основы клинической гематологии / С.А. Волкова, Н.Н. Боровков. – Н.Новгород: Изд-во Нижегородской гос. Медицинской академии, 2013. – 400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Воробель А.В. Основи гематології: монографія / А.В. Воробель. – Івано-Франківськ:   Вид-во «Плай» ЦІТ Прикарпатського університету імені Василя Стефаника, 2009. – 148 с.   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Гематологія: посібник / За ред. А.Ф. Романової. – К.: Медицина, 2006. – 456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Гематология. Национальное руководство / Под ред. О.Я. Рукавицына. – М.: ГЭОТАР-Медиа, 2017. – 784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Гематологія і трансфузіологія / Під ред. С.М. Гайдукової – К.:ВПЦ «Три крапки», 2001. –752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Гематологические методы исследования. Клиническое значение показателей крови / [Блиндарь В. Н., Зубрихина Г. Н., Матвеева И. И., Кушлинский Н. Е.] – М.: МИА, 2013. –  96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Лабораторная гематология / [Луговская С.А., Морозова В.Т., Почтарь М.Е., Долгов В.В.] – М.: Триада, 2014. – 218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Льюс С.М. Практическая и лабораторная гематология / С.М. Льюс, Б. Бейн, И. Бейтс. – М.: ГЭОТАР-Медиа, 2009. – 672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Мамаев Н.Н. Гематология / Н.Н. Мамаев. – СПб: СпецЛит, 2011. – 615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Третяк Н.М. Гематологія / Н.М. Гематологія. – К.: Зовнішня торгівля, 2005. – 240 с. 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Фиясь А.Т. Основы клинической гематологии / А.Т. Фиясь, И.Р. Ерш. – Минск: Вышэйшая школа, 2013. – 271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600" smtClean="0"/>
              <a:t>Шиффман Ф. Дж. Патофизиология крови / Ф. Дж.  Шиффман: Пер. с англ.  Н.Б. Серебряной, В.И. Соловьева. – М.: СПб: Бином, 2016. – 448с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скачанные фай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84138"/>
            <a:ext cx="176371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Додаткова література: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uk-UA" sz="4000" b="1" smtClean="0"/>
              <a:t> </a:t>
            </a:r>
            <a:endParaRPr lang="uk-UA" sz="4000" smtClean="0"/>
          </a:p>
        </p:txBody>
      </p:sp>
      <p:sp>
        <p:nvSpPr>
          <p:cNvPr id="31747" name="Объект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567737" cy="6049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Анемии. Краткое руководство / Под ред. О.А. Рукавицына. –                                    М.: ГЭОТАР-Медиа, 2018. – 176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Бейн Б.Дж. Хронические миелоидные лейкозы / Б.Дж. Бейн,                                      Э. Матутес; Пер.с англ. С.В. Кузнецова; Под ред. А.Г. Туркиной.                                       – М.: Гранат, 2014. – 64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Гематологія і переливання крові: міжвідомчий збірник / Вип. 38. –                                К.: МПБП «Гордон», 2015. – 495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Григорова Н.В. Екологічна гематологія та ендокринологія: навчальний посібник / Н.В. Григорова, В.А.Єщенко. – Запоріжжя: ЗНУ, 2009. – 92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Григорова Н.В. Екологічна гематологія та ендокринологія: практикум /                       Н.В. Григорова, В.А. Єщенко. – Запоріжжя: ЗНУ, 2009. – 48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Донсков С.И. Новая тактика гемотрансфузионной терапии – от совместимости к идентичности / С.И. Донсков, Б.М. Уртаев, И.В. Дубинкин. – М.: Бином, 2015. – 270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Донсков С.И. Группы крови человека. Руководство по иммуносерологии /               С.И. Донсков, В.А. Мороков. – М.: Бином, 2014. – 1016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Дуткевич И.Г. Практическое руководство по клинической гемостазиологии (физиология системы гемостаза, геморрагические диатезы, тромбофилии) /             И.Г. Дуткевич., Е.Н. Сухомлина, Е.А.  Селиванов. – М.: Фолиант, 2014. – 272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Клінічна гематологія. Частина 1. Анемії: методичні вказівки для студентів і лікарів-інтернів / Упоряд. Л.В. Журавльова, О.О. Янкевич. –  Харків: ХНМУ,  2015. – 44 с.  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1800" smtClean="0"/>
              <a:t>Козинец Г.И. Кровь как индикатор состояния здоровья / Г.И. Козинец, В.В.Высоцкий. – М.: Практическая медицина, 2014. – 208 с.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08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350043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uk-UA" sz="2400" smtClean="0"/>
              <a:t>    </a:t>
            </a:r>
            <a:r>
              <a:rPr lang="uk-UA" sz="2000" smtClean="0"/>
              <a:t>Фізіологія крові – наука про кров. Слід пам'ятати, що кров – це всього лише дзеркало, що відбиває процеси в кровотворних органах, головним з яких                є кістковий мозок. Зміни складу крові можуть бути як обумовлені власно захворюваннями органів кровотворення, так і носять реактивний характер, тобто виникати у відповідь на різні патологічні процеси з боку інших органів           і систем.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uk-UA" sz="2000" smtClean="0"/>
              <a:t>    До гематологічних відносять хвороби, в основі яких лежать                    розлади та неоплазії клітин крові, а також порушення </a:t>
            </a:r>
            <a:r>
              <a:rPr lang="uk-UA" sz="2400" smtClean="0"/>
              <a:t> </a:t>
            </a:r>
            <a:r>
              <a:rPr lang="uk-UA" sz="2000" smtClean="0"/>
              <a:t>гемостазу, які супроводжуються переважно кровотечами. </a:t>
            </a:r>
            <a:endParaRPr lang="uk-UA" sz="2400" smtClean="0"/>
          </a:p>
          <a:p>
            <a:pPr marL="0" indent="0" algn="just" eaLnBrk="1" hangingPunct="1">
              <a:buFont typeface="Arial" charset="0"/>
              <a:buNone/>
            </a:pPr>
            <a:r>
              <a:rPr lang="uk-UA" sz="2000" smtClean="0"/>
              <a:t>	</a:t>
            </a:r>
          </a:p>
        </p:txBody>
      </p:sp>
      <p:sp>
        <p:nvSpPr>
          <p:cNvPr id="14339" name="AutoShape 6" descr="Картинки по запросу вязкість крові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AutoShape 8" descr="Картинки по запросу вязкість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1" name="Picture 10" descr="Картинки по запросу вязкість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49725"/>
            <a:ext cx="28797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1" descr="Картинки по запросу фібриноген плазми крові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4149725"/>
            <a:ext cx="327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2" descr="Картинки по запросу фібриноген плазми крові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724400"/>
            <a:ext cx="31686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00" y="4711700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endParaRPr lang="uk-UA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539750" y="549275"/>
            <a:ext cx="7993063" cy="57213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 Козловская (Лысенко) Л.В. Анемии. Краткое руководство. Библиотека                  врача-специалиста / Л.В. Козловская (Лысенко), Ю.С. Милованов;                   Под ред. Н.А. Мухина. – М.: ГЭОТАР-Медиа, 2016. – 120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Лабораторная диагностика системы гемостаза / [А.А. Козлов, Л.В. Натрус,                 П.А. Черновол и др.]. – М.: Литтерра, 2011. – 136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Луговская С.А. Гематологический атлас / С.А. Луговская, М.Е. Почтарь. –                 М.: Триада, 2016. – 434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Мамаев А.Н. Коагулопатии. Руководство / А.Н. Мамаев. – М.: ГЭОТАР-Медиа, 2012. – 264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Павлов А.Д. Эритропоэз, эритропоэтин, железо. Молекулярные и клинические аспекты. Руководство / А.Д. Павлов, Е.Ф. Морщакова,                А.Г. Румянцев. –  М.: ГЭОТАР-Медиа, 2011. – 304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Синьков С.В. Диагностика и коррекция расстройств в системе гемостаза /                 С.В. Синьков, И.Б. Заболотских. – М.: Практическая медицина, 2017. – 336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Тэмл Х. Атлас по гематологии / Х. Темл, Х. Диам, Т. Хаферлах : Пер. с англ.; Под ред. В.С. Камышникова. – М.: МЕДпресс-информ, 2017. –            208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Трансфузиология. Национальное руководство / Под ред.                                  А.А. Рагимова. – М.: ГЭОТАР-Медиа, 2012. – 1184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Физиология и патология гемостаза / Под ред.                                                  Н.И. Стуклова. – М.: ГЭОТАР-Медиа, 2016. – 112 с.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r>
              <a:rPr lang="ru-RU" sz="1800" smtClean="0"/>
              <a:t>Хвороби системи крові у дітей / [Г.С. Сенаторова,                                                       О.В. Ніколаєва, Н.І. Макєєва та ін.]. – Харків: ХНМУ, 2012. –                                   132 с. 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 startAt="11"/>
            </a:pPr>
            <a:endParaRPr lang="ru-RU" sz="180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uk-UA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70413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Інформаційні ресурси:</a:t>
            </a:r>
            <a:r>
              <a:rPr lang="uk-UA" sz="3600" smtClean="0"/>
              <a:t/>
            </a:r>
            <a:br>
              <a:rPr lang="uk-UA" sz="3600" smtClean="0"/>
            </a:br>
            <a:endParaRPr lang="uk-UA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11338"/>
            <a:ext cx="8229600" cy="4570412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/>
              <a:t> 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znu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edu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ua</a:t>
            </a:r>
            <a:r>
              <a:rPr lang="ru-RU" dirty="0"/>
              <a:t> /</a:t>
            </a:r>
            <a:r>
              <a:rPr lang="uk-UA" dirty="0"/>
              <a:t> Сайт Запорізького національного університету / Електронні ресурси бібліотеки.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nbuv</a:t>
            </a:r>
            <a:r>
              <a:rPr lang="ru-RU" dirty="0"/>
              <a:t>.</a:t>
            </a:r>
            <a:r>
              <a:rPr lang="en-US" dirty="0" err="1"/>
              <a:t>gov</a:t>
            </a:r>
            <a:r>
              <a:rPr lang="ru-RU" dirty="0"/>
              <a:t>.</a:t>
            </a:r>
            <a:r>
              <a:rPr lang="en-US" dirty="0" err="1"/>
              <a:t>ua</a:t>
            </a:r>
            <a:r>
              <a:rPr lang="ru-RU" dirty="0"/>
              <a:t> / </a:t>
            </a:r>
            <a:r>
              <a:rPr lang="uk-UA" dirty="0"/>
              <a:t>Національна бібліотека України ім. В.І. Вернадського.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 smtClean="0"/>
              <a:t>irbis-</a:t>
            </a:r>
            <a:r>
              <a:rPr lang="uk-UA" dirty="0" err="1" smtClean="0"/>
              <a:t>nbuv.gov.ua</a:t>
            </a:r>
            <a:r>
              <a:rPr lang="uk-UA" dirty="0" smtClean="0"/>
              <a:t>/</a:t>
            </a:r>
            <a:r>
              <a:rPr lang="uk-UA" dirty="0" err="1" smtClean="0"/>
              <a:t>cgi</a:t>
            </a:r>
            <a:r>
              <a:rPr lang="uk-UA" dirty="0"/>
              <a:t>.../</a:t>
            </a:r>
            <a:r>
              <a:rPr lang="uk-UA" dirty="0" err="1"/>
              <a:t>cgiirb</a:t>
            </a:r>
            <a:r>
              <a:rPr lang="uk-UA" dirty="0"/>
              <a:t>is_64.exe... / Комплексний </a:t>
            </a:r>
            <a:r>
              <a:rPr lang="uk-UA" dirty="0" err="1"/>
              <a:t>інформаційно-</a:t>
            </a:r>
            <a:r>
              <a:rPr lang="uk-UA" dirty="0"/>
              <a:t> бібліографічний сервіс Національна бібліотека України ім. В.І. Вернадського.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/>
              <a:t> </a:t>
            </a:r>
            <a:r>
              <a:rPr lang="uk-UA" u="sng" dirty="0" smtClean="0">
                <a:hlinkClick r:id="rId3"/>
              </a:rPr>
              <a:t>http</a:t>
            </a:r>
            <a:r>
              <a:rPr lang="uk-UA" u="sng" dirty="0">
                <a:hlinkClick r:id="rId3"/>
              </a:rPr>
              <a:t>://ula.org.ua/bibliomist/resursi/bibliotechni-blogi</a:t>
            </a:r>
            <a:r>
              <a:rPr lang="uk-UA" dirty="0"/>
              <a:t> / Список бібліотечних </a:t>
            </a:r>
            <a:r>
              <a:rPr lang="uk-UA" dirty="0" err="1"/>
              <a:t>блогів</a:t>
            </a:r>
            <a:r>
              <a:rPr lang="uk-UA" dirty="0"/>
              <a:t> (Українська бібліотечна асоціація</a:t>
            </a:r>
            <a:r>
              <a:rPr lang="uk-UA" dirty="0" smtClean="0"/>
              <a:t>).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88913"/>
            <a:ext cx="59388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EucrosiaUPC"/>
                <a:cs typeface="EucrosiaUPC"/>
              </a:rPr>
              <a:t>ДЯКУЮ ЗА УВАГУ!</a:t>
            </a:r>
            <a:endParaRPr lang="ru-RU" b="1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ea typeface="EucrosiaUPC"/>
              <a:cs typeface="EucrosiaUPC"/>
            </a:endParaRPr>
          </a:p>
        </p:txBody>
      </p:sp>
      <p:pic>
        <p:nvPicPr>
          <p:cNvPr id="34818" name="Picture 7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6863" y="1600200"/>
            <a:ext cx="60102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endParaRPr lang="uk-UA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3373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uk-UA" sz="2000" smtClean="0"/>
              <a:t>    Фізіологія крові є предметом, який має міждисциплінарний характер. Це зумовлено тим, що кров є унікальною комунікаційною тканиною, яка бере участь практично у всіх реакціях організму (адаптаційних, компенсаторних, патологічних).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uk-UA" sz="2000" smtClean="0"/>
              <a:t> Фізіологія крові тісно пов'язана з фундаментальними природничими дисциплінами, зокрема з анатомією, патофізіологією, цитогенетикою та молекулярною біологією. З гематології беруть свої витоки такі науки, як імунологія, гемастазіологія, трансфузіологія, трансплантологія.</a:t>
            </a:r>
            <a:r>
              <a:rPr lang="uk-UA" sz="2200" smtClean="0"/>
              <a:t>  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uk-UA" sz="2000" smtClean="0"/>
              <a:t>     Катастрофа на Чорнобильський атомній електростанції суттєво змінила стан екології в Україні, посилила негативний вплив факторів зовнішнього середовища на організм людини, зокрема, на найбільшу – кровотворну систему.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uk-UA" sz="2200" smtClean="0"/>
              <a:t>   </a:t>
            </a:r>
            <a:r>
              <a:rPr lang="uk-UA" sz="2000" smtClean="0"/>
              <a:t>Широке впровадження в клінічну практику імунофенотипових,  цитогенетичних, молекулярно-генетичних методів призвело за останні            20 років до еволюції поглядів на розуміння механізмів  розвитку та причин гематологічних хвороб.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uk-UA" sz="2200" smtClean="0"/>
              <a:t>   </a:t>
            </a:r>
            <a:r>
              <a:rPr lang="uk-UA" sz="2000" smtClean="0"/>
              <a:t>Розуміти механізми формування нормального складу крові периферичної крові  та причини її патологічних змін необхідно біологу кожної спеціалізації. Як викладач дисципліни я маю сподівання, що набуті знання після вивчення курсу стануть Вам у нагоді.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8769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smtClean="0"/>
              <a:t>    </a:t>
            </a:r>
            <a:r>
              <a:rPr lang="uk-UA" sz="2200" smtClean="0"/>
              <a:t>Мета курсу </a:t>
            </a:r>
            <a:r>
              <a:rPr lang="uk-UA" sz="2200" b="1" smtClean="0"/>
              <a:t>«</a:t>
            </a:r>
            <a:r>
              <a:rPr lang="uk-UA" sz="2200" b="1" u="sng" smtClean="0"/>
              <a:t>Фізіологія крові</a:t>
            </a:r>
            <a:r>
              <a:rPr lang="uk-UA" sz="2200" smtClean="0"/>
              <a:t>»: дати студентам загальні відомості про структуру, функції та порушення їх основних компонентів крові – плазми та формених елементів.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uk-UA" sz="2200" smtClean="0"/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Основними </a:t>
            </a:r>
            <a:r>
              <a:rPr lang="uk-UA" sz="2200" b="1" u="sng" smtClean="0">
                <a:solidFill>
                  <a:srgbClr val="632523"/>
                </a:solidFill>
              </a:rPr>
              <a:t>завданнями</a:t>
            </a:r>
            <a:r>
              <a:rPr lang="uk-UA" sz="2200" smtClean="0">
                <a:solidFill>
                  <a:srgbClr val="632523"/>
                </a:solidFill>
              </a:rPr>
              <a:t> </a:t>
            </a:r>
            <a:r>
              <a:rPr lang="uk-UA" sz="2200" smtClean="0"/>
              <a:t>вивчення дисципліни «Фізіологія крові» є: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uk-UA" sz="2200" smtClean="0"/>
              <a:t> розкрити роль складових крові в підтриманні гомеостазу в організмі;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uk-UA" sz="2200" smtClean="0"/>
              <a:t>сформулювати уявлення про клінічні, функціональні, метаболічні порушення і зміни червоної крові при різних видах анемії;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uk-UA" sz="2200" smtClean="0"/>
              <a:t>схарактеризувати кількісні та якісні зміни лейкоцитів, види лейкозів;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uk-UA" sz="2200" smtClean="0"/>
              <a:t>показати прояви, причини і механізми порушення зсідання крові в умовах норми і патології;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uk-UA" sz="2200" smtClean="0"/>
              <a:t>ознайомити з численними джерелами інформації, досяжними для активного навчання, та навчити ними користуватися;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uk-UA" sz="2200" smtClean="0"/>
              <a:t>розвивати здібності до логічного, систематичного порівняння нової інформації з наявними знаннями для вирішення гематологічних проблем.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ОСНОВНИХ ПОНЯТЬ: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569325" cy="55451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2400" b="1" i="1" u="sng" smtClean="0">
                <a:solidFill>
                  <a:srgbClr val="632523"/>
                </a:solidFill>
              </a:rPr>
              <a:t>Анемія (недокрів'я)</a:t>
            </a:r>
            <a:r>
              <a:rPr lang="uk-UA" sz="2400" b="1" u="sng" smtClean="0">
                <a:solidFill>
                  <a:srgbClr val="632523"/>
                </a:solidFill>
              </a:rPr>
              <a:t> </a:t>
            </a:r>
            <a:r>
              <a:rPr lang="uk-UA" sz="2400" b="1" smtClean="0"/>
              <a:t>– </a:t>
            </a:r>
            <a:r>
              <a:rPr lang="uk-UA" sz="2400" smtClean="0"/>
              <a:t>патологічний стан, який характеризується зменшенням концентрації гемоглобіну та у більшості випадків кількості еритроцитів в одиниці об'єму крові.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b="1" i="1" u="sng" smtClean="0">
                <a:solidFill>
                  <a:srgbClr val="632523"/>
                </a:solidFill>
              </a:rPr>
              <a:t>Гемостаз</a:t>
            </a:r>
            <a:r>
              <a:rPr lang="uk-UA" sz="2400" u="sng" smtClean="0">
                <a:solidFill>
                  <a:srgbClr val="632523"/>
                </a:solidFill>
              </a:rPr>
              <a:t> </a:t>
            </a:r>
            <a:r>
              <a:rPr lang="uk-UA" sz="2400" smtClean="0"/>
              <a:t>– сукупність біологічних процесів, які беруть участь у підтриманні цілісності стінки кровоносних судин і рідинного стану крові та забезпечують запобігання та припинення кровотеч.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b="1" i="1" u="sng" smtClean="0">
                <a:solidFill>
                  <a:srgbClr val="632523"/>
                </a:solidFill>
              </a:rPr>
              <a:t>Лейкози</a:t>
            </a:r>
            <a:r>
              <a:rPr lang="uk-UA" sz="2400" u="sng" smtClean="0">
                <a:solidFill>
                  <a:srgbClr val="632523"/>
                </a:solidFill>
              </a:rPr>
              <a:t> </a:t>
            </a:r>
            <a:r>
              <a:rPr lang="uk-UA" sz="2400" smtClean="0"/>
              <a:t>– пухлина, що починається від родоначальних (стовбурових) кровотворних клітин з первинним ураженням кісткового мозку; в основі захворювання лежить безконтрольна (безмежна) проліферація клітин із порушенням їх здібності до диференціювання та дозрівання.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400" b="1" i="1" u="sng" smtClean="0">
                <a:solidFill>
                  <a:srgbClr val="632523"/>
                </a:solidFill>
              </a:rPr>
              <a:t>Стовбурові клітини</a:t>
            </a:r>
            <a:r>
              <a:rPr lang="uk-UA" sz="2400" u="sng" smtClean="0">
                <a:solidFill>
                  <a:srgbClr val="632523"/>
                </a:solidFill>
              </a:rPr>
              <a:t> </a:t>
            </a:r>
            <a:r>
              <a:rPr lang="uk-UA" sz="2400" smtClean="0"/>
              <a:t>– це основні, неспеціалізовані клітини, які мають величезний потенціал для розмноження, а також виняткову здатність перетворюватися в спеціалізовані клітини, утворюючи таким чином тканини. Стовбурові клітини знаходяться, зокрема, в пуповинній крові.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3541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РОЗДІЛ 1</a:t>
            </a:r>
            <a:br>
              <a:rPr lang="uk-UA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 як внутрішнє середовище організму. </a:t>
            </a:r>
            <a:br>
              <a:rPr lang="ru-RU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Дихальна функція крові</a:t>
            </a:r>
            <a:r>
              <a:rPr lang="uk-UA" sz="2400" b="1" u="sng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uk-UA" sz="2400" smtClean="0"/>
              <a:t/>
            </a:r>
            <a:br>
              <a:rPr lang="uk-UA" sz="2400" smtClean="0"/>
            </a:br>
            <a:r>
              <a:rPr lang="uk-UA" sz="2400" b="1" i="1" smtClean="0"/>
              <a:t>Тема 1. </a:t>
            </a:r>
            <a:r>
              <a:rPr lang="ru-RU" sz="2400" b="1" i="1" smtClean="0"/>
              <a:t>Кров як внутрішнє середовище організму</a:t>
            </a:r>
            <a:r>
              <a:rPr lang="uk-UA" sz="2400" i="1" smtClean="0"/>
              <a:t/>
            </a:r>
            <a:br>
              <a:rPr lang="uk-UA" sz="2400" i="1" smtClean="0"/>
            </a:br>
            <a:r>
              <a:rPr lang="uk-UA" sz="2400" b="1" i="1" smtClean="0"/>
              <a:t> </a:t>
            </a:r>
          </a:p>
        </p:txBody>
      </p:sp>
      <p:sp>
        <p:nvSpPr>
          <p:cNvPr id="18434" name="Объект 6"/>
          <p:cNvSpPr>
            <a:spLocks noGrp="1"/>
          </p:cNvSpPr>
          <p:nvPr>
            <p:ph sz="half" idx="2"/>
          </p:nvPr>
        </p:nvSpPr>
        <p:spPr>
          <a:xfrm>
            <a:off x="4140200" y="1628775"/>
            <a:ext cx="4757738" cy="5229225"/>
          </a:xfrm>
        </p:spPr>
        <p:txBody>
          <a:bodyPr/>
          <a:lstStyle/>
          <a:p>
            <a:pPr marL="0" indent="0" algn="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Фізіологічні функції крові. </a:t>
            </a:r>
          </a:p>
          <a:p>
            <a:pPr marL="0" indent="0" algn="r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Склад крові (склад цільної крові, гематокрит і його зміни). </a:t>
            </a:r>
          </a:p>
          <a:p>
            <a:pPr marL="0" indent="0" algn="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smtClean="0"/>
              <a:t>Кількість крові (нормоволемія, гіповолемія та гіперволемія: проста, олігоцитемічна, поліцитемічна). </a:t>
            </a:r>
          </a:p>
        </p:txBody>
      </p:sp>
      <p:sp>
        <p:nvSpPr>
          <p:cNvPr id="18435" name="AutoShape 5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AutoShape 7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9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15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AutoShape 20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AutoShape 22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AutoShape 24" descr="Картинки по запросу центрифугирование  кров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2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437063"/>
            <a:ext cx="2447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0" descr="Картинки по запросу центрифугирование  кров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133600"/>
            <a:ext cx="2447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1" descr="Картинки по запросу центрифугирование  крови картинки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844675"/>
            <a:ext cx="2314575" cy="2292350"/>
          </a:xfrm>
        </p:spPr>
      </p:pic>
      <p:pic>
        <p:nvPicPr>
          <p:cNvPr id="18445" name="Picture 33" descr="Картинки по запросу центрифугирование  крови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21163"/>
            <a:ext cx="23050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2. Фізико-хімічні властивості крові та прояви їх порушень</a:t>
            </a:r>
            <a:r>
              <a:rPr lang="uk-UA" sz="4000" smtClean="0"/>
              <a:t/>
            </a:r>
            <a:br>
              <a:rPr lang="uk-UA" sz="4000" smtClean="0"/>
            </a:br>
            <a:endParaRPr lang="uk-UA" sz="4000" smtClean="0"/>
          </a:p>
        </p:txBody>
      </p:sp>
      <p:sp>
        <p:nvSpPr>
          <p:cNvPr id="19458" name="Объект 4"/>
          <p:cNvSpPr>
            <a:spLocks noGrp="1"/>
          </p:cNvSpPr>
          <p:nvPr>
            <p:ph idx="4294967295"/>
          </p:nvPr>
        </p:nvSpPr>
        <p:spPr>
          <a:xfrm>
            <a:off x="2555875" y="1125538"/>
            <a:ext cx="6480175" cy="5722937"/>
          </a:xfrm>
        </p:spPr>
        <p:txBody>
          <a:bodyPr/>
          <a:lstStyle/>
          <a:p>
            <a:pPr algn="r"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Осмотичний тиск крові (величини осмотичного тиску крові, ізотонічні, гіпотонічні та гіпертонічні розчини, осмотичний гемоліз, максимальний і мінімальний гемоліз, зміни осмотичної резистентності). </a:t>
            </a:r>
          </a:p>
          <a:p>
            <a:pPr algn="r" eaLnBrk="1" hangingPunct="1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Онкотичний тиск крові (величина, зміни показників). </a:t>
            </a:r>
          </a:p>
          <a:p>
            <a:pPr algn="r" eaLnBrk="1" hangingPunct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Колоїдна стабільність крові (фі-потенціал, кінетичний потенціал). </a:t>
            </a:r>
          </a:p>
          <a:p>
            <a:pPr algn="r"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Суспензійні властивості крові (швидкість осідання еритроцитів: величина, фактори, що впливають на показники швидкості осідання еритроцитів).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В'язкість крові (показники в'язкості щільної крові та її компонентів, ефект Фареуса-Ліндквіста). </a:t>
            </a:r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Питома вага (щільність) крові (питома вага еритроцитів, плазми та цільної крові, зміни показників).</a:t>
            </a:r>
          </a:p>
          <a:p>
            <a:pPr algn="r" eaLnBrk="1" hangingPunct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Реакція крові (рН) (показники в нормі, порушення кислотно-лужного стану).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uk-UA" sz="2000" smtClean="0"/>
          </a:p>
        </p:txBody>
      </p:sp>
      <p:pic>
        <p:nvPicPr>
          <p:cNvPr id="19459" name="Picture 10" descr="Картинки по запросу гемоліз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0938"/>
            <a:ext cx="23764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12" descr="Картинки по запросу гемоліз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AutoShape 14" descr="Картинки по запросу гемоліз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16" descr="Картинки по запросу гемоліз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3" name="Picture 1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23034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2309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22" descr="Картинки по запросу вязкість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6" name="Picture 2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445125"/>
            <a:ext cx="28082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3. </a:t>
            </a:r>
            <a:r>
              <a:rPr lang="ru-RU" sz="3200" b="1" i="1" smtClean="0"/>
              <a:t>Склад плазми крові та значення її елементів</a:t>
            </a:r>
            <a:r>
              <a:rPr lang="uk-UA" sz="4000" smtClean="0"/>
              <a:t/>
            </a:r>
            <a:br>
              <a:rPr lang="uk-UA" sz="4000" smtClean="0"/>
            </a:br>
            <a:endParaRPr lang="uk-UA" sz="4000" smtClean="0"/>
          </a:p>
        </p:txBody>
      </p:sp>
      <p:sp>
        <p:nvSpPr>
          <p:cNvPr id="20482" name="Объект 4"/>
          <p:cNvSpPr>
            <a:spLocks noGrp="1"/>
          </p:cNvSpPr>
          <p:nvPr>
            <p:ph idx="4294967295"/>
          </p:nvPr>
        </p:nvSpPr>
        <p:spPr>
          <a:xfrm>
            <a:off x="2555875" y="1412875"/>
            <a:ext cx="6480175" cy="5435600"/>
          </a:xfrm>
        </p:spPr>
        <p:txBody>
          <a:bodyPr/>
          <a:lstStyle/>
          <a:p>
            <a:pPr algn="r" eaLnBrk="1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Неорганічні речовини плазми (катіонний і аніонний склад, механізми регуляції гомеостазису іонного складу).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Азотовмісна частина плазми небілкової природи (залишковий азот, ретенційна та продукційна азотемія). 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Безазотисті органічні речовини (вуглеводи, ліпіди, органічні кислоти).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Білки плазми крові (альбуміни, глобуліни, фібриноген: величини, представники, функції).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smtClean="0"/>
              <a:t>Порушення білкового складу крові (гіпопротеїнемія, гіперпротеїнемія, парапротеїнемія).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uk-UA" sz="2000" smtClean="0"/>
              <a:t> </a:t>
            </a:r>
          </a:p>
          <a:p>
            <a:pPr algn="r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uk-UA" sz="200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uk-UA" sz="2000" smtClean="0"/>
          </a:p>
        </p:txBody>
      </p:sp>
      <p:sp>
        <p:nvSpPr>
          <p:cNvPr id="20483" name="AutoShape 8" descr="Картинки по запросу іонний склад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10" descr="Картинки по запросу іонний склад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12" descr="Картинки по запросу іонний склад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18" descr="Картинки по запросу іонний склад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20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AutoShape 22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AutoShape 24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2" name="Picture 28" descr="Картинки по запросу іонний склад крові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1728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30" descr="Картинки по запросу іонний склад крові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08050"/>
            <a:ext cx="1285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AutoShape 34" descr="Картинки по запросу іонний склад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5" name="Picture 36" descr="Картинки по запросу білки плазми крові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21605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AutoShape 38" descr="Картинки по запросу plasma sanguin composi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AutoShape 42" descr="Картинки по запросу білки плазми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AutoShape 44" descr="Картинки по запросу білки плазми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9" name="Picture 46" descr="Картинки по запросу білки плазми крові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157788"/>
            <a:ext cx="21605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AutoShape 48" descr="Картинки по запросу альбуміни плазми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1" name="Picture 52" descr="Картинки по запросу альбуміни плазми крові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76475"/>
            <a:ext cx="16192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Тема 4. Морфофункціональна характеристика</a:t>
            </a:r>
            <a:r>
              <a:rPr lang="uk-UA" sz="2800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3200" b="1" i="1" smtClean="0">
                <a:solidFill>
                  <a:srgbClr val="000000"/>
                </a:solidFill>
              </a:rPr>
              <a:t>еритроцитів</a:t>
            </a:r>
            <a:r>
              <a:rPr lang="uk-UA" sz="2800" smtClean="0">
                <a:solidFill>
                  <a:srgbClr val="000000"/>
                </a:solidFill>
              </a:rPr>
              <a:t> </a:t>
            </a:r>
            <a:endParaRPr lang="uk-UA" sz="3200" b="1" i="1" smtClean="0"/>
          </a:p>
        </p:txBody>
      </p:sp>
      <p:sp>
        <p:nvSpPr>
          <p:cNvPr id="21506" name="Объект 4"/>
          <p:cNvSpPr>
            <a:spLocks noGrp="1"/>
          </p:cNvSpPr>
          <p:nvPr>
            <p:ph idx="4294967295"/>
          </p:nvPr>
        </p:nvSpPr>
        <p:spPr>
          <a:xfrm>
            <a:off x="2555875" y="1412875"/>
            <a:ext cx="6480175" cy="5435600"/>
          </a:xfrm>
        </p:spPr>
        <p:txBody>
          <a:bodyPr/>
          <a:lstStyle/>
          <a:p>
            <a:pPr algn="r" eaLnBrk="1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800" smtClean="0"/>
              <a:t>Будова еритроцитів (еритроцитопоез, розміри, склад еритроцитів, цитоскелет, білки та ензими мембрани). </a:t>
            </a:r>
          </a:p>
          <a:p>
            <a:pPr algn="r" eaLnBrk="1" hangingPunct="1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800" smtClean="0"/>
              <a:t>Функції еритроцитів. </a:t>
            </a:r>
          </a:p>
        </p:txBody>
      </p:sp>
      <p:sp>
        <p:nvSpPr>
          <p:cNvPr id="21507" name="AutoShape 10" descr="Картинки по запросу ciencias - natureza e vida 7 seri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8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21605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Картинки по запросу еритроцити  крові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19446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Картинки по запросу функції еритроцитів  крові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5013325"/>
            <a:ext cx="23955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24" descr="Картинки по запросу функції еритроцитів 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26" descr="Картинки по запросу функції еритроцитів  крові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2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060575"/>
            <a:ext cx="18716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229225"/>
            <a:ext cx="23034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1601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Times New Roman</vt:lpstr>
      <vt:lpstr>EucrosiaUPC</vt:lpstr>
      <vt:lpstr>Тема Office</vt:lpstr>
      <vt:lpstr>Запорізький національний університет Кафедра фізіології, імунології і  біохімії  з курсом цивільного захисту та медицини      Навчальна дисципліна  «Фізіологія крові»      </vt:lpstr>
      <vt:lpstr>ВСТУП </vt:lpstr>
      <vt:lpstr> </vt:lpstr>
      <vt:lpstr>Мета та завдання </vt:lpstr>
      <vt:lpstr>ВИЗНАЧЕННЯ ОСНОВНИХ ПОНЯТЬ: </vt:lpstr>
      <vt:lpstr>РОЗДІЛ 1 «Кров як внутрішнє середовище організму.  Дихальна функція крові»  Тема 1. Кров як внутрішнє середовище організму  </vt:lpstr>
      <vt:lpstr>Тема 2. Фізико-хімічні властивості крові та прояви їх порушень </vt:lpstr>
      <vt:lpstr>Тема 3. Склад плазми крові та значення її елементів </vt:lpstr>
      <vt:lpstr>Тема 4. Морфофункціональна характеристика еритроцитів </vt:lpstr>
      <vt:lpstr>Тема 5. Сполуки гемоглобіну та його функції </vt:lpstr>
      <vt:lpstr>Тема 6. Анемії </vt:lpstr>
      <vt:lpstr>РОЗДІЛ 2 «Захисні функції крові» Тема 7. Морфофункціональна характеристика лейкоцитів</vt:lpstr>
      <vt:lpstr>Тема 8. Зміни якісного та кількісного складу лейкоцитів</vt:lpstr>
      <vt:lpstr>Тема 9. Лейкози та лейкемоїдні реакції</vt:lpstr>
      <vt:lpstr>Тема 10. Система гемостазу </vt:lpstr>
      <vt:lpstr>Тема 11. Порушення зсідання крові </vt:lpstr>
      <vt:lpstr>Тема 12. Групи крові </vt:lpstr>
      <vt:lpstr>РЕКОМЕНДОВАНА ЛІТЕРАТУРА Основна:  </vt:lpstr>
      <vt:lpstr>Додаткова література:  </vt:lpstr>
      <vt:lpstr> </vt:lpstr>
      <vt:lpstr>Інформаційні ресурси: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 Кафедра фізіології, імунології і  біохімії  з курсом цивільного захисту та медицини      Навчальна дисципліна  «Загальна ендокринологія»      </dc:title>
  <dc:creator>Оксана</dc:creator>
  <cp:lastModifiedBy>Admin</cp:lastModifiedBy>
  <cp:revision>55</cp:revision>
  <dcterms:created xsi:type="dcterms:W3CDTF">2016-10-27T16:10:00Z</dcterms:created>
  <dcterms:modified xsi:type="dcterms:W3CDTF">2020-01-28T18:46:29Z</dcterms:modified>
</cp:coreProperties>
</file>