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6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062EA3-8DF9-4E7B-88B7-088CF7567B9F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8229A9D-DE1D-4862-B78B-EB0DAC2985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400" dirty="0" err="1" smtClean="0"/>
              <a:t>Екотехнологія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ВИЗНАЧЕННЯ КОНЦЕНТРАЦІЇ ЗАБРУДНЮЮЧИХ РЕЧОВИН, ЩО МІСТЯТЬСЯ В ВИКИДАХ В АТМОСФЕРУ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навчитися визначати кількість забруднень у викидах в атмосферу на основі аналізу газового складу викидів у повітря.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 теоретичні положення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Відомо, що в більшості випадків газові суміші, які скидаються в атмосферу, мають температуру, що відрізняється від кімнатної (20 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С), або від нормальних умов, при яких приведено всі дані в довідниках по концентраціях тих чи інших речовин. Тому при визначенні концентрацій забруднень в газових сумішах необхідно враховувати зміну об’єму із зміною температури.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Відомо, що для ізобарних процесів, згідно закону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Гей-Люссака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відношення об’ємів газів при різних температурах і сталому тиску буде рівним відношенню цих значень температур: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V/V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T/T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(2.1)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V – об’єм газу при температурі Т,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3284984"/>
            <a:ext cx="9144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об’єм газу при температурі Т</a:t>
            </a: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 того, при визначенні кількості забруднень, які викидаються із газовим потоком (потужності викидів), слід враховувати витрату газової суміші V,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/с.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Потужність викиду можна розрахувати за формулою 2.2: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M=V×q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(2.2)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V – витрата газової суміші,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/с,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q – концентрація шкідливої речовини в суміші, 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804531" y="2938524"/>
          <a:ext cx="1983493" cy="765559"/>
        </p:xfrm>
        <a:graphic>
          <a:graphicData uri="http://schemas.openxmlformats.org/presentationml/2006/ole">
            <p:oleObj spid="_x0000_s31746" name="Формула" r:id="rId3" imgW="1168400" imgH="419100" progId="Equation.3">
              <p:embed/>
            </p:oleObj>
          </a:graphicData>
        </a:graphic>
      </p:graphicFrame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2780272" y="4509120"/>
          <a:ext cx="2165510" cy="557783"/>
        </p:xfrm>
        <a:graphic>
          <a:graphicData uri="http://schemas.openxmlformats.org/presentationml/2006/ole">
            <p:oleObj spid="_x0000_s31745" name="Формула" r:id="rId4" imgW="1739900" imgH="444500" progId="Equation.3">
              <p:embed/>
            </p:oleObj>
          </a:graphicData>
        </a:graphic>
      </p:graphicFrame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217284"/>
            <a:ext cx="91440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Практична частина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виконанні роботи студенти отримують індивідуальні завдання, взяті з таблиці 2.1. В роботі можна використовувати дані, отримані при безпосередньому визначенні концентрації забруднень в реальних викидах або модельних сумішах.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першому етапі роботи необхідно визначити витрату газоповітряної суміші при температурі викиду (Т</a:t>
            </a: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вказаній в таблиці 2.1. Витрату визначають у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/с за формулою 2.3: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3501008"/>
            <a:ext cx="9144000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(2.3)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 w</a:t>
            </a: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швидкість руху газової суміші, м/с,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D – діаметр устя джерела викиду, 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 цього визначають витрату газів при 20 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/с, з урахуванням температурної зміни об’єму газу: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4869160"/>
            <a:ext cx="91440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(2.4)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Знаючи витрату газової суміші при 20 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та концентрації домішок при 20 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визначають потужність викиду у г/с по кожному компоненту за формулою 2.5: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M = V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× q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(2.5)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Виходячи з потужності викиду та з витрати газів за температури викиду, визначають реальну концентрацію забруднювальних речовин у 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температури викиду за формулою 2.6: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M/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(2.6)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93475" y="1378458"/>
          <a:ext cx="5957050" cy="4101084"/>
        </p:xfrm>
        <a:graphic>
          <a:graphicData uri="http://schemas.openxmlformats.org/drawingml/2006/table">
            <a:tbl>
              <a:tblPr/>
              <a:tblGrid>
                <a:gridCol w="759020"/>
                <a:gridCol w="1076885"/>
                <a:gridCol w="1083897"/>
                <a:gridCol w="759020"/>
                <a:gridCol w="759020"/>
                <a:gridCol w="759604"/>
                <a:gridCol w="759604"/>
              </a:tblGrid>
              <a:tr h="6773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№ з/п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Температура викиду, </a:t>
                      </a:r>
                      <a:r>
                        <a:rPr lang="uk-UA" sz="1300" baseline="30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Швидкість руху газів w</a:t>
                      </a:r>
                      <a:r>
                        <a:rPr lang="uk-UA" sz="1300" baseline="-25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, м/с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Діаметр устя, м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Концентрації забруднювальних речовин при 20 </a:t>
                      </a:r>
                      <a:r>
                        <a:rPr lang="uk-UA" sz="1300" baseline="30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С, г/м</a:t>
                      </a:r>
                      <a:r>
                        <a:rPr lang="uk-UA" sz="1300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7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CO</a:t>
                      </a:r>
                      <a:r>
                        <a:rPr lang="uk-UA" sz="13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SO</a:t>
                      </a:r>
                      <a:r>
                        <a:rPr lang="uk-UA" sz="13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пил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0,50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0,30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0,045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0,30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0,40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1,25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0,034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175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0,40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0,50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1,34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0,021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0,30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0,20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310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0,75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0,95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280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0,80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1,79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290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0,70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0,27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1,78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330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0,70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0,26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1,63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0,019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315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0,50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0,29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1,54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0,068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195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0,55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1,29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0,075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280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0,60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1,99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0,089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265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0,70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0,15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2,01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0,093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270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0,80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4,31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0,039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255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0,90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0,27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latin typeface="Times New Roman"/>
                          <a:ea typeface="Calibri"/>
                          <a:cs typeface="Times New Roman"/>
                        </a:rPr>
                        <a:t>3,60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Times New Roman"/>
                          <a:ea typeface="Calibri"/>
                          <a:cs typeface="Times New Roman"/>
                        </a:rPr>
                        <a:t>0,041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6206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2.1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Вихідні дані для визначення потужності викидів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7056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Визначення концентрації шкідливих речовин у повітрі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навчитися визначати концентрацію шкідливих речовин у повітрі, розраховувати шкідливу дію суміші речовин.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484784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теоретичні положення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стандарт якості повітря прийняті гранично допустимі концентрації (ГДК). Для шкідливих речовин їх встановлюють у двох показниках: максимальні разові (ГДК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що визначаються протягом 5-20 хвилин, і середньодобові (ГДК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що визначаються протягом 24 год.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ГДК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є основними: їх призначення – не допустити несприятливого впливу на людей в результаті тривалої дії шкідливих речовин.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ГДК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встановлюють для речовин, що мають різкий запах або подразнювальну дію.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Величина найбільшої концентрації будь-якої шкідливої речовини в атмосферному повітрі не повинна перевищувати величини ГДК,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≤ ГДК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одногодинній присутності в повітрі декількох (n) шкідливих речовин, що мають сумарну шкідливу дію, визначають їх безрозмірну сумарну концентрацію q, яка не повинна перевищувати одиницю. Цю величину розраховують за формулою 1.1: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 l="14423" r="21057" b="52121"/>
          <a:stretch>
            <a:fillRect/>
          </a:stretch>
        </p:blipFill>
        <p:spPr bwMode="auto">
          <a:xfrm>
            <a:off x="2843808" y="4077072"/>
            <a:ext cx="3552825" cy="695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797152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де C – концентрація компоненту в газі,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ГДК – гранично допустима концентрація компоненту в суміші,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Це ж співвідношення може бути представлене і у такому вигляді: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 l="14423" t="46425" r="23558"/>
          <a:stretch>
            <a:fillRect/>
          </a:stretch>
        </p:blipFill>
        <p:spPr bwMode="auto">
          <a:xfrm>
            <a:off x="2987824" y="5589240"/>
            <a:ext cx="2924175" cy="66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77914"/>
            <a:ext cx="9144000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В даному випадку розрахунок спрощується, якщо заздалегідь відомі або розраховані відношення ГДК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/ГДК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.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ГДК для шкідливих речовин в повітрі можна знайти в довідковій літературі, вони визначені Державними санітарними правила охорони атмосферного повітря населених місць і обов’язкові для застосування по всій території нашої країни. Для деяких з цих речовин ГДК наведено в таблиці 1.1.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838325" y="1705289"/>
          <a:ext cx="5467350" cy="3447422"/>
        </p:xfrm>
        <a:graphic>
          <a:graphicData uri="http://schemas.openxmlformats.org/drawingml/2006/table">
            <a:tbl>
              <a:tblPr/>
              <a:tblGrid>
                <a:gridCol w="2164715"/>
                <a:gridCol w="1864360"/>
                <a:gridCol w="1438275"/>
              </a:tblGrid>
              <a:tr h="25146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Забруднююча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речовина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ГДК, мг/м</a:t>
                      </a:r>
                      <a:r>
                        <a:rPr lang="uk-UA" sz="1400" baseline="30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6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Максимальна разова 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Середньодобова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Пил неорганічний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0,15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Сульфур (ІV) оксид (SO</a:t>
                      </a:r>
                      <a:r>
                        <a:rPr lang="uk-UA" sz="1400" baseline="-25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Карбон (ІІ) оксид (CO)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3,00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Нітроген (ІV) оксид (NO</a:t>
                      </a:r>
                      <a:r>
                        <a:rPr lang="uk-UA" sz="1400" baseline="-25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0,085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0,04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Нітроген (ІІ) оксид (NO)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0,06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Сажа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0,15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Сірководень (H</a:t>
                      </a:r>
                      <a:r>
                        <a:rPr lang="uk-UA" sz="1400" baseline="-250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S)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0,008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Бенз(а)пірен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 мкг\100 м</a:t>
                      </a:r>
                      <a:r>
                        <a:rPr lang="uk-UA" sz="1400" baseline="30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Хлористий гідроген (HCl)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Хлор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Амоніак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0,04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Завислі речовини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0,15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Зола ТЕС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67544" y="112474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1.1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ГДК речовин у повітрі населених пунктів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2" name="Рисунок 1" descr="https://studfile.net/html/2706/1061/html_jdFxHaVZ4v.hH_5/img-2HRfW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124744"/>
            <a:ext cx="587499" cy="376602"/>
          </a:xfrm>
          <a:prstGeom prst="rect">
            <a:avLst/>
          </a:prstGeom>
          <a:noFill/>
        </p:spPr>
      </p:pic>
      <p:pic>
        <p:nvPicPr>
          <p:cNvPr id="51211" name="Рисунок 2" descr="https://studfile.net/html/2706/1061/html_jdFxHaVZ4v.hH_5/img-NpQED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628800"/>
            <a:ext cx="720080" cy="439073"/>
          </a:xfrm>
          <a:prstGeom prst="rect">
            <a:avLst/>
          </a:prstGeom>
          <a:noFill/>
        </p:spPr>
      </p:pic>
      <p:pic>
        <p:nvPicPr>
          <p:cNvPr id="51210" name="Рисунок 3" descr="https://studfile.net/html/2706/1061/html_jdFxHaVZ4v.hH_5/img-iMKuAH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3212976"/>
            <a:ext cx="2981325" cy="428625"/>
          </a:xfrm>
          <a:prstGeom prst="rect">
            <a:avLst/>
          </a:prstGeom>
          <a:noFill/>
        </p:spPr>
      </p:pic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0" y="0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розв'язання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завдань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 1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короткочасна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сумарна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діоксиду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сульфуру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діоксиду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нітрогену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вони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містяться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повітрі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відповідно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таких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 rot="10800000" flipV="1">
            <a:off x="3960440" y="1196752"/>
            <a:ext cx="51835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0,3 мг/м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3779912" y="1628800"/>
            <a:ext cx="536408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0,06 мг/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Діоксиди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сульфуру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нітрогену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однонапрямлену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сумарну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оцінюють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безрозмірного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коефіцієнта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Розраховуємо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величину g: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467544" y="3789040"/>
            <a:ext cx="8676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Розраховане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&gt;1,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зробити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висновок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сумарна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зазначених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сполук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таких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 2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повітрі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житлового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району оксиду карбону (СО),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повітрі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діоксиду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сульфуру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(SO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становить 0,02 мг/м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сірководню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(H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0,001 мг/м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повітряна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суміш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безпечною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підставі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формули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коефіцієнту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виражаємо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можливу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оксиду карбону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підставленням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відповідних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studfile.net/html/2706/1061/html_jdFxHaVZ4v.hH_5/img-WA2J5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844824"/>
            <a:ext cx="43815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3373541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видно,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врахуванням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сумарної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кількох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шкідливих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компонентів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повітря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оксиду карбону не повинна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перевищувати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1,2 мг/м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нижче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ГДК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0" y="14471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 3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виробниче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заводу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метилового спирту.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попадає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15 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виробничих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метанолу 100 мг/м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Через яку годину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наблюдатись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перевищення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ГДК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метанолу,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сповістити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сигналізація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розміри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виробничого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складають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довжина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110 м, ширина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15 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висота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-5м?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Першим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етапом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знаходження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об'єму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studfile.net/html/2706/1061/html_jdFxHaVZ4v.hH_5/img-KGgdMh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916832"/>
            <a:ext cx="2193652" cy="59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242088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знаходимо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яка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метанолу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виділена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перевищувала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ГДК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https://studfile.net/html/2706/1061/html_jdFxHaVZ4v.hH_5/img-KnEJiu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068960"/>
            <a:ext cx="3528392" cy="618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371703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знаходимо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метанолу, яка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виділяється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повітря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протягом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однієї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хвилини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рахунок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розгерметизації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обладнання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https://studfile.net/html/2706/1061/html_jdFxHaVZ4v.hH_5/img-6i6yv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4365104"/>
            <a:ext cx="3506316" cy="40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472514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І,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завершення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знаходимо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годину,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виробництва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формальдегіду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внаслідок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розгерметизації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обладнання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виділяється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певна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частина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парів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ерез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яку буде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досягнуто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ГДК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https://studfile.net/html/2706/1061/html_jdFxHaVZ4v.hH_5/img-c2EnkU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5373216"/>
            <a:ext cx="2032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587291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величина ГДК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метилового спирту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виробничому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досягнута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через 27,5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хвилини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0" y="236302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 4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працює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двигун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згоряння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гази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згоряння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виводяться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трубопровід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рахунок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пропускання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трубопроводу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потрапляє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Вихлопні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гази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містять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бенз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(а)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пірен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Розміри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наступними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довжина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35 м, ширина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8 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висота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 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бенз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(а)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пірену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виділено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помешкання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безпечно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працювати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Першим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етапом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об'єму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розраховують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наступним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чином: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studfile.net/html/2706/1061/html_jdFxHaVZ4v.hH_5/img-P66_w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492896"/>
            <a:ext cx="2778100" cy="52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3429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знаходимо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кількість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бенз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(а)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пірену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яка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виділена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https://studfile.net/html/2706/1061/html_jdFxHaVZ4v.hH_5/img-02Akhw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933056"/>
            <a:ext cx="4238848" cy="52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4612776"/>
            <a:ext cx="88924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Отже, кількість бенз(а)пірену, яка може бути виділена до приміщення для безпечної роботи в ньому, становить 1,4 мкг.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59522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Практична частина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 1.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 буде небезпечною сумарна дія 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(сполука 1) і NO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(сполука 2), якщо вони містяться в повітрі в наступних концентраціях: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       C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0,04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      C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0,08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     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0,02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     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0,05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1.3.      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0,01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     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0,06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цих умов розраховують за формулою 1.1 величину q і порівнюють з одиницею. Якщо величина q перевищує одиницю, то сумарна дія 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NO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є небезпечною, якщо менше одиниці, то сумарна дія є терпимою.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3780039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 2.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Якою може бути концентрація Карбон (ІІ) оксиду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(СО) в повітрі, якщо концентрація 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складає 0,02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концентрація 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– 0,001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щоб суміш була безпечною.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підставі формули 1.1 вирішують рівняння відносно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467544" y="494116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1327" y="4797152"/>
            <a:ext cx="2033771" cy="544066"/>
          </a:xfrm>
          <a:prstGeom prst="rect">
            <a:avLst/>
          </a:prstGeom>
          <a:noFill/>
        </p:spPr>
      </p:pic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132856" y="5157192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ГДК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5301208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 підставляють відомі концентрації 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(C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і з табл. 1.1 беруть величини ГДК для 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(ГДК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і H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(ГДК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Варіанти завдання: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2.1.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0,015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     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0,0015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2.2.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0,03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       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0,0007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2.3.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0,01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      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0,0021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9832" y="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Самостійне вирішення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980728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 3.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приміщенні компресорної станції працює компресор з приводом від дизельного двигуна. Вихлопні гази від дизельного двигуна виведено назовні, але через нещільність вихлопної труби частина газів потрапляє в приміщення. Вихлопні гази містять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бенз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(а)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пірен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Розміри приміщення: довжина – 32 м, ширина – 8 м, висота – 4,5 м. Скільки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бенз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(а)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пірену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може бути виділено в приміщення, щоб в ньому можна було безпечно працювати, якщо ГДК для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бенз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(а)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пірену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складає 0,1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мкг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/100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Варіанти завдання з різними розмірами приміщення, м: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Довжина            48         32        16       42       32         32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Ширина             8,0        6,5       8,0      6,5      8,0        12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Висота               4,0        5,0       4,0      4,0      4,5        4,0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 4.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сушарці, де висушують цинковий концентрат, унаслідок неповного згорання, 0,01 % мазуту перетворюється на сажу і водень в пропорції 8:2. Перед подачею в робочий простір сушарки продукти згорання для зниження температури розводять п’ятикратною кількістю повітря. На форсунку подається 30 кг/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мазуту. При згоранні 1 кг мазуту утворюється 12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продуктів згорання. У скільки разів вміст сажі в димових газах перевищуватиме ГДК?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 можна варіювати, змінюючи витрату мазуту в межах 20, 25, 30, 35, 40, 45 і 50 кг/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і кратність розведення продуктів згорання повітрям в межах 3, 5, 6, 7, 8.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</TotalTime>
  <Words>1553</Words>
  <Application>Microsoft Office PowerPoint</Application>
  <PresentationFormat>Экран (4:3)</PresentationFormat>
  <Paragraphs>248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Бумажная</vt:lpstr>
      <vt:lpstr>Формула</vt:lpstr>
      <vt:lpstr>Лабораторна робота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1</dc:title>
  <dc:creator>Руслан Аминов</dc:creator>
  <cp:lastModifiedBy>Руслан Аминов</cp:lastModifiedBy>
  <cp:revision>10</cp:revision>
  <dcterms:created xsi:type="dcterms:W3CDTF">2024-02-18T09:40:08Z</dcterms:created>
  <dcterms:modified xsi:type="dcterms:W3CDTF">2024-02-19T17:20:13Z</dcterms:modified>
</cp:coreProperties>
</file>