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72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8" r:id="rId11"/>
    <p:sldId id="270" r:id="rId12"/>
    <p:sldId id="271" r:id="rId13"/>
    <p:sldId id="269" r:id="rId14"/>
    <p:sldId id="263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90" autoAdjust="0"/>
    <p:restoredTop sz="94660"/>
  </p:normalViewPr>
  <p:slideViewPr>
    <p:cSldViewPr snapToGrid="0">
      <p:cViewPr varScale="1">
        <p:scale>
          <a:sx n="41" d="100"/>
          <a:sy n="41" d="100"/>
        </p:scale>
        <p:origin x="51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issTMJ5qNg&amp;t=775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EB458-61EE-F77A-158F-DB5317E6E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697" y="89647"/>
            <a:ext cx="8991600" cy="753035"/>
          </a:xfr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algn="l"/>
            <a:r>
              <a:rPr lang="fr-CA" sz="2800" dirty="0">
                <a:latin typeface="Cambria" panose="02040503050406030204" pitchFamily="18" charset="0"/>
                <a:ea typeface="Cambria" panose="02040503050406030204" pitchFamily="18" charset="0"/>
              </a:rPr>
              <a:t>Un grain de théorie</a:t>
            </a:r>
            <a:endParaRPr lang="ru-R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CEC3B7-9FF2-516F-229C-1ABD5097A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" y="995083"/>
            <a:ext cx="11831052" cy="5791200"/>
          </a:xfrm>
        </p:spPr>
        <p:txBody>
          <a:bodyPr>
            <a:normAutofit fontScale="92500" lnSpcReduction="10000"/>
          </a:bodyPr>
          <a:lstStyle/>
          <a:p>
            <a:pPr algn="l"/>
            <a:endParaRPr lang="fr-CA" b="1" i="1" dirty="0"/>
          </a:p>
          <a:p>
            <a:pPr algn="l"/>
            <a:r>
              <a:rPr lang="ru-RU" sz="3600" b="1" i="1" dirty="0">
                <a:solidFill>
                  <a:schemeClr val="bg1"/>
                </a:solidFill>
              </a:rPr>
              <a:t>1.</a:t>
            </a:r>
            <a:r>
              <a:rPr lang="fr-CA" sz="3600" b="1" i="1" dirty="0">
                <a:solidFill>
                  <a:schemeClr val="bg1"/>
                </a:solidFill>
              </a:rPr>
              <a:t>Le discours </a:t>
            </a:r>
            <a:r>
              <a:rPr lang="fr-CA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argumentatif: </a:t>
            </a:r>
            <a:r>
              <a:rPr lang="fr-CA" sz="3600" b="1" i="1" dirty="0">
                <a:solidFill>
                  <a:schemeClr val="bg1"/>
                </a:solidFill>
              </a:rPr>
              <a:t>ses particularités à l’égard du texte narratif.</a:t>
            </a:r>
          </a:p>
          <a:p>
            <a:pPr algn="l"/>
            <a:r>
              <a:rPr lang="ru-RU" sz="3600" b="1" i="1" dirty="0">
                <a:solidFill>
                  <a:schemeClr val="bg1"/>
                </a:solidFill>
              </a:rPr>
              <a:t>2.</a:t>
            </a:r>
            <a:r>
              <a:rPr lang="fr-CA" sz="3600" b="1" i="1" dirty="0">
                <a:solidFill>
                  <a:schemeClr val="bg1"/>
                </a:solidFill>
              </a:rPr>
              <a:t>Le vocabulaire </a:t>
            </a:r>
            <a:r>
              <a:rPr lang="fr-CA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thématique à expliquer:</a:t>
            </a:r>
            <a:endParaRPr lang="ru-RU" sz="36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CA" sz="3600" b="1" i="1" dirty="0">
                <a:solidFill>
                  <a:schemeClr val="bg2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argumenter, </a:t>
            </a:r>
            <a:r>
              <a:rPr lang="fr-CA" sz="3600" b="1" i="1" dirty="0">
                <a:solidFill>
                  <a:schemeClr val="bg2"/>
                </a:solidFill>
                <a:highlight>
                  <a:srgbClr val="00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la finalité communicative, </a:t>
            </a:r>
            <a:r>
              <a:rPr lang="fr-CA" sz="3600" b="1" i="1" dirty="0">
                <a:solidFill>
                  <a:schemeClr val="bg2"/>
                </a:solidFill>
                <a:highlight>
                  <a:srgbClr val="00FFFF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la schématisation</a:t>
            </a:r>
            <a:r>
              <a:rPr lang="fr-CA" sz="36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fr-CA" sz="3600" b="1" i="1" dirty="0">
                <a:solidFill>
                  <a:schemeClr val="bg2"/>
                </a:solidFill>
                <a:highlight>
                  <a:srgbClr val="FF00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l’adhésion de la thèse</a:t>
            </a:r>
            <a:r>
              <a:rPr lang="fr-CA" sz="3600" b="1" i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fr-CA" sz="3600" b="1" i="1" dirty="0">
                <a:solidFill>
                  <a:schemeClr val="bg2"/>
                </a:solidFill>
                <a:highlight>
                  <a:srgbClr val="C0C0C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la négociation de la thèse</a:t>
            </a:r>
            <a:endParaRPr lang="ru-RU" sz="3600" b="1" i="1" dirty="0">
              <a:solidFill>
                <a:schemeClr val="bg2"/>
              </a:solidFill>
              <a:highlight>
                <a:srgbClr val="C0C0C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36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r>
              <a:rPr lang="fr-CA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Débat sur le thème suivant: </a:t>
            </a:r>
          </a:p>
          <a:p>
            <a:r>
              <a:rPr lang="fr-CA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 Le titre du Roi</a:t>
            </a:r>
            <a:r>
              <a:rPr lang="ru-RU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</a:t>
            </a:r>
            <a:r>
              <a:rPr lang="fr-CA" sz="36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Reine ne correspond plus à la réalité de la vie au XXI s. » Le premier  groupe supporte l’idée formulée, l’autre – fait la réfutation. </a:t>
            </a:r>
            <a:endParaRPr lang="ru-RU" sz="36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021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95413-D4F0-E8AE-2527-5687FE2E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74171"/>
            <a:ext cx="11103429" cy="1099458"/>
          </a:xfrm>
        </p:spPr>
        <p:txBody>
          <a:bodyPr>
            <a:normAutofit fontScale="90000"/>
          </a:bodyPr>
          <a:lstStyle/>
          <a:p>
            <a:r>
              <a:rPr lang="fr-CA" b="1" i="1" dirty="0"/>
              <a:t>les sables mouvants, le réfectoire, l’église </a:t>
            </a:r>
            <a:br>
              <a:rPr lang="fr-CA" b="1" i="1" dirty="0"/>
            </a:br>
            <a:r>
              <a:rPr lang="fr-CA" b="1" i="1" dirty="0"/>
              <a:t>du X siècle, le cloître, L’Abbaye  ?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ABA0B5-3EBB-FC25-4844-DECDCDB37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372" y="1404258"/>
            <a:ext cx="10907486" cy="5453742"/>
          </a:xfrm>
        </p:spPr>
      </p:pic>
    </p:spTree>
    <p:extLst>
      <p:ext uri="{BB962C8B-B14F-4D97-AF65-F5344CB8AC3E}">
        <p14:creationId xmlns:p14="http://schemas.microsoft.com/office/powerpoint/2010/main" val="3722588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06C1B-753D-9BA1-E03B-7024F294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0"/>
            <a:ext cx="10199478" cy="947057"/>
          </a:xfrm>
        </p:spPr>
        <p:txBody>
          <a:bodyPr>
            <a:normAutofit fontScale="90000"/>
          </a:bodyPr>
          <a:lstStyle/>
          <a:p>
            <a:r>
              <a:rPr lang="fr-CA" b="1" i="1" dirty="0"/>
              <a:t>les sables mouvants, le réfectoire, l’église </a:t>
            </a:r>
            <a:br>
              <a:rPr lang="fr-CA" b="1" i="1" dirty="0"/>
            </a:br>
            <a:r>
              <a:rPr lang="fr-CA" b="1" i="1" dirty="0"/>
              <a:t>du X siècle, le cloître, L’Abbaye   ?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D249AD-D23E-753B-E2EC-1030AF734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29" y="1066799"/>
            <a:ext cx="10384536" cy="5540829"/>
          </a:xfrm>
        </p:spPr>
      </p:pic>
    </p:spTree>
    <p:extLst>
      <p:ext uri="{BB962C8B-B14F-4D97-AF65-F5344CB8AC3E}">
        <p14:creationId xmlns:p14="http://schemas.microsoft.com/office/powerpoint/2010/main" val="2222778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4B242-51CC-8991-B636-1C966B08F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035"/>
            <a:ext cx="12192000" cy="1168908"/>
          </a:xfrm>
        </p:spPr>
        <p:txBody>
          <a:bodyPr>
            <a:noAutofit/>
          </a:bodyPr>
          <a:lstStyle/>
          <a:p>
            <a:r>
              <a:rPr lang="fr-CA" sz="2400" b="1" i="1" dirty="0"/>
              <a:t>les sables mouvants, le réfectoire des moines, </a:t>
            </a:r>
            <a:br>
              <a:rPr lang="fr-CA" sz="2400" b="1" i="1" dirty="0"/>
            </a:br>
            <a:r>
              <a:rPr lang="fr-CA" sz="2400" b="1" i="1" dirty="0"/>
              <a:t>l’église du X siècle, le cloître, L’Abbaye  ?</a:t>
            </a:r>
            <a:endParaRPr lang="ru-RU" sz="2400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CF39D32B-E441-CE3B-7911-8C04432EE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796" y="1501254"/>
            <a:ext cx="11564203" cy="5356745"/>
          </a:xfrm>
        </p:spPr>
      </p:pic>
    </p:spTree>
    <p:extLst>
      <p:ext uri="{BB962C8B-B14F-4D97-AF65-F5344CB8AC3E}">
        <p14:creationId xmlns:p14="http://schemas.microsoft.com/office/powerpoint/2010/main" val="55646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F6FE3-AC6E-2F03-DD99-359934FD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514"/>
            <a:ext cx="11996057" cy="794657"/>
          </a:xfrm>
        </p:spPr>
        <p:txBody>
          <a:bodyPr>
            <a:normAutofit fontScale="90000"/>
          </a:bodyPr>
          <a:lstStyle/>
          <a:p>
            <a:r>
              <a:rPr lang="fr-CA" b="1" i="1" dirty="0"/>
              <a:t>les sables mouvants, le réfectoire, l’église </a:t>
            </a:r>
            <a:br>
              <a:rPr lang="fr-CA" b="1" i="1" dirty="0"/>
            </a:br>
            <a:r>
              <a:rPr lang="fr-CA" b="1" i="1" dirty="0"/>
              <a:t>du X siècle, le cloître, L’Abbaye   ?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7E1B8F7-4176-0F29-1D1D-C4EF12DC4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171" y="1186543"/>
            <a:ext cx="11059885" cy="5529943"/>
          </a:xfrm>
        </p:spPr>
      </p:pic>
    </p:spTree>
    <p:extLst>
      <p:ext uri="{BB962C8B-B14F-4D97-AF65-F5344CB8AC3E}">
        <p14:creationId xmlns:p14="http://schemas.microsoft.com/office/powerpoint/2010/main" val="358463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B71E3-A56D-C2BB-61A0-2FBB492D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" y="0"/>
            <a:ext cx="11865429" cy="751114"/>
          </a:xfr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fr-CA" dirty="0"/>
              <a:t>Après le visionnement du microfilm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DB853-FFBB-D0F5-761A-D9C593AAC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71" y="903514"/>
            <a:ext cx="11702143" cy="5780315"/>
          </a:xfrm>
        </p:spPr>
        <p:txBody>
          <a:bodyPr>
            <a:normAutofit/>
          </a:bodyPr>
          <a:lstStyle/>
          <a:p>
            <a:endParaRPr lang="fr-CA" sz="4000" dirty="0"/>
          </a:p>
          <a:p>
            <a:r>
              <a:rPr lang="fr-CA" sz="4000" dirty="0"/>
              <a:t>Peut-on traiter Le Mont-Saint-Michel comme un merveille du monde?</a:t>
            </a:r>
          </a:p>
          <a:p>
            <a:endParaRPr lang="fr-CA" sz="4000" dirty="0"/>
          </a:p>
          <a:p>
            <a:r>
              <a:rPr lang="fr-CA" sz="4000" dirty="0"/>
              <a:t> Argumentez!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3788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F41D9-A74E-E75A-2C8D-4B25C763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44379"/>
            <a:ext cx="7729728" cy="741145"/>
          </a:xfr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 fontScale="90000"/>
          </a:bodyPr>
          <a:lstStyle/>
          <a:p>
            <a:r>
              <a:rPr lang="fr-CA" dirty="0"/>
              <a:t>Votre devoir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1437E-A8A5-E604-7079-5D4F6FC42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6" y="1049804"/>
            <a:ext cx="12057529" cy="4758392"/>
          </a:xfrm>
        </p:spPr>
        <p:txBody>
          <a:bodyPr>
            <a:normAutofit fontScale="92500" lnSpcReduction="10000"/>
          </a:bodyPr>
          <a:lstStyle/>
          <a:p>
            <a:r>
              <a:rPr lang="fr-CA" sz="4000" dirty="0"/>
              <a:t>1. le vocabulaire sur le thème « Histoire de Mont-St-  Michel »</a:t>
            </a:r>
          </a:p>
          <a:p>
            <a:r>
              <a:rPr lang="fr-CA" sz="4000" dirty="0"/>
              <a:t>2. Visionnement du microfilm. Reportage «  Le Mont St-Michel comme vous ne l’avez jamais vu ».</a:t>
            </a:r>
          </a:p>
          <a:p>
            <a:r>
              <a:rPr lang="fr-CA" sz="4000" dirty="0">
                <a:hlinkClick r:id="rId2"/>
              </a:rPr>
              <a:t>https://www.youtube.com/watch?v=hissTMJ5qNg&amp;t=775s</a:t>
            </a:r>
            <a:endParaRPr lang="fr-CA" sz="4000" dirty="0"/>
          </a:p>
          <a:p>
            <a:endParaRPr lang="fr-CA" sz="4000" dirty="0"/>
          </a:p>
          <a:p>
            <a:r>
              <a:rPr lang="fr-CA" sz="4000" dirty="0"/>
              <a:t>3. Faites découvrir à vos amis Le Mont St Michel par les images et commentaires personnalisés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91912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EAAA5-BA76-1036-6C3B-430B5994E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65" y="0"/>
            <a:ext cx="12083935" cy="689956"/>
          </a:xfr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 fontScale="90000"/>
          </a:bodyPr>
          <a:lstStyle/>
          <a:p>
            <a:r>
              <a:rPr lang="fr-CA" dirty="0"/>
              <a:t>Patrimoine culturel de la France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0B9851-4073-3ADC-4B86-9BB91EBA0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735" y="967839"/>
            <a:ext cx="11957265" cy="5890161"/>
          </a:xfrm>
        </p:spPr>
        <p:txBody>
          <a:bodyPr>
            <a:normAutofit/>
          </a:bodyPr>
          <a:lstStyle/>
          <a:p>
            <a:endParaRPr lang="fr-CA" sz="3200" dirty="0">
              <a:solidFill>
                <a:schemeClr val="bg1"/>
              </a:solidFill>
            </a:endParaRPr>
          </a:p>
          <a:p>
            <a:r>
              <a:rPr lang="fr-CA" sz="3200" b="1" dirty="0">
                <a:solidFill>
                  <a:schemeClr val="bg1"/>
                </a:solidFill>
              </a:rPr>
              <a:t>Le Mont Saint Michel</a:t>
            </a:r>
          </a:p>
          <a:p>
            <a:r>
              <a:rPr lang="fr-CA" sz="3200" dirty="0">
                <a:solidFill>
                  <a:schemeClr val="bg1"/>
                </a:solidFill>
              </a:rPr>
              <a:t>Pays – France </a:t>
            </a:r>
          </a:p>
          <a:p>
            <a:r>
              <a:rPr lang="fr-CA" sz="3200" dirty="0">
                <a:solidFill>
                  <a:schemeClr val="bg1"/>
                </a:solidFill>
              </a:rPr>
              <a:t>Région – Normandie</a:t>
            </a:r>
          </a:p>
          <a:p>
            <a:r>
              <a:rPr lang="fr-CA" sz="3200" dirty="0">
                <a:solidFill>
                  <a:schemeClr val="bg1"/>
                </a:solidFill>
              </a:rPr>
              <a:t>Département – Manche</a:t>
            </a:r>
          </a:p>
          <a:p>
            <a:r>
              <a:rPr lang="fr-CA" sz="3200" dirty="0">
                <a:solidFill>
                  <a:schemeClr val="bg1"/>
                </a:solidFill>
              </a:rPr>
              <a:t>Arrondissement - Avranches</a:t>
            </a:r>
          </a:p>
          <a:p>
            <a:r>
              <a:rPr lang="fr-CA" sz="3200" dirty="0">
                <a:solidFill>
                  <a:schemeClr val="bg1"/>
                </a:solidFill>
              </a:rPr>
              <a:t>Gentilé – Montois</a:t>
            </a:r>
          </a:p>
          <a:p>
            <a:r>
              <a:rPr lang="fr-CA" sz="3200" dirty="0">
                <a:solidFill>
                  <a:schemeClr val="bg1"/>
                </a:solidFill>
              </a:rPr>
              <a:t>Population Municipale – 36 habitants</a:t>
            </a:r>
          </a:p>
          <a:p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91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D1610-5618-AB08-738E-3F11DDA9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49" y="0"/>
            <a:ext cx="10143392" cy="553916"/>
          </a:xfr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 fontScale="90000"/>
          </a:bodyPr>
          <a:lstStyle/>
          <a:p>
            <a:r>
              <a:rPr lang="fr-CA" dirty="0"/>
              <a:t>Carte géographique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D64DB4-0CDC-D5AA-BBF9-5B0EE6364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343" y="664029"/>
            <a:ext cx="9921598" cy="5802085"/>
          </a:xfrm>
        </p:spPr>
      </p:pic>
    </p:spTree>
    <p:extLst>
      <p:ext uri="{BB962C8B-B14F-4D97-AF65-F5344CB8AC3E}">
        <p14:creationId xmlns:p14="http://schemas.microsoft.com/office/powerpoint/2010/main" val="1744970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0780F-5561-C4B9-A2BC-1AB4C6B02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163286"/>
            <a:ext cx="11277600" cy="954687"/>
          </a:xfr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fr-CA" dirty="0"/>
              <a:t>Merveille du Monde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0EE8DB-614E-4AE1-99F0-384A60113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899" y="1373980"/>
            <a:ext cx="11682483" cy="5484019"/>
          </a:xfrm>
        </p:spPr>
      </p:pic>
    </p:spTree>
    <p:extLst>
      <p:ext uri="{BB962C8B-B14F-4D97-AF65-F5344CB8AC3E}">
        <p14:creationId xmlns:p14="http://schemas.microsoft.com/office/powerpoint/2010/main" val="199781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514E3-1BF4-EACC-68AD-32DD3870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" y="0"/>
            <a:ext cx="11157857" cy="1012371"/>
          </a:xfr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/>
          <a:lstStyle/>
          <a:p>
            <a:r>
              <a:rPr lang="fr-CA" dirty="0"/>
              <a:t>Terminologie thématique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EF47B0-358F-1192-7EAC-26B60EC3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4771"/>
            <a:ext cx="12050486" cy="5584371"/>
          </a:xfrm>
        </p:spPr>
        <p:txBody>
          <a:bodyPr>
            <a:normAutofit fontScale="92500" lnSpcReduction="10000"/>
          </a:bodyPr>
          <a:lstStyle/>
          <a:p>
            <a:r>
              <a:rPr lang="fr-CA" sz="3200" b="1" i="1" dirty="0"/>
              <a:t>Stéphane  Berne </a:t>
            </a:r>
            <a:r>
              <a:rPr lang="fr-CA" sz="3200" dirty="0"/>
              <a:t>– auteur du téléprogramme français </a:t>
            </a:r>
          </a:p>
          <a:p>
            <a:pPr algn="ctr"/>
            <a:r>
              <a:rPr lang="fr-CA" sz="3200" b="1" i="1" dirty="0"/>
              <a:t>« Secrets d’histoire »</a:t>
            </a:r>
          </a:p>
          <a:p>
            <a:endParaRPr lang="fr-CA" dirty="0"/>
          </a:p>
          <a:p>
            <a:r>
              <a:rPr lang="fr-CA" dirty="0"/>
              <a:t> </a:t>
            </a:r>
            <a:r>
              <a:rPr lang="fr-CA" sz="3600" dirty="0"/>
              <a:t>Accéder à l’Île Mont Saint Michel</a:t>
            </a:r>
          </a:p>
          <a:p>
            <a:pPr marL="0" indent="0">
              <a:buNone/>
            </a:pPr>
            <a:r>
              <a:rPr lang="fr-CA" sz="3600" dirty="0"/>
              <a:t>  Maringouin(moustique) – calèche </a:t>
            </a:r>
            <a:r>
              <a:rPr lang="fr-CA" sz="3200" dirty="0"/>
              <a:t>(</a:t>
            </a:r>
            <a:r>
              <a:rPr lang="fr-FR" sz="32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Véhicule hippomobile</a:t>
            </a:r>
            <a:r>
              <a:rPr lang="fr-FR" sz="36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fr-FR" sz="3600" dirty="0">
                <a:solidFill>
                  <a:srgbClr val="202124"/>
                </a:solidFill>
                <a:latin typeface="arial" panose="020B0604020202020204" pitchFamily="34" charset="0"/>
              </a:rPr>
              <a:t>Un site touristique et un village</a:t>
            </a:r>
          </a:p>
          <a:p>
            <a:r>
              <a:rPr lang="fr-FR" sz="3600" dirty="0">
                <a:solidFill>
                  <a:srgbClr val="202124"/>
                </a:solidFill>
                <a:latin typeface="arial" panose="020B0604020202020204" pitchFamily="34" charset="0"/>
              </a:rPr>
              <a:t>Une commune d’habitants (32 personnes)</a:t>
            </a:r>
          </a:p>
          <a:p>
            <a:r>
              <a:rPr lang="fr-FR" sz="3600" dirty="0">
                <a:solidFill>
                  <a:srgbClr val="202124"/>
                </a:solidFill>
                <a:latin typeface="arial" panose="020B0604020202020204" pitchFamily="34" charset="0"/>
              </a:rPr>
              <a:t>Les remparts  -fortes murailles </a:t>
            </a:r>
            <a:r>
              <a:rPr lang="fr-CA" sz="3600" dirty="0">
                <a:solidFill>
                  <a:srgbClr val="202124"/>
                </a:solidFill>
                <a:latin typeface="arial" panose="020B0604020202020204" pitchFamily="34" charset="0"/>
              </a:rPr>
              <a:t>déchiquetées</a:t>
            </a:r>
          </a:p>
          <a:p>
            <a:r>
              <a:rPr lang="fr-CA" sz="3600" dirty="0">
                <a:solidFill>
                  <a:srgbClr val="202124"/>
                </a:solidFill>
                <a:latin typeface="arial" panose="020B0604020202020204" pitchFamily="34" charset="0"/>
              </a:rPr>
              <a:t>Les maisons baptisées (Truc et fil, rouge, tête noire)</a:t>
            </a:r>
          </a:p>
          <a:p>
            <a:r>
              <a:rPr lang="fr-CA" sz="3600" dirty="0">
                <a:solidFill>
                  <a:srgbClr val="202124"/>
                </a:solidFill>
                <a:latin typeface="arial" panose="020B0604020202020204" pitchFamily="34" charset="0"/>
              </a:rPr>
              <a:t>Le jardin paradisiaque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4811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8A470-F973-BC2F-8E07-7784FCAE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631371"/>
          </a:xfr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 fontScale="90000"/>
          </a:bodyPr>
          <a:lstStyle/>
          <a:p>
            <a:r>
              <a:rPr lang="fr-CA" dirty="0"/>
              <a:t>Terminologie religieuse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52668D-48E1-7C0E-CD98-79982B17C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9" y="631371"/>
            <a:ext cx="12094029" cy="5921828"/>
          </a:xfrm>
        </p:spPr>
        <p:txBody>
          <a:bodyPr>
            <a:normAutofit lnSpcReduction="10000"/>
          </a:bodyPr>
          <a:lstStyle/>
          <a:p>
            <a:endParaRPr lang="fr-CA" sz="3200" b="1" i="1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fr-CA" sz="3600" b="1" i="1" dirty="0">
                <a:solidFill>
                  <a:srgbClr val="202124"/>
                </a:solidFill>
                <a:latin typeface="arial" panose="020B0604020202020204" pitchFamily="34" charset="0"/>
              </a:rPr>
              <a:t>L’Abbaye</a:t>
            </a:r>
            <a:r>
              <a:rPr lang="fr-CA" sz="3600" dirty="0">
                <a:solidFill>
                  <a:srgbClr val="202124"/>
                </a:solidFill>
                <a:latin typeface="arial" panose="020B0604020202020204" pitchFamily="34" charset="0"/>
              </a:rPr>
              <a:t> 13000 ans d’histoire</a:t>
            </a:r>
          </a:p>
          <a:p>
            <a:r>
              <a:rPr lang="fr-CA" sz="3600" b="1" i="1" dirty="0">
                <a:solidFill>
                  <a:srgbClr val="202124"/>
                </a:solidFill>
                <a:latin typeface="arial" panose="020B0604020202020204" pitchFamily="34" charset="0"/>
              </a:rPr>
              <a:t>Notre –Dame </a:t>
            </a:r>
            <a:r>
              <a:rPr lang="fr-CA" sz="3600" dirty="0">
                <a:solidFill>
                  <a:srgbClr val="202124"/>
                </a:solidFill>
                <a:latin typeface="arial" panose="020B0604020202020204" pitchFamily="34" charset="0"/>
              </a:rPr>
              <a:t>sous-terre </a:t>
            </a:r>
            <a:r>
              <a:rPr lang="fr-CA" sz="3600" b="1" i="1" dirty="0">
                <a:solidFill>
                  <a:srgbClr val="202124"/>
                </a:solidFill>
                <a:latin typeface="arial" panose="020B0604020202020204" pitchFamily="34" charset="0"/>
              </a:rPr>
              <a:t>église</a:t>
            </a:r>
            <a:r>
              <a:rPr lang="fr-CA" sz="3600" dirty="0">
                <a:solidFill>
                  <a:srgbClr val="202124"/>
                </a:solidFill>
                <a:latin typeface="arial" panose="020B0604020202020204" pitchFamily="34" charset="0"/>
              </a:rPr>
              <a:t> du X siècle</a:t>
            </a:r>
          </a:p>
          <a:p>
            <a:r>
              <a:rPr lang="fr-CA" sz="3600" b="1" i="1" dirty="0">
                <a:solidFill>
                  <a:srgbClr val="202124"/>
                </a:solidFill>
                <a:latin typeface="arial" panose="020B0604020202020204" pitchFamily="34" charset="0"/>
              </a:rPr>
              <a:t>Le cloître </a:t>
            </a:r>
            <a:r>
              <a:rPr lang="fr-CA" sz="3600" dirty="0">
                <a:solidFill>
                  <a:srgbClr val="202124"/>
                </a:solidFill>
                <a:latin typeface="arial" panose="020B0604020202020204" pitchFamily="34" charset="0"/>
              </a:rPr>
              <a:t>-</a:t>
            </a:r>
            <a:r>
              <a:rPr lang="fr-FR" sz="3600" i="1" dirty="0">
                <a:solidFill>
                  <a:srgbClr val="202124"/>
                </a:solidFill>
                <a:latin typeface="arial" panose="020B0604020202020204" pitchFamily="34" charset="0"/>
              </a:rPr>
              <a:t>p</a:t>
            </a:r>
            <a:r>
              <a:rPr lang="fr-FR" sz="3600" b="0" i="1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artie d'un </a:t>
            </a:r>
            <a:r>
              <a:rPr lang="fr-FR" sz="3600" b="1" i="1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monastère</a:t>
            </a:r>
            <a:r>
              <a:rPr lang="fr-FR" sz="3600" b="0" i="1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interdite aux </a:t>
            </a:r>
          </a:p>
          <a:p>
            <a:pPr marL="0" indent="0">
              <a:buNone/>
            </a:pPr>
            <a:r>
              <a:rPr lang="fr-FR" sz="3600" b="1" i="1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profanes </a:t>
            </a:r>
            <a:r>
              <a:rPr lang="fr-FR" sz="3600" b="0" i="1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et fermée par une enceinte</a:t>
            </a:r>
          </a:p>
          <a:p>
            <a:r>
              <a:rPr lang="fr-FR" sz="3600" b="1" i="1" dirty="0">
                <a:solidFill>
                  <a:srgbClr val="202124"/>
                </a:solidFill>
                <a:latin typeface="arial" panose="020B0604020202020204" pitchFamily="34" charset="0"/>
              </a:rPr>
              <a:t>Le Réfectoire des moines aux grandes fenêtres</a:t>
            </a:r>
          </a:p>
          <a:p>
            <a:r>
              <a:rPr lang="fr-FR" sz="3600" b="1" i="1" dirty="0">
                <a:solidFill>
                  <a:srgbClr val="202124"/>
                </a:solidFill>
                <a:latin typeface="arial" panose="020B0604020202020204" pitchFamily="34" charset="0"/>
              </a:rPr>
              <a:t>La flèche</a:t>
            </a:r>
            <a:r>
              <a:rPr lang="fr-FR" sz="3600" dirty="0">
                <a:solidFill>
                  <a:srgbClr val="202124"/>
                </a:solidFill>
                <a:latin typeface="arial" panose="020B0604020202020204" pitchFamily="34" charset="0"/>
              </a:rPr>
              <a:t>, couronnée de la sculpture de St-Michel</a:t>
            </a:r>
          </a:p>
          <a:p>
            <a:r>
              <a:rPr lang="fr-FR" sz="3600" b="1" i="1" dirty="0">
                <a:solidFill>
                  <a:srgbClr val="202124"/>
                </a:solidFill>
                <a:latin typeface="arial" panose="020B0604020202020204" pitchFamily="34" charset="0"/>
              </a:rPr>
              <a:t>Lieu du pélerinage </a:t>
            </a:r>
            <a:r>
              <a:rPr lang="fr-FR" sz="3600" dirty="0">
                <a:solidFill>
                  <a:srgbClr val="202124"/>
                </a:solidFill>
                <a:latin typeface="arial" panose="020B0604020202020204" pitchFamily="34" charset="0"/>
              </a:rPr>
              <a:t>- v</a:t>
            </a:r>
            <a:r>
              <a:rPr lang="fr-FR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oyage à un lieu saint dans </a:t>
            </a:r>
          </a:p>
          <a:p>
            <a:pPr marL="0" indent="0">
              <a:buNone/>
            </a:pPr>
            <a:r>
              <a:rPr lang="fr-FR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un esprit de dévotion</a:t>
            </a:r>
            <a:endParaRPr lang="fr-FR" sz="36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48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2F3E6-C2EE-059D-EF10-0AFB55663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0" y="0"/>
            <a:ext cx="12006943" cy="1012371"/>
          </a:xfr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r>
              <a:rPr lang="fr-CA" sz="2400" b="1" i="1" dirty="0"/>
              <a:t> Le Mont-St-Michel,  c’est quoi?? Site touristique? Village?</a:t>
            </a:r>
            <a:endParaRPr lang="ru-RU" sz="2400" b="1" i="1" dirty="0"/>
          </a:p>
        </p:txBody>
      </p:sp>
      <p:pic>
        <p:nvPicPr>
          <p:cNvPr id="4" name="Mont Saint-Michel - Région Normandie - Stéphane Bern - Le Village Préféré des Français">
            <a:hlinkClick r:id="" action="ppaction://media"/>
            <a:extLst>
              <a:ext uri="{FF2B5EF4-FFF2-40B4-BE49-F238E27FC236}">
                <a16:creationId xmlns:a16="http://schemas.microsoft.com/office/drawing/2014/main" id="{7F9CE267-C133-2F71-DA52-FBA8931EF0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70" y="750888"/>
            <a:ext cx="11996060" cy="5943600"/>
          </a:xfrm>
        </p:spPr>
      </p:pic>
    </p:spTree>
    <p:extLst>
      <p:ext uri="{BB962C8B-B14F-4D97-AF65-F5344CB8AC3E}">
        <p14:creationId xmlns:p14="http://schemas.microsoft.com/office/powerpoint/2010/main" val="87785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4566C-9A53-BA84-3C8D-C4CF7088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5943" y="119741"/>
            <a:ext cx="12387943" cy="1012373"/>
          </a:xfrm>
        </p:spPr>
        <p:txBody>
          <a:bodyPr>
            <a:normAutofit fontScale="90000"/>
          </a:bodyPr>
          <a:lstStyle/>
          <a:p>
            <a:br>
              <a:rPr lang="fr-CA" b="1" i="1" dirty="0"/>
            </a:br>
            <a:r>
              <a:rPr lang="fr-CA" b="1" i="1" dirty="0"/>
              <a:t>les sables mouvants, le réfectoire, l’église du X siècle, </a:t>
            </a:r>
            <a:br>
              <a:rPr lang="fr-CA" b="1" i="1" dirty="0"/>
            </a:br>
            <a:r>
              <a:rPr lang="fr-CA" b="1" i="1" dirty="0"/>
              <a:t>le cloître, L’Abbaye</a:t>
            </a:r>
            <a:br>
              <a:rPr lang="fr-CA" b="1" i="1" dirty="0"/>
            </a:br>
            <a:br>
              <a:rPr lang="fr-CA" b="1" i="1" dirty="0"/>
            </a:br>
            <a:endParaRPr lang="ru-RU" b="1" i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8AE4EF-6C55-F912-8BEE-0D02F9C23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671" y="990601"/>
            <a:ext cx="11266714" cy="5660571"/>
          </a:xfrm>
        </p:spPr>
      </p:pic>
    </p:spTree>
    <p:extLst>
      <p:ext uri="{BB962C8B-B14F-4D97-AF65-F5344CB8AC3E}">
        <p14:creationId xmlns:p14="http://schemas.microsoft.com/office/powerpoint/2010/main" val="231103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53301-060B-97CB-BC9E-4FE8DA03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459" y="0"/>
            <a:ext cx="10820398" cy="859971"/>
          </a:xfrm>
        </p:spPr>
        <p:txBody>
          <a:bodyPr>
            <a:normAutofit fontScale="90000"/>
          </a:bodyPr>
          <a:lstStyle/>
          <a:p>
            <a:r>
              <a:rPr lang="fr-CA" b="1" i="1" dirty="0"/>
              <a:t>les sables mouvants, le réfectoire, l’église </a:t>
            </a:r>
            <a:br>
              <a:rPr lang="fr-CA" b="1" i="1" dirty="0"/>
            </a:br>
            <a:r>
              <a:rPr lang="fr-CA" b="1" i="1" dirty="0"/>
              <a:t>du X siècle, le cloître, L’Abbaye ?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9A499F-5104-21EA-045B-993B79890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27" y="957942"/>
            <a:ext cx="11843888" cy="5736771"/>
          </a:xfrm>
        </p:spPr>
      </p:pic>
    </p:spTree>
    <p:extLst>
      <p:ext uri="{BB962C8B-B14F-4D97-AF65-F5344CB8AC3E}">
        <p14:creationId xmlns:p14="http://schemas.microsoft.com/office/powerpoint/2010/main" val="4151795938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368</TotalTime>
  <Words>456</Words>
  <Application>Microsoft Office PowerPoint</Application>
  <PresentationFormat>Широкоэкранный</PresentationFormat>
  <Paragraphs>59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</vt:lpstr>
      <vt:lpstr>Cambria</vt:lpstr>
      <vt:lpstr>Corbel</vt:lpstr>
      <vt:lpstr>Gill Sans MT</vt:lpstr>
      <vt:lpstr>Посылка</vt:lpstr>
      <vt:lpstr>Un grain de théorie</vt:lpstr>
      <vt:lpstr>Patrimoine culturel de la France</vt:lpstr>
      <vt:lpstr>Carte géographique</vt:lpstr>
      <vt:lpstr>Merveille du Monde</vt:lpstr>
      <vt:lpstr>Terminologie thématique</vt:lpstr>
      <vt:lpstr>Terminologie religieuse</vt:lpstr>
      <vt:lpstr> Le Mont-St-Michel,  c’est quoi?? Site touristique? Village?</vt:lpstr>
      <vt:lpstr> les sables mouvants, le réfectoire, l’église du X siècle,  le cloître, L’Abbaye  </vt:lpstr>
      <vt:lpstr>les sables mouvants, le réfectoire, l’église  du X siècle, le cloître, L’Abbaye ?</vt:lpstr>
      <vt:lpstr>les sables mouvants, le réfectoire, l’église  du X siècle, le cloître, L’Abbaye  ?</vt:lpstr>
      <vt:lpstr>les sables mouvants, le réfectoire, l’église  du X siècle, le cloître, L’Abbaye   ?</vt:lpstr>
      <vt:lpstr>les sables mouvants, le réfectoire des moines,  l’église du X siècle, le cloître, L’Abbaye  ?</vt:lpstr>
      <vt:lpstr>les sables mouvants, le réfectoire, l’église  du X siècle, le cloître, L’Abbaye   ?</vt:lpstr>
      <vt:lpstr>Après le visionnement du microfilm</vt:lpstr>
      <vt:lpstr>Votre devoir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Patrimoine culturel de la France</dc:title>
  <dc:creator>Галина Федоровна</dc:creator>
  <cp:lastModifiedBy>Галина Федоровна</cp:lastModifiedBy>
  <cp:revision>8</cp:revision>
  <dcterms:created xsi:type="dcterms:W3CDTF">2022-09-18T05:41:31Z</dcterms:created>
  <dcterms:modified xsi:type="dcterms:W3CDTF">2022-09-20T21:04:07Z</dcterms:modified>
</cp:coreProperties>
</file>