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4" r:id="rId4"/>
    <p:sldId id="265" r:id="rId5"/>
    <p:sldId id="257" r:id="rId6"/>
    <p:sldId id="258" r:id="rId7"/>
    <p:sldId id="263" r:id="rId8"/>
    <p:sldId id="261" r:id="rId9"/>
    <p:sldId id="259" r:id="rId10"/>
    <p:sldId id="260" r:id="rId11"/>
    <p:sldId id="262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441" autoAdjust="0"/>
  </p:normalViewPr>
  <p:slideViewPr>
    <p:cSldViewPr snapToGrid="0">
      <p:cViewPr varScale="1">
        <p:scale>
          <a:sx n="61" d="100"/>
          <a:sy n="61" d="100"/>
        </p:scale>
        <p:origin x="-72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405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4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440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68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97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34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91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05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70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47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2A55C47-300E-4C6E-A68A-8079541FB66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D4C98EF-7648-4B5F-B76C-A9134D3A55F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0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695" y="4960137"/>
            <a:ext cx="7772400" cy="14630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600" dirty="0" smtClean="0">
                <a:latin typeface="Montserrat Black" panose="00000A00000000000000" pitchFamily="2" charset="-52"/>
              </a:rPr>
              <a:t>ЛЕКЦІЯ: </a:t>
            </a:r>
            <a:r>
              <a:rPr lang="uk-UA" sz="3600" dirty="0" smtClean="0">
                <a:latin typeface="Montserrat Black" panose="00000A00000000000000" pitchFamily="2" charset="-52"/>
              </a:rPr>
              <a:t>Метод </a:t>
            </a:r>
            <a:r>
              <a:rPr lang="uk-UA" sz="3600" dirty="0" smtClean="0">
                <a:latin typeface="Montserrat Black" panose="00000A00000000000000" pitchFamily="2" charset="-52"/>
              </a:rPr>
              <a:t>дослідження поведінки споживачів</a:t>
            </a:r>
            <a:endParaRPr lang="ru-RU" sz="3600" dirty="0">
              <a:latin typeface="Montserrat Black" panose="00000A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4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581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Проведення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опитування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 за методом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Делфі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3045"/>
            <a:ext cx="10515600" cy="4910026"/>
          </a:xfrm>
        </p:spPr>
        <p:txBody>
          <a:bodyPr numCol="2">
            <a:norm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 smtClean="0"/>
              <a:t>Чітке</a:t>
            </a:r>
            <a:r>
              <a:rPr lang="ru-RU" dirty="0" smtClean="0"/>
              <a:t> формулювання;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/>
              <a:t>М</a:t>
            </a:r>
            <a:r>
              <a:rPr lang="ru-RU" dirty="0" err="1" smtClean="0"/>
              <a:t>ожливість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числа ;.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 smtClean="0"/>
              <a:t>Обізнаність</a:t>
            </a:r>
            <a:r>
              <a:rPr lang="ru-RU" dirty="0" smtClean="0"/>
              <a:t> </a:t>
            </a:r>
            <a:r>
              <a:rPr lang="ru-RU" dirty="0" err="1" smtClean="0"/>
              <a:t>експерта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 smtClean="0"/>
              <a:t>Відповіді</a:t>
            </a:r>
            <a:r>
              <a:rPr lang="ru-RU" dirty="0" smtClean="0"/>
              <a:t> </a:t>
            </a:r>
            <a:r>
              <a:rPr lang="ru-RU" dirty="0" err="1" smtClean="0"/>
              <a:t>обгрунтовані</a:t>
            </a:r>
            <a:r>
              <a:rPr lang="ru-RU" dirty="0" smtClean="0"/>
              <a:t> </a:t>
            </a:r>
            <a:r>
              <a:rPr lang="ru-RU" dirty="0" err="1" smtClean="0"/>
              <a:t>експертом</a:t>
            </a:r>
            <a:r>
              <a:rPr lang="ru-RU" dirty="0" smtClean="0"/>
              <a:t>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експертів</a:t>
            </a:r>
            <a:r>
              <a:rPr lang="ru-RU" dirty="0" smtClean="0"/>
              <a:t> повинна </a:t>
            </a:r>
            <a:r>
              <a:rPr lang="ru-RU" dirty="0" err="1" smtClean="0"/>
              <a:t>утримуватися</a:t>
            </a:r>
            <a:r>
              <a:rPr lang="ru-RU" dirty="0" smtClean="0"/>
              <a:t> в </a:t>
            </a:r>
            <a:r>
              <a:rPr lang="ru-RU" dirty="0" err="1" smtClean="0"/>
              <a:t>розсудливих</a:t>
            </a:r>
            <a:r>
              <a:rPr lang="ru-RU" dirty="0" smtClean="0"/>
              <a:t> рамках;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/>
              <a:t>Ч</a:t>
            </a:r>
            <a:r>
              <a:rPr lang="ru-RU" dirty="0" smtClean="0"/>
              <a:t>ас </a:t>
            </a:r>
            <a:r>
              <a:rPr lang="ru-RU" dirty="0" err="1" smtClean="0"/>
              <a:t>між</a:t>
            </a:r>
            <a:r>
              <a:rPr lang="ru-RU" dirty="0" smtClean="0"/>
              <a:t> турами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uk-UA" dirty="0" smtClean="0"/>
              <a:t>Достатня кількість турів для опитування;</a:t>
            </a:r>
            <a:endParaRPr lang="ru-RU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/>
              <a:t>С</a:t>
            </a:r>
            <a:r>
              <a:rPr lang="ru-RU" dirty="0" err="1" smtClean="0"/>
              <a:t>истематичний</a:t>
            </a:r>
            <a:r>
              <a:rPr lang="ru-RU" dirty="0" smtClean="0"/>
              <a:t> </a:t>
            </a:r>
            <a:r>
              <a:rPr lang="ru-RU" dirty="0" err="1" smtClean="0"/>
              <a:t>відбір</a:t>
            </a:r>
            <a:r>
              <a:rPr lang="ru-RU" dirty="0" smtClean="0"/>
              <a:t> </a:t>
            </a:r>
            <a:r>
              <a:rPr lang="ru-RU" dirty="0" err="1" smtClean="0"/>
              <a:t>експертів</a:t>
            </a:r>
            <a:r>
              <a:rPr lang="ru-RU" dirty="0" smtClean="0"/>
              <a:t>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/>
              <a:t>Н</a:t>
            </a:r>
            <a:r>
              <a:rPr lang="ru-RU" dirty="0" err="1" smtClean="0"/>
              <a:t>еобхідно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самооцінку</a:t>
            </a:r>
            <a:r>
              <a:rPr lang="ru-RU" dirty="0" smtClean="0"/>
              <a:t> </a:t>
            </a:r>
            <a:r>
              <a:rPr lang="ru-RU" dirty="0" err="1" smtClean="0"/>
              <a:t>компетенції</a:t>
            </a:r>
            <a:r>
              <a:rPr lang="ru-RU" dirty="0" smtClean="0"/>
              <a:t> </a:t>
            </a:r>
            <a:r>
              <a:rPr lang="ru-RU" dirty="0" err="1" smtClean="0"/>
              <a:t>експертів</a:t>
            </a:r>
            <a:r>
              <a:rPr lang="ru-RU" dirty="0" smtClean="0"/>
              <a:t> з </a:t>
            </a:r>
            <a:r>
              <a:rPr lang="ru-RU" dirty="0" err="1" smtClean="0"/>
              <a:t>досліджуваних</a:t>
            </a:r>
            <a:r>
              <a:rPr lang="ru-RU" dirty="0" smtClean="0"/>
              <a:t> проблем;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/>
              <a:t>П</a:t>
            </a:r>
            <a:r>
              <a:rPr lang="ru-RU" dirty="0" err="1" smtClean="0"/>
              <a:t>отрібна</a:t>
            </a:r>
            <a:r>
              <a:rPr lang="ru-RU" dirty="0" smtClean="0"/>
              <a:t> формула </a:t>
            </a:r>
            <a:r>
              <a:rPr lang="ru-RU" dirty="0" err="1" smtClean="0"/>
              <a:t>узгодженості</a:t>
            </a:r>
            <a:r>
              <a:rPr lang="ru-RU" dirty="0" smtClean="0"/>
              <a:t> </a:t>
            </a:r>
            <a:r>
              <a:rPr lang="ru-RU" dirty="0" err="1" smtClean="0"/>
              <a:t>оцінок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780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Ð°ÑÑÐ¸Ð½ÐºÐ¸ Ð¿Ð¾ Ð·Ð°Ð¿ÑÐ¾ÑÑ ÑÐµÐºÐ»Ð°Ð¼Ð°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20" y="2373450"/>
            <a:ext cx="11047679" cy="39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Реклама 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І Метод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9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50633" y="510209"/>
            <a:ext cx="7603037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При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використанні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цього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методу для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цілей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експертної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оцінки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якості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споживчих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товарів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виявляються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наступні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його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недоліки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tserrat Medium" panose="00000600000000000000" pitchFamily="2" charset="-52"/>
              </a:rPr>
              <a:t>: 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latin typeface="Montserrat Medium" panose="00000600000000000000" pitchFamily="2" charset="-5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Montserrat" panose="00000500000000000000" pitchFamily="2" charset="-52"/>
              </a:rPr>
              <a:t>С</a:t>
            </a:r>
            <a:r>
              <a:rPr lang="ru-RU" sz="2000" dirty="0" err="1" smtClean="0">
                <a:latin typeface="Montserrat" panose="00000500000000000000" pitchFamily="2" charset="-52"/>
              </a:rPr>
              <a:t>кладність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ru-RU" sz="2000" dirty="0" err="1" smtClean="0">
                <a:latin typeface="Montserrat" panose="00000500000000000000" pitchFamily="2" charset="-52"/>
              </a:rPr>
              <a:t>опитування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ru-RU" sz="2000" dirty="0" err="1" smtClean="0">
                <a:latin typeface="Montserrat" panose="00000500000000000000" pitchFamily="2" charset="-52"/>
              </a:rPr>
              <a:t>експертів</a:t>
            </a:r>
            <a:r>
              <a:rPr lang="ru-RU" sz="2000" dirty="0" smtClean="0">
                <a:latin typeface="Montserrat" panose="00000500000000000000" pitchFamily="2" charset="-52"/>
              </a:rPr>
              <a:t> і </a:t>
            </a:r>
            <a:r>
              <a:rPr lang="ru-RU" sz="2000" dirty="0" err="1" smtClean="0">
                <a:latin typeface="Montserrat" panose="00000500000000000000" pitchFamily="2" charset="-52"/>
              </a:rPr>
              <a:t>заповнення</a:t>
            </a:r>
            <a:r>
              <a:rPr lang="ru-RU" sz="2000" dirty="0" smtClean="0">
                <a:latin typeface="Montserrat" panose="00000500000000000000" pitchFamily="2" charset="-52"/>
              </a:rPr>
              <a:t> анкет,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Montserrat" panose="00000500000000000000" pitchFamily="2" charset="-52"/>
              </a:rPr>
              <a:t>Т</a:t>
            </a:r>
            <a:r>
              <a:rPr lang="ru-RU" sz="2000" dirty="0" err="1" smtClean="0">
                <a:latin typeface="Montserrat" panose="00000500000000000000" pitchFamily="2" charset="-52"/>
              </a:rPr>
              <a:t>рудомісткість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ru-RU" sz="2000" dirty="0" err="1" smtClean="0">
                <a:latin typeface="Montserrat" panose="00000500000000000000" pitchFamily="2" charset="-52"/>
              </a:rPr>
              <a:t>оцінки</a:t>
            </a:r>
            <a:r>
              <a:rPr lang="ru-RU" sz="2000" dirty="0" smtClean="0">
                <a:latin typeface="Montserrat" panose="00000500000000000000" pitchFamily="2" charset="-52"/>
              </a:rPr>
              <a:t> у </a:t>
            </a:r>
            <a:r>
              <a:rPr lang="ru-RU" sz="2000" dirty="0" err="1" smtClean="0">
                <a:latin typeface="Montserrat" panose="00000500000000000000" pitchFamily="2" charset="-52"/>
              </a:rPr>
              <a:t>зв'язку</a:t>
            </a:r>
            <a:r>
              <a:rPr lang="ru-RU" sz="2000" dirty="0" smtClean="0">
                <a:latin typeface="Montserrat" panose="00000500000000000000" pitchFamily="2" charset="-52"/>
              </a:rPr>
              <a:t> з великою </a:t>
            </a:r>
            <a:r>
              <a:rPr lang="ru-RU" sz="2000" dirty="0" err="1" smtClean="0">
                <a:latin typeface="Montserrat" panose="00000500000000000000" pitchFamily="2" charset="-52"/>
              </a:rPr>
              <a:t>кількістю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ru-RU" sz="2000" dirty="0" err="1" smtClean="0">
                <a:latin typeface="Montserrat" panose="00000500000000000000" pitchFamily="2" charset="-52"/>
              </a:rPr>
              <a:t>показників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ru-RU" sz="2000" dirty="0" err="1" smtClean="0">
                <a:latin typeface="Montserrat" panose="00000500000000000000" pitchFamily="2" charset="-52"/>
              </a:rPr>
              <a:t>якості</a:t>
            </a:r>
            <a:endParaRPr lang="ru-RU" sz="2000" dirty="0" smtClean="0">
              <a:latin typeface="Montserrat" panose="00000500000000000000" pitchFamily="2" charset="-5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Montserrat" panose="00000500000000000000" pitchFamily="2" charset="-52"/>
              </a:rPr>
              <a:t>Заповненням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ru-RU" sz="2000" dirty="0" err="1" smtClean="0">
                <a:latin typeface="Montserrat" panose="00000500000000000000" pitchFamily="2" charset="-52"/>
              </a:rPr>
              <a:t>декількох</a:t>
            </a:r>
            <a:r>
              <a:rPr lang="ru-RU" sz="2000" dirty="0" smtClean="0">
                <a:latin typeface="Montserrat" panose="00000500000000000000" pitchFamily="2" charset="-52"/>
              </a:rPr>
              <a:t> анкет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Montserrat" panose="00000500000000000000" pitchFamily="2" charset="-52"/>
              </a:rPr>
              <a:t>Громіздкість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ru-RU" sz="2000" dirty="0" err="1" smtClean="0">
                <a:latin typeface="Montserrat" panose="00000500000000000000" pitchFamily="2" charset="-52"/>
              </a:rPr>
              <a:t>записів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  <a:r>
              <a:rPr lang="ru-RU" sz="2000" dirty="0" err="1" smtClean="0">
                <a:latin typeface="Montserrat" panose="00000500000000000000" pitchFamily="2" charset="-52"/>
              </a:rPr>
              <a:t>пояснень</a:t>
            </a:r>
            <a:r>
              <a:rPr lang="ru-RU" sz="2000" dirty="0" smtClean="0">
                <a:latin typeface="Montserrat" panose="00000500000000000000" pitchFamily="2" charset="-52"/>
              </a:rPr>
              <a:t> через </a:t>
            </a:r>
            <a:r>
              <a:rPr lang="ru-RU" sz="2000" dirty="0" err="1" smtClean="0">
                <a:latin typeface="Montserrat" panose="00000500000000000000" pitchFamily="2" charset="-52"/>
              </a:rPr>
              <a:t>відсутність</a:t>
            </a:r>
            <a:r>
              <a:rPr lang="ru-RU" sz="2000" dirty="0" smtClean="0">
                <a:latin typeface="Montserrat" panose="00000500000000000000" pitchFamily="2" charset="-52"/>
              </a:rPr>
              <a:t> прямого контакту </a:t>
            </a:r>
            <a:r>
              <a:rPr lang="ru-RU" sz="2000" dirty="0" err="1" smtClean="0">
                <a:latin typeface="Montserrat" panose="00000500000000000000" pitchFamily="2" charset="-52"/>
              </a:rPr>
              <a:t>організатора</a:t>
            </a:r>
            <a:r>
              <a:rPr lang="ru-RU" sz="2000" dirty="0" smtClean="0">
                <a:latin typeface="Montserrat" panose="00000500000000000000" pitchFamily="2" charset="-52"/>
              </a:rPr>
              <a:t> з </a:t>
            </a:r>
            <a:r>
              <a:rPr lang="ru-RU" sz="2000" dirty="0" err="1" smtClean="0">
                <a:latin typeface="Montserrat" panose="00000500000000000000" pitchFamily="2" charset="-52"/>
              </a:rPr>
              <a:t>експертами</a:t>
            </a:r>
            <a:r>
              <a:rPr lang="ru-RU" sz="2000" dirty="0" smtClean="0">
                <a:latin typeface="Montserrat" panose="00000500000000000000" pitchFamily="2" charset="-52"/>
              </a:rPr>
              <a:t>.</a:t>
            </a:r>
            <a:endParaRPr lang="ru-RU" sz="20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Приклади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9218" name="Picture 2" descr="ÐÐ°ÑÑÐ¸Ð½ÐºÐ¸ Ð¿Ð¾ Ð·Ð°Ð¿ÑÐ¾ÑÑ ÑÐ¿Ð¸ÑÐ¾Ðº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538" y="2084832"/>
            <a:ext cx="6877553" cy="42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85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881431"/>
            <a:ext cx="9720072" cy="1499616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етапи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процесу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споживчого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рішення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732" y="1828800"/>
            <a:ext cx="6684136" cy="448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Прийняття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рішення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споживачем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піддається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впливу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низки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зовнішніх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внутрішніх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факторів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включаючи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стадії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: </a:t>
            </a:r>
            <a:endParaRPr lang="en-US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Усвідомлення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потреби</a:t>
            </a:r>
            <a:r>
              <a:rPr lang="en-US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;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endParaRPr lang="en-US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Пошук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інформації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-52"/>
              </a:rPr>
              <a:t>;</a:t>
            </a:r>
            <a:endParaRPr lang="en-US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Передкупівельне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оцінювання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альтернатив</a:t>
            </a:r>
            <a:r>
              <a:rPr lang="en-US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;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endParaRPr lang="en-US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Купівля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-52"/>
              </a:rPr>
              <a:t>;</a:t>
            </a:r>
            <a:endParaRPr lang="en-US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Споживання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Montserrat" panose="00000500000000000000" pitchFamily="2" charset="-52"/>
              </a:rPr>
              <a:t>післякупівельне</a:t>
            </a:r>
            <a:r>
              <a:rPr lang="ru-RU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оцінювання</a:t>
            </a:r>
            <a:r>
              <a:rPr lang="ru-RU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.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054" y="2651503"/>
            <a:ext cx="3774538" cy="28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6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9280" y="3000776"/>
            <a:ext cx="5688169" cy="42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Різновиди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методів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084832"/>
            <a:ext cx="9356243" cy="40233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dirty="0" err="1" smtClean="0">
                <a:latin typeface="Montserrat" panose="00000500000000000000" pitchFamily="2" charset="-52"/>
              </a:rPr>
              <a:t>Методи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експертних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оцінок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поділяють</a:t>
            </a:r>
            <a:r>
              <a:rPr lang="ru-RU" dirty="0">
                <a:latin typeface="Montserrat" panose="00000500000000000000" pitchFamily="2" charset="-52"/>
              </a:rPr>
              <a:t> на </a:t>
            </a:r>
            <a:r>
              <a:rPr lang="ru-RU" dirty="0" err="1">
                <a:latin typeface="Montserrat" panose="00000500000000000000" pitchFamily="2" charset="-52"/>
              </a:rPr>
              <a:t>індивідуальні</a:t>
            </a:r>
            <a:r>
              <a:rPr lang="ru-RU" dirty="0">
                <a:latin typeface="Montserrat" panose="00000500000000000000" pitchFamily="2" charset="-52"/>
              </a:rPr>
              <a:t> та </a:t>
            </a:r>
            <a:r>
              <a:rPr lang="ru-RU" dirty="0" err="1">
                <a:latin typeface="Montserrat" panose="00000500000000000000" pitchFamily="2" charset="-52"/>
              </a:rPr>
              <a:t>колективні</a:t>
            </a:r>
            <a:r>
              <a:rPr lang="ru-RU" dirty="0" smtClean="0">
                <a:latin typeface="Montserrat" panose="00000500000000000000" pitchFamily="2" charset="-52"/>
              </a:rPr>
              <a:t>.</a:t>
            </a:r>
            <a:endParaRPr lang="ru-RU" dirty="0">
              <a:latin typeface="Montserrat" panose="00000500000000000000" pitchFamily="2" charset="-52"/>
            </a:endParaRPr>
          </a:p>
          <a:p>
            <a:pPr>
              <a:lnSpc>
                <a:spcPct val="160000"/>
              </a:lnSpc>
            </a:pPr>
            <a:r>
              <a:rPr lang="ru-RU" dirty="0" err="1">
                <a:latin typeface="Montserrat Medium" panose="00000600000000000000" pitchFamily="2" charset="-52"/>
              </a:rPr>
              <a:t>Індивідуальні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бувають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двох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типів</a:t>
            </a:r>
            <a:r>
              <a:rPr lang="ru-RU" dirty="0">
                <a:latin typeface="Montserrat Medium" panose="00000600000000000000" pitchFamily="2" charset="-52"/>
              </a:rPr>
              <a:t>: </a:t>
            </a:r>
            <a:r>
              <a:rPr lang="ru-RU" dirty="0" err="1">
                <a:latin typeface="Montserrat" panose="00000500000000000000" pitchFamily="2" charset="-52"/>
              </a:rPr>
              <a:t>оцінка</a:t>
            </a:r>
            <a:r>
              <a:rPr lang="ru-RU" dirty="0">
                <a:latin typeface="Montserrat" panose="00000500000000000000" pitchFamily="2" charset="-52"/>
              </a:rPr>
              <a:t> типу «</a:t>
            </a:r>
            <a:r>
              <a:rPr lang="ru-RU" dirty="0" err="1">
                <a:latin typeface="Montserrat" panose="00000500000000000000" pitchFamily="2" charset="-52"/>
              </a:rPr>
              <a:t>інтерв'ю</a:t>
            </a:r>
            <a:r>
              <a:rPr lang="ru-RU" dirty="0">
                <a:latin typeface="Montserrat" panose="00000500000000000000" pitchFamily="2" charset="-52"/>
              </a:rPr>
              <a:t>» та </a:t>
            </a:r>
            <a:r>
              <a:rPr lang="ru-RU" dirty="0" err="1">
                <a:latin typeface="Montserrat" panose="00000500000000000000" pitchFamily="2" charset="-52"/>
              </a:rPr>
              <a:t>аналітичні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en-US" dirty="0" smtClean="0">
                <a:latin typeface="Montserrat" panose="00000500000000000000" pitchFamily="2" charset="-52"/>
              </a:rPr>
              <a:t>.</a:t>
            </a:r>
          </a:p>
          <a:p>
            <a:pPr>
              <a:lnSpc>
                <a:spcPct val="160000"/>
              </a:lnSpc>
            </a:pPr>
            <a:endParaRPr lang="en-US" dirty="0">
              <a:latin typeface="Montserrat" panose="00000500000000000000" pitchFamily="2" charset="-52"/>
            </a:endParaRPr>
          </a:p>
          <a:p>
            <a:pPr>
              <a:lnSpc>
                <a:spcPct val="160000"/>
              </a:lnSpc>
            </a:pPr>
            <a:r>
              <a:rPr lang="ru-RU" dirty="0" err="1" smtClean="0">
                <a:latin typeface="Montserrat Medium" panose="00000600000000000000" pitchFamily="2" charset="-52"/>
              </a:rPr>
              <a:t>Серед</a:t>
            </a:r>
            <a:r>
              <a:rPr lang="ru-RU" dirty="0" smtClean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колективних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методів</a:t>
            </a:r>
            <a:r>
              <a:rPr lang="ru-RU" dirty="0">
                <a:latin typeface="Montserrat Medium" panose="00000600000000000000" pitchFamily="2" charset="-52"/>
              </a:rPr>
              <a:t> </a:t>
            </a:r>
            <a:r>
              <a:rPr lang="ru-RU" dirty="0" err="1">
                <a:latin typeface="Montserrat Medium" panose="00000600000000000000" pitchFamily="2" charset="-52"/>
              </a:rPr>
              <a:t>розрізняють</a:t>
            </a:r>
            <a:r>
              <a:rPr lang="ru-RU" dirty="0" smtClean="0">
                <a:latin typeface="Montserrat Medium" panose="00000600000000000000" pitchFamily="2" charset="-52"/>
              </a:rPr>
              <a:t>:</a:t>
            </a:r>
            <a:endParaRPr lang="ru-RU" dirty="0">
              <a:latin typeface="Montserrat Medium" panose="00000600000000000000" pitchFamily="2" charset="-52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метод </a:t>
            </a:r>
            <a:r>
              <a:rPr lang="ru-RU" dirty="0" err="1">
                <a:latin typeface="Montserrat" panose="00000500000000000000" pitchFamily="2" charset="-52"/>
              </a:rPr>
              <a:t>комісії</a:t>
            </a:r>
            <a:r>
              <a:rPr lang="ru-RU" dirty="0">
                <a:latin typeface="Montserrat" panose="00000500000000000000" pitchFamily="2" charset="-52"/>
              </a:rPr>
              <a:t>,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Montserrat" panose="00000500000000000000" pitchFamily="2" charset="-52"/>
              </a:rPr>
              <a:t>метод </a:t>
            </a:r>
            <a:r>
              <a:rPr lang="ru-RU" dirty="0" err="1">
                <a:latin typeface="Montserrat" panose="00000500000000000000" pitchFamily="2" charset="-52"/>
              </a:rPr>
              <a:t>віднесеної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оцінки</a:t>
            </a:r>
            <a:endParaRPr lang="ru-RU" dirty="0">
              <a:latin typeface="Montserrat" panose="00000500000000000000" pitchFamily="2" charset="-52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ru-RU" dirty="0" err="1">
                <a:latin typeface="Montserrat" panose="00000500000000000000" pitchFamily="2" charset="-52"/>
              </a:rPr>
              <a:t>дельфійський</a:t>
            </a:r>
            <a:r>
              <a:rPr lang="ru-RU" dirty="0">
                <a:latin typeface="Montserrat" panose="00000500000000000000" pitchFamily="2" charset="-52"/>
              </a:rPr>
              <a:t> метод.</a:t>
            </a:r>
          </a:p>
        </p:txBody>
      </p:sp>
    </p:spTree>
    <p:extLst>
      <p:ext uri="{BB962C8B-B14F-4D97-AF65-F5344CB8AC3E}">
        <p14:creationId xmlns:p14="http://schemas.microsoft.com/office/powerpoint/2010/main" xmlns="" val="21030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Колективн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і методи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6020616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Montserrat" panose="00000500000000000000" pitchFamily="2" charset="-52"/>
              </a:rPr>
              <a:t>Досконалішим</a:t>
            </a:r>
            <a:r>
              <a:rPr lang="ru-RU" dirty="0">
                <a:latin typeface="Montserrat" panose="00000500000000000000" pitchFamily="2" charset="-52"/>
              </a:rPr>
              <a:t> методом </a:t>
            </a:r>
            <a:r>
              <a:rPr lang="ru-RU" dirty="0" err="1">
                <a:latin typeface="Montserrat" panose="00000500000000000000" pitchFamily="2" charset="-52"/>
              </a:rPr>
              <a:t>колективної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оцінки</a:t>
            </a:r>
            <a:r>
              <a:rPr lang="ru-RU" dirty="0">
                <a:latin typeface="Montserrat" panose="00000500000000000000" pitchFamily="2" charset="-52"/>
              </a:rPr>
              <a:t> є </a:t>
            </a:r>
            <a:r>
              <a:rPr lang="ru-RU" dirty="0" err="1">
                <a:latin typeface="Montserrat" panose="00000500000000000000" pitchFamily="2" charset="-52"/>
              </a:rPr>
              <a:t>дельфійський</a:t>
            </a:r>
            <a:r>
              <a:rPr lang="ru-RU" dirty="0">
                <a:latin typeface="Montserrat" panose="00000500000000000000" pitchFamily="2" charset="-52"/>
              </a:rPr>
              <a:t> метод. </a:t>
            </a:r>
            <a:r>
              <a:rPr lang="ru-RU" dirty="0" err="1">
                <a:latin typeface="Montserrat" panose="00000500000000000000" pitchFamily="2" charset="-52"/>
              </a:rPr>
              <a:t>Він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передбачає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відмову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від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прямих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колективних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обговорень</a:t>
            </a:r>
            <a:r>
              <a:rPr lang="ru-RU" dirty="0">
                <a:latin typeface="Montserrat" panose="00000500000000000000" pitchFamily="2" charset="-52"/>
              </a:rPr>
              <a:t>. </a:t>
            </a:r>
            <a:r>
              <a:rPr lang="ru-RU" dirty="0" err="1">
                <a:latin typeface="Montserrat" panose="00000500000000000000" pitchFamily="2" charset="-52"/>
              </a:rPr>
              <a:t>Дебати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заміняють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програмою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індивідуальних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опитувань</a:t>
            </a:r>
            <a:r>
              <a:rPr lang="ru-RU" dirty="0">
                <a:latin typeface="Montserrat" panose="00000500000000000000" pitchFamily="2" charset="-52"/>
              </a:rPr>
              <a:t>, </a:t>
            </a:r>
            <a:r>
              <a:rPr lang="ru-RU" dirty="0" err="1">
                <a:latin typeface="Montserrat" panose="00000500000000000000" pitchFamily="2" charset="-52"/>
              </a:rPr>
              <a:t>які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здебільшого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проводять</a:t>
            </a:r>
            <a:r>
              <a:rPr lang="ru-RU" dirty="0">
                <a:latin typeface="Montserrat" panose="00000500000000000000" pitchFamily="2" charset="-52"/>
              </a:rPr>
              <a:t> у </a:t>
            </a:r>
            <a:r>
              <a:rPr lang="ru-RU" dirty="0" err="1">
                <a:latin typeface="Montserrat" panose="00000500000000000000" pitchFamily="2" charset="-52"/>
              </a:rPr>
              <a:t>формі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таблиць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експертної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оцінки</a:t>
            </a:r>
            <a:r>
              <a:rPr lang="ru-RU" dirty="0">
                <a:latin typeface="Montserrat" panose="00000500000000000000" pitchFamily="2" charset="-52"/>
              </a:rPr>
              <a:t>.</a:t>
            </a:r>
          </a:p>
        </p:txBody>
      </p:sp>
      <p:pic>
        <p:nvPicPr>
          <p:cNvPr id="8194" name="Picture 2" descr="ÐÐ°ÑÑÐ¸Ð½ÐºÐ¸ Ð¿Ð¾ Ð·Ð°Ð¿ÑÐ¾ÑÑ Ð³ÑÑÐ¿Ð¿Ð°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144" y="2537138"/>
            <a:ext cx="4133085" cy="30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80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Поняття. Що таке метод «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Делфі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084832"/>
            <a:ext cx="6754711" cy="40233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Метод "</a:t>
            </a:r>
            <a:r>
              <a:rPr lang="ru-RU" b="1" dirty="0" err="1" smtClean="0">
                <a:latin typeface="Montserrat" panose="00000500000000000000" pitchFamily="2" charset="-52"/>
              </a:rPr>
              <a:t>Дельфі</a:t>
            </a:r>
            <a:r>
              <a:rPr lang="ru-RU" b="1" dirty="0" smtClean="0">
                <a:latin typeface="Montserrat" panose="00000500000000000000" pitchFamily="2" charset="-52"/>
              </a:rPr>
              <a:t>" </a:t>
            </a:r>
            <a:r>
              <a:rPr lang="ru-RU" dirty="0" smtClean="0">
                <a:latin typeface="Montserrat" panose="00000500000000000000" pitchFamily="2" charset="-52"/>
              </a:rPr>
              <a:t>— </a:t>
            </a:r>
            <a:r>
              <a:rPr lang="ru-RU" dirty="0" err="1" smtClean="0">
                <a:latin typeface="Montserrat" panose="00000500000000000000" pitchFamily="2" charset="-52"/>
              </a:rPr>
              <a:t>систематичний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збір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інформації</a:t>
            </a:r>
            <a:r>
              <a:rPr lang="ru-RU" dirty="0" smtClean="0">
                <a:latin typeface="Montserrat" panose="00000500000000000000" pitchFamily="2" charset="-52"/>
              </a:rPr>
              <a:t> про </a:t>
            </a:r>
            <a:r>
              <a:rPr lang="ru-RU" dirty="0" err="1" smtClean="0">
                <a:latin typeface="Montserrat" panose="00000500000000000000" pitchFamily="2" charset="-52"/>
              </a:rPr>
              <a:t>об'єкт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прогнозування</a:t>
            </a:r>
            <a:r>
              <a:rPr lang="ru-RU" dirty="0" smtClean="0">
                <a:latin typeface="Montserrat" panose="00000500000000000000" pitchFamily="2" charset="-52"/>
              </a:rPr>
              <a:t> шляхом </a:t>
            </a:r>
            <a:r>
              <a:rPr lang="ru-RU" dirty="0" err="1" smtClean="0">
                <a:latin typeface="Montserrat" panose="00000500000000000000" pitchFamily="2" charset="-52"/>
              </a:rPr>
              <a:t>опитування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експертів</a:t>
            </a:r>
            <a:r>
              <a:rPr lang="ru-RU" dirty="0" smtClean="0">
                <a:latin typeface="Montserrat" panose="00000500000000000000" pitchFamily="2" charset="-52"/>
              </a:rPr>
              <a:t> та </a:t>
            </a:r>
            <a:r>
              <a:rPr lang="ru-RU" dirty="0" err="1" smtClean="0">
                <a:latin typeface="Montserrat" panose="00000500000000000000" pitchFamily="2" charset="-52"/>
              </a:rPr>
              <a:t>узагальнення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даних</a:t>
            </a:r>
            <a:r>
              <a:rPr lang="ru-RU" dirty="0" smtClean="0">
                <a:latin typeface="Montserrat" panose="00000500000000000000" pitchFamily="2" charset="-52"/>
              </a:rPr>
              <a:t>.</a:t>
            </a:r>
            <a:endParaRPr lang="en-US" dirty="0" smtClean="0">
              <a:latin typeface="Montserrat" panose="00000500000000000000" pitchFamily="2" charset="-52"/>
            </a:endParaRPr>
          </a:p>
          <a:p>
            <a:endParaRPr lang="en-US" dirty="0">
              <a:latin typeface="Montserrat" panose="00000500000000000000" pitchFamily="2" charset="-52"/>
            </a:endParaRPr>
          </a:p>
          <a:p>
            <a:r>
              <a:rPr lang="ru-RU" b="1" dirty="0" smtClean="0">
                <a:latin typeface="Montserrat" panose="00000500000000000000" pitchFamily="2" charset="-52"/>
              </a:rPr>
              <a:t>Метод «</a:t>
            </a:r>
            <a:r>
              <a:rPr lang="ru-RU" b="1" dirty="0" err="1" smtClean="0">
                <a:latin typeface="Montserrat" panose="00000500000000000000" pitchFamily="2" charset="-52"/>
              </a:rPr>
              <a:t>Дельфі</a:t>
            </a:r>
            <a:r>
              <a:rPr lang="ru-RU" b="1" dirty="0" smtClean="0">
                <a:latin typeface="Montserrat" panose="00000500000000000000" pitchFamily="2" charset="-52"/>
              </a:rPr>
              <a:t>» </a:t>
            </a:r>
            <a:r>
              <a:rPr lang="ru-RU" dirty="0" smtClean="0">
                <a:latin typeface="Montserrat" panose="00000500000000000000" pitchFamily="2" charset="-52"/>
              </a:rPr>
              <a:t>- метод </a:t>
            </a:r>
            <a:r>
              <a:rPr lang="ru-RU" dirty="0" err="1" smtClean="0">
                <a:latin typeface="Montserrat" panose="00000500000000000000" pitchFamily="2" charset="-52"/>
              </a:rPr>
              <a:t>швидкого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пошуку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рішень</a:t>
            </a:r>
            <a:r>
              <a:rPr lang="ru-RU" dirty="0" smtClean="0">
                <a:latin typeface="Montserrat" panose="00000500000000000000" pitchFamily="2" charset="-52"/>
              </a:rPr>
              <a:t>, </a:t>
            </a:r>
            <a:r>
              <a:rPr lang="ru-RU" dirty="0" err="1" smtClean="0">
                <a:latin typeface="Montserrat" panose="00000500000000000000" pitchFamily="2" charset="-52"/>
              </a:rPr>
              <a:t>заснований</a:t>
            </a:r>
            <a:r>
              <a:rPr lang="ru-RU" dirty="0" smtClean="0">
                <a:latin typeface="Montserrat" panose="00000500000000000000" pitchFamily="2" charset="-52"/>
              </a:rPr>
              <a:t> на </a:t>
            </a:r>
            <a:r>
              <a:rPr lang="ru-RU" dirty="0" err="1" smtClean="0">
                <a:latin typeface="Montserrat" panose="00000500000000000000" pitchFamily="2" charset="-52"/>
              </a:rPr>
              <a:t>їх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генерації</a:t>
            </a:r>
            <a:r>
              <a:rPr lang="ru-RU" dirty="0" smtClean="0">
                <a:latin typeface="Montserrat" panose="00000500000000000000" pitchFamily="2" charset="-52"/>
              </a:rPr>
              <a:t> в </a:t>
            </a:r>
            <a:r>
              <a:rPr lang="ru-RU" dirty="0" err="1" smtClean="0">
                <a:latin typeface="Montserrat" panose="00000500000000000000" pitchFamily="2" charset="-52"/>
              </a:rPr>
              <a:t>процесі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мозкової</a:t>
            </a:r>
            <a:r>
              <a:rPr lang="ru-RU" dirty="0" smtClean="0">
                <a:latin typeface="Montserrat" panose="00000500000000000000" pitchFamily="2" charset="-52"/>
              </a:rPr>
              <a:t> атаки, яку вели </a:t>
            </a:r>
            <a:r>
              <a:rPr lang="ru-RU" dirty="0" err="1" smtClean="0">
                <a:latin typeface="Montserrat" panose="00000500000000000000" pitchFamily="2" charset="-52"/>
              </a:rPr>
              <a:t>групою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фахівців</a:t>
            </a:r>
            <a:r>
              <a:rPr lang="ru-RU" dirty="0" smtClean="0">
                <a:latin typeface="Montserrat" panose="00000500000000000000" pitchFamily="2" charset="-52"/>
              </a:rPr>
              <a:t>, і </a:t>
            </a:r>
            <a:r>
              <a:rPr lang="ru-RU" dirty="0" err="1" smtClean="0">
                <a:latin typeface="Montserrat" panose="00000500000000000000" pitchFamily="2" charset="-52"/>
              </a:rPr>
              <a:t>відбору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кращого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рішення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виходячи</a:t>
            </a:r>
            <a:r>
              <a:rPr lang="ru-RU" dirty="0" smtClean="0">
                <a:latin typeface="Montserrat" panose="00000500000000000000" pitchFamily="2" charset="-52"/>
              </a:rPr>
              <a:t> з </a:t>
            </a:r>
            <a:r>
              <a:rPr lang="ru-RU" dirty="0" err="1" smtClean="0">
                <a:latin typeface="Montserrat" panose="00000500000000000000" pitchFamily="2" charset="-52"/>
              </a:rPr>
              <a:t>експертних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оцінок</a:t>
            </a:r>
            <a:r>
              <a:rPr lang="ru-RU" dirty="0" smtClean="0">
                <a:latin typeface="Montserrat" panose="00000500000000000000" pitchFamily="2" charset="-52"/>
              </a:rPr>
              <a:t>. </a:t>
            </a:r>
            <a:r>
              <a:rPr lang="ru-RU" dirty="0" err="1" smtClean="0">
                <a:latin typeface="Montserrat" panose="00000500000000000000" pitchFamily="2" charset="-52"/>
              </a:rPr>
              <a:t>Дельфійський</a:t>
            </a:r>
            <a:r>
              <a:rPr lang="ru-RU" dirty="0" smtClean="0">
                <a:latin typeface="Montserrat" panose="00000500000000000000" pitchFamily="2" charset="-52"/>
              </a:rPr>
              <a:t> метод </a:t>
            </a:r>
            <a:r>
              <a:rPr lang="ru-RU" dirty="0" err="1" smtClean="0">
                <a:latin typeface="Montserrat" panose="00000500000000000000" pitchFamily="2" charset="-52"/>
              </a:rPr>
              <a:t>використовується</a:t>
            </a:r>
            <a:r>
              <a:rPr lang="ru-RU" dirty="0" smtClean="0">
                <a:latin typeface="Montserrat" panose="00000500000000000000" pitchFamily="2" charset="-52"/>
              </a:rPr>
              <a:t> для </a:t>
            </a:r>
            <a:r>
              <a:rPr lang="ru-RU" dirty="0" err="1" smtClean="0">
                <a:latin typeface="Montserrat" panose="00000500000000000000" pitchFamily="2" charset="-52"/>
              </a:rPr>
              <a:t>експертного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прогнозування</a:t>
            </a:r>
            <a:r>
              <a:rPr lang="ru-RU" dirty="0" smtClean="0">
                <a:latin typeface="Montserrat" panose="00000500000000000000" pitchFamily="2" charset="-52"/>
              </a:rPr>
              <a:t> шляхом </a:t>
            </a:r>
            <a:r>
              <a:rPr lang="ru-RU" dirty="0" err="1" smtClean="0">
                <a:latin typeface="Montserrat" panose="00000500000000000000" pitchFamily="2" charset="-52"/>
              </a:rPr>
              <a:t>організації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системи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збору</a:t>
            </a:r>
            <a:r>
              <a:rPr lang="ru-RU" dirty="0" smtClean="0">
                <a:latin typeface="Montserrat" panose="00000500000000000000" pitchFamily="2" charset="-52"/>
              </a:rPr>
              <a:t> та </a:t>
            </a:r>
            <a:r>
              <a:rPr lang="ru-RU" dirty="0" err="1" smtClean="0">
                <a:latin typeface="Montserrat" panose="00000500000000000000" pitchFamily="2" charset="-52"/>
              </a:rPr>
              <a:t>математичної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обробки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експертних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оцінок</a:t>
            </a:r>
            <a:r>
              <a:rPr lang="ru-RU" dirty="0" smtClean="0">
                <a:latin typeface="Montserrat" panose="00000500000000000000" pitchFamily="2" charset="-52"/>
              </a:rPr>
              <a:t>.</a:t>
            </a:r>
          </a:p>
        </p:txBody>
      </p:sp>
      <p:pic>
        <p:nvPicPr>
          <p:cNvPr id="4" name="Picture 2" descr="ÐÐ°ÑÑÐ¸Ð½ÐºÐ¸ Ð¿Ð¾ Ð·Ð°Ð¿ÑÐ¾ÑÑ Ð»Ð°Ð¼Ð¿Ð¾ÑÐºÐ°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236" y="2582471"/>
            <a:ext cx="2849959" cy="30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58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Поняття. Що таке метод «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Делфі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».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084832"/>
            <a:ext cx="6381224" cy="40233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Метод </a:t>
            </a:r>
            <a:r>
              <a:rPr lang="ru-RU" b="1" dirty="0" err="1" smtClean="0">
                <a:latin typeface="Montserrat" panose="00000500000000000000" pitchFamily="2" charset="-52"/>
              </a:rPr>
              <a:t>експертних</a:t>
            </a:r>
            <a:r>
              <a:rPr lang="ru-RU" b="1" dirty="0" smtClean="0">
                <a:latin typeface="Montserrat" panose="00000500000000000000" pitchFamily="2" charset="-52"/>
              </a:rPr>
              <a:t> </a:t>
            </a:r>
            <a:r>
              <a:rPr lang="ru-RU" b="1" dirty="0" err="1" smtClean="0">
                <a:latin typeface="Montserrat" panose="00000500000000000000" pitchFamily="2" charset="-52"/>
              </a:rPr>
              <a:t>оцінок</a:t>
            </a:r>
            <a:r>
              <a:rPr lang="ru-RU" b="1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- метод </a:t>
            </a:r>
            <a:r>
              <a:rPr lang="ru-RU" dirty="0" err="1" smtClean="0">
                <a:latin typeface="Montserrat" panose="00000500000000000000" pitchFamily="2" charset="-52"/>
              </a:rPr>
              <a:t>аналізу</a:t>
            </a:r>
            <a:r>
              <a:rPr lang="ru-RU" dirty="0" smtClean="0">
                <a:latin typeface="Montserrat" panose="00000500000000000000" pitchFamily="2" charset="-52"/>
              </a:rPr>
              <a:t> та </a:t>
            </a:r>
            <a:r>
              <a:rPr lang="ru-RU" dirty="0" err="1" smtClean="0">
                <a:latin typeface="Montserrat" panose="00000500000000000000" pitchFamily="2" charset="-52"/>
              </a:rPr>
              <a:t>оцінки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економічних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процесів</a:t>
            </a:r>
            <a:r>
              <a:rPr lang="ru-RU" dirty="0" smtClean="0">
                <a:latin typeface="Montserrat" panose="00000500000000000000" pitchFamily="2" charset="-52"/>
              </a:rPr>
              <a:t>, </a:t>
            </a:r>
            <a:r>
              <a:rPr lang="ru-RU" dirty="0" err="1" smtClean="0">
                <a:latin typeface="Montserrat" panose="00000500000000000000" pitchFamily="2" charset="-52"/>
              </a:rPr>
              <a:t>вироблення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управлінських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рішень</a:t>
            </a:r>
            <a:r>
              <a:rPr lang="ru-RU" dirty="0" smtClean="0">
                <a:latin typeface="Montserrat" panose="00000500000000000000" pitchFamily="2" charset="-52"/>
              </a:rPr>
              <a:t> на </a:t>
            </a:r>
            <a:r>
              <a:rPr lang="ru-RU" dirty="0" err="1" smtClean="0">
                <a:latin typeface="Montserrat" panose="00000500000000000000" pitchFamily="2" charset="-52"/>
              </a:rPr>
              <a:t>основі</a:t>
            </a:r>
            <a:r>
              <a:rPr lang="ru-RU" dirty="0" smtClean="0">
                <a:latin typeface="Montserrat" panose="00000500000000000000" pitchFamily="2" charset="-52"/>
              </a:rPr>
              <a:t> думки </a:t>
            </a:r>
            <a:r>
              <a:rPr lang="ru-RU" dirty="0" err="1" smtClean="0">
                <a:latin typeface="Montserrat" panose="00000500000000000000" pitchFamily="2" charset="-52"/>
              </a:rPr>
              <a:t>кваліфікованих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експертів</a:t>
            </a:r>
            <a:r>
              <a:rPr lang="ru-RU" dirty="0" smtClean="0">
                <a:latin typeface="Montserrat" panose="00000500000000000000" pitchFamily="2" charset="-52"/>
              </a:rPr>
              <a:t>. </a:t>
            </a:r>
          </a:p>
          <a:p>
            <a:endParaRPr lang="ru-RU" dirty="0" smtClean="0">
              <a:latin typeface="Montserrat" panose="00000500000000000000" pitchFamily="2" charset="-52"/>
            </a:endParaRPr>
          </a:p>
          <a:p>
            <a:r>
              <a:rPr lang="ru-RU" b="1" dirty="0" smtClean="0">
                <a:latin typeface="Montserrat" panose="00000500000000000000" pitchFamily="2" charset="-52"/>
              </a:rPr>
              <a:t>Метод </a:t>
            </a:r>
            <a:r>
              <a:rPr lang="ru-RU" b="1" dirty="0" err="1" smtClean="0">
                <a:latin typeface="Montserrat" panose="00000500000000000000" pitchFamily="2" charset="-52"/>
              </a:rPr>
              <a:t>Дельфі</a:t>
            </a:r>
            <a:r>
              <a:rPr lang="ru-RU" b="1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є </a:t>
            </a:r>
            <a:r>
              <a:rPr lang="ru-RU" dirty="0" err="1" smtClean="0">
                <a:latin typeface="Montserrat" panose="00000500000000000000" pitchFamily="2" charset="-52"/>
              </a:rPr>
              <a:t>найбільш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формальним</a:t>
            </a:r>
            <a:r>
              <a:rPr lang="ru-RU" dirty="0" smtClean="0">
                <a:latin typeface="Montserrat" panose="00000500000000000000" pitchFamily="2" charset="-52"/>
              </a:rPr>
              <a:t> з </a:t>
            </a:r>
            <a:r>
              <a:rPr lang="ru-RU" dirty="0" err="1" smtClean="0">
                <a:latin typeface="Montserrat" panose="00000500000000000000" pitchFamily="2" charset="-52"/>
              </a:rPr>
              <a:t>усіх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методів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експертного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прогнозування</a:t>
            </a:r>
            <a:r>
              <a:rPr lang="ru-RU" dirty="0" smtClean="0">
                <a:latin typeface="Montserrat" panose="00000500000000000000" pitchFamily="2" charset="-52"/>
              </a:rPr>
              <a:t> і </a:t>
            </a:r>
            <a:r>
              <a:rPr lang="ru-RU" dirty="0" err="1" smtClean="0">
                <a:latin typeface="Montserrat" panose="00000500000000000000" pitchFamily="2" charset="-52"/>
              </a:rPr>
              <a:t>найчастіше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використовується</a:t>
            </a:r>
            <a:r>
              <a:rPr lang="ru-RU" dirty="0" smtClean="0">
                <a:latin typeface="Montserrat" panose="00000500000000000000" pitchFamily="2" charset="-52"/>
              </a:rPr>
              <a:t> в </a:t>
            </a:r>
            <a:r>
              <a:rPr lang="ru-RU" dirty="0" err="1" smtClean="0">
                <a:latin typeface="Montserrat" panose="00000500000000000000" pitchFamily="2" charset="-52"/>
              </a:rPr>
              <a:t>технологічному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прогнозуванні</a:t>
            </a:r>
            <a:r>
              <a:rPr lang="ru-RU" dirty="0" smtClean="0">
                <a:latin typeface="Montserrat" panose="00000500000000000000" pitchFamily="2" charset="-52"/>
              </a:rPr>
              <a:t>, </a:t>
            </a:r>
            <a:r>
              <a:rPr lang="ru-RU" dirty="0" err="1" smtClean="0">
                <a:latin typeface="Montserrat" panose="00000500000000000000" pitchFamily="2" charset="-52"/>
              </a:rPr>
              <a:t>дані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якого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застосовуються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потім</a:t>
            </a:r>
            <a:r>
              <a:rPr lang="ru-RU" dirty="0" smtClean="0">
                <a:latin typeface="Montserrat" panose="00000500000000000000" pitchFamily="2" charset="-52"/>
              </a:rPr>
              <a:t> у </a:t>
            </a:r>
            <a:r>
              <a:rPr lang="ru-RU" dirty="0" err="1" smtClean="0">
                <a:latin typeface="Montserrat" panose="00000500000000000000" pitchFamily="2" charset="-52"/>
              </a:rPr>
              <a:t>плануванні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виробництва</a:t>
            </a:r>
            <a:r>
              <a:rPr lang="ru-RU" dirty="0" smtClean="0">
                <a:latin typeface="Montserrat" panose="00000500000000000000" pitchFamily="2" charset="-52"/>
              </a:rPr>
              <a:t> і </a:t>
            </a:r>
            <a:r>
              <a:rPr lang="ru-RU" dirty="0" err="1" smtClean="0">
                <a:latin typeface="Montserrat" panose="00000500000000000000" pitchFamily="2" charset="-52"/>
              </a:rPr>
              <a:t>збуту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продукції</a:t>
            </a:r>
            <a:r>
              <a:rPr lang="ru-RU" dirty="0" smtClean="0">
                <a:latin typeface="Montserrat" panose="00000500000000000000" pitchFamily="2" charset="-52"/>
              </a:rPr>
              <a:t>.</a:t>
            </a:r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4098" name="Picture 2" descr="ÐÐ°ÑÑÐ¸Ð½ÐºÐ¸ Ð¿Ð¾ Ð·Ð°Ð¿ÑÐ¾ÑÑ Ð»Ð°Ð¼Ð¿Ð¾ÑÐºÐ°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9569" y="2342410"/>
            <a:ext cx="2849959" cy="30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0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410" y="519569"/>
            <a:ext cx="9720072" cy="1499616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Історія методу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815" y="1851759"/>
            <a:ext cx="6185055" cy="5562385"/>
          </a:xfrm>
        </p:spPr>
        <p:txBody>
          <a:bodyPr>
            <a:normAutofit/>
          </a:bodyPr>
          <a:lstStyle/>
          <a:p>
            <a:r>
              <a:rPr lang="ru-RU" dirty="0" err="1">
                <a:latin typeface="Montserrat" panose="00000500000000000000" pitchFamily="2" charset="-52"/>
              </a:rPr>
              <a:t>Назва</a:t>
            </a:r>
            <a:r>
              <a:rPr lang="ru-RU" dirty="0">
                <a:latin typeface="Montserrat" panose="00000500000000000000" pitchFamily="2" charset="-52"/>
              </a:rPr>
              <a:t> методу </a:t>
            </a:r>
            <a:r>
              <a:rPr lang="ru-RU" dirty="0" err="1">
                <a:latin typeface="Montserrat" panose="00000500000000000000" pitchFamily="2" charset="-52"/>
              </a:rPr>
              <a:t>пов’язана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зі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знаменитим</a:t>
            </a:r>
            <a:r>
              <a:rPr lang="ru-RU" dirty="0">
                <a:latin typeface="Montserrat" panose="00000500000000000000" pitchFamily="2" charset="-52"/>
              </a:rPr>
              <a:t> храмом Аполлона </a:t>
            </a:r>
            <a:r>
              <a:rPr lang="ru-RU" dirty="0" smtClean="0">
                <a:latin typeface="Montserrat" panose="00000500000000000000" pitchFamily="2" charset="-52"/>
              </a:rPr>
              <a:t>в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давньогрецькому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місті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Дельфи</a:t>
            </a:r>
            <a:r>
              <a:rPr lang="ru-RU" dirty="0">
                <a:latin typeface="Montserrat" panose="00000500000000000000" pitchFamily="2" charset="-52"/>
              </a:rPr>
              <a:t>, </a:t>
            </a:r>
            <a:r>
              <a:rPr lang="ru-RU" dirty="0" err="1">
                <a:latin typeface="Montserrat" panose="00000500000000000000" pitchFamily="2" charset="-52"/>
              </a:rPr>
              <a:t>жриці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якого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були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відомими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оракулами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з </a:t>
            </a:r>
            <a:r>
              <a:rPr lang="ru-RU" dirty="0" err="1">
                <a:latin typeface="Montserrat" panose="00000500000000000000" pitchFamily="2" charset="-52"/>
              </a:rPr>
              <a:t>досить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загадковим</a:t>
            </a:r>
            <a:r>
              <a:rPr lang="ru-RU" dirty="0">
                <a:latin typeface="Montserrat" panose="00000500000000000000" pitchFamily="2" charset="-52"/>
              </a:rPr>
              <a:t> характером </a:t>
            </a:r>
            <a:r>
              <a:rPr lang="ru-RU" dirty="0" err="1">
                <a:latin typeface="Montserrat" panose="00000500000000000000" pitchFamily="2" charset="-52"/>
              </a:rPr>
              <a:t>висловлюваних</a:t>
            </a:r>
            <a:r>
              <a:rPr lang="ru-RU" dirty="0">
                <a:latin typeface="Montserrat" panose="00000500000000000000" pitchFamily="2" charset="-52"/>
              </a:rPr>
              <a:t> ними </a:t>
            </a:r>
            <a:r>
              <a:rPr lang="ru-RU" dirty="0" err="1" smtClean="0">
                <a:latin typeface="Montserrat" panose="00000500000000000000" pitchFamily="2" charset="-52"/>
              </a:rPr>
              <a:t>пророцтв</a:t>
            </a:r>
            <a:r>
              <a:rPr lang="ru-RU" dirty="0" smtClean="0">
                <a:latin typeface="Montserrat" panose="00000500000000000000" pitchFamily="2" charset="-52"/>
              </a:rPr>
              <a:t>, </a:t>
            </a:r>
            <a:r>
              <a:rPr lang="ru-RU" dirty="0" err="1" smtClean="0">
                <a:latin typeface="Montserrat" panose="00000500000000000000" pitchFamily="2" charset="-52"/>
              </a:rPr>
              <a:t>щодо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людської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долі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або</a:t>
            </a:r>
            <a:r>
              <a:rPr lang="ru-RU" dirty="0">
                <a:latin typeface="Montserrat" panose="00000500000000000000" pitchFamily="2" charset="-52"/>
              </a:rPr>
              <a:t> тих </a:t>
            </a:r>
            <a:r>
              <a:rPr lang="ru-RU" dirty="0" err="1">
                <a:latin typeface="Montserrat" panose="00000500000000000000" pitchFamily="2" charset="-52"/>
              </a:rPr>
              <a:t>чи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інших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подій</a:t>
            </a:r>
            <a:r>
              <a:rPr lang="ru-RU" dirty="0">
                <a:latin typeface="Montserrat" panose="00000500000000000000" pitchFamily="2" charset="-52"/>
              </a:rPr>
              <a:t>. </a:t>
            </a:r>
            <a:endParaRPr lang="en-US" dirty="0" smtClean="0">
              <a:latin typeface="Montserrat" panose="00000500000000000000" pitchFamily="2" charset="-52"/>
            </a:endParaRPr>
          </a:p>
          <a:p>
            <a:endParaRPr lang="en-US" dirty="0">
              <a:latin typeface="Montserrat" panose="00000500000000000000" pitchFamily="2" charset="-52"/>
            </a:endParaRPr>
          </a:p>
          <a:p>
            <a:r>
              <a:rPr lang="ru-RU" dirty="0" smtClean="0">
                <a:latin typeface="Montserrat" panose="00000500000000000000" pitchFamily="2" charset="-52"/>
              </a:rPr>
              <a:t>Метод </a:t>
            </a:r>
            <a:r>
              <a:rPr lang="ru-RU" dirty="0">
                <a:latin typeface="Montserrat" panose="00000500000000000000" pitchFamily="2" charset="-52"/>
              </a:rPr>
              <a:t>„</a:t>
            </a:r>
            <a:r>
              <a:rPr lang="ru-RU" dirty="0" err="1">
                <a:latin typeface="Montserrat" panose="00000500000000000000" pitchFamily="2" charset="-52"/>
              </a:rPr>
              <a:t>Делфі</a:t>
            </a:r>
            <a:r>
              <a:rPr lang="ru-RU" dirty="0">
                <a:latin typeface="Montserrat" panose="00000500000000000000" pitchFamily="2" charset="-52"/>
              </a:rPr>
              <a:t>” </a:t>
            </a:r>
            <a:r>
              <a:rPr lang="ru-RU" dirty="0" err="1">
                <a:latin typeface="Montserrat" panose="00000500000000000000" pitchFamily="2" charset="-52"/>
              </a:rPr>
              <a:t>сформувався</a:t>
            </a:r>
            <a:r>
              <a:rPr lang="ru-RU" dirty="0">
                <a:latin typeface="Montserrat" panose="00000500000000000000" pitchFamily="2" charset="-52"/>
              </a:rPr>
              <a:t> у </a:t>
            </a:r>
            <a:r>
              <a:rPr lang="ru-RU" dirty="0" err="1">
                <a:latin typeface="Montserrat" panose="00000500000000000000" pitchFamily="2" charset="-52"/>
              </a:rPr>
              <a:t>процесі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діяльності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американської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фірми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„</a:t>
            </a:r>
            <a:r>
              <a:rPr lang="ru-RU" dirty="0" err="1" smtClean="0">
                <a:latin typeface="Montserrat" panose="00000500000000000000" pitchFamily="2" charset="-52"/>
              </a:rPr>
              <a:t>Ренд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корпорейшн</a:t>
            </a:r>
            <a:r>
              <a:rPr lang="ru-RU" dirty="0">
                <a:latin typeface="Montserrat" panose="00000500000000000000" pitchFamily="2" charset="-52"/>
              </a:rPr>
              <a:t>”. </a:t>
            </a:r>
            <a:r>
              <a:rPr lang="ru-RU" dirty="0" err="1">
                <a:latin typeface="Montserrat" panose="00000500000000000000" pitchFamily="2" charset="-52"/>
              </a:rPr>
              <a:t>Він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був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err="1">
                <a:latin typeface="Montserrat" panose="00000500000000000000" pitchFamily="2" charset="-52"/>
              </a:rPr>
              <a:t>розроблений</a:t>
            </a:r>
            <a:r>
              <a:rPr lang="ru-RU" dirty="0">
                <a:latin typeface="Montserrat" panose="00000500000000000000" pitchFamily="2" charset="-52"/>
              </a:rPr>
              <a:t> Н. </a:t>
            </a:r>
            <a:r>
              <a:rPr lang="ru-RU" dirty="0" err="1">
                <a:latin typeface="Montserrat" panose="00000500000000000000" pitchFamily="2" charset="-52"/>
              </a:rPr>
              <a:t>Далкі</a:t>
            </a:r>
            <a:r>
              <a:rPr lang="ru-RU" dirty="0">
                <a:latin typeface="Montserrat" panose="00000500000000000000" pitchFamily="2" charset="-52"/>
              </a:rPr>
              <a:t> і О. </a:t>
            </a:r>
            <a:r>
              <a:rPr lang="ru-RU" dirty="0" err="1">
                <a:latin typeface="Montserrat" panose="00000500000000000000" pitchFamily="2" charset="-52"/>
              </a:rPr>
              <a:t>Хелмером</a:t>
            </a:r>
            <a:r>
              <a:rPr lang="ru-RU" dirty="0">
                <a:latin typeface="Montserrat" panose="00000500000000000000" pitchFamily="2" charset="-52"/>
              </a:rPr>
              <a:t> і </a:t>
            </a:r>
            <a:r>
              <a:rPr lang="ru-RU" dirty="0" err="1" smtClean="0">
                <a:latin typeface="Montserrat" panose="00000500000000000000" pitchFamily="2" charset="-52"/>
              </a:rPr>
              <a:t>вперше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застосований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1963 року</a:t>
            </a: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410" y="2439291"/>
            <a:ext cx="3720966" cy="27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4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¼Ð¾Ð·Ð³Ð¾Ð²Ð¾Ð¹ ÑÑÑÑ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7886" y="1120724"/>
            <a:ext cx="5864114" cy="42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989" y="777072"/>
            <a:ext cx="5691389" cy="495211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„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Делфі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”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має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 три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основні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особливості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Montserrat" panose="00000500000000000000" pitchFamily="2" charset="-52"/>
              </a:rPr>
              <a:t>1) </a:t>
            </a:r>
            <a:r>
              <a:rPr lang="ru-RU" dirty="0" err="1" smtClean="0">
                <a:latin typeface="Montserrat" panose="00000500000000000000" pitchFamily="2" charset="-52"/>
              </a:rPr>
              <a:t>анонімність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експертів</a:t>
            </a:r>
            <a:r>
              <a:rPr lang="ru-RU" dirty="0" smtClean="0">
                <a:latin typeface="Montserrat" panose="00000500000000000000" pitchFamily="2" charset="-52"/>
              </a:rPr>
              <a:t>;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Montserrat" panose="00000500000000000000" pitchFamily="2" charset="-52"/>
              </a:rPr>
              <a:t>2)</a:t>
            </a:r>
            <a:r>
              <a:rPr lang="ru-RU" dirty="0" err="1" smtClean="0">
                <a:latin typeface="Montserrat" panose="00000500000000000000" pitchFamily="2" charset="-52"/>
              </a:rPr>
              <a:t>використання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результатів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попереднього</a:t>
            </a:r>
            <a:r>
              <a:rPr lang="ru-RU" dirty="0" smtClean="0">
                <a:latin typeface="Montserrat" panose="00000500000000000000" pitchFamily="2" charset="-52"/>
              </a:rPr>
              <a:t> туру </a:t>
            </a:r>
            <a:r>
              <a:rPr lang="ru-RU" dirty="0" err="1" smtClean="0">
                <a:latin typeface="Montserrat" panose="00000500000000000000" pitchFamily="2" charset="-52"/>
              </a:rPr>
              <a:t>опитувань</a:t>
            </a:r>
            <a:r>
              <a:rPr lang="ru-RU" dirty="0" smtClean="0">
                <a:latin typeface="Montserrat" panose="00000500000000000000" pitchFamily="2" charset="-52"/>
              </a:rPr>
              <a:t>;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Montserrat" panose="00000500000000000000" pitchFamily="2" charset="-52"/>
              </a:rPr>
              <a:t>3) </a:t>
            </a:r>
            <a:r>
              <a:rPr lang="ru-RU" dirty="0" err="1" smtClean="0">
                <a:latin typeface="Montserrat" panose="00000500000000000000" pitchFamily="2" charset="-52"/>
              </a:rPr>
              <a:t>статистична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характеристика </a:t>
            </a:r>
            <a:r>
              <a:rPr lang="ru-RU" dirty="0" err="1" smtClean="0">
                <a:latin typeface="Montserrat" panose="00000500000000000000" pitchFamily="2" charset="-52"/>
              </a:rPr>
              <a:t>групової</a:t>
            </a:r>
            <a:r>
              <a:rPr lang="ru-RU" dirty="0" smtClean="0">
                <a:latin typeface="Montserrat" panose="00000500000000000000" pitchFamily="2" charset="-52"/>
              </a:rPr>
              <a:t> </a:t>
            </a:r>
            <a:r>
              <a:rPr lang="ru-RU" dirty="0" err="1" smtClean="0">
                <a:latin typeface="Montserrat" panose="00000500000000000000" pitchFamily="2" charset="-52"/>
              </a:rPr>
              <a:t>відповіді</a:t>
            </a:r>
            <a:r>
              <a:rPr lang="ru-RU" dirty="0" smtClean="0">
                <a:latin typeface="Montserrat" panose="00000500000000000000" pitchFamily="2" charset="-52"/>
              </a:rPr>
              <a:t>.</a:t>
            </a:r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8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2" charset="-52"/>
              </a:rPr>
              <a:t>Етапи.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Montserrat Black" panose="00000A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385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 err="1" smtClean="0">
                <a:latin typeface="Montserrat Medium" panose="00000600000000000000" pitchFamily="2" charset="-52"/>
              </a:rPr>
              <a:t>Попередній</a:t>
            </a:r>
            <a:r>
              <a:rPr lang="ru-RU" sz="3600" dirty="0" smtClean="0">
                <a:latin typeface="Montserrat Medium" panose="00000600000000000000" pitchFamily="2" charset="-52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dirty="0" smtClean="0">
                <a:latin typeface="Montserrat Medium" panose="00000600000000000000" pitchFamily="2" charset="-52"/>
              </a:rPr>
              <a:t>Основний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3600" dirty="0" smtClean="0">
                <a:latin typeface="Montserrat Medium" panose="00000600000000000000" pitchFamily="2" charset="-52"/>
              </a:rPr>
              <a:t>Аналітичний</a:t>
            </a:r>
            <a:endParaRPr lang="ru-RU" sz="3600" dirty="0">
              <a:latin typeface="Montserrat Medium" panose="00000600000000000000" pitchFamily="2" charset="-52"/>
            </a:endParaRPr>
          </a:p>
        </p:txBody>
      </p:sp>
      <p:pic>
        <p:nvPicPr>
          <p:cNvPr id="1026" name="Picture 2" descr="ÐÐ°ÑÑÐ¸Ð½ÐºÐ¸ Ð¿Ð¾ Ð·Ð°Ð¿ÑÐ¾ÑÑ Ð¼ÐµÑÐ¾Ð´ Ð´ÐµÐ»ÑÑ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7051"/>
            <a:ext cx="5420978" cy="66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6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</TotalTime>
  <Words>463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Интеграл</vt:lpstr>
      <vt:lpstr>ЛЕКЦІЯ: Метод дослідження поведінки споживачів</vt:lpstr>
      <vt:lpstr>етапи процесу споживчого рішення </vt:lpstr>
      <vt:lpstr>Різновиди методів</vt:lpstr>
      <vt:lpstr>Колективні методи</vt:lpstr>
      <vt:lpstr>Поняття. Що таке метод «Делфі».</vt:lpstr>
      <vt:lpstr>Поняття. Що таке метод «Делфі».</vt:lpstr>
      <vt:lpstr>Історія методу</vt:lpstr>
      <vt:lpstr>Слайд 8</vt:lpstr>
      <vt:lpstr>Етапи.</vt:lpstr>
      <vt:lpstr>Проведення опитування за методом Делфі.</vt:lpstr>
      <vt:lpstr>Реклама І Метод</vt:lpstr>
      <vt:lpstr>Слайд 12</vt:lpstr>
      <vt:lpstr>Приклади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Галушко</dc:creator>
  <cp:lastModifiedBy>allo</cp:lastModifiedBy>
  <cp:revision>13</cp:revision>
  <dcterms:created xsi:type="dcterms:W3CDTF">2019-02-22T04:27:49Z</dcterms:created>
  <dcterms:modified xsi:type="dcterms:W3CDTF">2019-03-27T19:25:27Z</dcterms:modified>
</cp:coreProperties>
</file>