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77B6C-6195-460F-A38F-B2739EA462D8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E5AB3-B1C4-462F-8E36-0805DABDF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983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CE7F-5AD7-4C39-9453-6B8FF23D6CD1}" type="datetime1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597A-19B0-4C76-952C-9342DFF6AD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586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2AE8-18AB-471D-91EF-5B3979B000C3}" type="datetime1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597A-19B0-4C76-952C-9342DFF6AD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80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9D4A-1642-4FE2-8C9E-93BD6F2083F3}" type="datetime1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597A-19B0-4C76-952C-9342DFF6AD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23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6F8D-0AF7-481F-AA07-234CD7483619}" type="datetime1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597A-19B0-4C76-952C-9342DFF6AD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471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B01A-7C52-4DB0-8B34-C0D004FB915A}" type="datetime1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597A-19B0-4C76-952C-9342DFF6AD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928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8056-4FE2-4EB6-9F03-42A1BE278BE6}" type="datetime1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597A-19B0-4C76-952C-9342DFF6AD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863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EF2-A9B3-4C66-8AD6-B6C48A605329}" type="datetime1">
              <a:rPr lang="ru-RU" smtClean="0"/>
              <a:t>06.03.2024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597A-19B0-4C76-952C-9342DFF6AD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192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6DDF-AA9A-4723-B781-77072CFCD645}" type="datetime1">
              <a:rPr lang="ru-RU" smtClean="0"/>
              <a:t>06.03.2024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597A-19B0-4C76-952C-9342DFF6AD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949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D377-91A5-400D-8BE5-A307DCC98041}" type="datetime1">
              <a:rPr lang="ru-RU" smtClean="0"/>
              <a:t>06.03.2024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597A-19B0-4C76-952C-9342DFF6AD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961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B918-573B-4E5A-8DDD-D12D23D79911}" type="datetime1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597A-19B0-4C76-952C-9342DFF6AD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316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F85C-237C-4533-964D-678B0C5160B8}" type="datetime1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597A-19B0-4C76-952C-9342DFF6AD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017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707FB-DDBE-4FFD-BF73-3E9F177294FF}" type="datetime1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7597A-19B0-4C76-952C-9342DFF6AD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64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7772400" cy="1470025"/>
          </a:xfrm>
        </p:spPr>
        <p:txBody>
          <a:bodyPr/>
          <a:lstStyle/>
          <a:p>
            <a:r>
              <a:rPr lang="ru-RU" dirty="0" err="1">
                <a:solidFill>
                  <a:schemeClr val="accent4"/>
                </a:solidFill>
              </a:rPr>
              <a:t>Лекція</a:t>
            </a:r>
            <a:r>
              <a:rPr lang="ru-RU" dirty="0">
                <a:solidFill>
                  <a:schemeClr val="accent4"/>
                </a:solidFill>
              </a:rPr>
              <a:t> 5-6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780928"/>
            <a:ext cx="6400800" cy="1752600"/>
          </a:xfrm>
        </p:spPr>
        <p:txBody>
          <a:bodyPr/>
          <a:lstStyle/>
          <a:p>
            <a:r>
              <a:rPr lang="uk-UA" dirty="0">
                <a:solidFill>
                  <a:srgbClr val="0070C0"/>
                </a:solidFill>
              </a:rPr>
              <a:t>Стратегія та функції цифрового маркетингу</a:t>
            </a:r>
          </a:p>
        </p:txBody>
      </p:sp>
    </p:spTree>
    <p:extLst>
      <p:ext uri="{BB962C8B-B14F-4D97-AF65-F5344CB8AC3E}">
        <p14:creationId xmlns:p14="http://schemas.microsoft.com/office/powerpoint/2010/main" val="3775303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92688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uk-UA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споживачів включає дослідження:</a:t>
            </a:r>
          </a:p>
          <a:p>
            <a:pPr marL="0" indent="0" algn="just">
              <a:buNone/>
            </a:pPr>
            <a:r>
              <a:rPr lang="uk-UA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-Потреб, які задовольняє продукт;</a:t>
            </a:r>
          </a:p>
          <a:p>
            <a:pPr marL="0" indent="0" algn="just">
              <a:buNone/>
            </a:pP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Покупців та споживачів товару;</a:t>
            </a:r>
          </a:p>
          <a:p>
            <a:pPr marL="0" indent="0" algn="just">
              <a:buNone/>
            </a:pPr>
            <a:r>
              <a:rPr lang="uk-UA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-Сегментації покупців;</a:t>
            </a:r>
          </a:p>
          <a:p>
            <a:pPr marL="0" indent="0" algn="just">
              <a:buNone/>
            </a:pPr>
            <a:r>
              <a:rPr lang="uk-UA" sz="4500">
                <a:latin typeface="Times New Roman" panose="02020603050405020304" pitchFamily="18" charset="0"/>
                <a:cs typeface="Times New Roman" panose="02020603050405020304" pitchFamily="18" charset="0"/>
              </a:rPr>
              <a:t>-Процесу </a:t>
            </a:r>
            <a:r>
              <a:rPr lang="uk-UA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покупки;</a:t>
            </a:r>
          </a:p>
          <a:p>
            <a:pPr marL="0" indent="0" algn="just">
              <a:buNone/>
            </a:pPr>
            <a:r>
              <a:rPr lang="uk-UA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-Сприйняття споживачем товару.</a:t>
            </a:r>
          </a:p>
          <a:p>
            <a:pPr marL="0" indent="0" algn="ctr">
              <a:buNone/>
            </a:pPr>
            <a:r>
              <a:rPr lang="uk-UA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ринку включає:</a:t>
            </a:r>
          </a:p>
          <a:p>
            <a:pPr marL="0" indent="0" algn="just">
              <a:buNone/>
            </a:pPr>
            <a:r>
              <a:rPr lang="uk-UA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-Визначення стадії життєвого циклу ринку;</a:t>
            </a:r>
          </a:p>
          <a:p>
            <a:pPr marL="0" indent="0" algn="just">
              <a:buNone/>
            </a:pPr>
            <a:r>
              <a:rPr lang="uk-UA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-Визначення обсягу ринку та його сегментування.</a:t>
            </a:r>
          </a:p>
          <a:p>
            <a:pPr marL="0" indent="0" algn="ctr">
              <a:buNone/>
            </a:pPr>
            <a:r>
              <a:rPr lang="uk-UA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факторів що впливають на ринок (5 сил конкуренції М. Портера, що впливають на розвиток бізнесу:</a:t>
            </a:r>
          </a:p>
          <a:p>
            <a:pPr marL="0" indent="0" algn="just">
              <a:buNone/>
            </a:pPr>
            <a:r>
              <a:rPr lang="uk-UA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1.Покупці (клієнти);</a:t>
            </a:r>
          </a:p>
          <a:p>
            <a:pPr marL="0" indent="0" algn="just">
              <a:buNone/>
            </a:pPr>
            <a:r>
              <a:rPr lang="uk-UA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2.Постачальники (якщо їх немає, просто не враховують);</a:t>
            </a:r>
          </a:p>
          <a:p>
            <a:pPr marL="0" indent="0" algn="just">
              <a:buNone/>
            </a:pPr>
            <a:r>
              <a:rPr lang="uk-UA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Діючі конкуренти;</a:t>
            </a:r>
          </a:p>
          <a:p>
            <a:pPr marL="0" indent="0" algn="just">
              <a:buNone/>
            </a:pPr>
            <a:r>
              <a:rPr lang="uk-UA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4.Нові конкуренти;</a:t>
            </a:r>
          </a:p>
          <a:p>
            <a:pPr marL="0" indent="0" algn="just">
              <a:buNone/>
            </a:pPr>
            <a:r>
              <a:rPr lang="uk-UA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5.Товари-заменители;</a:t>
            </a:r>
          </a:p>
          <a:p>
            <a:pPr marL="0" indent="0" algn="just">
              <a:buNone/>
            </a:pPr>
            <a:r>
              <a:rPr lang="uk-UA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-Прогноз основних тенденцій ринку.</a:t>
            </a:r>
          </a:p>
          <a:p>
            <a:pPr marL="0" indent="0" algn="just">
              <a:buNone/>
            </a:pPr>
            <a:r>
              <a:rPr lang="uk-UA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Конкурентний аналіз передбачає:</a:t>
            </a:r>
          </a:p>
          <a:p>
            <a:pPr marL="0" indent="0" algn="just">
              <a:buNone/>
            </a:pPr>
            <a:r>
              <a:rPr lang="uk-UA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-Аналіз конкурентів (обсяги продажів, місце на ринку, сприйняття споживачем, аналіз ринку і конкурентів у ретроспективі, аналіз 5 сил конкуренції М. Портера);</a:t>
            </a:r>
          </a:p>
          <a:p>
            <a:pPr marL="0" indent="0" algn="just">
              <a:buNone/>
            </a:pPr>
            <a:r>
              <a:rPr lang="uk-UA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-Визначення факторів успіху і конкурентних переваг (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SWOT-</a:t>
            </a:r>
            <a:r>
              <a:rPr lang="uk-UA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аналіз).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597A-19B0-4C76-952C-9342DFF6ADB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678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Мікросередовище компанії об'єднує в собі об'єкти взаємного впливу підприємства та навколишніх об'єктів.</a:t>
            </a:r>
          </a:p>
          <a:p>
            <a:pPr marL="0" indent="0" algn="just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об'єктів мікросередовища належать: посередники, постачальники, конкуренти, групи впливу та споживачі продукції (послуг).</a:t>
            </a:r>
          </a:p>
          <a:p>
            <a:pPr marL="0" indent="0" algn="just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Основне завдання аналізу впливу зовнішніх факторів полягає у встановленні переліку та оцінці факторів, що становлять загрозу або сприяють розвитку підприємства.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597A-19B0-4C76-952C-9342DFF6ADB6}" type="slidenum">
              <a:rPr lang="ru-RU" smtClean="0"/>
              <a:t>11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006569"/>
            <a:ext cx="6802970" cy="41719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15616" y="6093296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5. Схема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довкілля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201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маркетингового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597A-19B0-4C76-952C-9342DFF6ADB6}" type="slidenum">
              <a:rPr lang="ru-RU" smtClean="0"/>
              <a:t>12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412776"/>
            <a:ext cx="7543800" cy="24098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71600" y="4005064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Рис.6.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маркетингового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126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результатами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 продажу за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схемою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597A-19B0-4C76-952C-9342DFF6ADB6}" type="slidenum">
              <a:rPr lang="ru-RU" smtClean="0"/>
              <a:t>13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" y="1340768"/>
            <a:ext cx="8905875" cy="32385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51720" y="4581638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7.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64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Товарна політика</a:t>
            </a:r>
          </a:p>
          <a:p>
            <a:pPr marL="0" indent="0" algn="just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Товарна політика — сукупність заходів, зорієнтованих досягнення цілей підприємства. Товарна політика включає асортиментну політику з урахуванням обраної стратегії.</a:t>
            </a:r>
          </a:p>
          <a:p>
            <a:pPr marL="0" indent="0" algn="just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Товарна політика (політика щодо розробки та продажу нового товару, широти асортименту товарів, що продаються і </a:t>
            </a:r>
            <a:r>
              <a:rPr lang="uk-U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включає визначення основної товарної стратегії (диференціація, диверсифікація, вертикальна інтеграція, вузька спеціалізація), а також маркетингові характеристики товарів, для чого наводяться такі дані:</a:t>
            </a:r>
          </a:p>
          <a:p>
            <a:pPr marL="0" indent="0" algn="just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Планування асортиментного ряду продукції;</a:t>
            </a:r>
          </a:p>
          <a:p>
            <a:pPr marL="0" indent="0" algn="just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-Аналіз товарів-замінників та аналогів на кожному сегменті ринку;</a:t>
            </a:r>
          </a:p>
          <a:p>
            <a:pPr marL="0" indent="0" algn="just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Ступінь відповідності продукції вимогам конкретних покупців та споживачів даних сегментів ринку;</a:t>
            </a:r>
          </a:p>
          <a:p>
            <a:pPr marL="0" indent="0" algn="just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-Контроль якості продукції, вимоги до </a:t>
            </a:r>
            <a:r>
              <a:rPr lang="uk-U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післяпродажного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обслуговування, до організації поставок, до упаковки продукції;</a:t>
            </a:r>
          </a:p>
          <a:p>
            <a:pPr marL="0" indent="0" algn="just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–патентний та юридичний захист та чистота товарів;</a:t>
            </a:r>
          </a:p>
          <a:p>
            <a:pPr marL="0" indent="0" algn="just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-Витрати на освоєння товарів у виробництві, терміни освоєння нового асортименту;</a:t>
            </a:r>
          </a:p>
          <a:p>
            <a:pPr marL="0" indent="0" algn="just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-відомість товарної марки підприємства кожному з сегментів ринку.</a:t>
            </a:r>
          </a:p>
          <a:p>
            <a:pPr marL="0" indent="0" algn="ctr">
              <a:buNone/>
            </a:pPr>
            <a:endParaRPr lang="uk-U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інструменти товарної політики:</a:t>
            </a:r>
          </a:p>
          <a:p>
            <a:pPr marL="0" indent="0" algn="just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-Якість пропонованих товарів;</a:t>
            </a:r>
          </a:p>
          <a:p>
            <a:pPr marL="0" indent="0" algn="just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-Модифікації (зміни) товару;</a:t>
            </a:r>
          </a:p>
          <a:p>
            <a:pPr marL="0" indent="0" algn="just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-Кількість товарних ліній;</a:t>
            </a:r>
          </a:p>
          <a:p>
            <a:pPr marL="0" indent="0" algn="just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-Кількість марочного товару;</a:t>
            </a:r>
          </a:p>
          <a:p>
            <a:pPr marL="0" indent="0" algn="just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-позиціонування марок;</a:t>
            </a:r>
          </a:p>
          <a:p>
            <a:pPr marL="0" indent="0" algn="just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-Дизайн у рамках товарних ліній;</a:t>
            </a:r>
          </a:p>
          <a:p>
            <a:pPr marL="0" indent="0" algn="just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-Розширення або звуження товарного асортименту.</a:t>
            </a:r>
            <a:endParaRPr lang="uk-UA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597A-19B0-4C76-952C-9342DFF6ADB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743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Цінова політика</a:t>
            </a:r>
          </a:p>
          <a:p>
            <a:pPr marL="0" indent="0" algn="just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Наступний етап — розробка цінової політики щодо обраного асортименту.</a:t>
            </a:r>
          </a:p>
          <a:p>
            <a:pPr marL="0" indent="0" algn="just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Цінова політика - визначення ціни товару та правила (умови) її зміни.</a:t>
            </a:r>
          </a:p>
          <a:p>
            <a:pPr marL="0" indent="0" algn="just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Під час проведення цінової політики беруться до уваги такі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позициї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Завдання ціноутворення;</a:t>
            </a:r>
          </a:p>
          <a:p>
            <a:pPr marL="0" indent="0" algn="just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-Результати моніторингу та аналізу цін конкурентів;</a:t>
            </a:r>
          </a:p>
          <a:p>
            <a:pPr marL="0" indent="0" algn="just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-Співвідношення рівня цін на підприємстві з рівнем цін конкуруючих організацій;</a:t>
            </a:r>
          </a:p>
          <a:p>
            <a:pPr marL="0" indent="0" algn="just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-Залежність попиту від ціни товару (еластичність попиту);</a:t>
            </a:r>
          </a:p>
          <a:p>
            <a:pPr marL="0" indent="0" algn="just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-Відповідність оптимальному співвідношенню між ціною і споживчою вартістю товару;</a:t>
            </a:r>
          </a:p>
          <a:p>
            <a:pPr marL="0" indent="0" algn="just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Ступінь новизни товару;</a:t>
            </a:r>
          </a:p>
          <a:p>
            <a:pPr marL="0" indent="0" algn="just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-Вибрана тактика цінової політики;</a:t>
            </a:r>
          </a:p>
          <a:p>
            <a:pPr marL="0" indent="0" algn="just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-Наявність аналогів або товарів-замінників;</a:t>
            </a:r>
          </a:p>
          <a:p>
            <a:pPr marL="0" indent="0" algn="just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-Вибір методу встановлення цін;</a:t>
            </a:r>
          </a:p>
          <a:p>
            <a:pPr marL="0" indent="0" algn="just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-відповідність ціни новизні та якості товару, сервісної політики та обслуговування, престижу торгової марки підприємства, довжині каналу реалізації, типу використовуваного посередника, характеру ринку (первинний або вторинний).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597A-19B0-4C76-952C-9342DFF6ADB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76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збутової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597A-19B0-4C76-952C-9342DFF6ADB6}" type="slidenum">
              <a:rPr lang="ru-RU" smtClean="0"/>
              <a:t>16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8244408" cy="376627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15616" y="4963023"/>
            <a:ext cx="5744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8.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збутової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509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цільових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аудиторій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597A-19B0-4C76-952C-9342DFF6ADB6}" type="slidenum">
              <a:rPr lang="ru-RU" smtClean="0"/>
              <a:t>17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712"/>
            <a:ext cx="6971878" cy="49976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19672" y="5949280"/>
            <a:ext cx="4436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9.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188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плану цифрового маркетингу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плану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наскільки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прогнозована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періодичність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контролю.</a:t>
            </a:r>
          </a:p>
          <a:p>
            <a:pPr marL="0" indent="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Наведемо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контрольного списку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плану.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плану маркетингу.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займана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%.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2.Обсяг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3.Маржинальний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маржинальная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прибыль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обсяг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продажів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прямі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(1)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4.Маржинальний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новими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продуктами.</a:t>
            </a:r>
          </a:p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Маркетинговий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дохід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вимірюється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різниця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обсягу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продажів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обумовлена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маркетинговими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зусиллями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аналізованого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 (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динаміка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обсягу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продажів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6.Маркетингова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5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маркетингова</a:t>
            </a:r>
            <a:r>
              <a:rPr lang="ru-RU" sz="3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sz="3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5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маркетинговий</a:t>
            </a:r>
            <a:r>
              <a:rPr lang="ru-RU" sz="3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дохід</a:t>
            </a:r>
            <a:r>
              <a:rPr lang="ru-RU" sz="3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5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Освоєний</a:t>
            </a:r>
            <a:r>
              <a:rPr lang="ru-RU" sz="3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 маркетингу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(2)</a:t>
            </a:r>
          </a:p>
          <a:p>
            <a:pPr marL="0" indent="0">
              <a:buNone/>
            </a:pP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«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лояльність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8.Кількість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9.Показники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фінансових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виділяються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маркетинг:</a:t>
            </a:r>
          </a:p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торгових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угод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числа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проведених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комерційних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переговорів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Частка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адміністративних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маркетинг в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обсязі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продажів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Розрахунок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5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доля</a:t>
            </a:r>
            <a:r>
              <a:rPr lang="ru-RU" sz="3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3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5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додатковому</a:t>
            </a:r>
            <a:r>
              <a:rPr lang="ru-RU" sz="3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доході</a:t>
            </a:r>
            <a:r>
              <a:rPr lang="ru-RU" sz="3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доп.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Дохід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* 100.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597A-19B0-4C76-952C-9342DFF6ADB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220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Питання:</a:t>
            </a:r>
          </a:p>
          <a:p>
            <a:pPr>
              <a:buFont typeface="+mj-lt"/>
              <a:buAutoNum type="arabicPeriod"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цифрового маркетингу</a:t>
            </a:r>
          </a:p>
          <a:p>
            <a:pPr>
              <a:buFont typeface="+mj-lt"/>
              <a:buAutoNum type="arabicPeriod"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функцій цифрового маркетингу</a:t>
            </a:r>
          </a:p>
          <a:p>
            <a:pPr>
              <a:buFont typeface="+mj-lt"/>
              <a:buAutoNum type="arabicPeriod"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Види та рівні цифрового маркетингу</a:t>
            </a:r>
          </a:p>
          <a:p>
            <a:pPr>
              <a:buFont typeface="+mj-lt"/>
              <a:buAutoNum type="arabicPeriod"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ринку та споживачів</a:t>
            </a:r>
          </a:p>
          <a:p>
            <a:pPr>
              <a:buFont typeface="+mj-lt"/>
              <a:buAutoNum type="arabicPeriod"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Зовнішнє середовище компанії</a:t>
            </a:r>
          </a:p>
          <a:p>
            <a:pPr>
              <a:buFont typeface="+mj-lt"/>
              <a:buAutoNum type="arabicPeriod"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аналізу зовнішнього та внутрішнього маркетингового середовища</a:t>
            </a:r>
          </a:p>
          <a:p>
            <a:pPr>
              <a:buFont typeface="+mj-lt"/>
              <a:buAutoNum type="arabicPeriod"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 зовнішньої та внутрішньої маркетингової інформації</a:t>
            </a:r>
          </a:p>
          <a:p>
            <a:pPr>
              <a:buFont typeface="+mj-lt"/>
              <a:buAutoNum type="arabicPeriod"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Товарна політика</a:t>
            </a:r>
          </a:p>
          <a:p>
            <a:pPr>
              <a:buFont typeface="+mj-lt"/>
              <a:buAutoNum type="arabicPeriod"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Цінова політика</a:t>
            </a:r>
          </a:p>
          <a:p>
            <a:pPr>
              <a:buFont typeface="+mj-lt"/>
              <a:buAutoNum type="arabicPeriod"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Збутова політика</a:t>
            </a:r>
          </a:p>
          <a:p>
            <a:pPr>
              <a:buFont typeface="+mj-lt"/>
              <a:buAutoNum type="arabicPeriod"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Комунікаційна політика</a:t>
            </a:r>
          </a:p>
          <a:p>
            <a:pPr>
              <a:buFont typeface="+mj-lt"/>
              <a:buAutoNum type="arabicPeriod"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Рекламний бюджет</a:t>
            </a:r>
          </a:p>
          <a:p>
            <a:pPr>
              <a:buFont typeface="+mj-lt"/>
              <a:buAutoNum type="arabicPeriod"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Планування: визначення цільових аудиторій, термінів та бюджетів</a:t>
            </a:r>
          </a:p>
          <a:p>
            <a:pPr>
              <a:buFont typeface="+mj-lt"/>
              <a:buAutoNum type="arabicPeriod"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Бюджетування маркетингової діяльності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597A-19B0-4C76-952C-9342DFF6ADB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277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сучасному ринку зростає темп змін маркетингової ситуації для більшості товарів та послуг. У таких умовах систематичне і комплексне маркетингове планування, що дозволяє компанії раціонально розподілити наявні ресурси, заздалегідь підготуватися до можливих змін над ринком, є конкурентною перевагою, а обов'язковою умовою сталого становище фірми над ринком.</a:t>
            </a:r>
          </a:p>
          <a:p>
            <a:pPr marL="0" indent="0" algn="just">
              <a:buNone/>
            </a:pP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Вествуд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порівнює маркетинговий план із картою: «Він показує, куди рухається компанія і як вона збирається туди дійти».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597A-19B0-4C76-952C-9342DFF6ADB6}" type="slidenum">
              <a:rPr lang="ru-RU" smtClean="0"/>
              <a:t>3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6FA3CE-8602-4C3B-8B66-4BB9D1287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533228"/>
            <a:ext cx="740092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9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76262"/>
            <a:ext cx="8229600" cy="550547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та функції цифрового маркетингу</a:t>
            </a:r>
          </a:p>
          <a:p>
            <a:pPr marL="0" indent="0" algn="ctr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Маркетингова стратегія заснована на виконанні кількох функцій, які покликані забезпечити успіх підприємства на Інтернет ринку:</a:t>
            </a:r>
          </a:p>
          <a:p>
            <a:pPr algn="just" fontAlgn="base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грамотна постановка цілей та формулювання завдань (дають ясне розуміння того, чого ми хочемо досягти в результаті);</a:t>
            </a:r>
          </a:p>
          <a:p>
            <a:pPr algn="just" fontAlgn="base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розвитку ситуації та план заходів для досягнення цілей (дають можливість вчасно побачити точки відхилення від наміченого шляху та скоригувати свої дії);</a:t>
            </a:r>
          </a:p>
          <a:p>
            <a:pPr algn="just" fontAlgn="base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персональна відповідальність посадових осіб за реалізацію цілей (надає можливість контролювати діяльність виконавців);</a:t>
            </a:r>
          </a:p>
          <a:p>
            <a:pPr algn="just" fontAlgn="base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розрахунок бюджету видатків на реалізацію плану (дозволяє оптимізувати та обґрунтувати витрати на реалізацію заходів щодо просування продукції - це, як правило, є вирішальним фактором, що дозволяє спеціалістам-маркетологам «захистити проект» перед керівництвом компанії та фінансовими службами);</a:t>
            </a:r>
          </a:p>
          <a:p>
            <a:pPr algn="just" fontAlgn="base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стратегічне планування, тобто розробка та реалізація маркетингової програми (підприємство набуває конкурентної переваги, ефективно використовуючи власні ресурси з урахуванням змін у зовнішньому середовищі).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597A-19B0-4C76-952C-9342DFF6ADB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366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Маркетингова стратегія - це систематичний процес планування, який включає оцінку маркетингових можливостей і ресурсів, постановку маркетингових цілей та розробку маркетингового плану з подальшим його впровадженням та контролем.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Введемо визначення плану маркетингу, запропоноване Ф.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Котлер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маркетингу - система заходів, пов'язаних за термінами, фінансовими ресурсами та відповідальними виконавцями, щодо досягнення поставлених цілей і вирішення проблем, що виникають перед підприємством у сфері підвищення його конкурентоспроможності на майбутній період.</a:t>
            </a:r>
          </a:p>
          <a:p>
            <a:pPr marL="0" indent="0" algn="just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цифрової маркетингової стратегії: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1.Визначати можливості підвищення прибутку у майбутньому.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2.Давати можливість прогнозувати зовнішні зміни.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3.Створювати найкращий захист для вашого підприємства в майбутньому.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4.Заохочувати до збору відповідної інформації.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5.Распределять ресурси підприємства у необхідних напрямах.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6.Прагнути поліпшення коштів комунікації у компанії.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7.Забезпечувати належний зв'язок усіх видів діяльності.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8.Обгрунтувати необхідність розробки.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Враховувати принципи планування зверху та знизу при організації даного підходу.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Забезпечити розуміння системи та її цілей усіма співробітниками.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Узгодити цикл планування та терміни.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12.Забезпечувати можливість коригування (у тому числі і для використання можливостей).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Забезпечувати контроль над реакцією із зовнішнього середовища.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597A-19B0-4C76-952C-9342DFF6ADB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333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Види та рівні маркетингового планування</a:t>
            </a:r>
          </a:p>
          <a:p>
            <a:pPr marL="0" indent="0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маркетингових планів підприємства здебільшого є триступеневу модель (рис. 1).</a:t>
            </a:r>
          </a:p>
          <a:p>
            <a:pPr marL="0" indent="0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1. Система маркетингового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597A-19B0-4C76-952C-9342DFF6ADB6}" type="slidenum">
              <a:rPr lang="ru-RU" smtClean="0"/>
              <a:t>6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2065338"/>
            <a:ext cx="7102475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020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1490"/>
            <a:ext cx="8229600" cy="655272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маркетингового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плану Ф. Котлер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запропонував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структуру маркетингового плану: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1.Управлінське резюме.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2.Поточний стан ринку (маркетинговий аудит).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3.SWOT-аналіз.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4.Завдання та проблеми.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Маркетингова стратегія.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Маркетинговий комплекс.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7.Програма дій.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Бюджети.</a:t>
            </a:r>
          </a:p>
          <a:p>
            <a:pPr marL="0" indent="0" algn="just">
              <a:spcBef>
                <a:spcPts val="0"/>
              </a:spcBef>
              <a:buNone/>
            </a:pP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Дібб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Л.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Сімкіним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розгорнуту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маркетингового плану.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1.Управлінське резюме.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 т.ч.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заяву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місію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3.Предісторія по продуктам/ринкам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аудит).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SWOT-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Заява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прогноз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9.Контроль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12.Додатки.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597A-19B0-4C76-952C-9342DFF6ADB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893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22" y="115888"/>
            <a:ext cx="6751756" cy="601027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597A-19B0-4C76-952C-9342DFF6ADB6}" type="slidenum">
              <a:rPr lang="ru-RU" smtClean="0"/>
              <a:t>8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65295" y="6309320"/>
            <a:ext cx="4286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3. Схема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плану маркетингу</a:t>
            </a:r>
          </a:p>
        </p:txBody>
      </p:sp>
    </p:spTree>
    <p:extLst>
      <p:ext uri="{BB962C8B-B14F-4D97-AF65-F5344CB8AC3E}">
        <p14:creationId xmlns:p14="http://schemas.microsoft.com/office/powerpoint/2010/main" val="407364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ринку та споживачів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597A-19B0-4C76-952C-9342DFF6ADB6}" type="slidenum">
              <a:rPr lang="ru-RU" smtClean="0"/>
              <a:t>9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57275"/>
            <a:ext cx="7793880" cy="41247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59632" y="5445224"/>
            <a:ext cx="5436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4. Основні питання під час аналізу ринку</a:t>
            </a:r>
          </a:p>
        </p:txBody>
      </p:sp>
    </p:spTree>
    <p:extLst>
      <p:ext uri="{BB962C8B-B14F-4D97-AF65-F5344CB8AC3E}">
        <p14:creationId xmlns:p14="http://schemas.microsoft.com/office/powerpoint/2010/main" val="18358133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1532</Words>
  <Application>Microsoft Office PowerPoint</Application>
  <PresentationFormat>Экран (4:3)</PresentationFormat>
  <Paragraphs>191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Лекція 5-6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5-6</dc:title>
  <dc:creator>Пользователь Windows</dc:creator>
  <cp:lastModifiedBy>M Ivanov</cp:lastModifiedBy>
  <cp:revision>18</cp:revision>
  <dcterms:created xsi:type="dcterms:W3CDTF">2019-11-01T14:34:41Z</dcterms:created>
  <dcterms:modified xsi:type="dcterms:W3CDTF">2024-03-06T11:33:20Z</dcterms:modified>
</cp:coreProperties>
</file>