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4" r:id="rId7"/>
    <p:sldId id="265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4248472"/>
          </a:xfrm>
        </p:spPr>
        <p:txBody>
          <a:bodyPr>
            <a:noAutofit/>
          </a:bodyPr>
          <a:lstStyle/>
          <a:p>
            <a:pPr algn="l"/>
            <a:r>
              <a:rPr lang="ru-RU" sz="3200" dirty="0"/>
              <a:t>1. </a:t>
            </a:r>
            <a:r>
              <a:rPr lang="uk-UA" sz="3200" dirty="0" smtClean="0"/>
              <a:t>Менеджер в антикризовому управлінні на підприємстві.</a:t>
            </a:r>
            <a:br>
              <a:rPr lang="uk-UA" sz="3200" dirty="0" smtClean="0"/>
            </a:br>
            <a:r>
              <a:rPr lang="uk-UA" sz="3200" dirty="0" smtClean="0"/>
              <a:t>2. Робота менеджера в кризовій ситуації.</a:t>
            </a:r>
            <a:br>
              <a:rPr lang="uk-UA" sz="3200" dirty="0" smtClean="0"/>
            </a:br>
            <a:r>
              <a:rPr lang="uk-UA" sz="3200" dirty="0" smtClean="0"/>
              <a:t>3. Ролі менеджера в антикризовому менеджменті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/>
              <a:t>Тема </a:t>
            </a:r>
            <a:r>
              <a:rPr lang="uk-UA" b="1" dirty="0" smtClean="0"/>
              <a:t>8. </a:t>
            </a:r>
            <a:r>
              <a:rPr lang="uk-UA" b="1" dirty="0" smtClean="0"/>
              <a:t>Роль та місце менеджера в антикризовому управлінні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1600" b="1" dirty="0"/>
              <a:t>Два основних напрямки діяльності менеджера в антикризовому управлінні (АКУ) - це арбітражний керівник і фахівець з антикризового управління.</a:t>
            </a:r>
          </a:p>
          <a:p>
            <a:pPr marL="0" indent="0" algn="ctr">
              <a:buNone/>
            </a:pPr>
            <a:endParaRPr lang="uk-UA" sz="1600" b="1" dirty="0" smtClean="0"/>
          </a:p>
          <a:p>
            <a:pPr marL="0" indent="0" algn="ctr">
              <a:buNone/>
            </a:pPr>
            <a:r>
              <a:rPr lang="uk-UA" sz="1600" b="1" dirty="0" smtClean="0"/>
              <a:t>Перший </a:t>
            </a:r>
            <a:r>
              <a:rPr lang="uk-UA" sz="1600" b="1" dirty="0"/>
              <a:t>напрямок діяльності - це арбітражний (тимчасовий, зовнішній, конкурсний) керівник, </a:t>
            </a:r>
            <a:r>
              <a:rPr lang="uk-UA" sz="1600" dirty="0"/>
              <a:t>обумовлений законом як фізична особа, зареєстрована як індивідуальний підприємець, що володіє спеціальними знаннями і не є зацікавленою особою у відношенні боржника і кредиторів, призначений господарським судом. Його діяльність можлива лише на підставі ліцензії - спеціального дозволу державного органу в справах про банкрутство. </a:t>
            </a:r>
            <a:endParaRPr lang="uk-UA" sz="1600" dirty="0" smtClean="0"/>
          </a:p>
          <a:p>
            <a:pPr marL="0" indent="0" algn="ctr">
              <a:buNone/>
            </a:pPr>
            <a:r>
              <a:rPr lang="uk-UA" sz="1600" b="1" dirty="0" smtClean="0"/>
              <a:t>Арбітражний </a:t>
            </a:r>
            <a:r>
              <a:rPr lang="uk-UA" sz="1600" b="1" dirty="0"/>
              <a:t>керівник призначається господарським судом для здійснення процедур спостереження, зовнішнього управління (</a:t>
            </a:r>
            <a:r>
              <a:rPr lang="uk-UA" sz="1600" b="1" dirty="0" err="1"/>
              <a:t>управління</a:t>
            </a:r>
            <a:r>
              <a:rPr lang="uk-UA" sz="1600" b="1" dirty="0"/>
              <a:t> санацією), ліквідації.</a:t>
            </a:r>
          </a:p>
          <a:p>
            <a:pPr marL="0" indent="0" algn="ctr">
              <a:buNone/>
            </a:pPr>
            <a:endParaRPr lang="uk-UA" sz="1600" b="1" dirty="0" smtClean="0"/>
          </a:p>
          <a:p>
            <a:pPr marL="0" indent="0" algn="ctr">
              <a:buNone/>
            </a:pPr>
            <a:r>
              <a:rPr lang="uk-UA" sz="1600" b="1" dirty="0" smtClean="0"/>
              <a:t>Процедура </a:t>
            </a:r>
            <a:r>
              <a:rPr lang="uk-UA" sz="1600" b="1" dirty="0"/>
              <a:t>спостереження </a:t>
            </a:r>
            <a:r>
              <a:rPr lang="uk-UA" sz="1600" dirty="0"/>
              <a:t>вводиться безпосередньо з моменту прийняття господарським судом заяви про банкрутство боржника. Головна мета спостереження вжити ефективних заходів із збереження майна боржника. Спостереження закінчується в момент винесення відповідного рішення господарського суду щодо розглянутої справи.</a:t>
            </a:r>
          </a:p>
          <a:p>
            <a:pPr marL="0" indent="0" algn="ctr">
              <a:buNone/>
            </a:pPr>
            <a:r>
              <a:rPr lang="uk-UA" sz="1600" b="1" dirty="0"/>
              <a:t>Процедура зовнішнього управління (</a:t>
            </a:r>
            <a:r>
              <a:rPr lang="uk-UA" sz="1600" b="1" dirty="0" err="1"/>
              <a:t>управління</a:t>
            </a:r>
            <a:r>
              <a:rPr lang="uk-UA" sz="1600" b="1" dirty="0"/>
              <a:t> санацією). </a:t>
            </a:r>
            <a:r>
              <a:rPr lang="uk-UA" sz="1600" dirty="0"/>
              <a:t>Повноваження всіх органів юридичної особи переходять до зовнішнього керівника – з метою недопущення її банкрутства, тобто санація. </a:t>
            </a:r>
          </a:p>
          <a:p>
            <a:pPr marL="0" indent="0" algn="ctr">
              <a:buNone/>
            </a:pPr>
            <a:endParaRPr lang="uk-UA" sz="1600" b="1" dirty="0" smtClean="0"/>
          </a:p>
          <a:p>
            <a:pPr marL="0" indent="0" algn="ctr">
              <a:buNone/>
            </a:pPr>
            <a:r>
              <a:rPr lang="uk-UA" sz="1600" b="1" dirty="0" smtClean="0"/>
              <a:t>Процедура </a:t>
            </a:r>
            <a:r>
              <a:rPr lang="uk-UA" sz="1600" b="1" dirty="0"/>
              <a:t>ліквідації </a:t>
            </a:r>
            <a:r>
              <a:rPr lang="uk-UA" sz="1600" dirty="0"/>
              <a:t>розпочинається після рішення господарського суду про визнання боржника банкрутом, вона застосовувана з метою розмірного задоволення вимог кредиторів. 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3440902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800" b="1" dirty="0"/>
              <a:t>Вимоги до арбітражного керівника:</a:t>
            </a:r>
          </a:p>
          <a:p>
            <a:pPr marL="0" indent="0" algn="just">
              <a:buNone/>
            </a:pPr>
            <a:r>
              <a:rPr lang="uk-UA" sz="1800" dirty="0"/>
              <a:t>- диплом менеджера з антикризового управління;</a:t>
            </a:r>
          </a:p>
          <a:p>
            <a:pPr marL="0" indent="0" algn="just">
              <a:buNone/>
            </a:pPr>
            <a:r>
              <a:rPr lang="uk-UA" sz="1800" dirty="0"/>
              <a:t>- ліцензію арбітражного керівника;</a:t>
            </a:r>
          </a:p>
          <a:p>
            <a:pPr marL="0" indent="0" algn="just">
              <a:buNone/>
            </a:pPr>
            <a:r>
              <a:rPr lang="uk-UA" sz="1800" dirty="0"/>
              <a:t>- відповідні повноваження за рішенням господарського суду.</a:t>
            </a:r>
          </a:p>
          <a:p>
            <a:pPr marL="0" indent="0" algn="ctr">
              <a:buNone/>
            </a:pPr>
            <a:endParaRPr lang="uk-UA" sz="1800" b="1" dirty="0" smtClean="0"/>
          </a:p>
          <a:p>
            <a:pPr marL="0" indent="0" algn="ctr">
              <a:buNone/>
            </a:pPr>
            <a:r>
              <a:rPr lang="uk-UA" sz="1800" b="1" dirty="0" smtClean="0"/>
              <a:t>Його </a:t>
            </a:r>
            <a:r>
              <a:rPr lang="uk-UA" sz="1800" b="1" dirty="0"/>
              <a:t>робота передбачає:</a:t>
            </a:r>
          </a:p>
          <a:p>
            <a:pPr marL="0" indent="0" algn="just">
              <a:buNone/>
            </a:pPr>
            <a:r>
              <a:rPr lang="uk-UA" sz="1800" dirty="0"/>
              <a:t>- обов'язкове узгодження з органом в справах про банкрутство угод, що укладаються від імені підприємства-боржника;</a:t>
            </a:r>
          </a:p>
          <a:p>
            <a:pPr marL="0" indent="0" algn="just">
              <a:buNone/>
            </a:pPr>
            <a:r>
              <a:rPr lang="uk-UA" sz="1800" dirty="0"/>
              <a:t>- заборону на внесення активів підприємства-боржника як оплату статутного капіталу створюваних підприємств і організацій;</a:t>
            </a:r>
          </a:p>
          <a:p>
            <a:pPr marL="0" indent="0" algn="just">
              <a:buNone/>
            </a:pPr>
            <a:r>
              <a:rPr lang="uk-UA" sz="1800" dirty="0"/>
              <a:t>- матеріальну відповідальність за борги підприємства, що виникли після його роботи ;</a:t>
            </a:r>
          </a:p>
          <a:p>
            <a:pPr marL="0" indent="0" algn="just">
              <a:buNone/>
            </a:pPr>
            <a:r>
              <a:rPr lang="uk-UA" sz="1800" dirty="0"/>
              <a:t>- винагорода в узгодженому розмірі.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7822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4318" y="116632"/>
            <a:ext cx="828092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600" b="1" dirty="0"/>
              <a:t>Другий, напрямок - консультант різного рівня (фахівець з антикризового управління). </a:t>
            </a:r>
            <a:r>
              <a:rPr lang="uk-UA" sz="1600" dirty="0"/>
              <a:t>Як фахівець з антикризового управління менеджер може виступати як незалежний експерт, що здійснює свою діяльність на комерційній основі, чи бути штатним співробітником організації, брати участь в атестаційних комісіях територіальних агентств, залучатися до оцінки можливості відновлення платоспроможності підприємства.</a:t>
            </a:r>
          </a:p>
          <a:p>
            <a:pPr algn="ctr"/>
            <a:endParaRPr lang="uk-UA" sz="1600" b="1" dirty="0" smtClean="0"/>
          </a:p>
          <a:p>
            <a:pPr algn="ctr"/>
            <a:r>
              <a:rPr lang="uk-UA" sz="1600" b="1" dirty="0" smtClean="0"/>
              <a:t>Менеджер </a:t>
            </a:r>
            <a:r>
              <a:rPr lang="uk-UA" sz="1600" b="1" dirty="0"/>
              <a:t>з АКУ - </a:t>
            </a:r>
            <a:r>
              <a:rPr lang="uk-UA" sz="1600" dirty="0"/>
              <a:t>це тип особистості, що визначається спеціальною підготовкою (зміст і структура знань), умовами роботи (передкризовий стан, кризова ситуація, посткризова ситуація - етап ліквідації наслідків кризи), особливостями системи управління (мета, стимули, організація, контроль) й індивідуальними якостями людини. </a:t>
            </a:r>
            <a:endParaRPr lang="uk-UA" sz="1600" dirty="0" smtClean="0"/>
          </a:p>
          <a:p>
            <a:pPr algn="ctr"/>
            <a:endParaRPr lang="uk-UA" sz="1600" dirty="0" smtClean="0"/>
          </a:p>
          <a:p>
            <a:pPr algn="ctr"/>
            <a:r>
              <a:rPr lang="uk-UA" sz="1600" b="1" dirty="0" smtClean="0"/>
              <a:t>Функції менеджера з АКУ:</a:t>
            </a:r>
            <a:endParaRPr lang="uk-UA" sz="1600" b="1" dirty="0"/>
          </a:p>
          <a:p>
            <a:pPr algn="just"/>
            <a:r>
              <a:rPr lang="uk-UA" sz="1600" dirty="0"/>
              <a:t>1. </a:t>
            </a:r>
            <a:r>
              <a:rPr lang="uk-UA" sz="1600" dirty="0" smtClean="0"/>
              <a:t>Стратегічна.</a:t>
            </a:r>
            <a:endParaRPr lang="uk-UA" sz="1600" dirty="0"/>
          </a:p>
          <a:p>
            <a:pPr algn="just"/>
            <a:r>
              <a:rPr lang="uk-UA" sz="1600" dirty="0"/>
              <a:t>2. </a:t>
            </a:r>
            <a:r>
              <a:rPr lang="uk-UA" sz="1600" dirty="0" smtClean="0"/>
              <a:t>Адміністративна.</a:t>
            </a:r>
            <a:endParaRPr lang="uk-UA" sz="1600" dirty="0"/>
          </a:p>
          <a:p>
            <a:pPr algn="just"/>
            <a:r>
              <a:rPr lang="uk-UA" sz="1600" dirty="0"/>
              <a:t>3. </a:t>
            </a:r>
            <a:r>
              <a:rPr lang="uk-UA" sz="1600" dirty="0" smtClean="0"/>
              <a:t>Експертно-інноваційна.</a:t>
            </a:r>
            <a:endParaRPr lang="uk-UA" sz="1600" dirty="0"/>
          </a:p>
          <a:p>
            <a:pPr algn="just"/>
            <a:r>
              <a:rPr lang="uk-UA" sz="1600" dirty="0"/>
              <a:t>4. </a:t>
            </a:r>
            <a:r>
              <a:rPr lang="uk-UA" sz="1600" dirty="0" smtClean="0"/>
              <a:t>Виховна.</a:t>
            </a:r>
            <a:endParaRPr lang="uk-UA" sz="1600" dirty="0"/>
          </a:p>
          <a:p>
            <a:pPr algn="just"/>
            <a:r>
              <a:rPr lang="uk-UA" sz="1600" dirty="0"/>
              <a:t>5. </a:t>
            </a:r>
            <a:r>
              <a:rPr lang="uk-UA" sz="1600" dirty="0" smtClean="0"/>
              <a:t>Лідируюча.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359641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Робота менеджера в передкризовій ситуації зводиться до наступного:</a:t>
            </a:r>
          </a:p>
          <a:p>
            <a:pPr marL="0" indent="0" algn="just">
              <a:buNone/>
            </a:pPr>
            <a:r>
              <a:rPr lang="uk-UA" sz="2100" dirty="0"/>
              <a:t>- визначити ситуацію;</a:t>
            </a:r>
          </a:p>
          <a:p>
            <a:pPr marL="0" indent="0" algn="just">
              <a:buNone/>
            </a:pPr>
            <a:r>
              <a:rPr lang="uk-UA" sz="2100" dirty="0"/>
              <a:t>- виконати аналіз;</a:t>
            </a:r>
          </a:p>
          <a:p>
            <a:pPr marL="0" indent="0" algn="just">
              <a:buNone/>
            </a:pPr>
            <a:r>
              <a:rPr lang="uk-UA" sz="2100" dirty="0"/>
              <a:t>- позначити мету;</a:t>
            </a:r>
          </a:p>
          <a:p>
            <a:pPr marL="0" indent="0" algn="just">
              <a:buNone/>
            </a:pPr>
            <a:r>
              <a:rPr lang="uk-UA" sz="2100" dirty="0"/>
              <a:t>- розробити гіпотезу;</a:t>
            </a:r>
          </a:p>
          <a:p>
            <a:pPr marL="0" indent="0" algn="just">
              <a:buNone/>
            </a:pPr>
            <a:r>
              <a:rPr lang="uk-UA" sz="2100" dirty="0"/>
              <a:t>- зібрати факти;</a:t>
            </a:r>
          </a:p>
          <a:p>
            <a:pPr marL="0" indent="0" algn="just">
              <a:buNone/>
            </a:pPr>
            <a:r>
              <a:rPr lang="uk-UA" sz="2100" dirty="0"/>
              <a:t>- проаналізувати факти;</a:t>
            </a:r>
          </a:p>
          <a:p>
            <a:pPr marL="0" indent="0" algn="just">
              <a:buNone/>
            </a:pPr>
            <a:r>
              <a:rPr lang="uk-UA" sz="2100" dirty="0"/>
              <a:t>- врахувати можливі способи дій;</a:t>
            </a:r>
          </a:p>
          <a:p>
            <a:pPr marL="0" indent="0" algn="just">
              <a:buNone/>
            </a:pPr>
            <a:r>
              <a:rPr lang="uk-UA" sz="2100" dirty="0"/>
              <a:t>- оцінити можливі способи дії;</a:t>
            </a:r>
          </a:p>
          <a:p>
            <a:pPr marL="0" indent="0" algn="just">
              <a:buNone/>
            </a:pPr>
            <a:r>
              <a:rPr lang="uk-UA" sz="2100" dirty="0"/>
              <a:t>- оцінити можливі наслідки передбачуваних дій;</a:t>
            </a:r>
          </a:p>
          <a:p>
            <a:pPr marL="0" indent="0" algn="just">
              <a:buNone/>
            </a:pPr>
            <a:r>
              <a:rPr lang="uk-UA" sz="2100" dirty="0"/>
              <a:t>- прийняти рішення і втілити його в життя;</a:t>
            </a:r>
          </a:p>
          <a:p>
            <a:pPr marL="0" indent="0" algn="just">
              <a:buNone/>
            </a:pPr>
            <a:r>
              <a:rPr lang="uk-UA" sz="2100" dirty="0"/>
              <a:t>- уважно стежити і координувати реалізацію рішення;</a:t>
            </a:r>
          </a:p>
          <a:p>
            <a:pPr marL="0" indent="0" algn="just">
              <a:buNone/>
            </a:pPr>
            <a:r>
              <a:rPr lang="uk-UA" sz="2100" dirty="0"/>
              <a:t>- підвести підсумки і дати оцінку виконаних дій.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68295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325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Якщо криза відбулася, необхідно зробити наступне:</a:t>
            </a:r>
          </a:p>
          <a:p>
            <a:pPr marL="0" indent="0" algn="just">
              <a:buNone/>
            </a:pPr>
            <a:r>
              <a:rPr lang="uk-UA" sz="3400" dirty="0"/>
              <a:t>1. Оцінити обстановку. З'ясувати:</a:t>
            </a:r>
          </a:p>
          <a:p>
            <a:pPr marL="0" indent="0" algn="just">
              <a:buNone/>
            </a:pPr>
            <a:r>
              <a:rPr lang="uk-UA" sz="3400" dirty="0"/>
              <a:t>- Що в точності відбувається (ситуація)?</a:t>
            </a:r>
          </a:p>
          <a:p>
            <a:pPr marL="0" indent="0" algn="just">
              <a:buNone/>
            </a:pPr>
            <a:r>
              <a:rPr lang="uk-UA" sz="3400" dirty="0"/>
              <a:t>- Чому це відбувається (причини)?</a:t>
            </a:r>
          </a:p>
          <a:p>
            <a:pPr marL="0" indent="0" algn="just">
              <a:buNone/>
            </a:pPr>
            <a:r>
              <a:rPr lang="uk-UA" sz="3400" dirty="0"/>
              <a:t>- Що ймовірніше всього відбудеться, якщо пустити справу на самоплив (прогноз, сценарій)?</a:t>
            </a:r>
          </a:p>
          <a:p>
            <a:pPr marL="0" indent="0" algn="just">
              <a:buNone/>
            </a:pPr>
            <a:r>
              <a:rPr lang="uk-UA" sz="3400" dirty="0"/>
              <a:t>- Кого ще це може зацікавити (партнерів, конкурентів)?</a:t>
            </a:r>
          </a:p>
          <a:p>
            <a:pPr marL="0" indent="0" algn="just">
              <a:buNone/>
            </a:pPr>
            <a:r>
              <a:rPr lang="uk-UA" sz="3400" dirty="0"/>
              <a:t>- Що є в запасі (люди, устаткування, гроші, і т. ін.)?</a:t>
            </a:r>
          </a:p>
          <a:p>
            <a:pPr marL="0" indent="0" algn="just">
              <a:buNone/>
            </a:pPr>
            <a:r>
              <a:rPr lang="uk-UA" sz="3400" dirty="0"/>
              <a:t>- Наскільки швидко необхідно діяти, щоб запобігти подальшому руйнуванню (негайно, через годину, добу, місяць)?</a:t>
            </a:r>
          </a:p>
          <a:p>
            <a:pPr marL="0" indent="0" algn="just">
              <a:buNone/>
            </a:pPr>
            <a:r>
              <a:rPr lang="uk-UA" sz="3400" dirty="0"/>
              <a:t>- Як діяти (логіка, план)?</a:t>
            </a:r>
          </a:p>
          <a:p>
            <a:pPr marL="0" indent="0" algn="just">
              <a:buNone/>
            </a:pPr>
            <a:r>
              <a:rPr lang="uk-UA" sz="3400" dirty="0"/>
              <a:t>- 3 ким діяти (об'єднання зусиль, відсікання частини цілого, інші варіанти)?</a:t>
            </a:r>
          </a:p>
          <a:p>
            <a:pPr marL="0" indent="0" algn="just">
              <a:buNone/>
            </a:pPr>
            <a:r>
              <a:rPr lang="uk-UA" sz="3400" dirty="0"/>
              <a:t>- Яка ефективність дій (витрати, результативність)?</a:t>
            </a:r>
          </a:p>
          <a:p>
            <a:pPr marL="0" indent="0" algn="just">
              <a:buNone/>
            </a:pPr>
            <a:r>
              <a:rPr lang="uk-UA" sz="3400" dirty="0"/>
              <a:t>- Можливі наслідки дій (економічні, екологічні, правові, соціальні і т.п.).</a:t>
            </a:r>
          </a:p>
          <a:p>
            <a:pPr marL="0" indent="0" algn="just">
              <a:buNone/>
            </a:pPr>
            <a:r>
              <a:rPr lang="uk-UA" sz="3400" dirty="0"/>
              <a:t>- Чи є необхідність дій (непоправність кризи, ціна дій і результатів)?</a:t>
            </a:r>
          </a:p>
          <a:p>
            <a:pPr marL="0" indent="0" algn="just">
              <a:buNone/>
            </a:pPr>
            <a:r>
              <a:rPr lang="uk-UA" sz="3400" dirty="0"/>
              <a:t>2. Скласти попередній план дій (самостійно, із залученням заступників, інших осіб) і підготувати кілька запасних варіантів на випадок непередбачених обставин.</a:t>
            </a:r>
          </a:p>
          <a:p>
            <a:pPr marL="0" indent="0" algn="just">
              <a:buNone/>
            </a:pPr>
            <a:r>
              <a:rPr lang="uk-UA" sz="3400" dirty="0"/>
              <a:t>3. Підібрати команду для роботи в кризовій ситуації. Розподілити обов'язки, завдання, права (самостійність рішення в екстремальних умовах) і принципи мотивації.</a:t>
            </a:r>
          </a:p>
          <a:p>
            <a:pPr marL="0" indent="0" algn="just">
              <a:buNone/>
            </a:pPr>
            <a:r>
              <a:rPr lang="uk-UA" sz="3400" dirty="0"/>
              <a:t>4. Розмістити центр управління ситуацією (офіс керівника, місце кризової ситуації).</a:t>
            </a:r>
          </a:p>
          <a:p>
            <a:pPr marL="0" indent="0" algn="just">
              <a:buNone/>
            </a:pPr>
            <a:r>
              <a:rPr lang="uk-UA" sz="3400" dirty="0"/>
              <a:t>5. Організувати безперебійну і надійну систему передачі і переробки, збереження (для наступного глибокого аналізу) інформації про те, що відбувається і дії, що починаються.</a:t>
            </a:r>
          </a:p>
          <a:p>
            <a:pPr marL="0" indent="0" algn="just">
              <a:buNone/>
            </a:pPr>
            <a:r>
              <a:rPr lang="uk-UA" sz="3400" dirty="0"/>
              <a:t>6. Виключити (зменшити) потік і канали надходження інформації, що не має прямого відношення до сформованої ситуації.</a:t>
            </a:r>
          </a:p>
          <a:p>
            <a:pPr marL="0" indent="0" algn="just">
              <a:buNone/>
            </a:pPr>
            <a:r>
              <a:rPr lang="uk-UA" sz="3400" dirty="0"/>
              <a:t>7. Звільнитися від усіх менш значимих проблем, вирішення яких делегувати іншим особам.</a:t>
            </a:r>
          </a:p>
          <a:p>
            <a:pPr marL="0" indent="0" algn="just">
              <a:buNone/>
            </a:pPr>
            <a:r>
              <a:rPr lang="uk-UA" sz="3400" dirty="0"/>
              <a:t>8. Відкласти інші, навіть дуже важливі проблеми і завдання на потім, якщо їх можна вирішити пізніше і забути до кінця ситуаційного конфлікту.</a:t>
            </a:r>
          </a:p>
          <a:p>
            <a:pPr marL="0" indent="0" algn="just">
              <a:buNone/>
            </a:pPr>
            <a:r>
              <a:rPr lang="uk-UA" sz="3400" dirty="0"/>
              <a:t>9. Скласти докладний план, що включає:</a:t>
            </a:r>
          </a:p>
          <a:p>
            <a:pPr marL="0" indent="0" algn="just">
              <a:buNone/>
            </a:pPr>
            <a:r>
              <a:rPr lang="uk-UA" sz="3400" dirty="0"/>
              <a:t>- розклад - що потрібно зробити зараз чи пізніше; забезпечення ресурсами намічених дій; відповідальність конкретних осіб з кожного виду дій;</a:t>
            </a:r>
          </a:p>
          <a:p>
            <a:pPr marL="0" indent="0" algn="just">
              <a:buNone/>
            </a:pPr>
            <a:r>
              <a:rPr lang="uk-UA" sz="3400" dirty="0"/>
              <a:t>- границі часу, у межах яких можна не квапитися з кожної дії, що починається;</a:t>
            </a:r>
          </a:p>
          <a:p>
            <a:pPr marL="0" indent="0" algn="just">
              <a:buNone/>
            </a:pPr>
            <a:r>
              <a:rPr lang="uk-UA" sz="3400" dirty="0"/>
              <a:t>- довгострокові рішення, які потрібно підготувати і втілити в життя у свій час;</a:t>
            </a:r>
          </a:p>
          <a:p>
            <a:pPr marL="0" indent="0" algn="just">
              <a:buNone/>
            </a:pPr>
            <a:r>
              <a:rPr lang="uk-UA" sz="3400" dirty="0"/>
              <a:t>- плани роботи в непередбачених обставинах, при можливому новому повороті подій чи у виняткових екстремальних ситуаціях;</a:t>
            </a:r>
          </a:p>
          <a:p>
            <a:pPr marL="0" indent="0" algn="just">
              <a:buNone/>
            </a:pPr>
            <a:r>
              <a:rPr lang="uk-UA" sz="3400" dirty="0"/>
              <a:t>- надійність забезпечення дій, що починаються, і передбачуваних їхніх результатів.</a:t>
            </a:r>
          </a:p>
          <a:p>
            <a:pPr marL="0" indent="0" algn="just">
              <a:buNone/>
            </a:pPr>
            <a:r>
              <a:rPr lang="uk-UA" sz="3400" dirty="0"/>
              <a:t>10. Постійно стежити за розвитком подій. Перевірити надійність і своєчасність одержання необхідної інформації і порядку провідних вказівок.</a:t>
            </a:r>
          </a:p>
          <a:p>
            <a:pPr marL="0" indent="0" algn="just">
              <a:buNone/>
            </a:pPr>
            <a:r>
              <a:rPr lang="uk-UA" sz="3400" dirty="0"/>
              <a:t>11. Оцінювати дії і спокійно (але вчасно й адекватно) реагувати на події шляхом регулювання і координацією прийнятих заходів.</a:t>
            </a:r>
          </a:p>
          <a:p>
            <a:pPr marL="0" indent="0" algn="just">
              <a:buNone/>
            </a:pPr>
            <a:r>
              <a:rPr lang="uk-UA" sz="3400" dirty="0"/>
              <a:t>12. Розглядати розвиток антикризових подій з погляду можливості і доцільності зміни існуючого плану чи попереджувальних дій.</a:t>
            </a:r>
          </a:p>
          <a:p>
            <a:pPr marL="0" indent="0" algn="just">
              <a:buNone/>
            </a:pPr>
            <a:endParaRPr lang="uk-UA" sz="2100" dirty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17694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 smtClean="0"/>
              <a:t>Ролі менеджера в антикризовому менеджменті</a:t>
            </a:r>
            <a:r>
              <a:rPr lang="ru-RU" sz="2100" b="1" dirty="0" smtClean="0"/>
              <a:t>: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just">
              <a:buNone/>
            </a:pPr>
            <a:r>
              <a:rPr lang="uk-UA" sz="2100" dirty="0"/>
              <a:t>Керівник. </a:t>
            </a:r>
            <a:endParaRPr lang="uk-UA" sz="2100" dirty="0" smtClean="0"/>
          </a:p>
          <a:p>
            <a:pPr marL="0" indent="0" algn="just">
              <a:buNone/>
            </a:pPr>
            <a:r>
              <a:rPr lang="uk-UA" sz="2100" dirty="0" smtClean="0"/>
              <a:t>Лідер</a:t>
            </a:r>
            <a:r>
              <a:rPr lang="uk-UA" sz="2100" dirty="0"/>
              <a:t>. </a:t>
            </a:r>
            <a:endParaRPr lang="uk-UA" sz="2100" dirty="0" smtClean="0"/>
          </a:p>
          <a:p>
            <a:pPr marL="0" indent="0" algn="just">
              <a:buNone/>
            </a:pPr>
            <a:r>
              <a:rPr lang="uk-UA" sz="2100" dirty="0" smtClean="0"/>
              <a:t>Наставник</a:t>
            </a:r>
            <a:r>
              <a:rPr lang="uk-UA" sz="2100" dirty="0"/>
              <a:t>. </a:t>
            </a:r>
            <a:endParaRPr lang="uk-UA" sz="2100" dirty="0" smtClean="0"/>
          </a:p>
          <a:p>
            <a:pPr marL="0" indent="0" algn="just">
              <a:buNone/>
            </a:pPr>
            <a:r>
              <a:rPr lang="uk-UA" sz="2100" dirty="0" smtClean="0"/>
              <a:t>Дипломат</a:t>
            </a:r>
            <a:r>
              <a:rPr lang="uk-UA" sz="2100" dirty="0"/>
              <a:t>. </a:t>
            </a:r>
            <a:endParaRPr lang="uk-UA" sz="2100" dirty="0" smtClean="0"/>
          </a:p>
          <a:p>
            <a:pPr marL="0" indent="0" algn="just">
              <a:buNone/>
            </a:pPr>
            <a:r>
              <a:rPr lang="uk-UA" sz="2100" dirty="0" smtClean="0"/>
              <a:t>Підприємець</a:t>
            </a:r>
            <a:r>
              <a:rPr lang="uk-UA" sz="2100" dirty="0"/>
              <a:t>. Специфіка даної ролі "виражається" в наступному:</a:t>
            </a:r>
          </a:p>
          <a:p>
            <a:pPr marL="0" indent="0" algn="just">
              <a:buNone/>
            </a:pPr>
            <a:r>
              <a:rPr lang="uk-UA" sz="2100" dirty="0"/>
              <a:t>- </a:t>
            </a:r>
            <a:r>
              <a:rPr lang="uk-UA" sz="2100" dirty="0" smtClean="0"/>
              <a:t>постачальник;</a:t>
            </a:r>
            <a:endParaRPr lang="uk-UA" sz="2100" dirty="0"/>
          </a:p>
          <a:p>
            <a:pPr marL="0" indent="0" algn="just">
              <a:buNone/>
            </a:pPr>
            <a:r>
              <a:rPr lang="uk-UA" sz="2100" dirty="0"/>
              <a:t>- </a:t>
            </a:r>
            <a:r>
              <a:rPr lang="uk-UA" sz="2100" dirty="0" smtClean="0"/>
              <a:t>маркетолог;</a:t>
            </a:r>
            <a:endParaRPr lang="uk-UA" sz="2100" dirty="0"/>
          </a:p>
          <a:p>
            <a:pPr marL="0" indent="0" algn="just">
              <a:buNone/>
            </a:pPr>
            <a:r>
              <a:rPr lang="uk-UA" sz="2100" dirty="0"/>
              <a:t>- </a:t>
            </a:r>
            <a:r>
              <a:rPr lang="uk-UA" sz="2100" dirty="0" smtClean="0"/>
              <a:t>комерсант-фінансист.</a:t>
            </a:r>
            <a:endParaRPr lang="uk-UA" sz="2100" dirty="0"/>
          </a:p>
          <a:p>
            <a:pPr marL="0" indent="0" algn="just">
              <a:buNone/>
            </a:pPr>
            <a:r>
              <a:rPr lang="uk-UA" sz="2100" dirty="0" err="1"/>
              <a:t>Інноватор</a:t>
            </a:r>
            <a:r>
              <a:rPr lang="uk-UA" sz="2100" dirty="0"/>
              <a:t>. </a:t>
            </a:r>
            <a:endParaRPr lang="uk-UA" sz="2100" dirty="0" smtClean="0"/>
          </a:p>
          <a:p>
            <a:pPr marL="0" indent="0" algn="just">
              <a:buNone/>
            </a:pPr>
            <a:r>
              <a:rPr lang="uk-UA" sz="2100" dirty="0" smtClean="0"/>
              <a:t>Дослідник-прогнозист</a:t>
            </a:r>
            <a:r>
              <a:rPr lang="uk-UA" sz="2100" dirty="0"/>
              <a:t>. </a:t>
            </a:r>
            <a:endParaRPr lang="uk-UA" sz="2100" dirty="0" smtClean="0"/>
          </a:p>
          <a:p>
            <a:pPr marL="0" indent="0" algn="just">
              <a:buNone/>
            </a:pPr>
            <a:r>
              <a:rPr lang="uk-UA" sz="2100" dirty="0" smtClean="0"/>
              <a:t>Інформаційний </a:t>
            </a:r>
            <a:r>
              <a:rPr lang="uk-UA" sz="2100" dirty="0"/>
              <a:t>центр. </a:t>
            </a: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507270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1005</Words>
  <Application>Microsoft Office PowerPoint</Application>
  <PresentationFormat>Экран (4:3)</PresentationFormat>
  <Paragraphs>98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1. Менеджер в антикризовому управлінні на підприємстві. 2. Робота менеджера в кризовій ситуації. 3. Ролі менеджера в антикризовому менеджменті.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56</cp:revision>
  <dcterms:created xsi:type="dcterms:W3CDTF">2020-08-26T06:53:27Z</dcterms:created>
  <dcterms:modified xsi:type="dcterms:W3CDTF">2022-09-16T07:30:38Z</dcterms:modified>
</cp:coreProperties>
</file>