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sldIdLst>
    <p:sldId id="311" r:id="rId6"/>
    <p:sldId id="323" r:id="rId7"/>
    <p:sldId id="298" r:id="rId8"/>
    <p:sldId id="313" r:id="rId9"/>
    <p:sldId id="271" r:id="rId10"/>
    <p:sldId id="257" r:id="rId11"/>
    <p:sldId id="258" r:id="rId12"/>
    <p:sldId id="259" r:id="rId13"/>
    <p:sldId id="315" r:id="rId14"/>
    <p:sldId id="317" r:id="rId15"/>
    <p:sldId id="319" r:id="rId16"/>
    <p:sldId id="261" r:id="rId17"/>
    <p:sldId id="273" r:id="rId18"/>
    <p:sldId id="260" r:id="rId19"/>
    <p:sldId id="269" r:id="rId20"/>
    <p:sldId id="276" r:id="rId21"/>
    <p:sldId id="272" r:id="rId22"/>
    <p:sldId id="321" r:id="rId23"/>
    <p:sldId id="262" r:id="rId24"/>
    <p:sldId id="270" r:id="rId25"/>
    <p:sldId id="281" r:id="rId26"/>
    <p:sldId id="282" r:id="rId27"/>
    <p:sldId id="285" r:id="rId28"/>
    <p:sldId id="286" r:id="rId29"/>
    <p:sldId id="289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5" autoAdjust="0"/>
    <p:restoredTop sz="94660"/>
  </p:normalViewPr>
  <p:slideViewPr>
    <p:cSldViewPr>
      <p:cViewPr varScale="1">
        <p:scale>
          <a:sx n="68" d="100"/>
          <a:sy n="68" d="100"/>
        </p:scale>
        <p:origin x="14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DCD1B-D498-4B30-A951-9492E205B5A0}" type="doc">
      <dgm:prSet loTypeId="urn:microsoft.com/office/officeart/2005/8/layout/vList3" loCatId="list" qsTypeId="urn:microsoft.com/office/officeart/2005/8/quickstyle/3d2" qsCatId="3D" csTypeId="urn:microsoft.com/office/officeart/2005/8/colors/colorful1" csCatId="colorful" phldr="1"/>
      <dgm:spPr/>
    </dgm:pt>
    <dgm:pt modelId="{BC50F0A1-B8E8-41E4-AC72-BA06A3529652}">
      <dgm:prSet phldrT="[Текст]" custT="1"/>
      <dgm:spPr/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Полярні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льодовикові</a:t>
          </a:r>
          <a:r>
            <a:rPr lang="ru-RU" sz="1800" b="1" dirty="0">
              <a:solidFill>
                <a:schemeClr val="tx1"/>
              </a:solidFill>
            </a:rPr>
            <a:t> ландшафт</a:t>
          </a:r>
        </a:p>
      </dgm:t>
    </dgm:pt>
    <dgm:pt modelId="{AE120DE6-1797-482B-9BB7-ADE25F756E57}" type="parTrans" cxnId="{F57DA03E-4CA3-4C8D-9B02-7E95AADACF84}">
      <dgm:prSet/>
      <dgm:spPr/>
      <dgm:t>
        <a:bodyPr/>
        <a:lstStyle/>
        <a:p>
          <a:endParaRPr lang="ru-RU" sz="1400" b="0"/>
        </a:p>
      </dgm:t>
    </dgm:pt>
    <dgm:pt modelId="{3E5A6810-FCA5-4F7B-BF07-AC42BDD086CF}" type="sibTrans" cxnId="{F57DA03E-4CA3-4C8D-9B02-7E95AADACF84}">
      <dgm:prSet/>
      <dgm:spPr/>
      <dgm:t>
        <a:bodyPr/>
        <a:lstStyle/>
        <a:p>
          <a:endParaRPr lang="ru-RU" sz="1400" b="0"/>
        </a:p>
      </dgm:t>
    </dgm:pt>
    <dgm:pt modelId="{D0E60411-5870-4B0A-A04C-6BA836E6E9E2}">
      <dgm:prSet phldrT="[Текст]" custT="1"/>
      <dgm:spPr/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Полярні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позальодовикові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ландшафти</a:t>
          </a:r>
          <a:r>
            <a:rPr lang="ru-RU" sz="1800" b="1" dirty="0">
              <a:solidFill>
                <a:schemeClr val="tx1"/>
              </a:solidFill>
            </a:rPr>
            <a:t> </a:t>
          </a:r>
        </a:p>
      </dgm:t>
    </dgm:pt>
    <dgm:pt modelId="{4CE4B418-A40A-47FA-AF07-82F78AA4FF42}" type="parTrans" cxnId="{18CA8719-9521-49C3-BE34-321881CBD443}">
      <dgm:prSet/>
      <dgm:spPr/>
      <dgm:t>
        <a:bodyPr/>
        <a:lstStyle/>
        <a:p>
          <a:endParaRPr lang="ru-RU" sz="1400" b="0"/>
        </a:p>
      </dgm:t>
    </dgm:pt>
    <dgm:pt modelId="{CD75ABD5-B30E-4734-B6F1-6738EE599300}" type="sibTrans" cxnId="{18CA8719-9521-49C3-BE34-321881CBD443}">
      <dgm:prSet/>
      <dgm:spPr/>
      <dgm:t>
        <a:bodyPr/>
        <a:lstStyle/>
        <a:p>
          <a:endParaRPr lang="ru-RU" sz="1400" b="0"/>
        </a:p>
      </dgm:t>
    </dgm:pt>
    <dgm:pt modelId="{C27C2E99-ADD3-45B1-9E38-5A628A2AF00A}">
      <dgm:prSet custT="1"/>
      <dgm:spPr/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Субарктичні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ландшафти</a:t>
          </a:r>
          <a:r>
            <a:rPr lang="ru-RU" sz="1800" b="1" dirty="0">
              <a:solidFill>
                <a:schemeClr val="tx1"/>
              </a:solidFill>
            </a:rPr>
            <a:t> </a:t>
          </a:r>
        </a:p>
      </dgm:t>
    </dgm:pt>
    <dgm:pt modelId="{D4A3DF97-4317-44DF-ABCF-2D7C4A5B7D4F}" type="parTrans" cxnId="{79EDE406-3683-4068-872E-384124D0C970}">
      <dgm:prSet/>
      <dgm:spPr/>
      <dgm:t>
        <a:bodyPr/>
        <a:lstStyle/>
        <a:p>
          <a:endParaRPr lang="ru-RU" sz="1400" b="0"/>
        </a:p>
      </dgm:t>
    </dgm:pt>
    <dgm:pt modelId="{9B3536AD-2804-4FC6-BE6A-C305984BCD55}" type="sibTrans" cxnId="{79EDE406-3683-4068-872E-384124D0C970}">
      <dgm:prSet/>
      <dgm:spPr/>
      <dgm:t>
        <a:bodyPr/>
        <a:lstStyle/>
        <a:p>
          <a:endParaRPr lang="ru-RU" sz="1400" b="0"/>
        </a:p>
      </dgm:t>
    </dgm:pt>
    <dgm:pt modelId="{9F357588-80FB-4527-974E-4611B985B1AD}">
      <dgm:prSet custT="1"/>
      <dgm:spPr/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Бореально-субарктичні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приокеаничні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ландшафти</a:t>
          </a:r>
          <a:r>
            <a:rPr lang="ru-RU" sz="1800" b="1" dirty="0">
              <a:solidFill>
                <a:schemeClr val="tx1"/>
              </a:solidFill>
            </a:rPr>
            <a:t> </a:t>
          </a:r>
        </a:p>
      </dgm:t>
    </dgm:pt>
    <dgm:pt modelId="{F04093B1-7553-4007-A2D0-D665829674D9}" type="parTrans" cxnId="{ED142B77-AA3C-45A0-958E-1EFBD5947CBF}">
      <dgm:prSet/>
      <dgm:spPr/>
      <dgm:t>
        <a:bodyPr/>
        <a:lstStyle/>
        <a:p>
          <a:endParaRPr lang="ru-RU" sz="1400" b="0"/>
        </a:p>
      </dgm:t>
    </dgm:pt>
    <dgm:pt modelId="{F6D7A7D7-95E3-4930-BF04-C3538E756DEA}" type="sibTrans" cxnId="{ED142B77-AA3C-45A0-958E-1EFBD5947CBF}">
      <dgm:prSet/>
      <dgm:spPr/>
      <dgm:t>
        <a:bodyPr/>
        <a:lstStyle/>
        <a:p>
          <a:endParaRPr lang="ru-RU" sz="1400" b="0"/>
        </a:p>
      </dgm:t>
    </dgm:pt>
    <dgm:pt modelId="{F3B5320B-8E25-4B6E-A057-72F0FE69BE09}">
      <dgm:prSet custT="1"/>
      <dgm:spPr/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Бореально-субарктичні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континентальні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ландшафти</a:t>
          </a:r>
          <a:r>
            <a:rPr lang="ru-RU" sz="1800" b="1" dirty="0">
              <a:solidFill>
                <a:schemeClr val="tx1"/>
              </a:solidFill>
            </a:rPr>
            <a:t> </a:t>
          </a:r>
        </a:p>
      </dgm:t>
    </dgm:pt>
    <dgm:pt modelId="{2AB79447-422A-46D2-9F35-D7ADF5421CC2}" type="parTrans" cxnId="{C6A0CC63-DB25-4AD7-AE17-81DB09F7D6DB}">
      <dgm:prSet/>
      <dgm:spPr/>
      <dgm:t>
        <a:bodyPr/>
        <a:lstStyle/>
        <a:p>
          <a:endParaRPr lang="ru-RU" sz="1400" b="0"/>
        </a:p>
      </dgm:t>
    </dgm:pt>
    <dgm:pt modelId="{9E2E74A0-0D41-4296-AAE6-E0C1B9663559}" type="sibTrans" cxnId="{C6A0CC63-DB25-4AD7-AE17-81DB09F7D6DB}">
      <dgm:prSet/>
      <dgm:spPr/>
      <dgm:t>
        <a:bodyPr/>
        <a:lstStyle/>
        <a:p>
          <a:endParaRPr lang="ru-RU" sz="1400" b="0"/>
        </a:p>
      </dgm:t>
    </dgm:pt>
    <dgm:pt modelId="{A94F0618-9D0B-430D-B600-CEB7178758F5}" type="pres">
      <dgm:prSet presAssocID="{BC6DCD1B-D498-4B30-A951-9492E205B5A0}" presName="linearFlow" presStyleCnt="0">
        <dgm:presLayoutVars>
          <dgm:dir/>
          <dgm:resizeHandles val="exact"/>
        </dgm:presLayoutVars>
      </dgm:prSet>
      <dgm:spPr/>
    </dgm:pt>
    <dgm:pt modelId="{F38A2700-537A-4779-85C6-9509D94467EB}" type="pres">
      <dgm:prSet presAssocID="{BC50F0A1-B8E8-41E4-AC72-BA06A3529652}" presName="composite" presStyleCnt="0"/>
      <dgm:spPr/>
    </dgm:pt>
    <dgm:pt modelId="{90C650A6-A30C-40AF-A6DA-6F56DD428A3E}" type="pres">
      <dgm:prSet presAssocID="{BC50F0A1-B8E8-41E4-AC72-BA06A3529652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D18645-0408-4E95-9868-606D3059C79C}" type="pres">
      <dgm:prSet presAssocID="{BC50F0A1-B8E8-41E4-AC72-BA06A3529652}" presName="txShp" presStyleLbl="node1" presStyleIdx="0" presStyleCnt="5">
        <dgm:presLayoutVars>
          <dgm:bulletEnabled val="1"/>
        </dgm:presLayoutVars>
      </dgm:prSet>
      <dgm:spPr/>
    </dgm:pt>
    <dgm:pt modelId="{F0E01978-59B6-421A-A575-B8466C681507}" type="pres">
      <dgm:prSet presAssocID="{3E5A6810-FCA5-4F7B-BF07-AC42BDD086CF}" presName="spacing" presStyleCnt="0"/>
      <dgm:spPr/>
    </dgm:pt>
    <dgm:pt modelId="{2382D64E-32B4-4D83-8742-6CB7D7AABD7B}" type="pres">
      <dgm:prSet presAssocID="{D0E60411-5870-4B0A-A04C-6BA836E6E9E2}" presName="composite" presStyleCnt="0"/>
      <dgm:spPr/>
    </dgm:pt>
    <dgm:pt modelId="{CE5CDFE6-0542-4087-A795-6B42B7A80E37}" type="pres">
      <dgm:prSet presAssocID="{D0E60411-5870-4B0A-A04C-6BA836E6E9E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0572A9-3F9B-4988-B3FC-7E197D103BE5}" type="pres">
      <dgm:prSet presAssocID="{D0E60411-5870-4B0A-A04C-6BA836E6E9E2}" presName="txShp" presStyleLbl="node1" presStyleIdx="1" presStyleCnt="5">
        <dgm:presLayoutVars>
          <dgm:bulletEnabled val="1"/>
        </dgm:presLayoutVars>
      </dgm:prSet>
      <dgm:spPr/>
    </dgm:pt>
    <dgm:pt modelId="{0938F3F3-D7CA-4B9F-B793-55FE01935067}" type="pres">
      <dgm:prSet presAssocID="{CD75ABD5-B30E-4734-B6F1-6738EE599300}" presName="spacing" presStyleCnt="0"/>
      <dgm:spPr/>
    </dgm:pt>
    <dgm:pt modelId="{BBF429C2-3A07-45D4-9953-604FABC352F2}" type="pres">
      <dgm:prSet presAssocID="{C27C2E99-ADD3-45B1-9E38-5A628A2AF00A}" presName="composite" presStyleCnt="0"/>
      <dgm:spPr/>
    </dgm:pt>
    <dgm:pt modelId="{8A3B8FA5-FAB0-44B8-8A98-566F77E47CDD}" type="pres">
      <dgm:prSet presAssocID="{C27C2E99-ADD3-45B1-9E38-5A628A2AF00A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55BE794-9E8B-4CD4-93D9-5BFCA4438863}" type="pres">
      <dgm:prSet presAssocID="{C27C2E99-ADD3-45B1-9E38-5A628A2AF00A}" presName="txShp" presStyleLbl="node1" presStyleIdx="2" presStyleCnt="5">
        <dgm:presLayoutVars>
          <dgm:bulletEnabled val="1"/>
        </dgm:presLayoutVars>
      </dgm:prSet>
      <dgm:spPr/>
    </dgm:pt>
    <dgm:pt modelId="{AE68EA37-A4CD-4B9D-8424-7BE4CB5BB5E2}" type="pres">
      <dgm:prSet presAssocID="{9B3536AD-2804-4FC6-BE6A-C305984BCD55}" presName="spacing" presStyleCnt="0"/>
      <dgm:spPr/>
    </dgm:pt>
    <dgm:pt modelId="{C6E91B49-AB27-43DD-9C0F-602EDF96BE1D}" type="pres">
      <dgm:prSet presAssocID="{F3B5320B-8E25-4B6E-A057-72F0FE69BE09}" presName="composite" presStyleCnt="0"/>
      <dgm:spPr/>
    </dgm:pt>
    <dgm:pt modelId="{F692578E-08B5-415E-B4DB-F9ECCBD0EF62}" type="pres">
      <dgm:prSet presAssocID="{F3B5320B-8E25-4B6E-A057-72F0FE69BE09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681BC3A-8867-4410-BA23-6E4D751458CA}" type="pres">
      <dgm:prSet presAssocID="{F3B5320B-8E25-4B6E-A057-72F0FE69BE09}" presName="txShp" presStyleLbl="node1" presStyleIdx="3" presStyleCnt="5">
        <dgm:presLayoutVars>
          <dgm:bulletEnabled val="1"/>
        </dgm:presLayoutVars>
      </dgm:prSet>
      <dgm:spPr/>
    </dgm:pt>
    <dgm:pt modelId="{D1DB9788-01A1-4668-ACCC-AAB2CA365687}" type="pres">
      <dgm:prSet presAssocID="{9E2E74A0-0D41-4296-AAE6-E0C1B9663559}" presName="spacing" presStyleCnt="0"/>
      <dgm:spPr/>
    </dgm:pt>
    <dgm:pt modelId="{BC669AB2-E0D7-499F-9AD1-7D081F3476A7}" type="pres">
      <dgm:prSet presAssocID="{9F357588-80FB-4527-974E-4611B985B1AD}" presName="composite" presStyleCnt="0"/>
      <dgm:spPr/>
    </dgm:pt>
    <dgm:pt modelId="{9879D28D-DDE0-4BA6-AB31-C701C107A8C9}" type="pres">
      <dgm:prSet presAssocID="{9F357588-80FB-4527-974E-4611B985B1AD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2613161-2DA8-40CC-A2C4-D2A27C0A7E53}" type="pres">
      <dgm:prSet presAssocID="{9F357588-80FB-4527-974E-4611B985B1AD}" presName="txShp" presStyleLbl="node1" presStyleIdx="4" presStyleCnt="5">
        <dgm:presLayoutVars>
          <dgm:bulletEnabled val="1"/>
        </dgm:presLayoutVars>
      </dgm:prSet>
      <dgm:spPr/>
    </dgm:pt>
  </dgm:ptLst>
  <dgm:cxnLst>
    <dgm:cxn modelId="{79EDE406-3683-4068-872E-384124D0C970}" srcId="{BC6DCD1B-D498-4B30-A951-9492E205B5A0}" destId="{C27C2E99-ADD3-45B1-9E38-5A628A2AF00A}" srcOrd="2" destOrd="0" parTransId="{D4A3DF97-4317-44DF-ABCF-2D7C4A5B7D4F}" sibTransId="{9B3536AD-2804-4FC6-BE6A-C305984BCD55}"/>
    <dgm:cxn modelId="{18CA8719-9521-49C3-BE34-321881CBD443}" srcId="{BC6DCD1B-D498-4B30-A951-9492E205B5A0}" destId="{D0E60411-5870-4B0A-A04C-6BA836E6E9E2}" srcOrd="1" destOrd="0" parTransId="{4CE4B418-A40A-47FA-AF07-82F78AA4FF42}" sibTransId="{CD75ABD5-B30E-4734-B6F1-6738EE599300}"/>
    <dgm:cxn modelId="{17B5A13C-FB16-4F7F-9636-405F63474DA9}" type="presOf" srcId="{C27C2E99-ADD3-45B1-9E38-5A628A2AF00A}" destId="{855BE794-9E8B-4CD4-93D9-5BFCA4438863}" srcOrd="0" destOrd="0" presId="urn:microsoft.com/office/officeart/2005/8/layout/vList3"/>
    <dgm:cxn modelId="{F57DA03E-4CA3-4C8D-9B02-7E95AADACF84}" srcId="{BC6DCD1B-D498-4B30-A951-9492E205B5A0}" destId="{BC50F0A1-B8E8-41E4-AC72-BA06A3529652}" srcOrd="0" destOrd="0" parTransId="{AE120DE6-1797-482B-9BB7-ADE25F756E57}" sibTransId="{3E5A6810-FCA5-4F7B-BF07-AC42BDD086CF}"/>
    <dgm:cxn modelId="{A14CFA3E-19E2-4D87-BA39-B5A54DB7E40D}" type="presOf" srcId="{9F357588-80FB-4527-974E-4611B985B1AD}" destId="{02613161-2DA8-40CC-A2C4-D2A27C0A7E53}" srcOrd="0" destOrd="0" presId="urn:microsoft.com/office/officeart/2005/8/layout/vList3"/>
    <dgm:cxn modelId="{C6A0CC63-DB25-4AD7-AE17-81DB09F7D6DB}" srcId="{BC6DCD1B-D498-4B30-A951-9492E205B5A0}" destId="{F3B5320B-8E25-4B6E-A057-72F0FE69BE09}" srcOrd="3" destOrd="0" parTransId="{2AB79447-422A-46D2-9F35-D7ADF5421CC2}" sibTransId="{9E2E74A0-0D41-4296-AAE6-E0C1B9663559}"/>
    <dgm:cxn modelId="{ED142B77-AA3C-45A0-958E-1EFBD5947CBF}" srcId="{BC6DCD1B-D498-4B30-A951-9492E205B5A0}" destId="{9F357588-80FB-4527-974E-4611B985B1AD}" srcOrd="4" destOrd="0" parTransId="{F04093B1-7553-4007-A2D0-D665829674D9}" sibTransId="{F6D7A7D7-95E3-4930-BF04-C3538E756DEA}"/>
    <dgm:cxn modelId="{7CE5718E-1B3E-4723-9877-5CE75CDC1477}" type="presOf" srcId="{BC6DCD1B-D498-4B30-A951-9492E205B5A0}" destId="{A94F0618-9D0B-430D-B600-CEB7178758F5}" srcOrd="0" destOrd="0" presId="urn:microsoft.com/office/officeart/2005/8/layout/vList3"/>
    <dgm:cxn modelId="{1C84549E-C4E6-4D0B-A55E-76C4DB73AE69}" type="presOf" srcId="{BC50F0A1-B8E8-41E4-AC72-BA06A3529652}" destId="{3AD18645-0408-4E95-9868-606D3059C79C}" srcOrd="0" destOrd="0" presId="urn:microsoft.com/office/officeart/2005/8/layout/vList3"/>
    <dgm:cxn modelId="{D85C2DC0-F7E0-4BC5-BD5A-865896B01FD4}" type="presOf" srcId="{F3B5320B-8E25-4B6E-A057-72F0FE69BE09}" destId="{2681BC3A-8867-4410-BA23-6E4D751458CA}" srcOrd="0" destOrd="0" presId="urn:microsoft.com/office/officeart/2005/8/layout/vList3"/>
    <dgm:cxn modelId="{D4E28AED-CF19-4B4C-9303-A52D0E2262E9}" type="presOf" srcId="{D0E60411-5870-4B0A-A04C-6BA836E6E9E2}" destId="{F50572A9-3F9B-4988-B3FC-7E197D103BE5}" srcOrd="0" destOrd="0" presId="urn:microsoft.com/office/officeart/2005/8/layout/vList3"/>
    <dgm:cxn modelId="{13F722C6-34A0-4E82-99C1-A807E8582683}" type="presParOf" srcId="{A94F0618-9D0B-430D-B600-CEB7178758F5}" destId="{F38A2700-537A-4779-85C6-9509D94467EB}" srcOrd="0" destOrd="0" presId="urn:microsoft.com/office/officeart/2005/8/layout/vList3"/>
    <dgm:cxn modelId="{3E9EB2E7-1F0B-471A-98D8-FD59C4225342}" type="presParOf" srcId="{F38A2700-537A-4779-85C6-9509D94467EB}" destId="{90C650A6-A30C-40AF-A6DA-6F56DD428A3E}" srcOrd="0" destOrd="0" presId="urn:microsoft.com/office/officeart/2005/8/layout/vList3"/>
    <dgm:cxn modelId="{A0459AF4-80BA-4DE0-A8DE-AF7195F07932}" type="presParOf" srcId="{F38A2700-537A-4779-85C6-9509D94467EB}" destId="{3AD18645-0408-4E95-9868-606D3059C79C}" srcOrd="1" destOrd="0" presId="urn:microsoft.com/office/officeart/2005/8/layout/vList3"/>
    <dgm:cxn modelId="{F1C4E77B-7312-4FF1-97F3-FFC90537E87E}" type="presParOf" srcId="{A94F0618-9D0B-430D-B600-CEB7178758F5}" destId="{F0E01978-59B6-421A-A575-B8466C681507}" srcOrd="1" destOrd="0" presId="urn:microsoft.com/office/officeart/2005/8/layout/vList3"/>
    <dgm:cxn modelId="{368479E6-D19C-49C8-AABA-A1DD4EA83740}" type="presParOf" srcId="{A94F0618-9D0B-430D-B600-CEB7178758F5}" destId="{2382D64E-32B4-4D83-8742-6CB7D7AABD7B}" srcOrd="2" destOrd="0" presId="urn:microsoft.com/office/officeart/2005/8/layout/vList3"/>
    <dgm:cxn modelId="{81F56CD8-FD02-4447-AD46-261C81EAD122}" type="presParOf" srcId="{2382D64E-32B4-4D83-8742-6CB7D7AABD7B}" destId="{CE5CDFE6-0542-4087-A795-6B42B7A80E37}" srcOrd="0" destOrd="0" presId="urn:microsoft.com/office/officeart/2005/8/layout/vList3"/>
    <dgm:cxn modelId="{75AC35C4-5168-4ED6-8B86-E21A377D2F07}" type="presParOf" srcId="{2382D64E-32B4-4D83-8742-6CB7D7AABD7B}" destId="{F50572A9-3F9B-4988-B3FC-7E197D103BE5}" srcOrd="1" destOrd="0" presId="urn:microsoft.com/office/officeart/2005/8/layout/vList3"/>
    <dgm:cxn modelId="{F28AA32A-D983-46AD-A06C-1615AF22A177}" type="presParOf" srcId="{A94F0618-9D0B-430D-B600-CEB7178758F5}" destId="{0938F3F3-D7CA-4B9F-B793-55FE01935067}" srcOrd="3" destOrd="0" presId="urn:microsoft.com/office/officeart/2005/8/layout/vList3"/>
    <dgm:cxn modelId="{824A0B55-FBB4-4ADE-80FC-B69C59B7867A}" type="presParOf" srcId="{A94F0618-9D0B-430D-B600-CEB7178758F5}" destId="{BBF429C2-3A07-45D4-9953-604FABC352F2}" srcOrd="4" destOrd="0" presId="urn:microsoft.com/office/officeart/2005/8/layout/vList3"/>
    <dgm:cxn modelId="{6D762D36-8F3E-4CA4-BC32-486364C59684}" type="presParOf" srcId="{BBF429C2-3A07-45D4-9953-604FABC352F2}" destId="{8A3B8FA5-FAB0-44B8-8A98-566F77E47CDD}" srcOrd="0" destOrd="0" presId="urn:microsoft.com/office/officeart/2005/8/layout/vList3"/>
    <dgm:cxn modelId="{4C2A3C6D-B167-4800-8912-A7E993D2CF39}" type="presParOf" srcId="{BBF429C2-3A07-45D4-9953-604FABC352F2}" destId="{855BE794-9E8B-4CD4-93D9-5BFCA4438863}" srcOrd="1" destOrd="0" presId="urn:microsoft.com/office/officeart/2005/8/layout/vList3"/>
    <dgm:cxn modelId="{157B5BB8-ACC0-4C2A-9CE8-994D00CD7C27}" type="presParOf" srcId="{A94F0618-9D0B-430D-B600-CEB7178758F5}" destId="{AE68EA37-A4CD-4B9D-8424-7BE4CB5BB5E2}" srcOrd="5" destOrd="0" presId="urn:microsoft.com/office/officeart/2005/8/layout/vList3"/>
    <dgm:cxn modelId="{4A518370-C05A-4D99-9D50-702E0AE59944}" type="presParOf" srcId="{A94F0618-9D0B-430D-B600-CEB7178758F5}" destId="{C6E91B49-AB27-43DD-9C0F-602EDF96BE1D}" srcOrd="6" destOrd="0" presId="urn:microsoft.com/office/officeart/2005/8/layout/vList3"/>
    <dgm:cxn modelId="{3258C4F1-19D4-45AC-9D2B-F84CDB40DE77}" type="presParOf" srcId="{C6E91B49-AB27-43DD-9C0F-602EDF96BE1D}" destId="{F692578E-08B5-415E-B4DB-F9ECCBD0EF62}" srcOrd="0" destOrd="0" presId="urn:microsoft.com/office/officeart/2005/8/layout/vList3"/>
    <dgm:cxn modelId="{A9C68FFB-2C9D-439C-B9F4-52D0A59FACFC}" type="presParOf" srcId="{C6E91B49-AB27-43DD-9C0F-602EDF96BE1D}" destId="{2681BC3A-8867-4410-BA23-6E4D751458CA}" srcOrd="1" destOrd="0" presId="urn:microsoft.com/office/officeart/2005/8/layout/vList3"/>
    <dgm:cxn modelId="{46E4D56F-1E10-407F-A7A1-1D46B5A27487}" type="presParOf" srcId="{A94F0618-9D0B-430D-B600-CEB7178758F5}" destId="{D1DB9788-01A1-4668-ACCC-AAB2CA365687}" srcOrd="7" destOrd="0" presId="urn:microsoft.com/office/officeart/2005/8/layout/vList3"/>
    <dgm:cxn modelId="{BCDFEB0D-9D64-4698-AA4A-54335DEF83D0}" type="presParOf" srcId="{A94F0618-9D0B-430D-B600-CEB7178758F5}" destId="{BC669AB2-E0D7-499F-9AD1-7D081F3476A7}" srcOrd="8" destOrd="0" presId="urn:microsoft.com/office/officeart/2005/8/layout/vList3"/>
    <dgm:cxn modelId="{AE7EE381-74FF-4EF6-ABCC-005D18E5D1D5}" type="presParOf" srcId="{BC669AB2-E0D7-499F-9AD1-7D081F3476A7}" destId="{9879D28D-DDE0-4BA6-AB31-C701C107A8C9}" srcOrd="0" destOrd="0" presId="urn:microsoft.com/office/officeart/2005/8/layout/vList3"/>
    <dgm:cxn modelId="{660B0C27-66B3-4DF7-8C80-BE347ECCA156}" type="presParOf" srcId="{BC669AB2-E0D7-499F-9AD1-7D081F3476A7}" destId="{02613161-2DA8-40CC-A2C4-D2A27C0A7E5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18645-0408-4E95-9868-606D3059C79C}">
      <dsp:nvSpPr>
        <dsp:cNvPr id="0" name=""/>
        <dsp:cNvSpPr/>
      </dsp:nvSpPr>
      <dsp:spPr>
        <a:xfrm rot="10800000">
          <a:off x="1460726" y="41"/>
          <a:ext cx="5219499" cy="58416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59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Полярні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льодовикові</a:t>
          </a:r>
          <a:r>
            <a:rPr lang="ru-RU" sz="1800" b="1" kern="1200" dirty="0">
              <a:solidFill>
                <a:schemeClr val="tx1"/>
              </a:solidFill>
            </a:rPr>
            <a:t> ландшафт</a:t>
          </a:r>
        </a:p>
      </dsp:txBody>
      <dsp:txXfrm rot="10800000">
        <a:off x="1606766" y="41"/>
        <a:ext cx="5073459" cy="584162"/>
      </dsp:txXfrm>
    </dsp:sp>
    <dsp:sp modelId="{90C650A6-A30C-40AF-A6DA-6F56DD428A3E}">
      <dsp:nvSpPr>
        <dsp:cNvPr id="0" name=""/>
        <dsp:cNvSpPr/>
      </dsp:nvSpPr>
      <dsp:spPr>
        <a:xfrm>
          <a:off x="1168645" y="41"/>
          <a:ext cx="584162" cy="58416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72A9-3F9B-4988-B3FC-7E197D103BE5}">
      <dsp:nvSpPr>
        <dsp:cNvPr id="0" name=""/>
        <dsp:cNvSpPr/>
      </dsp:nvSpPr>
      <dsp:spPr>
        <a:xfrm rot="10800000">
          <a:off x="1460726" y="758580"/>
          <a:ext cx="5219499" cy="584162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59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Полярні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позальодовикові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ландшафти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</a:p>
      </dsp:txBody>
      <dsp:txXfrm rot="10800000">
        <a:off x="1606766" y="758580"/>
        <a:ext cx="5073459" cy="584162"/>
      </dsp:txXfrm>
    </dsp:sp>
    <dsp:sp modelId="{CE5CDFE6-0542-4087-A795-6B42B7A80E37}">
      <dsp:nvSpPr>
        <dsp:cNvPr id="0" name=""/>
        <dsp:cNvSpPr/>
      </dsp:nvSpPr>
      <dsp:spPr>
        <a:xfrm>
          <a:off x="1168645" y="758580"/>
          <a:ext cx="584162" cy="5841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BE794-9E8B-4CD4-93D9-5BFCA4438863}">
      <dsp:nvSpPr>
        <dsp:cNvPr id="0" name=""/>
        <dsp:cNvSpPr/>
      </dsp:nvSpPr>
      <dsp:spPr>
        <a:xfrm rot="10800000">
          <a:off x="1460726" y="1517119"/>
          <a:ext cx="5219499" cy="58416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59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Субарктичні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ландшафти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</a:p>
      </dsp:txBody>
      <dsp:txXfrm rot="10800000">
        <a:off x="1606766" y="1517119"/>
        <a:ext cx="5073459" cy="584162"/>
      </dsp:txXfrm>
    </dsp:sp>
    <dsp:sp modelId="{8A3B8FA5-FAB0-44B8-8A98-566F77E47CDD}">
      <dsp:nvSpPr>
        <dsp:cNvPr id="0" name=""/>
        <dsp:cNvSpPr/>
      </dsp:nvSpPr>
      <dsp:spPr>
        <a:xfrm>
          <a:off x="1168645" y="1517119"/>
          <a:ext cx="584162" cy="5841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1BC3A-8867-4410-BA23-6E4D751458CA}">
      <dsp:nvSpPr>
        <dsp:cNvPr id="0" name=""/>
        <dsp:cNvSpPr/>
      </dsp:nvSpPr>
      <dsp:spPr>
        <a:xfrm rot="10800000">
          <a:off x="1460726" y="2275658"/>
          <a:ext cx="5219499" cy="58416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59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Бореально-субарктичні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континентальні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ландшафти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</a:p>
      </dsp:txBody>
      <dsp:txXfrm rot="10800000">
        <a:off x="1606766" y="2275658"/>
        <a:ext cx="5073459" cy="584162"/>
      </dsp:txXfrm>
    </dsp:sp>
    <dsp:sp modelId="{F692578E-08B5-415E-B4DB-F9ECCBD0EF62}">
      <dsp:nvSpPr>
        <dsp:cNvPr id="0" name=""/>
        <dsp:cNvSpPr/>
      </dsp:nvSpPr>
      <dsp:spPr>
        <a:xfrm>
          <a:off x="1168645" y="2275658"/>
          <a:ext cx="584162" cy="58416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13161-2DA8-40CC-A2C4-D2A27C0A7E53}">
      <dsp:nvSpPr>
        <dsp:cNvPr id="0" name=""/>
        <dsp:cNvSpPr/>
      </dsp:nvSpPr>
      <dsp:spPr>
        <a:xfrm rot="10800000">
          <a:off x="1460726" y="3034197"/>
          <a:ext cx="5219499" cy="584162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59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Бореально-субарктичні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приокеаничні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ландшафти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</a:p>
      </dsp:txBody>
      <dsp:txXfrm rot="10800000">
        <a:off x="1606766" y="3034197"/>
        <a:ext cx="5073459" cy="584162"/>
      </dsp:txXfrm>
    </dsp:sp>
    <dsp:sp modelId="{9879D28D-DDE0-4BA6-AB31-C701C107A8C9}">
      <dsp:nvSpPr>
        <dsp:cNvPr id="0" name=""/>
        <dsp:cNvSpPr/>
      </dsp:nvSpPr>
      <dsp:spPr>
        <a:xfrm>
          <a:off x="1168645" y="3034197"/>
          <a:ext cx="584162" cy="584162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7DA244D-BB3E-4AE3-ABAC-2C771DFEB5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F9B6958-FC10-4B96-BFE4-60ECCA8C1D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1737040-57A7-44F1-ADDB-6FBB0731D2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03DA487-961F-46B2-9C30-5EE1933145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04187433-1C21-42A8-9F90-4BAE5E14D1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E4CA2916-9E7D-4AC8-A550-9FC5DA1B06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D6C23D1A-FA83-46E4-A58C-FAE1D7E2E66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1CC222BF-B57E-4654-A515-F797328C91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0161BCF-69C2-4B85-8BC6-47BD04E9164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EDA9B92D-60DA-42B3-8F9E-D48C075C14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AB4ACFF0-1C23-4CB3-9559-C874E675469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602F66BB-695B-4FEF-944C-B6FD1D4F90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79FF3A86-F5FC-4FD5-9A98-7D27941879B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0F87A805-5AA2-458A-A4E2-5DA99E4B9E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836B1E98-6E77-4662-B2B0-D4C848E328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1527FC5E-B78E-402D-920E-BC06F75D07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244A1398-115E-46DF-B3FD-1530F2E8CE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980BC02-63E3-46E9-A259-356808142C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9E6D0E43-A129-4C0C-A298-3A793D0784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FE5F0BE9-436F-437A-857F-81942502A0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85616138-45C7-4580-9D2B-948E702912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80392685-A6A8-477C-97CE-12C3437B0C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F7B331DB-A8F4-4444-A6F3-505763EC6D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EDD62F09-6FD6-4A60-BDE9-6E73E3EBD7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9AB96CCC-4FB1-44A2-889A-77068C1262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D5466B5F-FA32-40AF-BD5A-A0504F79E9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57C92E1F-63FD-4AB1-A341-48466D192F7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098AE068-7503-4C6E-A88F-42E11788797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E51DB924-21A2-4586-9F69-955C5ACDB3C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16FC82FC-50A6-4CF8-8809-A93460DE31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8DB8C0A8-7B8C-485B-AFC1-A01BD62931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E2C4D573-C44D-425C-92A0-9B0D746A40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D8FE3CD3-5A5D-400F-87D7-BB485C9816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76C7EE7C-23D1-4D3D-BE03-5D7FCF0F8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716CC868-F546-4F6F-BEDD-D93304D9D7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E2A74AAE-016A-487A-826E-CF222E22D18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FF653565-5C30-40CE-808C-73A8366C628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</p:grpSp>
      <p:sp>
        <p:nvSpPr>
          <p:cNvPr id="4407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07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00F5DB97-A2BE-446B-982B-7B354C73C63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A9EAA154-E820-4F88-9295-29E9045C2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82E36EA6-F734-487F-B7AB-A30451FC7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084A3-492F-4F78-B418-B7F9F8B141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566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26014E7-D501-4D04-AD2B-3D8643A2D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902637C-E1B1-4F85-8591-7FEA3AF7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1B93D5DF-4D74-4879-94CD-8046B7AC0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89C59-4E2A-4B7B-9214-E0BB73C0F7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232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CE30B574-DC7C-449B-97D7-63287B7DC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DB22896-17F1-4F9F-BC3A-21E88C68B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F172C26A-6E2E-4AC2-B444-A2B0384FD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0E0B3-844E-49DC-BA0A-E067550BD7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8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1948C2D-F74A-4CEA-AA4B-74ADC82C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B08C624-C938-4D85-B2D1-07580A267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7FADFCB-84E0-48E3-A079-C45D86F16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166E0-4254-4A65-9A2D-2F9ED0298D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4127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8FDAA79B-A944-4A8E-AED6-CD0594921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13E949F-58B9-4DFA-8397-8771D698F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C1515CA2-C537-4C38-9E89-398B3DD92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72546-6AF1-436D-B681-12E770BCB5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015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A534A3F-3CAD-4E93-9BD3-122D5AF8B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54BD3A70-89EF-480A-99DD-5FDD9BFCBC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704B3A55-931D-4D1C-8A4C-6E4990D00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9010-EE67-49AF-A5C2-E486EB964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1199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8CDFF61C-D74F-4CAD-B1B5-29BF70B4F8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A52A2F2E-5B95-48CA-8F0D-3CD023A78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993FD652-A7F6-4D60-9C78-7DCFB8036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6B3AF-A0B7-4CC8-B88F-DE0218B5A7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958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BC6CD38-931C-4D98-AE7C-519A442F37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F71ABF4-2CD7-4E96-BE75-985E7C605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C87C2A5-9AFD-4F8F-99BA-DA22C4D77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C3242-1AF0-4723-8952-16D8143479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11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1F2AFF4-CE75-4B90-BEE1-C9608DDA2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40F6986-FEDB-4E35-91E3-E61796CC8F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1C8B107-BB99-471E-95FC-706EC995E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140FA-085C-4401-A23E-B361775233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13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CDD03F45-3820-4AA8-9B75-9C64F7840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5F53402-97EC-4A32-8604-406152BF11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EA8E324-9B96-4CDC-A330-8F4E519D07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14C6E-F41A-4375-87D8-BBFBAEABF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897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026194C-A58F-4991-8C98-47AC47ADE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45F3B02-CB67-4C5B-A46E-7FC26661F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D584B98-FF92-4603-947A-C2C1436D3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8DA83-E000-4C54-AAB7-5EDB4AA98F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34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74FB145-0650-4A07-BB71-252E13998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76ACFC7-1022-4A34-BBBC-66E780A68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E2FCB2A8-111F-45C3-80B0-25416B22A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78FA9-CAF9-4835-8D40-788A48BFFC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9151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FB2FB114-CB3D-4917-8CFE-002C487D3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18FD031E-4DE7-43FF-AE27-99FDF8F4A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46A031D-A341-403B-A821-18ED544CF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5F5D7-6645-43AC-8F00-157756969A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0235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09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027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1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64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7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16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24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78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88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3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497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2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3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85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60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045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06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24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90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065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B62F9CF-98A5-418A-83C3-99CB078A77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D4FE70A-77A7-4BE2-A99B-41D889C7F4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158A717-3BAE-435C-B484-761CD48FB2B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ACD5ABC-CF29-4B39-96C5-1EEC340988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C5165E1-A4DE-44AC-8FB4-E80C593991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B8ABFE6C-F6B0-47B0-8375-F67C54129A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FCE8076C-23E0-4C2F-B9E4-335A3D6F23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591C685C-72B1-451C-BC6C-D6DF7F6FF56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A85A17D1-8F97-4D20-906C-BD1537884D5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8D5A3A3-2BBD-4805-8D53-2D73146FB6B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081EC069-7423-4CBA-8A98-3D26A062FB6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3BEC05F3-2200-42C8-A66C-EEF99D6479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C66E3BA0-694C-409D-A424-C544A92479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F770015F-569B-40C6-8A97-8728CA6DC13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0B00D574-0252-4F76-8C0A-CD66752005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E996B678-D820-4397-9FCE-A6DD85C240A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A90CCA02-2B07-4DD5-A617-6AEF7C8281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DE9B677E-E4DF-4639-9FB1-3970BA1D12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AB889B6B-684C-4D66-9BC9-308C07086C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0FFBDD64-2C74-4DC2-A98E-67E060C654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5A36A82E-7F79-4A91-A677-6E0712364E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0FFD3A70-7E6B-42AF-95F4-8D5C19515D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2F87337F-EC2F-443C-9C26-E470C1456F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832EDF2A-ED86-4D8B-A271-AC07001725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4E7A5C97-32B4-40D5-AA23-2C0FE690A6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160F7C82-F53E-4213-90FF-B18FC45BAC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DCBFE163-34EB-43A0-9168-A1FAEE8AD77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CC73F897-34EE-4F52-8AA5-FD1575682EE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EEC55445-CCB2-416E-9488-F35BB73E1A9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F0496006-44AD-4E35-84B8-36C7D7F8F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B068CE41-D4F1-4759-A5AF-7C846EE538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F6CF2160-8E33-41C4-A0B4-B558FC2C17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71A72DC6-5A6E-41F4-B761-DAC231757E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230FF91B-9BDC-402E-B7C0-2E6369A5F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E86304D0-E8AF-4BC3-AA8B-C067B3B4DB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31D2982B-E820-431A-AE55-1ADB2AA199F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6AFD4B68-E0F7-4480-A5A6-2BAE0B10860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26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226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F9888AE5-C26B-4FCC-AD96-0FB6823EFAC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D44AD8E7-EDBB-42C1-B37A-0E531763EB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AC7F4CA9-F1F8-4A13-8571-3661F497B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D9BD8-DD12-47AC-89E7-2821F80989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883508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2919245-1ECA-4C78-88C2-8B97CE4BF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09278458-9206-44BC-96F3-C4CC70208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6FEBC17-46B3-40CB-87B4-5D65172EC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590A5-8D66-4488-B2A6-D2625EBD60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36605"/>
      </p:ext>
    </p:extLst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8F47F87-2BDD-4EF2-B002-EE58C7371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C04488E-D83C-4BC0-85BA-385EBA5C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43AF2F62-CD44-4D64-B6F0-5AD6BDFB3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A684D-7C38-4F30-90E1-F8B8608674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649747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106B3EC9-892E-414F-B3BE-88642B517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C1CDE19-F351-4206-9072-A7197CC61F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1DAD7337-88FB-4F33-B586-D834495C9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756DD-2731-43AB-81AB-8881D3C587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6692162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C7979595-5B5A-4581-806C-A5AE58BFE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6ECB4299-DE67-498E-8C69-9A499F932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F2CFC6CC-804A-4593-A728-E68A7C8B1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8174F-EE86-4B0E-92B4-73EE50899F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893668"/>
      </p:ext>
    </p:extLst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40A5732-70EC-4C59-93C5-2BC43E43E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DA85395D-3F82-48DD-9F93-D2275E6BB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19D9C870-13F0-4538-9B83-207B8732A2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C091B-F9CB-4A5E-A9A0-0D162CF2F4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1859095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F1EF96A0-B65E-4672-BDCB-BE19710EB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BB2F1C70-B96B-4967-B973-6419EB19A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FC9441FB-2A73-4557-92BD-492D1B7D2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D312D-ED3A-490C-ABC6-4F8513B083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7767833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E7053A8-B4C0-4667-9C53-D2AB21420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F1C226E6-FEB8-4724-9B1C-851358AFF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CFD39D3-D968-43C2-A1B0-434D527650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91CCE-F850-4240-8495-118BA58BF9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281266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4AB3D32-C1AC-44CE-9E37-D29232996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12DF159-8387-4BDC-ADC9-6415B59D94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0AE282EB-7654-4E59-886D-821F0513BC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35129-8AD3-4622-94C5-9F0EEB9553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8971746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AEDA4C5-13B1-4754-94F5-B55379006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4206776-CF22-42EB-8B72-988D0303A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005F86AF-6A0B-48E2-85A9-A20D527B7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74FD4-5008-4948-9CD7-FA44D68ECD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707711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D2B7A45-D399-4141-BA80-D33C312F6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56143C16-B355-45CA-B3B1-D3931E4C4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412AAC7-BF12-43F1-9F10-FB2F617EC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4BA39-A7B4-489A-A878-CE01B36317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601213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239D8A9D-4AF2-44FE-825A-91EAF79DF4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48408FFE-8187-4473-A367-A672A9616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7291374-BFCE-41EF-BF3F-B6753DAE2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6E210-0A87-4F7B-A944-9D3D5CE816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216960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455E7046-F38D-4777-85B5-48EB1B5AD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A994FEBE-79F2-4CAB-90BA-CEBD47C6D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0CB8B68A-2A20-43BD-8E12-1D67C37A3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C820C-BB25-4D91-8395-8D6D59FEAD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1354013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89B7818-70A8-4802-B70B-3EADE7BD3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A4A7667-D2D9-4C16-85CA-134EB57C99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C0811C5-F2B5-4A92-B603-3160DDC00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926A5-A023-42DC-80B8-46E2A5821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2994627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319FD2F-0725-4580-872B-F5A9E58CFCBD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3011" name="Freeform 3">
              <a:extLst>
                <a:ext uri="{FF2B5EF4-FFF2-40B4-BE49-F238E27FC236}">
                  <a16:creationId xmlns:a16="http://schemas.microsoft.com/office/drawing/2014/main" id="{BD3BDBEC-0F8F-48F2-9A37-803665593F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12" name="Freeform 4">
              <a:extLst>
                <a:ext uri="{FF2B5EF4-FFF2-40B4-BE49-F238E27FC236}">
                  <a16:creationId xmlns:a16="http://schemas.microsoft.com/office/drawing/2014/main" id="{699A99CA-5736-4A22-B6CB-739DF3C89E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13" name="Freeform 5">
              <a:extLst>
                <a:ext uri="{FF2B5EF4-FFF2-40B4-BE49-F238E27FC236}">
                  <a16:creationId xmlns:a16="http://schemas.microsoft.com/office/drawing/2014/main" id="{DEBC4611-2042-485E-B8D3-31DFA82B30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0B744803-6A34-46AC-A620-4DDFCF418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3015" name="Freeform 7">
                <a:extLst>
                  <a:ext uri="{FF2B5EF4-FFF2-40B4-BE49-F238E27FC236}">
                    <a16:creationId xmlns:a16="http://schemas.microsoft.com/office/drawing/2014/main" id="{35255A83-8878-4C8D-81C2-F93C77FD50C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6" name="Freeform 8">
                <a:extLst>
                  <a:ext uri="{FF2B5EF4-FFF2-40B4-BE49-F238E27FC236}">
                    <a16:creationId xmlns:a16="http://schemas.microsoft.com/office/drawing/2014/main" id="{FE37EBEC-41CA-4A4D-BA51-7B4D26B6FCB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7" name="Freeform 9">
                <a:extLst>
                  <a:ext uri="{FF2B5EF4-FFF2-40B4-BE49-F238E27FC236}">
                    <a16:creationId xmlns:a16="http://schemas.microsoft.com/office/drawing/2014/main" id="{2A700813-9227-4235-BD9C-B0BB136B336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8" name="Freeform 10">
                <a:extLst>
                  <a:ext uri="{FF2B5EF4-FFF2-40B4-BE49-F238E27FC236}">
                    <a16:creationId xmlns:a16="http://schemas.microsoft.com/office/drawing/2014/main" id="{F87AD8A6-77B1-4EA4-9DE7-87D89FB47C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9" name="Freeform 11">
                <a:extLst>
                  <a:ext uri="{FF2B5EF4-FFF2-40B4-BE49-F238E27FC236}">
                    <a16:creationId xmlns:a16="http://schemas.microsoft.com/office/drawing/2014/main" id="{C6F6F3FA-CCE6-4909-952B-2C5458E8AAD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0" name="Freeform 12">
                <a:extLst>
                  <a:ext uri="{FF2B5EF4-FFF2-40B4-BE49-F238E27FC236}">
                    <a16:creationId xmlns:a16="http://schemas.microsoft.com/office/drawing/2014/main" id="{B9EE6231-EAFD-4F1C-9B31-56EC073151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1" name="Freeform 13">
                <a:extLst>
                  <a:ext uri="{FF2B5EF4-FFF2-40B4-BE49-F238E27FC236}">
                    <a16:creationId xmlns:a16="http://schemas.microsoft.com/office/drawing/2014/main" id="{F459C8B0-275F-495A-948E-D445974EDE7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2" name="Freeform 14">
                <a:extLst>
                  <a:ext uri="{FF2B5EF4-FFF2-40B4-BE49-F238E27FC236}">
                    <a16:creationId xmlns:a16="http://schemas.microsoft.com/office/drawing/2014/main" id="{8612FD33-70D7-4480-A797-40979A27EE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3" name="Freeform 15">
                <a:extLst>
                  <a:ext uri="{FF2B5EF4-FFF2-40B4-BE49-F238E27FC236}">
                    <a16:creationId xmlns:a16="http://schemas.microsoft.com/office/drawing/2014/main" id="{FC9DE392-2DC0-47A2-A7B1-BFD17E27BB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4" name="Freeform 16">
                <a:extLst>
                  <a:ext uri="{FF2B5EF4-FFF2-40B4-BE49-F238E27FC236}">
                    <a16:creationId xmlns:a16="http://schemas.microsoft.com/office/drawing/2014/main" id="{26D54CB9-3A99-40FC-B74C-0C51CE4926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5" name="Freeform 17">
                <a:extLst>
                  <a:ext uri="{FF2B5EF4-FFF2-40B4-BE49-F238E27FC236}">
                    <a16:creationId xmlns:a16="http://schemas.microsoft.com/office/drawing/2014/main" id="{5D223DC4-8AE3-431E-B4BD-A989918551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6" name="Freeform 18">
                <a:extLst>
                  <a:ext uri="{FF2B5EF4-FFF2-40B4-BE49-F238E27FC236}">
                    <a16:creationId xmlns:a16="http://schemas.microsoft.com/office/drawing/2014/main" id="{E13389A0-9F76-41A2-A9DB-8557E6DE9D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7" name="Freeform 19">
                <a:extLst>
                  <a:ext uri="{FF2B5EF4-FFF2-40B4-BE49-F238E27FC236}">
                    <a16:creationId xmlns:a16="http://schemas.microsoft.com/office/drawing/2014/main" id="{517F2BD5-929A-4003-A1BC-6D3AF7D5EF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</p:grpSp>
        <p:sp>
          <p:nvSpPr>
            <p:cNvPr id="43028" name="Freeform 20">
              <a:extLst>
                <a:ext uri="{FF2B5EF4-FFF2-40B4-BE49-F238E27FC236}">
                  <a16:creationId xmlns:a16="http://schemas.microsoft.com/office/drawing/2014/main" id="{29C5C392-1105-4E43-9F03-5FE91760C7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29" name="Freeform 21">
              <a:extLst>
                <a:ext uri="{FF2B5EF4-FFF2-40B4-BE49-F238E27FC236}">
                  <a16:creationId xmlns:a16="http://schemas.microsoft.com/office/drawing/2014/main" id="{2A57884C-737E-4613-A2D3-8A15BE4F57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0" name="Freeform 22">
              <a:extLst>
                <a:ext uri="{FF2B5EF4-FFF2-40B4-BE49-F238E27FC236}">
                  <a16:creationId xmlns:a16="http://schemas.microsoft.com/office/drawing/2014/main" id="{88C3CC59-9367-47E9-ABCD-BC54009A0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1" name="Freeform 23">
              <a:extLst>
                <a:ext uri="{FF2B5EF4-FFF2-40B4-BE49-F238E27FC236}">
                  <a16:creationId xmlns:a16="http://schemas.microsoft.com/office/drawing/2014/main" id="{8C100DC2-13EB-4176-BE0A-D41EAE9264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2" name="Freeform 24">
              <a:extLst>
                <a:ext uri="{FF2B5EF4-FFF2-40B4-BE49-F238E27FC236}">
                  <a16:creationId xmlns:a16="http://schemas.microsoft.com/office/drawing/2014/main" id="{5935405D-0EDC-4398-82A0-20EA887C06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3" name="Freeform 25">
              <a:extLst>
                <a:ext uri="{FF2B5EF4-FFF2-40B4-BE49-F238E27FC236}">
                  <a16:creationId xmlns:a16="http://schemas.microsoft.com/office/drawing/2014/main" id="{507AC247-4F6D-4F0A-B947-CB8AB2769D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4" name="Freeform 26">
              <a:extLst>
                <a:ext uri="{FF2B5EF4-FFF2-40B4-BE49-F238E27FC236}">
                  <a16:creationId xmlns:a16="http://schemas.microsoft.com/office/drawing/2014/main" id="{C6C83BE3-B4E7-404C-A358-B7226044FF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5" name="Freeform 27">
              <a:extLst>
                <a:ext uri="{FF2B5EF4-FFF2-40B4-BE49-F238E27FC236}">
                  <a16:creationId xmlns:a16="http://schemas.microsoft.com/office/drawing/2014/main" id="{93A8B947-C9A2-41D7-80ED-8874DD20BD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6" name="Line 28">
              <a:extLst>
                <a:ext uri="{FF2B5EF4-FFF2-40B4-BE49-F238E27FC236}">
                  <a16:creationId xmlns:a16="http://schemas.microsoft.com/office/drawing/2014/main" id="{4D40DA42-B67C-4687-9644-0933B9430A9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43037" name="Line 29">
              <a:extLst>
                <a:ext uri="{FF2B5EF4-FFF2-40B4-BE49-F238E27FC236}">
                  <a16:creationId xmlns:a16="http://schemas.microsoft.com/office/drawing/2014/main" id="{98B5407F-19DF-45C1-A593-5CD4F6B3703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43038" name="Line 30">
              <a:extLst>
                <a:ext uri="{FF2B5EF4-FFF2-40B4-BE49-F238E27FC236}">
                  <a16:creationId xmlns:a16="http://schemas.microsoft.com/office/drawing/2014/main" id="{EFD92884-CDB4-4964-B95A-6491758981D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53DFB203-DD4F-4124-A4B8-B512FF1ED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3040" name="Line 32">
                <a:extLst>
                  <a:ext uri="{FF2B5EF4-FFF2-40B4-BE49-F238E27FC236}">
                    <a16:creationId xmlns:a16="http://schemas.microsoft.com/office/drawing/2014/main" id="{66E68D41-5C13-4088-A250-021F961D46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1" name="Line 33">
                <a:extLst>
                  <a:ext uri="{FF2B5EF4-FFF2-40B4-BE49-F238E27FC236}">
                    <a16:creationId xmlns:a16="http://schemas.microsoft.com/office/drawing/2014/main" id="{A69EE127-A391-4695-A0E0-BE92FB43A0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2" name="Line 34">
                <a:extLst>
                  <a:ext uri="{FF2B5EF4-FFF2-40B4-BE49-F238E27FC236}">
                    <a16:creationId xmlns:a16="http://schemas.microsoft.com/office/drawing/2014/main" id="{658D0FCC-1321-43D5-AD32-5C55979100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3" name="Line 35">
                <a:extLst>
                  <a:ext uri="{FF2B5EF4-FFF2-40B4-BE49-F238E27FC236}">
                    <a16:creationId xmlns:a16="http://schemas.microsoft.com/office/drawing/2014/main" id="{B1ACC10C-4DB0-4FB9-B19A-75137A44EE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4" name="Line 36">
                <a:extLst>
                  <a:ext uri="{FF2B5EF4-FFF2-40B4-BE49-F238E27FC236}">
                    <a16:creationId xmlns:a16="http://schemas.microsoft.com/office/drawing/2014/main" id="{DB3F77E7-DE9D-41A8-A89A-CE3B128CA2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</p:grpSp>
        <p:sp>
          <p:nvSpPr>
            <p:cNvPr id="43045" name="Line 37">
              <a:extLst>
                <a:ext uri="{FF2B5EF4-FFF2-40B4-BE49-F238E27FC236}">
                  <a16:creationId xmlns:a16="http://schemas.microsoft.com/office/drawing/2014/main" id="{869F0D09-A3B2-4DD6-AD41-341DE52C5B2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43046" name="Line 38">
              <a:extLst>
                <a:ext uri="{FF2B5EF4-FFF2-40B4-BE49-F238E27FC236}">
                  <a16:creationId xmlns:a16="http://schemas.microsoft.com/office/drawing/2014/main" id="{1AEE66BA-5249-4645-82FA-D8D20406083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</p:grpSp>
      <p:sp>
        <p:nvSpPr>
          <p:cNvPr id="43047" name="Rectangle 39">
            <a:extLst>
              <a:ext uri="{FF2B5EF4-FFF2-40B4-BE49-F238E27FC236}">
                <a16:creationId xmlns:a16="http://schemas.microsoft.com/office/drawing/2014/main" id="{8EC60413-623C-4D5B-AD08-9839DFCA2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3048" name="Rectangle 40">
            <a:extLst>
              <a:ext uri="{FF2B5EF4-FFF2-40B4-BE49-F238E27FC236}">
                <a16:creationId xmlns:a16="http://schemas.microsoft.com/office/drawing/2014/main" id="{AAF56BCE-ECDA-4563-A2E2-5712EE10C6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3049" name="Rectangle 41">
            <a:extLst>
              <a:ext uri="{FF2B5EF4-FFF2-40B4-BE49-F238E27FC236}">
                <a16:creationId xmlns:a16="http://schemas.microsoft.com/office/drawing/2014/main" id="{FC41656F-005C-457C-BEDC-B9B711CCDB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3050" name="Rectangle 42">
            <a:extLst>
              <a:ext uri="{FF2B5EF4-FFF2-40B4-BE49-F238E27FC236}">
                <a16:creationId xmlns:a16="http://schemas.microsoft.com/office/drawing/2014/main" id="{BD50B322-D39F-4481-A7BA-C356C3C710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D37D2A0-9D65-4F2C-8FA7-27B89AF8064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3051" name="Rectangle 43">
            <a:extLst>
              <a:ext uri="{FF2B5EF4-FFF2-40B4-BE49-F238E27FC236}">
                <a16:creationId xmlns:a16="http://schemas.microsoft.com/office/drawing/2014/main" id="{2C05C649-520C-427A-B95B-6A1FA283C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72664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34499C-7394-4D91-9239-0645FFB0B24B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0160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0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6BBC7E8-F402-4485-BF4B-FDB8C380A1C2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1203" name="Freeform 3">
              <a:extLst>
                <a:ext uri="{FF2B5EF4-FFF2-40B4-BE49-F238E27FC236}">
                  <a16:creationId xmlns:a16="http://schemas.microsoft.com/office/drawing/2014/main" id="{C054D46E-3B8C-4800-A259-3EFE738129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4" name="Freeform 4">
              <a:extLst>
                <a:ext uri="{FF2B5EF4-FFF2-40B4-BE49-F238E27FC236}">
                  <a16:creationId xmlns:a16="http://schemas.microsoft.com/office/drawing/2014/main" id="{17190476-E11A-43A2-8CC9-6570EFF3C9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5" name="Freeform 5">
              <a:extLst>
                <a:ext uri="{FF2B5EF4-FFF2-40B4-BE49-F238E27FC236}">
                  <a16:creationId xmlns:a16="http://schemas.microsoft.com/office/drawing/2014/main" id="{E9520894-BB68-49B0-97C7-301D588C60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08735BB8-2885-4AB0-A40E-B05B31E74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07" name="Freeform 7">
                <a:extLst>
                  <a:ext uri="{FF2B5EF4-FFF2-40B4-BE49-F238E27FC236}">
                    <a16:creationId xmlns:a16="http://schemas.microsoft.com/office/drawing/2014/main" id="{06B9DF42-322A-431A-BC0E-3D9FA2CAC66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08" name="Freeform 8">
                <a:extLst>
                  <a:ext uri="{FF2B5EF4-FFF2-40B4-BE49-F238E27FC236}">
                    <a16:creationId xmlns:a16="http://schemas.microsoft.com/office/drawing/2014/main" id="{7D871AD8-337C-4D8F-ADB8-59FA0589C7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09" name="Freeform 9">
                <a:extLst>
                  <a:ext uri="{FF2B5EF4-FFF2-40B4-BE49-F238E27FC236}">
                    <a16:creationId xmlns:a16="http://schemas.microsoft.com/office/drawing/2014/main" id="{E39F891E-7069-4B20-B7F8-56DD738DDE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0" name="Freeform 10">
                <a:extLst>
                  <a:ext uri="{FF2B5EF4-FFF2-40B4-BE49-F238E27FC236}">
                    <a16:creationId xmlns:a16="http://schemas.microsoft.com/office/drawing/2014/main" id="{9803E34E-9935-44E3-AF54-F44C23555E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1" name="Freeform 11">
                <a:extLst>
                  <a:ext uri="{FF2B5EF4-FFF2-40B4-BE49-F238E27FC236}">
                    <a16:creationId xmlns:a16="http://schemas.microsoft.com/office/drawing/2014/main" id="{FD8FB8B5-B823-4206-8699-4680881D65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2" name="Freeform 12">
                <a:extLst>
                  <a:ext uri="{FF2B5EF4-FFF2-40B4-BE49-F238E27FC236}">
                    <a16:creationId xmlns:a16="http://schemas.microsoft.com/office/drawing/2014/main" id="{631E187C-AE3C-4500-B985-60242D1FF18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3" name="Freeform 13">
                <a:extLst>
                  <a:ext uri="{FF2B5EF4-FFF2-40B4-BE49-F238E27FC236}">
                    <a16:creationId xmlns:a16="http://schemas.microsoft.com/office/drawing/2014/main" id="{FC9D524F-A84E-4D3C-AF22-5ECC7B9859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4" name="Freeform 14">
                <a:extLst>
                  <a:ext uri="{FF2B5EF4-FFF2-40B4-BE49-F238E27FC236}">
                    <a16:creationId xmlns:a16="http://schemas.microsoft.com/office/drawing/2014/main" id="{63F7DD36-1968-49EB-AAA2-CC472B777B4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5" name="Freeform 15">
                <a:extLst>
                  <a:ext uri="{FF2B5EF4-FFF2-40B4-BE49-F238E27FC236}">
                    <a16:creationId xmlns:a16="http://schemas.microsoft.com/office/drawing/2014/main" id="{007F4E57-BB43-4503-A99C-535691FF62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6" name="Freeform 16">
                <a:extLst>
                  <a:ext uri="{FF2B5EF4-FFF2-40B4-BE49-F238E27FC236}">
                    <a16:creationId xmlns:a16="http://schemas.microsoft.com/office/drawing/2014/main" id="{D4843D45-14EC-40BD-98FF-131F1D58E0B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7" name="Freeform 17">
                <a:extLst>
                  <a:ext uri="{FF2B5EF4-FFF2-40B4-BE49-F238E27FC236}">
                    <a16:creationId xmlns:a16="http://schemas.microsoft.com/office/drawing/2014/main" id="{D10EE69A-B0EB-4F31-BEA3-437CDDE4DC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8" name="Freeform 18">
                <a:extLst>
                  <a:ext uri="{FF2B5EF4-FFF2-40B4-BE49-F238E27FC236}">
                    <a16:creationId xmlns:a16="http://schemas.microsoft.com/office/drawing/2014/main" id="{31FE2177-7CC3-4B77-97DD-6070E227D8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9" name="Freeform 19">
                <a:extLst>
                  <a:ext uri="{FF2B5EF4-FFF2-40B4-BE49-F238E27FC236}">
                    <a16:creationId xmlns:a16="http://schemas.microsoft.com/office/drawing/2014/main" id="{406151B5-AD43-4A58-B9B2-05CACB9128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51220" name="Freeform 20">
              <a:extLst>
                <a:ext uri="{FF2B5EF4-FFF2-40B4-BE49-F238E27FC236}">
                  <a16:creationId xmlns:a16="http://schemas.microsoft.com/office/drawing/2014/main" id="{1C4F09A1-DEAF-4494-A979-B26FA6F249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1" name="Freeform 21">
              <a:extLst>
                <a:ext uri="{FF2B5EF4-FFF2-40B4-BE49-F238E27FC236}">
                  <a16:creationId xmlns:a16="http://schemas.microsoft.com/office/drawing/2014/main" id="{4BB41E35-1D8B-4B90-AFC4-B6E7090D78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2" name="Freeform 22">
              <a:extLst>
                <a:ext uri="{FF2B5EF4-FFF2-40B4-BE49-F238E27FC236}">
                  <a16:creationId xmlns:a16="http://schemas.microsoft.com/office/drawing/2014/main" id="{05372731-F481-4EA2-BC86-54EDB3416A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8E57B504-7C47-45B0-8781-BD604B66DBE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2959AE09-2F15-4148-8169-4501AE6D42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25" name="Freeform 25">
              <a:extLst>
                <a:ext uri="{FF2B5EF4-FFF2-40B4-BE49-F238E27FC236}">
                  <a16:creationId xmlns:a16="http://schemas.microsoft.com/office/drawing/2014/main" id="{B07B1230-E396-474C-B3A1-74498E4A7C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9F024827-F637-4CFB-9C6B-58B443521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21115528-D077-41AE-A648-B27A7BAC9A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5217F522-2039-4909-8019-CB466686E17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63166903-ABC3-4A20-82F7-F8D73673B92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F5FCF0F6-64A6-4EA8-BEA3-DB936D0DEE0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CA02EB6C-678E-4D86-B132-AA39DF6566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7E5044B2-88EF-401F-96AE-4610B3BF29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8DC2B64C-D6BC-43D6-A5EB-5B824CDB3A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17F5F806-D6C6-4114-8884-99CA9B7E9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F3F015B3-8ABB-4A09-B404-0A035C08CE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B419F37B-2982-4E2A-A69F-23929D2D26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3B0F8346-CF48-4683-B985-38A2EBFFFD6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1544EF95-1ECE-4D75-81D7-939F567C8FC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39" name="Rectangle 39">
            <a:extLst>
              <a:ext uri="{FF2B5EF4-FFF2-40B4-BE49-F238E27FC236}">
                <a16:creationId xmlns:a16="http://schemas.microsoft.com/office/drawing/2014/main" id="{BA242582-69A2-4D50-B1B6-C667F1544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40" name="Rectangle 40">
            <a:extLst>
              <a:ext uri="{FF2B5EF4-FFF2-40B4-BE49-F238E27FC236}">
                <a16:creationId xmlns:a16="http://schemas.microsoft.com/office/drawing/2014/main" id="{5E6C369C-E48A-497A-964D-99C83D1181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1" name="Rectangle 41">
            <a:extLst>
              <a:ext uri="{FF2B5EF4-FFF2-40B4-BE49-F238E27FC236}">
                <a16:creationId xmlns:a16="http://schemas.microsoft.com/office/drawing/2014/main" id="{21BA4F8B-2FF0-4CC2-88B9-3325E73471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2" name="Rectangle 42">
            <a:extLst>
              <a:ext uri="{FF2B5EF4-FFF2-40B4-BE49-F238E27FC236}">
                <a16:creationId xmlns:a16="http://schemas.microsoft.com/office/drawing/2014/main" id="{2E983C50-38C1-4997-80D2-0464BE7501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EBBECD4-B5E0-43BD-8A84-F65623439FB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1243" name="Rectangle 43">
            <a:extLst>
              <a:ext uri="{FF2B5EF4-FFF2-40B4-BE49-F238E27FC236}">
                <a16:creationId xmlns:a16="http://schemas.microsoft.com/office/drawing/2014/main" id="{E05C5A59-700B-4C52-A9AF-0331721C2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15900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1%96%D1%87%D0%B5%D0%BD%D1%8C" TargetMode="External"/><Relationship Id="rId2" Type="http://schemas.openxmlformats.org/officeDocument/2006/relationships/hyperlink" Target="http://uk.wikipedia.org/wiki/%D0%9B%D0%B8%D0%BF%D0%B5%D0%BD%D1%8C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hyperlink" Target="http://uk.wikipedia.org/wiki/%D0%9A%D0%BE%D0%BD%D1%82%D0%B8%D0%BD%D0%B5%D0%BD%D1%82%D0%B0%D0%BB%D1%8C%D0%BD%D0%B8%D0%B9_%D0%BA%D0%BB%D1%96%D0%BC%D0%B0%D1%82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175351" cy="1793167"/>
          </a:xfrm>
        </p:spPr>
        <p:txBody>
          <a:bodyPr/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приполярні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31473"/>
            <a:ext cx="5976664" cy="398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7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836712"/>
            <a:ext cx="4643181" cy="318635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постоянной жизни в ледяных пустынях отсутствуют. Лишь на небольших свободных от льда участках (антарктических оазисах), занятых каменистыми россыпями, встречаются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водорослево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-лишайниковые группировки.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Антарктического покрова присуща своеобразная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ярусность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прибрежная полоса,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пологий ледниковый склон, подверженный действию сильных стоковых ветров,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высокогорное ледниковое плато.</a:t>
            </a:r>
          </a:p>
        </p:txBody>
      </p:sp>
      <p:pic>
        <p:nvPicPr>
          <p:cNvPr id="3074" name="Picture 2" descr="http://animalworld.com.ua/images/2009/October_09/Fito/Derevo/Deschampsia_antarc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01" y="643719"/>
            <a:ext cx="2462943" cy="1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krmap.su/program2009/g7/r_7/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24" y="2672916"/>
            <a:ext cx="2523220" cy="14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00igr.net/datai/geografija/Rastitelnyj-i-zhivotnyj-mir-Antarktidy/0002-005-Lishajniki-i-mk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509119"/>
            <a:ext cx="2462943" cy="1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900igr.net/datai/geografija/Rastitelnyj-i-zhivotnyj-mir-Antarktidy/0002-003-Lishajniki-i-mk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16" y="4682141"/>
            <a:ext cx="2420510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2.tourbina.ru/photos.3/6/2/626805/big.photo/Mkhi-da-lishayn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74595"/>
            <a:ext cx="2642309" cy="198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6768752" cy="4320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Полярные внеледниковые ландшафты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84784"/>
            <a:ext cx="4248472" cy="4464496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Они занимают Антарктический полуостров и острова Северного Ледовитого океана. </a:t>
            </a:r>
          </a:p>
          <a:p>
            <a:r>
              <a:rPr lang="ru-RU" sz="1400" dirty="0">
                <a:solidFill>
                  <a:schemeClr val="bg1"/>
                </a:solidFill>
              </a:rPr>
              <a:t>Радиационный баланс с октября по апрель отрицательный, в остальное время положительный -- </a:t>
            </a:r>
            <a:r>
              <a:rPr lang="ru-RU" sz="1400" i="1" dirty="0">
                <a:solidFill>
                  <a:schemeClr val="bg1"/>
                </a:solidFill>
              </a:rPr>
              <a:t>R= </a:t>
            </a:r>
            <a:r>
              <a:rPr lang="ru-RU" sz="1400" dirty="0">
                <a:solidFill>
                  <a:schemeClr val="bg1"/>
                </a:solidFill>
              </a:rPr>
              <a:t>250...400 МДж/м</a:t>
            </a:r>
            <a:r>
              <a:rPr lang="ru-RU" sz="1400" baseline="30000" dirty="0">
                <a:solidFill>
                  <a:schemeClr val="bg1"/>
                </a:solidFill>
              </a:rPr>
              <a:t>2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Годовое количество осадков </a:t>
            </a:r>
            <a:r>
              <a:rPr lang="ru-RU" sz="1400" i="1" dirty="0">
                <a:solidFill>
                  <a:schemeClr val="bg1"/>
                </a:solidFill>
              </a:rPr>
              <a:t>Ос </a:t>
            </a:r>
            <a:r>
              <a:rPr lang="ru-RU" sz="1400" dirty="0">
                <a:solidFill>
                  <a:schemeClr val="bg1"/>
                </a:solidFill>
              </a:rPr>
              <a:t>=200мм и более. Продолжительность снегового покрова до 300 </a:t>
            </a:r>
            <a:r>
              <a:rPr lang="ru-RU" sz="1400" dirty="0" err="1">
                <a:solidFill>
                  <a:schemeClr val="bg1"/>
                </a:solidFill>
              </a:rPr>
              <a:t>сут</a:t>
            </a:r>
            <a:r>
              <a:rPr lang="ru-RU" sz="1400" dirty="0">
                <a:solidFill>
                  <a:schemeClr val="bg1"/>
                </a:solidFill>
              </a:rPr>
              <a:t> в году.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Полярная ночь длится до 130 </a:t>
            </a:r>
            <a:r>
              <a:rPr lang="ru-RU" sz="1400" dirty="0" err="1">
                <a:solidFill>
                  <a:schemeClr val="bg1"/>
                </a:solidFill>
              </a:rPr>
              <a:t>сут</a:t>
            </a:r>
            <a:r>
              <a:rPr lang="ru-RU" sz="1400" dirty="0">
                <a:solidFill>
                  <a:schemeClr val="bg1"/>
                </a:solidFill>
              </a:rPr>
              <a:t>. В годовом цикле до 10 </a:t>
            </a:r>
            <a:r>
              <a:rPr lang="ru-RU" sz="1400" dirty="0" err="1">
                <a:solidFill>
                  <a:schemeClr val="bg1"/>
                </a:solidFill>
              </a:rPr>
              <a:t>мес</a:t>
            </a:r>
            <a:r>
              <a:rPr lang="ru-RU" sz="1400" dirty="0">
                <a:solidFill>
                  <a:schemeClr val="bg1"/>
                </a:solidFill>
              </a:rPr>
              <a:t> приходится на морозный период. Полярное лето - июль и большая часть августа. Деятельный слой оттаивает на 20...30 см.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Вегетация растений протекает быстро и возможна благодаря большему нагреву поверхности почвы, чем воздуха. Растительный покров слабо развит и состоит из низкорослых трав, лишайников, корневые системы не смыкаются. </a:t>
            </a:r>
          </a:p>
          <a:p>
            <a:r>
              <a:rPr lang="ru-RU" sz="1400" dirty="0">
                <a:solidFill>
                  <a:schemeClr val="bg1"/>
                </a:solidFill>
              </a:rPr>
              <a:t>Распространена многолетняя мерзлота. Ежегодная продуктивность </a:t>
            </a:r>
            <a:r>
              <a:rPr lang="ru-RU" sz="1400" dirty="0" err="1">
                <a:solidFill>
                  <a:schemeClr val="bg1"/>
                </a:solidFill>
              </a:rPr>
              <a:t>фитомассы</a:t>
            </a:r>
            <a:r>
              <a:rPr lang="ru-RU" sz="1400" dirty="0">
                <a:solidFill>
                  <a:schemeClr val="bg1"/>
                </a:solidFill>
              </a:rPr>
              <a:t> не превышает 0,3 т/га, а </a:t>
            </a:r>
            <a:r>
              <a:rPr lang="ru-RU" sz="1400" dirty="0" err="1">
                <a:solidFill>
                  <a:schemeClr val="bg1"/>
                </a:solidFill>
              </a:rPr>
              <a:t>ее</a:t>
            </a:r>
            <a:r>
              <a:rPr lang="ru-RU" sz="1400" dirty="0">
                <a:solidFill>
                  <a:schemeClr val="bg1"/>
                </a:solidFill>
              </a:rPr>
              <a:t> запасы- 1,5 т/га. </a:t>
            </a:r>
          </a:p>
        </p:txBody>
      </p:sp>
      <p:pic>
        <p:nvPicPr>
          <p:cNvPr id="4098" name="Picture 2" descr="https://upload.wikimedia.org/wikipedia/ru/thumb/a/ae/%D0%A0%D0%B5%D0%BB%D1%8C%D0%B5%D1%84_%D0%A1%D0%B5%D0%B2._%D0%9B%D0%B5%D0%B4._%D0%BE%D0%BA%D0%B5%D0%B0%D0%BD%D0%B0.png/300px-%D0%A0%D0%B5%D0%BB%D1%8C%D0%B5%D1%84_%D0%A1%D0%B5%D0%B2._%D0%9B%D0%B5%D0%B4._%D0%BE%D0%BA%D0%B5%D0%B0%D0%BD%D0%B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68" y="1916832"/>
            <a:ext cx="3528391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4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352928" cy="1440160"/>
          </a:xfrm>
        </p:spPr>
        <p:txBody>
          <a:bodyPr/>
          <a:lstStyle/>
          <a:p>
            <a:pPr algn="l"/>
            <a:r>
              <a:rPr lang="ru-RU" sz="2400" dirty="0" err="1">
                <a:solidFill>
                  <a:schemeClr val="bg1"/>
                </a:solidFill>
              </a:rPr>
              <a:t>Щорічна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продукція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фітомаси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перевищує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 0,2-0,3 т / га, а </a:t>
            </a:r>
            <a:r>
              <a:rPr lang="ru-RU" sz="2400" dirty="0" err="1">
                <a:solidFill>
                  <a:schemeClr val="bg1"/>
                </a:solidFill>
              </a:rPr>
              <a:t>її</a:t>
            </a:r>
            <a:r>
              <a:rPr lang="ru-RU" sz="2400" dirty="0">
                <a:solidFill>
                  <a:schemeClr val="bg1"/>
                </a:solidFill>
              </a:rPr>
              <a:t> запаси -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1,5 т / га (</a:t>
            </a:r>
            <a:r>
              <a:rPr lang="ru-RU" sz="2400" dirty="0" err="1">
                <a:solidFill>
                  <a:schemeClr val="bg1"/>
                </a:solidFill>
              </a:rPr>
              <a:t>переважає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підземна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частина</a:t>
            </a:r>
            <a:r>
              <a:rPr lang="ru-RU" sz="2400" dirty="0"/>
              <a:t>).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0" name="Rectangle 8">
            <a:extLst>
              <a:ext uri="{FF2B5EF4-FFF2-40B4-BE49-F238E27FC236}">
                <a16:creationId xmlns:a16="http://schemas.microsoft.com/office/drawing/2014/main" id="{CA09476A-D3D1-47F0-87E8-7BE4964090A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68313" y="549275"/>
            <a:ext cx="4038600" cy="2189163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7EBBF8F6-D12F-4CD6-9EAA-91A776C766C8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716463" y="549275"/>
            <a:ext cx="4038600" cy="2189163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59402" name="Rectangle 10">
            <a:extLst>
              <a:ext uri="{FF2B5EF4-FFF2-40B4-BE49-F238E27FC236}">
                <a16:creationId xmlns:a16="http://schemas.microsoft.com/office/drawing/2014/main" id="{79B2701A-183B-4BF3-B7B4-1671937EC98E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468313" y="3789363"/>
            <a:ext cx="4038600" cy="2189162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AC0C79EA-DA9D-4570-80AA-8EA0F6DBF648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716463" y="3789363"/>
            <a:ext cx="4038600" cy="2189162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pic>
        <p:nvPicPr>
          <p:cNvPr id="19462" name="Picture 13" descr="tun_plants.jpg - 7186 Bytes">
            <a:extLst>
              <a:ext uri="{FF2B5EF4-FFF2-40B4-BE49-F238E27FC236}">
                <a16:creationId xmlns:a16="http://schemas.microsoft.com/office/drawing/2014/main" id="{2232C213-2010-4D29-9ED0-311B38CF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0322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5" descr="lichen.jpg - 8439 Bytes">
            <a:extLst>
              <a:ext uri="{FF2B5EF4-FFF2-40B4-BE49-F238E27FC236}">
                <a16:creationId xmlns:a16="http://schemas.microsoft.com/office/drawing/2014/main" id="{E7118735-0797-4769-93EE-C9B1ED54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39592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6">
            <a:extLst>
              <a:ext uri="{FF2B5EF4-FFF2-40B4-BE49-F238E27FC236}">
                <a16:creationId xmlns:a16="http://schemas.microsoft.com/office/drawing/2014/main" id="{A9C73A7E-C809-4992-8239-2B12B5F8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141663"/>
            <a:ext cx="2371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Моховой покров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5" name="Rectangle 17">
            <a:extLst>
              <a:ext uri="{FF2B5EF4-FFF2-40B4-BE49-F238E27FC236}">
                <a16:creationId xmlns:a16="http://schemas.microsoft.com/office/drawing/2014/main" id="{91DD314B-A8E8-4989-9EEB-A7001A53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105150"/>
            <a:ext cx="2592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Лишайник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466" name="Picture 19" descr="saxifraga_oppositifolia.jpg - 4103 Bytes">
            <a:extLst>
              <a:ext uri="{FF2B5EF4-FFF2-40B4-BE49-F238E27FC236}">
                <a16:creationId xmlns:a16="http://schemas.microsoft.com/office/drawing/2014/main" id="{A6A14490-3828-4E1B-9C22-DF9724D1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40322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1" descr="potentilla.jpg - 4404 Bytes">
            <a:extLst>
              <a:ext uri="{FF2B5EF4-FFF2-40B4-BE49-F238E27FC236}">
                <a16:creationId xmlns:a16="http://schemas.microsoft.com/office/drawing/2014/main" id="{DD97DA36-F0BC-4CD6-A0C9-BAB4385FE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9592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22">
            <a:extLst>
              <a:ext uri="{FF2B5EF4-FFF2-40B4-BE49-F238E27FC236}">
                <a16:creationId xmlns:a16="http://schemas.microsoft.com/office/drawing/2014/main" id="{7D4BFE21-DF08-4070-A2D7-A87BECE7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6216650"/>
            <a:ext cx="1433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Лапчатка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9" name="Rectangle 23">
            <a:extLst>
              <a:ext uri="{FF2B5EF4-FFF2-40B4-BE49-F238E27FC236}">
                <a16:creationId xmlns:a16="http://schemas.microsoft.com/office/drawing/2014/main" id="{41FFEA6C-FCD7-4CFB-9C24-70E13933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262688"/>
            <a:ext cx="1836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Камнеломка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5445224"/>
            <a:ext cx="8280920" cy="1296144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err="1">
                <a:solidFill>
                  <a:schemeClr val="bg1"/>
                </a:solidFill>
              </a:rPr>
              <a:t>Рослинний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</a:t>
            </a:r>
            <a:r>
              <a:rPr lang="ru-RU" sz="2000" dirty="0">
                <a:solidFill>
                  <a:schemeClr val="bg1"/>
                </a:solidFill>
              </a:rPr>
              <a:t> слабо </a:t>
            </a:r>
            <a:r>
              <a:rPr lang="ru-RU" sz="2000" dirty="0" err="1">
                <a:solidFill>
                  <a:schemeClr val="bg1"/>
                </a:solidFill>
              </a:rPr>
              <a:t>розвинений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відомі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декілька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десятків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видів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судинних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рослин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низькорослих</a:t>
            </a:r>
            <a:r>
              <a:rPr lang="ru-RU" sz="2000" dirty="0">
                <a:solidFill>
                  <a:schemeClr val="bg1"/>
                </a:solidFill>
              </a:rPr>
              <a:t> (5-10 см) </a:t>
            </a:r>
            <a:r>
              <a:rPr lang="ru-RU" sz="2000" dirty="0" err="1">
                <a:solidFill>
                  <a:schemeClr val="bg1"/>
                </a:solidFill>
              </a:rPr>
              <a:t>кріофітних</a:t>
            </a:r>
            <a:r>
              <a:rPr lang="ru-RU" sz="2000" dirty="0">
                <a:solidFill>
                  <a:schemeClr val="bg1"/>
                </a:solidFill>
              </a:rPr>
              <a:t> трав (</a:t>
            </a:r>
            <a:r>
              <a:rPr lang="ru-RU" sz="2000" dirty="0" err="1">
                <a:solidFill>
                  <a:schemeClr val="bg1"/>
                </a:solidFill>
              </a:rPr>
              <a:t>полярний</a:t>
            </a:r>
            <a:r>
              <a:rPr lang="ru-RU" sz="2000" dirty="0">
                <a:solidFill>
                  <a:schemeClr val="bg1"/>
                </a:solidFill>
              </a:rPr>
              <a:t> мак, крупка, </a:t>
            </a:r>
            <a:r>
              <a:rPr lang="ru-RU" sz="2000" dirty="0" err="1">
                <a:solidFill>
                  <a:schemeClr val="bg1"/>
                </a:solidFill>
              </a:rPr>
              <a:t>Фиппса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тонконіг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646"/>
            <a:ext cx="5641642" cy="46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39"/>
            <a:ext cx="2664296" cy="509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1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0" y="185255"/>
            <a:ext cx="8636450" cy="64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84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8" name="Rectangle 14">
            <a:extLst>
              <a:ext uri="{FF2B5EF4-FFF2-40B4-BE49-F238E27FC236}">
                <a16:creationId xmlns:a16="http://schemas.microsoft.com/office/drawing/2014/main" id="{11A2AF62-BDC9-4F72-9354-903E55B01DE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62BF835D-72B7-4FB1-A1E8-849EDD4C8D1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/>
              <a:t> </a:t>
            </a:r>
            <a:br>
              <a:rPr lang="ru-RU" sz="2400"/>
            </a:br>
            <a:endParaRPr lang="ru-RU" sz="2400" b="1"/>
          </a:p>
          <a:p>
            <a:pPr eaLnBrk="1" hangingPunct="1">
              <a:defRPr/>
            </a:pPr>
            <a:r>
              <a:rPr lang="ru-RU" sz="2400" b="1"/>
              <a:t>Морж</a:t>
            </a:r>
          </a:p>
        </p:txBody>
      </p:sp>
      <p:sp>
        <p:nvSpPr>
          <p:cNvPr id="67599" name="Rectangle 15">
            <a:extLst>
              <a:ext uri="{FF2B5EF4-FFF2-40B4-BE49-F238E27FC236}">
                <a16:creationId xmlns:a16="http://schemas.microsoft.com/office/drawing/2014/main" id="{7F4DF5B0-59C7-4EF0-821B-F18AD1FFE7C6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/>
              <a:t> </a:t>
            </a:r>
            <a:br>
              <a:rPr lang="ru-RU" sz="2400"/>
            </a:br>
            <a:endParaRPr lang="ru-RU" sz="2400" b="1"/>
          </a:p>
          <a:p>
            <a:pPr eaLnBrk="1" hangingPunct="1">
              <a:defRPr/>
            </a:pPr>
            <a:r>
              <a:rPr lang="ru-RU" sz="2400" b="1"/>
              <a:t>Морской заяц</a:t>
            </a:r>
          </a:p>
        </p:txBody>
      </p:sp>
      <p:sp>
        <p:nvSpPr>
          <p:cNvPr id="67600" name="Rectangle 16">
            <a:extLst>
              <a:ext uri="{FF2B5EF4-FFF2-40B4-BE49-F238E27FC236}">
                <a16:creationId xmlns:a16="http://schemas.microsoft.com/office/drawing/2014/main" id="{62362ED6-BB35-4632-821A-A050AB67F547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67601" name="Rectangle 17">
            <a:extLst>
              <a:ext uri="{FF2B5EF4-FFF2-40B4-BE49-F238E27FC236}">
                <a16:creationId xmlns:a16="http://schemas.microsoft.com/office/drawing/2014/main" id="{8673C866-07D0-4A73-A253-9DABB323EDD3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6856B465-4A9C-4923-81A3-50485C63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498725"/>
            <a:ext cx="24907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ru-RU" altLang="ru-RU" sz="7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                             </a:t>
            </a: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Морж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2" name="Picture 10" descr="odobenus_rosmarus.jpg - 4066 Bytes">
            <a:extLst>
              <a:ext uri="{FF2B5EF4-FFF2-40B4-BE49-F238E27FC236}">
                <a16:creationId xmlns:a16="http://schemas.microsoft.com/office/drawing/2014/main" id="{1D80FD98-D28E-432B-854F-69584F05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9592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18">
            <a:extLst>
              <a:ext uri="{FF2B5EF4-FFF2-40B4-BE49-F238E27FC236}">
                <a16:creationId xmlns:a16="http://schemas.microsoft.com/office/drawing/2014/main" id="{BFB80910-DA43-4E62-92A5-6203BE04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498725"/>
            <a:ext cx="24907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ru-RU" altLang="ru-RU" sz="7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                             </a:t>
            </a: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Морской заяц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4" name="Picture 19" descr="erignathus_barbatus.jpg - 2090 Bytes">
            <a:extLst>
              <a:ext uri="{FF2B5EF4-FFF2-40B4-BE49-F238E27FC236}">
                <a16:creationId xmlns:a16="http://schemas.microsoft.com/office/drawing/2014/main" id="{1F8662E3-3C66-4026-BF58-AEF189F50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8893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1" descr="pusa_hispida.jpg - 3812 Bytes">
            <a:extLst>
              <a:ext uri="{FF2B5EF4-FFF2-40B4-BE49-F238E27FC236}">
                <a16:creationId xmlns:a16="http://schemas.microsoft.com/office/drawing/2014/main" id="{49E317C6-288A-4710-AA38-690ECDB4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41036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Rectangle 23">
            <a:extLst>
              <a:ext uri="{FF2B5EF4-FFF2-40B4-BE49-F238E27FC236}">
                <a16:creationId xmlns:a16="http://schemas.microsoft.com/office/drawing/2014/main" id="{AA2B923A-8141-472E-A304-A3D29CBE6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852738"/>
            <a:ext cx="94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Морж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7" name="Rectangle 24">
            <a:extLst>
              <a:ext uri="{FF2B5EF4-FFF2-40B4-BE49-F238E27FC236}">
                <a16:creationId xmlns:a16="http://schemas.microsoft.com/office/drawing/2014/main" id="{59B9E921-983D-4535-9B28-91AA56A25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852738"/>
            <a:ext cx="2017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Морской заяц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8" name="Picture 26" descr="bazaar.jpg - 2298 Bytes">
            <a:extLst>
              <a:ext uri="{FF2B5EF4-FFF2-40B4-BE49-F238E27FC236}">
                <a16:creationId xmlns:a16="http://schemas.microsoft.com/office/drawing/2014/main" id="{85882A0D-6B4E-4C54-B539-31B8F5DF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3960812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7">
            <a:extLst>
              <a:ext uri="{FF2B5EF4-FFF2-40B4-BE49-F238E27FC236}">
                <a16:creationId xmlns:a16="http://schemas.microsoft.com/office/drawing/2014/main" id="{D7856DD7-CFCF-4362-B779-8D660A9FC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6216650"/>
            <a:ext cx="198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Птичий базар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20" name="Rectangle 28">
            <a:extLst>
              <a:ext uri="{FF2B5EF4-FFF2-40B4-BE49-F238E27FC236}">
                <a16:creationId xmlns:a16="http://schemas.microsoft.com/office/drawing/2014/main" id="{07091836-8E36-491D-98F4-98A349B6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216650"/>
            <a:ext cx="1006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Нерпа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662120" cy="576064"/>
          </a:xfrm>
        </p:spPr>
        <p:txBody>
          <a:bodyPr/>
          <a:lstStyle/>
          <a:p>
            <a:r>
              <a:rPr lang="ru-RU" dirty="0" err="1"/>
              <a:t>Мандрівний</a:t>
            </a:r>
            <a:r>
              <a:rPr lang="ru-RU" dirty="0"/>
              <a:t> альбатрос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332656"/>
            <a:ext cx="3346704" cy="504056"/>
          </a:xfrm>
        </p:spPr>
        <p:txBody>
          <a:bodyPr/>
          <a:lstStyle/>
          <a:p>
            <a:r>
              <a:rPr lang="ru-RU" dirty="0" err="1"/>
              <a:t>Морський</a:t>
            </a:r>
            <a:r>
              <a:rPr lang="ru-RU" dirty="0"/>
              <a:t> леопард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104456" cy="289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4915222" cy="29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45628"/>
            <a:ext cx="4642573" cy="308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708" y="3768579"/>
            <a:ext cx="4968846" cy="306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17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0">
          <a:gsLst>
            <a:gs pos="0">
              <a:schemeClr val="bg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988" y="717360"/>
            <a:ext cx="7765366" cy="3261501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В арктической пустыне произрастают небольшие изолированные участки с преимущественно накипными мхами и лишайниками и травянистой растительностью. Они выглядят как своеобразные оазисы среди полярных снегов и ледников. В условиях арктической пустыни встречаются некоторые виды цветковых растений: полярный мак, лисохвост, лютик, камнеломка и др. Из животных распространены лемминг, песец и белый медведь, а в Гренландии – мускусный бык. Многочисленны птичьи базары. В Антарктиде этот ландшафт занимает менее 1 % территории и называется Антарктическим оазисом. </a:t>
            </a:r>
          </a:p>
        </p:txBody>
      </p:sp>
      <p:sp>
        <p:nvSpPr>
          <p:cNvPr id="4" name="AutoShape 2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AutoShape 4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AutoShape 6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AutoShape 8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0250" name="Picture 10" descr="http://xn--80afahik1bacv9b3i.xn--p1ai/images/public/20101116/zheltobryuhij_lemming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5"/>
          <a:stretch/>
        </p:blipFill>
        <p:spPr bwMode="auto">
          <a:xfrm>
            <a:off x="323044" y="4321762"/>
            <a:ext cx="1996067" cy="18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tambov-zoo.ru/alfaident/data/P/Pesec/adFotoBig/Pesec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r="12199"/>
          <a:stretch/>
        </p:blipFill>
        <p:spPr bwMode="auto">
          <a:xfrm>
            <a:off x="2574136" y="4306094"/>
            <a:ext cx="1951371" cy="18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www.zoopicture.ru/assets/2010/04/395438634_b88d4d80c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r="12440"/>
          <a:stretch/>
        </p:blipFill>
        <p:spPr bwMode="auto">
          <a:xfrm>
            <a:off x="4710436" y="4274009"/>
            <a:ext cx="1758643" cy="18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www.earthflora.ru/wp-content/uploads/2012/ovcebyk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r="12918"/>
          <a:stretch/>
        </p:blipFill>
        <p:spPr bwMode="auto">
          <a:xfrm>
            <a:off x="6732240" y="4274009"/>
            <a:ext cx="1944216" cy="18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6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496944" cy="1728192"/>
          </a:xfrm>
        </p:spPr>
        <p:txBody>
          <a:bodyPr/>
          <a:lstStyle/>
          <a:p>
            <a:pPr algn="l"/>
            <a:r>
              <a:rPr lang="ru-RU" sz="2000" dirty="0" err="1">
                <a:solidFill>
                  <a:schemeClr val="bg1"/>
                </a:solidFill>
              </a:rPr>
              <a:t>Субарктиці</a:t>
            </a:r>
            <a:r>
              <a:rPr lang="ru-RU" sz="2000" dirty="0">
                <a:solidFill>
                  <a:schemeClr val="bg1"/>
                </a:solidFill>
              </a:rPr>
              <a:t> тепло і </a:t>
            </a:r>
            <a:r>
              <a:rPr lang="ru-RU" sz="2000" dirty="0" err="1">
                <a:solidFill>
                  <a:schemeClr val="bg1"/>
                </a:solidFill>
              </a:rPr>
              <a:t>вологозабезпеченість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зростають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порівнянні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Арктикою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R </a:t>
            </a:r>
            <a:r>
              <a:rPr lang="uk-UA" sz="2000" dirty="0" err="1">
                <a:solidFill>
                  <a:schemeClr val="bg1"/>
                </a:solidFill>
              </a:rPr>
              <a:t>підвищуется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500 МДж / м на </a:t>
            </a:r>
            <a:r>
              <a:rPr lang="ru-RU" sz="2000" dirty="0" err="1">
                <a:solidFill>
                  <a:schemeClr val="bg1"/>
                </a:solidFill>
              </a:rPr>
              <a:t>півночі</a:t>
            </a:r>
            <a:r>
              <a:rPr lang="ru-RU" sz="2000" dirty="0">
                <a:solidFill>
                  <a:schemeClr val="bg1"/>
                </a:solidFill>
              </a:rPr>
              <a:t> до 1000 МДж / м2 на </a:t>
            </a:r>
            <a:r>
              <a:rPr lang="ru-RU" sz="2000" dirty="0" err="1">
                <a:solidFill>
                  <a:schemeClr val="bg1"/>
                </a:solidFill>
              </a:rPr>
              <a:t>півдні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t2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3-4 до 10-12 ° С.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8779"/>
            <a:ext cx="6837784" cy="44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karta-severnogo-polusa">
            <a:extLst>
              <a:ext uri="{FF2B5EF4-FFF2-40B4-BE49-F238E27FC236}">
                <a16:creationId xmlns:a16="http://schemas.microsoft.com/office/drawing/2014/main" id="{7C134EBA-CA0E-423A-BBCB-2A9D4C830A5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476250"/>
            <a:ext cx="5743575" cy="5759450"/>
          </a:xfrm>
        </p:spPr>
      </p:pic>
    </p:spTree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0A531C5-326B-4311-8713-10551ADC36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4" y="908720"/>
            <a:ext cx="8087816" cy="2275805"/>
          </a:xfrm>
        </p:spPr>
        <p:txBody>
          <a:bodyPr/>
          <a:lstStyle/>
          <a:p>
            <a:pPr eaLnBrk="1" hangingPunct="1"/>
            <a:r>
              <a:rPr lang="uk-UA" alt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CУБАРКТИЧНІ (ТУНДРОВІ) ТА БОРЕАЛЬНО-СУБАРКТИЧНІ КОНТИНЕНТАЛЬНІ (ЛІСОТУНДРОВІ) ЛАНДШАФТИ</a:t>
            </a:r>
            <a:endParaRPr lang="ru-RU" altLang="ru-RU" sz="3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5" descr="avatar_sysert.jpg">
            <a:extLst>
              <a:ext uri="{FF2B5EF4-FFF2-40B4-BE49-F238E27FC236}">
                <a16:creationId xmlns:a16="http://schemas.microsoft.com/office/drawing/2014/main" id="{E5A1BEF7-82A2-435E-BE86-CA7BA05A9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7358DD1-2184-48F4-988F-D6C491798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60649"/>
            <a:ext cx="8286750" cy="815676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Зона лесотундр неширокою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</a:rPr>
              <a:t>смугою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</a:rPr>
              <a:t>простягнулася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</a:rPr>
              <a:t>вздовж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</a:rPr>
              <a:t>південного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 кордону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</a:rPr>
              <a:t>тундрової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</a:rPr>
              <a:t>зони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9460" name="Picture 2" descr="425">
            <a:extLst>
              <a:ext uri="{FF2B5EF4-FFF2-40B4-BE49-F238E27FC236}">
                <a16:creationId xmlns:a16="http://schemas.microsoft.com/office/drawing/2014/main" id="{8D5387C1-C142-4CF4-A271-4079C904578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/>
          <a:stretch>
            <a:fillRect/>
          </a:stretch>
        </p:blipFill>
        <p:spPr>
          <a:xfrm>
            <a:off x="428625" y="1423988"/>
            <a:ext cx="8286750" cy="43576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DAA445E-CDC4-4C30-87FF-D1C27DBAD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endParaRPr lang="ru-RU" altLang="ru-RU" sz="4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70DBF42-62E3-4F69-B762-106965DE4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30725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Тундра і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лісотундра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царство холоду,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снігу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пронизливого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вітру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багаторічної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мерзлоти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хуртовин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та буранов. Зима тут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довга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і холодна.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Потужність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снігового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покриву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тундрі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від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30 до 40 см, а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місцями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до 50 см.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Сніг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сухий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і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сипучий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здувається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вітром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з одних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ділянок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і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скупчується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на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інших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eaLnBrk="1" hangingPunct="1"/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Теплий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період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тундрі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короткий. Тут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немає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чіткої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межі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між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весною і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влітку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влітку</a:t>
            </a: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і </a:t>
            </a:r>
            <a:r>
              <a:rPr lang="ru-RU" alt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восени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ru-RU" altLang="ru-RU" sz="7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84" name="Picture 5" descr="Stojanka.jpg">
            <a:extLst>
              <a:ext uri="{FF2B5EF4-FFF2-40B4-BE49-F238E27FC236}">
                <a16:creationId xmlns:a16="http://schemas.microsoft.com/office/drawing/2014/main" id="{5DF7A628-6DB7-4DFC-94B6-8A99ADAF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7761"/>
            <a:ext cx="3810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Reka_Tuluk.jpg">
            <a:extLst>
              <a:ext uri="{FF2B5EF4-FFF2-40B4-BE49-F238E27FC236}">
                <a16:creationId xmlns:a16="http://schemas.microsoft.com/office/drawing/2014/main" id="{9D36D27A-75C2-48D3-9809-0C39730FC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3783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D98CBC6-62F6-4197-AF55-130E37FC9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та опади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6C0A93-B187-40D3-9DF5-E5875832F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4508500"/>
          </a:xfrm>
        </p:spPr>
        <p:txBody>
          <a:bodyPr/>
          <a:lstStyle/>
          <a:p>
            <a:pPr algn="just" eaLnBrk="1" hangingPunct="1"/>
            <a:r>
              <a:rPr lang="ru-RU" altLang="ru-RU" sz="1800" b="1" dirty="0" err="1"/>
              <a:t>Влітку</a:t>
            </a:r>
            <a:r>
              <a:rPr lang="ru-RU" altLang="ru-RU" sz="1800" b="1" dirty="0"/>
              <a:t> в </a:t>
            </a:r>
            <a:r>
              <a:rPr lang="ru-RU" altLang="ru-RU" sz="1800" b="1" dirty="0" err="1"/>
              <a:t>тундрі</a:t>
            </a:r>
            <a:r>
              <a:rPr lang="ru-RU" altLang="ru-RU" sz="1800" b="1" dirty="0"/>
              <a:t> - 12-16 ° С, </a:t>
            </a:r>
            <a:r>
              <a:rPr lang="ru-RU" altLang="ru-RU" sz="1800" b="1" dirty="0" err="1"/>
              <a:t>взимку</a:t>
            </a:r>
            <a:r>
              <a:rPr lang="ru-RU" altLang="ru-RU" sz="1800" b="1" dirty="0"/>
              <a:t> - -32 ° С</a:t>
            </a:r>
          </a:p>
          <a:p>
            <a:pPr algn="just" eaLnBrk="1" hangingPunct="1"/>
            <a:r>
              <a:rPr lang="uk-UA" altLang="ru-RU" sz="1800" b="1" dirty="0"/>
              <a:t>Лісотундра - с</a:t>
            </a:r>
            <a:r>
              <a:rPr lang="en-US" altLang="ru-RU" sz="1800" b="1" dirty="0" err="1"/>
              <a:t>ередні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температури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повітря</a:t>
            </a:r>
            <a:r>
              <a:rPr lang="en-US" altLang="ru-RU" sz="1800" b="1" dirty="0"/>
              <a:t> в </a:t>
            </a:r>
            <a:r>
              <a:rPr lang="en-US" altLang="ru-RU" sz="1800" b="1" dirty="0" err="1">
                <a:hlinkClick r:id="rId2"/>
              </a:rPr>
              <a:t>липні</a:t>
            </a:r>
            <a:r>
              <a:rPr lang="en-US" altLang="ru-RU" sz="1800" b="1" dirty="0"/>
              <a:t> 10—12 °C, а в </a:t>
            </a:r>
            <a:r>
              <a:rPr lang="en-US" altLang="ru-RU" sz="1800" b="1" dirty="0" err="1">
                <a:hlinkClick r:id="rId3"/>
              </a:rPr>
              <a:t>січні</a:t>
            </a:r>
            <a:r>
              <a:rPr lang="en-US" altLang="ru-RU" sz="1800" b="1" dirty="0"/>
              <a:t> в </a:t>
            </a:r>
            <a:r>
              <a:rPr lang="en-US" altLang="ru-RU" sz="1800" b="1" dirty="0" err="1"/>
              <a:t>залежності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від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наростання</a:t>
            </a:r>
            <a:r>
              <a:rPr lang="en-US" altLang="ru-RU" sz="1800" b="1" dirty="0"/>
              <a:t> </a:t>
            </a:r>
            <a:r>
              <a:rPr lang="en-US" altLang="ru-RU" sz="1800" b="1" dirty="0" err="1">
                <a:hlinkClick r:id="rId4"/>
              </a:rPr>
              <a:t>континентальності</a:t>
            </a:r>
            <a:r>
              <a:rPr lang="en-US" altLang="ru-RU" sz="1800" b="1" dirty="0">
                <a:hlinkClick r:id="rId4"/>
              </a:rPr>
              <a:t> </a:t>
            </a:r>
            <a:r>
              <a:rPr lang="en-US" altLang="ru-RU" sz="1800" b="1" dirty="0" err="1">
                <a:hlinkClick r:id="rId4"/>
              </a:rPr>
              <a:t>клімату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від</a:t>
            </a:r>
            <a:r>
              <a:rPr lang="en-US" altLang="ru-RU" sz="1800" b="1" dirty="0"/>
              <a:t> −10° </a:t>
            </a:r>
            <a:r>
              <a:rPr lang="en-US" altLang="ru-RU" sz="1800" b="1" dirty="0" err="1"/>
              <a:t>до</a:t>
            </a:r>
            <a:r>
              <a:rPr lang="en-US" altLang="ru-RU" sz="1800" b="1" dirty="0"/>
              <a:t> −40 °C</a:t>
            </a:r>
            <a:r>
              <a:rPr lang="ru-RU" altLang="ru-RU" sz="1800" b="1" dirty="0"/>
              <a:t> </a:t>
            </a:r>
          </a:p>
          <a:p>
            <a:pPr algn="just" eaLnBrk="1" hangingPunct="1"/>
            <a:r>
              <a:rPr lang="ru-RU" altLang="ru-RU" sz="1800" b="1" dirty="0" err="1"/>
              <a:t>Кількість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опадів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які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випадають</a:t>
            </a:r>
            <a:r>
              <a:rPr lang="ru-RU" altLang="ru-RU" sz="1800" b="1" dirty="0"/>
              <a:t> в </a:t>
            </a:r>
            <a:r>
              <a:rPr lang="ru-RU" altLang="ru-RU" sz="1800" b="1" dirty="0" err="1"/>
              <a:t>тундрі</a:t>
            </a:r>
            <a:r>
              <a:rPr lang="ru-RU" altLang="ru-RU" sz="1800" b="1" dirty="0"/>
              <a:t> і </a:t>
            </a:r>
            <a:r>
              <a:rPr lang="ru-RU" altLang="ru-RU" sz="1800" b="1" dirty="0" err="1"/>
              <a:t>лісотундрі</a:t>
            </a:r>
            <a:r>
              <a:rPr lang="ru-RU" altLang="ru-RU" sz="1800" b="1" dirty="0"/>
              <a:t> за </a:t>
            </a:r>
            <a:r>
              <a:rPr lang="ru-RU" altLang="ru-RU" sz="1800" b="1" dirty="0" err="1"/>
              <a:t>рік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менше</a:t>
            </a:r>
            <a:r>
              <a:rPr lang="ru-RU" altLang="ru-RU" sz="1800" b="1" dirty="0"/>
              <a:t> 250мм</a:t>
            </a:r>
          </a:p>
        </p:txBody>
      </p:sp>
      <p:pic>
        <p:nvPicPr>
          <p:cNvPr id="22532" name="Picture 5" descr="1350294847_tundra.jpg">
            <a:extLst>
              <a:ext uri="{FF2B5EF4-FFF2-40B4-BE49-F238E27FC236}">
                <a16:creationId xmlns:a16="http://schemas.microsoft.com/office/drawing/2014/main" id="{CEB63B23-38F9-4193-8528-AB6C2D663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9" y="3429000"/>
            <a:ext cx="5842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F853D58-6A41-40B4-AA5B-BB1C06441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ru-RU" sz="4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Грунти</a:t>
            </a:r>
            <a:endParaRPr lang="ru-RU" altLang="ru-RU" sz="4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E266C48-8966-4724-BC6F-005E646D81B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447800"/>
            <a:ext cx="3960440" cy="4573488"/>
          </a:xfrm>
        </p:spPr>
        <p:txBody>
          <a:bodyPr/>
          <a:lstStyle/>
          <a:p>
            <a:pPr eaLnBrk="1" hangingPunct="1"/>
            <a:r>
              <a:rPr lang="ru-RU" altLang="ru-RU" sz="2400" dirty="0"/>
              <a:t>У </a:t>
            </a:r>
            <a:r>
              <a:rPr lang="ru-RU" altLang="ru-RU" sz="2400" dirty="0" err="1"/>
              <a:t>тундрі</a:t>
            </a:r>
            <a:r>
              <a:rPr lang="ru-RU" altLang="ru-RU" sz="2400" dirty="0"/>
              <a:t> і </a:t>
            </a:r>
            <a:r>
              <a:rPr lang="ru-RU" altLang="ru-RU" sz="2400" dirty="0" err="1"/>
              <a:t>лісотундрі</a:t>
            </a:r>
            <a:r>
              <a:rPr lang="ru-RU" altLang="ru-RU" sz="2400" dirty="0"/>
              <a:t> </a:t>
            </a:r>
            <a:r>
              <a:rPr lang="ru-RU" altLang="ru-RU" sz="2400" dirty="0" err="1"/>
              <a:t>утворюються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малопотужні</a:t>
            </a:r>
            <a:r>
              <a:rPr lang="ru-RU" altLang="ru-RU" sz="2400" dirty="0"/>
              <a:t> </a:t>
            </a:r>
            <a:r>
              <a:rPr lang="ru-RU" altLang="ru-RU" sz="2400" dirty="0" err="1"/>
              <a:t>тундрові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глейові</a:t>
            </a:r>
            <a:r>
              <a:rPr lang="ru-RU" altLang="ru-RU" sz="2400" dirty="0"/>
              <a:t> грунту. У них </a:t>
            </a:r>
            <a:r>
              <a:rPr lang="ru-RU" altLang="ru-RU" sz="2400" dirty="0" err="1"/>
              <a:t>під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верхнім</a:t>
            </a:r>
            <a:r>
              <a:rPr lang="ru-RU" altLang="ru-RU" sz="2400" dirty="0"/>
              <a:t> горизонтом </a:t>
            </a:r>
            <a:r>
              <a:rPr lang="ru-RU" altLang="ru-RU" sz="2400" dirty="0" err="1"/>
              <a:t>знаходиться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зеленувато-сизий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або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блакитно-сірий</a:t>
            </a:r>
            <a:r>
              <a:rPr lang="ru-RU" altLang="ru-RU" sz="2400" dirty="0"/>
              <a:t> шар, </a:t>
            </a:r>
            <a:r>
              <a:rPr lang="ru-RU" altLang="ru-RU" sz="2400" dirty="0" err="1"/>
              <a:t>іноді</a:t>
            </a:r>
            <a:r>
              <a:rPr lang="ru-RU" altLang="ru-RU" sz="2400" dirty="0"/>
              <a:t> з </a:t>
            </a:r>
            <a:r>
              <a:rPr lang="ru-RU" altLang="ru-RU" sz="2400" dirty="0" err="1"/>
              <a:t>іржавими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плямами</a:t>
            </a:r>
            <a:r>
              <a:rPr lang="ru-RU" altLang="ru-RU" sz="2400" dirty="0"/>
              <a:t> - </a:t>
            </a:r>
            <a:r>
              <a:rPr lang="ru-RU" altLang="ru-RU" sz="2400" dirty="0" err="1"/>
              <a:t>глейові</a:t>
            </a:r>
            <a:r>
              <a:rPr lang="ru-RU" altLang="ru-RU" sz="2400" dirty="0"/>
              <a:t> горизонт, </a:t>
            </a:r>
            <a:r>
              <a:rPr lang="ru-RU" altLang="ru-RU" sz="2400" dirty="0" err="1"/>
              <a:t>або</a:t>
            </a:r>
            <a:r>
              <a:rPr lang="ru-RU" altLang="ru-RU" sz="2400" dirty="0"/>
              <a:t> глей.</a:t>
            </a:r>
          </a:p>
        </p:txBody>
      </p:sp>
      <p:pic>
        <p:nvPicPr>
          <p:cNvPr id="23556" name="Picture 8">
            <a:extLst>
              <a:ext uri="{FF2B5EF4-FFF2-40B4-BE49-F238E27FC236}">
                <a16:creationId xmlns:a16="http://schemas.microsoft.com/office/drawing/2014/main" id="{DD604645-CE3F-41F7-A052-0CD6BEA22C1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20874"/>
            <a:ext cx="3916531" cy="428438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8A8B4B8-03A1-42CA-B001-3697E9F8A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607" y="267575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ru-RU" dirty="0"/>
              <a:t>Флора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24580" name="Picture 7">
            <a:extLst>
              <a:ext uri="{FF2B5EF4-FFF2-40B4-BE49-F238E27FC236}">
                <a16:creationId xmlns:a16="http://schemas.microsoft.com/office/drawing/2014/main" id="{E57B93BF-29C3-4E40-AE42-A5525BAF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0" y="1120105"/>
            <a:ext cx="2283406" cy="251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1">
            <a:extLst>
              <a:ext uri="{FF2B5EF4-FFF2-40B4-BE49-F238E27FC236}">
                <a16:creationId xmlns:a16="http://schemas.microsoft.com/office/drawing/2014/main" id="{4D237D73-152C-4F94-84E4-749E76DCB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127" y="3821940"/>
            <a:ext cx="927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cs typeface="Arial" panose="020B0604020202020204" pitchFamily="34" charset="0"/>
              </a:rPr>
              <a:t>ЯГЕЛЬ</a:t>
            </a:r>
          </a:p>
        </p:txBody>
      </p:sp>
      <p:pic>
        <p:nvPicPr>
          <p:cNvPr id="24582" name="Picture 9">
            <a:extLst>
              <a:ext uri="{FF2B5EF4-FFF2-40B4-BE49-F238E27FC236}">
                <a16:creationId xmlns:a16="http://schemas.microsoft.com/office/drawing/2014/main" id="{DCBDA907-2143-43C6-A6A6-F92A2EC5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85" y="4342170"/>
            <a:ext cx="2283406" cy="20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>
            <a:extLst>
              <a:ext uri="{FF2B5EF4-FFF2-40B4-BE49-F238E27FC236}">
                <a16:creationId xmlns:a16="http://schemas.microsoft.com/office/drawing/2014/main" id="{4CE00EEE-F3CB-484A-9E81-18AB8B58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12" y="847699"/>
            <a:ext cx="3309331" cy="25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14">
            <a:extLst>
              <a:ext uri="{FF2B5EF4-FFF2-40B4-BE49-F238E27FC236}">
                <a16:creationId xmlns:a16="http://schemas.microsoft.com/office/drawing/2014/main" id="{AB761E4A-27C5-4A19-9ED6-9275F8C06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942" y="3392233"/>
            <a:ext cx="1654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</a:p>
        </p:txBody>
      </p:sp>
      <p:pic>
        <p:nvPicPr>
          <p:cNvPr id="24585" name="Picture 10">
            <a:extLst>
              <a:ext uri="{FF2B5EF4-FFF2-40B4-BE49-F238E27FC236}">
                <a16:creationId xmlns:a16="http://schemas.microsoft.com/office/drawing/2014/main" id="{38A13FE3-FCE4-442F-9ECE-2854EB28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89" y="4387727"/>
            <a:ext cx="2355632" cy="176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>
            <a:extLst>
              <a:ext uri="{FF2B5EF4-FFF2-40B4-BE49-F238E27FC236}">
                <a16:creationId xmlns:a16="http://schemas.microsoft.com/office/drawing/2014/main" id="{8BCD2193-A10C-4DCB-9B94-C77EBC32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72" y="4468282"/>
            <a:ext cx="2283406" cy="178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2">
            <a:extLst>
              <a:ext uri="{FF2B5EF4-FFF2-40B4-BE49-F238E27FC236}">
                <a16:creationId xmlns:a16="http://schemas.microsoft.com/office/drawing/2014/main" id="{DAE9D22C-4682-472A-8847-479BAB706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542" y="4021014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МОХИ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BDD1C8E-3B47-4E63-9DD5-35745E5E4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68580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chemeClr val="tx1"/>
                </a:solidFill>
              </a:rPr>
              <a:t>Фауна</a:t>
            </a:r>
          </a:p>
        </p:txBody>
      </p:sp>
      <p:sp>
        <p:nvSpPr>
          <p:cNvPr id="26628" name="Text Box 14">
            <a:extLst>
              <a:ext uri="{FF2B5EF4-FFF2-40B4-BE49-F238E27FC236}">
                <a16:creationId xmlns:a16="http://schemas.microsoft.com/office/drawing/2014/main" id="{262D956C-849C-4FD8-A814-34F2C669B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16" y="3245643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ПОЛЯРНЫЙ ВОВК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29" name="Picture 11">
            <a:extLst>
              <a:ext uri="{FF2B5EF4-FFF2-40B4-BE49-F238E27FC236}">
                <a16:creationId xmlns:a16="http://schemas.microsoft.com/office/drawing/2014/main" id="{EC914DC8-147F-4756-B2A2-75EF5C0E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5" y="907221"/>
            <a:ext cx="2705107" cy="22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>
            <a:extLst>
              <a:ext uri="{FF2B5EF4-FFF2-40B4-BE49-F238E27FC236}">
                <a16:creationId xmlns:a16="http://schemas.microsoft.com/office/drawing/2014/main" id="{7ACC64CA-3143-4EC5-B3FF-DC7392BF3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6975"/>
            <a:ext cx="20161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3">
            <a:extLst>
              <a:ext uri="{FF2B5EF4-FFF2-40B4-BE49-F238E27FC236}">
                <a16:creationId xmlns:a16="http://schemas.microsoft.com/office/drawing/2014/main" id="{5A312BBD-A87B-41DD-BA14-F4541BAD9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76517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ЛЕММІНГ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2" name="Picture 10">
            <a:extLst>
              <a:ext uri="{FF2B5EF4-FFF2-40B4-BE49-F238E27FC236}">
                <a16:creationId xmlns:a16="http://schemas.microsoft.com/office/drawing/2014/main" id="{3FA7440B-BE41-4B44-9286-2A038058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27" y="1145238"/>
            <a:ext cx="2501805" cy="197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12">
            <a:extLst>
              <a:ext uri="{FF2B5EF4-FFF2-40B4-BE49-F238E27FC236}">
                <a16:creationId xmlns:a16="http://schemas.microsoft.com/office/drawing/2014/main" id="{14BCB2B9-0320-4FBA-95A1-07C80C523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3251703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ПІСЕЦ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4" name="Picture 8">
            <a:extLst>
              <a:ext uri="{FF2B5EF4-FFF2-40B4-BE49-F238E27FC236}">
                <a16:creationId xmlns:a16="http://schemas.microsoft.com/office/drawing/2014/main" id="{4F88F130-B767-4D6E-A0C7-62EAEEEB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3" y="2771355"/>
            <a:ext cx="2035734" cy="31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 Box 9">
            <a:extLst>
              <a:ext uri="{FF2B5EF4-FFF2-40B4-BE49-F238E27FC236}">
                <a16:creationId xmlns:a16="http://schemas.microsoft.com/office/drawing/2014/main" id="{74F1C686-F62A-4B95-BD4B-80DF6BE05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032" y="60317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ПІВДЕННИЙ ОЛЕНЬ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6" name="Picture 7">
            <a:extLst>
              <a:ext uri="{FF2B5EF4-FFF2-40B4-BE49-F238E27FC236}">
                <a16:creationId xmlns:a16="http://schemas.microsoft.com/office/drawing/2014/main" id="{2DC4F8EB-47A2-42E2-93B7-EEC4E6AA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97" y="4077853"/>
            <a:ext cx="3076276" cy="20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 Box 10">
            <a:extLst>
              <a:ext uri="{FF2B5EF4-FFF2-40B4-BE49-F238E27FC236}">
                <a16:creationId xmlns:a16="http://schemas.microsoft.com/office/drawing/2014/main" id="{59DA5A46-539B-442F-861A-148BCD57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304" y="6257527"/>
            <a:ext cx="14841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ОВЦЕБИК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661" y="908720"/>
            <a:ext cx="6102678" cy="693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Полярні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приполярні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710463"/>
              </p:ext>
            </p:extLst>
          </p:nvPr>
        </p:nvGraphicFramePr>
        <p:xfrm>
          <a:off x="539552" y="2132857"/>
          <a:ext cx="7848872" cy="361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312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175351" cy="1793167"/>
          </a:xfrm>
        </p:spPr>
        <p:txBody>
          <a:bodyPr/>
          <a:lstStyle/>
          <a:p>
            <a:pPr algn="ctr"/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арктичні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антарктичні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льодовикові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31473"/>
            <a:ext cx="5976664" cy="398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3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77072"/>
            <a:ext cx="9036495" cy="2780928"/>
          </a:xfrm>
        </p:spPr>
        <p:txBody>
          <a:bodyPr/>
          <a:lstStyle/>
          <a:p>
            <a:pPr algn="l"/>
            <a:r>
              <a:rPr lang="ru-RU" sz="1800" dirty="0">
                <a:solidFill>
                  <a:schemeClr val="bg1"/>
                </a:solidFill>
              </a:rPr>
              <a:t>Антарктида — </a:t>
            </a:r>
            <a:r>
              <a:rPr lang="ru-RU" sz="1800" dirty="0" err="1">
                <a:solidFill>
                  <a:schemeClr val="bg1"/>
                </a:solidFill>
              </a:rPr>
              <a:t>найвищий</a:t>
            </a:r>
            <a:r>
              <a:rPr lang="ru-RU" sz="1800" dirty="0">
                <a:solidFill>
                  <a:schemeClr val="bg1"/>
                </a:solidFill>
              </a:rPr>
              <a:t> континент </a:t>
            </a:r>
            <a:r>
              <a:rPr lang="ru-RU" sz="1800" dirty="0" err="1">
                <a:solidFill>
                  <a:schemeClr val="bg1"/>
                </a:solidFill>
              </a:rPr>
              <a:t>Землі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середня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висота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поверхні</a:t>
            </a:r>
            <a:r>
              <a:rPr lang="ru-RU" sz="1800" dirty="0">
                <a:solidFill>
                  <a:schemeClr val="bg1"/>
                </a:solidFill>
              </a:rPr>
              <a:t> континенту над </a:t>
            </a:r>
            <a:r>
              <a:rPr lang="ru-RU" sz="1800" dirty="0" err="1">
                <a:solidFill>
                  <a:schemeClr val="bg1"/>
                </a:solidFill>
              </a:rPr>
              <a:t>рівнем</a:t>
            </a:r>
            <a:r>
              <a:rPr lang="ru-RU" sz="1800" dirty="0">
                <a:solidFill>
                  <a:schemeClr val="bg1"/>
                </a:solidFill>
              </a:rPr>
              <a:t> моря становить </a:t>
            </a:r>
            <a:r>
              <a:rPr lang="ru-RU" sz="1800" dirty="0" err="1">
                <a:solidFill>
                  <a:schemeClr val="bg1"/>
                </a:solidFill>
              </a:rPr>
              <a:t>понад</a:t>
            </a:r>
            <a:r>
              <a:rPr lang="ru-RU" sz="1800" dirty="0">
                <a:solidFill>
                  <a:schemeClr val="bg1"/>
                </a:solidFill>
              </a:rPr>
              <a:t> 2000 м, а в </a:t>
            </a:r>
            <a:r>
              <a:rPr lang="ru-RU" sz="1800" dirty="0" err="1">
                <a:solidFill>
                  <a:schemeClr val="bg1"/>
                </a:solidFill>
              </a:rPr>
              <a:t>центрі</a:t>
            </a:r>
            <a:r>
              <a:rPr lang="ru-RU" sz="1800" dirty="0">
                <a:solidFill>
                  <a:schemeClr val="bg1"/>
                </a:solidFill>
              </a:rPr>
              <a:t> континенту </a:t>
            </a:r>
            <a:r>
              <a:rPr lang="ru-RU" sz="1800" dirty="0" err="1">
                <a:solidFill>
                  <a:schemeClr val="bg1"/>
                </a:solidFill>
              </a:rPr>
              <a:t>досягає</a:t>
            </a:r>
            <a:r>
              <a:rPr lang="ru-RU" sz="1800" dirty="0">
                <a:solidFill>
                  <a:schemeClr val="bg1"/>
                </a:solidFill>
              </a:rPr>
              <a:t> 4000 </a:t>
            </a:r>
            <a:r>
              <a:rPr lang="ru-RU" sz="1800" dirty="0" err="1">
                <a:solidFill>
                  <a:schemeClr val="bg1"/>
                </a:solidFill>
              </a:rPr>
              <a:t>метрів</a:t>
            </a:r>
            <a:r>
              <a:rPr lang="ru-RU" sz="1800" dirty="0">
                <a:solidFill>
                  <a:schemeClr val="bg1"/>
                </a:solidFill>
              </a:rPr>
              <a:t>. 99,5 % </a:t>
            </a:r>
            <a:r>
              <a:rPr lang="ru-RU" sz="1800" dirty="0" err="1">
                <a:solidFill>
                  <a:schemeClr val="bg1"/>
                </a:solidFill>
              </a:rPr>
              <a:t>поверхні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покриває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материковий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лід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товщиною</a:t>
            </a:r>
            <a:r>
              <a:rPr lang="ru-RU" sz="1800" dirty="0">
                <a:solidFill>
                  <a:schemeClr val="bg1"/>
                </a:solidFill>
              </a:rPr>
              <a:t> до 4776 м (</a:t>
            </a:r>
            <a:r>
              <a:rPr lang="ru-RU" sz="1800" dirty="0" err="1">
                <a:solidFill>
                  <a:schemeClr val="bg1"/>
                </a:solidFill>
              </a:rPr>
              <a:t>середня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товщина</a:t>
            </a:r>
            <a:r>
              <a:rPr lang="ru-RU" sz="1800" dirty="0">
                <a:solidFill>
                  <a:schemeClr val="bg1"/>
                </a:solidFill>
              </a:rPr>
              <a:t> 1880 м), </a:t>
            </a:r>
            <a:r>
              <a:rPr lang="ru-RU" sz="1800" dirty="0" err="1">
                <a:solidFill>
                  <a:schemeClr val="bg1"/>
                </a:solidFill>
              </a:rPr>
              <a:t>який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піднімається</a:t>
            </a:r>
            <a:r>
              <a:rPr lang="ru-RU" sz="1800" dirty="0">
                <a:solidFill>
                  <a:schemeClr val="bg1"/>
                </a:solidFill>
              </a:rPr>
              <a:t> до 4010 м (в </a:t>
            </a:r>
            <a:r>
              <a:rPr lang="ru-RU" sz="1800" dirty="0" err="1">
                <a:solidFill>
                  <a:schemeClr val="bg1"/>
                </a:solidFill>
              </a:rPr>
              <a:t>середньому</a:t>
            </a:r>
            <a:r>
              <a:rPr lang="ru-RU" sz="1800" dirty="0">
                <a:solidFill>
                  <a:schemeClr val="bg1"/>
                </a:solidFill>
              </a:rPr>
              <a:t> до 2040 м), </a:t>
            </a:r>
            <a:r>
              <a:rPr lang="ru-RU" sz="1800" dirty="0" err="1">
                <a:solidFill>
                  <a:schemeClr val="bg1"/>
                </a:solidFill>
              </a:rPr>
              <a:t>під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яким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прихований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континентальний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рельєф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лише</a:t>
            </a:r>
            <a:r>
              <a:rPr lang="ru-RU" sz="1800" dirty="0">
                <a:solidFill>
                  <a:schemeClr val="bg1"/>
                </a:solidFill>
              </a:rPr>
              <a:t> 0,3 % (</a:t>
            </a:r>
            <a:r>
              <a:rPr lang="ru-RU" sz="1800" dirty="0" err="1">
                <a:solidFill>
                  <a:schemeClr val="bg1"/>
                </a:solidFill>
              </a:rPr>
              <a:t>близько</a:t>
            </a:r>
            <a:r>
              <a:rPr lang="ru-RU" sz="1800" dirty="0">
                <a:solidFill>
                  <a:schemeClr val="bg1"/>
                </a:solidFill>
              </a:rPr>
              <a:t> 40 тис. км ²) </a:t>
            </a:r>
            <a:r>
              <a:rPr lang="ru-RU" sz="1800" dirty="0" err="1">
                <a:solidFill>
                  <a:schemeClr val="bg1"/>
                </a:solidFill>
              </a:rPr>
              <a:t>її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площі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вільні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льоду</a:t>
            </a:r>
            <a:r>
              <a:rPr lang="ru-RU" sz="1800" dirty="0">
                <a:solidFill>
                  <a:schemeClr val="bg1"/>
                </a:solidFill>
              </a:rPr>
              <a:t> — в основному в </a:t>
            </a:r>
            <a:r>
              <a:rPr lang="ru-RU" sz="1800" dirty="0" err="1">
                <a:solidFill>
                  <a:schemeClr val="bg1"/>
                </a:solidFill>
              </a:rPr>
              <a:t>Західній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Антарктиді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Трансантарктичних</a:t>
            </a:r>
            <a:r>
              <a:rPr lang="ru-RU" sz="1800" dirty="0">
                <a:solidFill>
                  <a:schemeClr val="bg1"/>
                </a:solidFill>
              </a:rPr>
              <a:t> горах: </a:t>
            </a:r>
            <a:r>
              <a:rPr lang="ru-RU" sz="1800" dirty="0" err="1">
                <a:solidFill>
                  <a:schemeClr val="bg1"/>
                </a:solidFill>
              </a:rPr>
              <a:t>острови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ділянки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узбережжя</a:t>
            </a:r>
            <a:r>
              <a:rPr lang="ru-RU" sz="1800" dirty="0">
                <a:solidFill>
                  <a:schemeClr val="bg1"/>
                </a:solidFill>
              </a:rPr>
              <a:t>, так </a:t>
            </a:r>
            <a:r>
              <a:rPr lang="ru-RU" sz="1800" dirty="0" err="1">
                <a:solidFill>
                  <a:schemeClr val="bg1"/>
                </a:solidFill>
              </a:rPr>
              <a:t>звані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оази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окремі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гребені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гірські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вершини</a:t>
            </a:r>
            <a:r>
              <a:rPr lang="ru-RU" sz="1800" dirty="0">
                <a:solidFill>
                  <a:schemeClr val="bg1"/>
                </a:solidFill>
              </a:rPr>
              <a:t> (</a:t>
            </a:r>
            <a:r>
              <a:rPr lang="ru-RU" sz="1800" dirty="0" err="1">
                <a:solidFill>
                  <a:schemeClr val="bg1"/>
                </a:solidFill>
              </a:rPr>
              <a:t>нунатаки</a:t>
            </a:r>
            <a:r>
              <a:rPr lang="ru-RU" sz="1800" dirty="0">
                <a:solidFill>
                  <a:schemeClr val="bg1"/>
                </a:solidFill>
              </a:rPr>
              <a:t>),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підносяться</a:t>
            </a:r>
            <a:r>
              <a:rPr lang="ru-RU" sz="1800" dirty="0">
                <a:solidFill>
                  <a:schemeClr val="bg1"/>
                </a:solidFill>
              </a:rPr>
              <a:t> над </a:t>
            </a:r>
            <a:r>
              <a:rPr lang="ru-RU" sz="1800" dirty="0" err="1">
                <a:solidFill>
                  <a:schemeClr val="bg1"/>
                </a:solidFill>
              </a:rPr>
              <a:t>крижаною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поверхнею</a:t>
            </a:r>
            <a:r>
              <a:rPr lang="ru-RU" sz="18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089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5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04664"/>
            <a:ext cx="4572000" cy="5760640"/>
          </a:xfrm>
        </p:spPr>
        <p:txBody>
          <a:bodyPr/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Антарктичний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льодовиковий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14 млн. Км2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Середня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потужність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Антарктичного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льодовикового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покриву</a:t>
            </a:r>
            <a:r>
              <a:rPr lang="ru-RU" sz="2000" dirty="0">
                <a:solidFill>
                  <a:schemeClr val="bg1"/>
                </a:solidFill>
              </a:rPr>
              <a:t> -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1600 м,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середня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висота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поверхні</a:t>
            </a:r>
            <a:r>
              <a:rPr lang="ru-RU" sz="2000" dirty="0">
                <a:solidFill>
                  <a:schemeClr val="bg1"/>
                </a:solidFill>
              </a:rPr>
              <a:t> над </a:t>
            </a:r>
            <a:r>
              <a:rPr lang="ru-RU" sz="2000" dirty="0" err="1">
                <a:solidFill>
                  <a:schemeClr val="bg1"/>
                </a:solidFill>
              </a:rPr>
              <a:t>рівнем</a:t>
            </a:r>
            <a:r>
              <a:rPr lang="ru-RU" sz="2000" dirty="0">
                <a:solidFill>
                  <a:schemeClr val="bg1"/>
                </a:solidFill>
              </a:rPr>
              <a:t> моря -2040 м (максимальна -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4000 м)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потужність</a:t>
            </a:r>
            <a:r>
              <a:rPr lang="ru-RU" sz="2000" dirty="0">
                <a:solidFill>
                  <a:schemeClr val="bg1"/>
                </a:solidFill>
              </a:rPr>
              <a:t> Гренландского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льодовикового</a:t>
            </a:r>
            <a:r>
              <a:rPr lang="ru-RU" sz="2000" dirty="0">
                <a:solidFill>
                  <a:schemeClr val="bg1"/>
                </a:solidFill>
              </a:rPr>
              <a:t> щита - </a:t>
            </a:r>
            <a:r>
              <a:rPr lang="ru-RU" sz="2000" dirty="0" err="1">
                <a:solidFill>
                  <a:schemeClr val="bg1"/>
                </a:solidFill>
              </a:rPr>
              <a:t>близько</a:t>
            </a:r>
            <a:r>
              <a:rPr lang="ru-RU" sz="2000" dirty="0">
                <a:solidFill>
                  <a:schemeClr val="bg1"/>
                </a:solidFill>
              </a:rPr>
              <a:t> 2300 м, </a:t>
            </a:r>
            <a:r>
              <a:rPr lang="ru-RU" sz="2000" dirty="0" err="1">
                <a:solidFill>
                  <a:schemeClr val="bg1"/>
                </a:solidFill>
              </a:rPr>
              <a:t>висота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досягає</a:t>
            </a:r>
            <a:r>
              <a:rPr lang="ru-RU" sz="2000" dirty="0">
                <a:solidFill>
                  <a:schemeClr val="bg1"/>
                </a:solidFill>
              </a:rPr>
              <a:t> 3231 м.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-У </a:t>
            </a:r>
            <a:r>
              <a:rPr lang="ru-RU" sz="2000" dirty="0" err="1">
                <a:solidFill>
                  <a:schemeClr val="bg1"/>
                </a:solidFill>
              </a:rPr>
              <a:t>лідників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куполів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Нової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інших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арктичних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островів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товщина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сягає</a:t>
            </a:r>
            <a:r>
              <a:rPr lang="ru-RU" sz="2000" dirty="0">
                <a:solidFill>
                  <a:schemeClr val="bg1"/>
                </a:solidFill>
              </a:rPr>
              <a:t> 300-400 м, а абсолютна </a:t>
            </a:r>
            <a:r>
              <a:rPr lang="ru-RU" sz="2000" dirty="0" err="1">
                <a:solidFill>
                  <a:schemeClr val="bg1"/>
                </a:solidFill>
              </a:rPr>
              <a:t>висота</a:t>
            </a:r>
            <a:r>
              <a:rPr lang="ru-RU" sz="2000" dirty="0">
                <a:solidFill>
                  <a:schemeClr val="bg1"/>
                </a:solidFill>
              </a:rPr>
              <a:t> -1000 м і </a:t>
            </a:r>
            <a:r>
              <a:rPr lang="ru-RU" sz="2000" dirty="0" err="1">
                <a:solidFill>
                  <a:schemeClr val="bg1"/>
                </a:solidFill>
              </a:rPr>
              <a:t>кілька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більш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404664"/>
            <a:ext cx="47709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4293096"/>
            <a:ext cx="8856983" cy="2448272"/>
          </a:xfrm>
        </p:spPr>
        <p:txBody>
          <a:bodyPr/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Річний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радіаційної</a:t>
            </a:r>
            <a:r>
              <a:rPr lang="ru-RU" sz="2000" dirty="0">
                <a:solidFill>
                  <a:schemeClr val="bg1"/>
                </a:solidFill>
              </a:rPr>
              <a:t> балансом1: </a:t>
            </a:r>
            <a:r>
              <a:rPr lang="en-US" sz="2000" dirty="0">
                <a:solidFill>
                  <a:schemeClr val="bg1"/>
                </a:solidFill>
              </a:rPr>
              <a:t>R = - (200-400) </a:t>
            </a:r>
            <a:r>
              <a:rPr lang="ru-RU" sz="2000" dirty="0">
                <a:solidFill>
                  <a:schemeClr val="bg1"/>
                </a:solidFill>
              </a:rPr>
              <a:t>МДж / м2</a:t>
            </a:r>
            <a:br>
              <a:rPr lang="ru-RU" sz="2000" dirty="0">
                <a:solidFill>
                  <a:schemeClr val="bg1"/>
                </a:solidFill>
              </a:rPr>
            </a:b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Середня</a:t>
            </a:r>
            <a:r>
              <a:rPr lang="ru-RU" sz="2000" dirty="0">
                <a:solidFill>
                  <a:schemeClr val="bg1"/>
                </a:solidFill>
              </a:rPr>
              <a:t> температура </a:t>
            </a:r>
            <a:r>
              <a:rPr lang="ru-RU" sz="2000" dirty="0" err="1">
                <a:solidFill>
                  <a:schemeClr val="bg1"/>
                </a:solidFill>
              </a:rPr>
              <a:t>повітря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всіх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місяців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нижче</a:t>
            </a:r>
            <a:r>
              <a:rPr lang="ru-RU" sz="2000" dirty="0">
                <a:solidFill>
                  <a:schemeClr val="bg1"/>
                </a:solidFill>
              </a:rPr>
              <a:t> 0 ° С </a:t>
            </a:r>
            <a:br>
              <a:rPr lang="ru-RU" sz="2000" dirty="0">
                <a:solidFill>
                  <a:schemeClr val="bg1"/>
                </a:solidFill>
              </a:rPr>
            </a:b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-В </a:t>
            </a:r>
            <a:r>
              <a:rPr lang="ru-RU" sz="2000" dirty="0" err="1">
                <a:solidFill>
                  <a:schemeClr val="bg1"/>
                </a:solidFill>
              </a:rPr>
              <a:t>центрі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Антарктичного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влітку</a:t>
            </a:r>
            <a:r>
              <a:rPr lang="ru-RU" sz="2000" dirty="0">
                <a:solidFill>
                  <a:schemeClr val="bg1"/>
                </a:solidFill>
              </a:rPr>
              <a:t> вона </a:t>
            </a:r>
            <a:r>
              <a:rPr lang="ru-RU" sz="2000" dirty="0" err="1">
                <a:solidFill>
                  <a:schemeClr val="bg1"/>
                </a:solidFill>
              </a:rPr>
              <a:t>дорівнює</a:t>
            </a:r>
            <a:r>
              <a:rPr lang="ru-RU" sz="2000" dirty="0">
                <a:solidFill>
                  <a:schemeClr val="bg1"/>
                </a:solidFill>
              </a:rPr>
              <a:t> - (30-50)°С.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err="1">
                <a:solidFill>
                  <a:schemeClr val="bg1"/>
                </a:solidFill>
              </a:rPr>
              <a:t>взимку</a:t>
            </a:r>
            <a:r>
              <a:rPr lang="ru-RU" sz="2000" dirty="0">
                <a:solidFill>
                  <a:schemeClr val="bg1"/>
                </a:solidFill>
              </a:rPr>
              <a:t> - (60-70) ° С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Зареєстрований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tmin</a:t>
            </a:r>
            <a:r>
              <a:rPr lang="ru-RU" sz="2000" dirty="0">
                <a:solidFill>
                  <a:schemeClr val="bg1"/>
                </a:solidFill>
              </a:rPr>
              <a:t>= -89,2 </a:t>
            </a:r>
            <a:r>
              <a:rPr lang="ru-RU" sz="2000" dirty="0"/>
              <a:t>° </a:t>
            </a: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5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712967" cy="1728192"/>
          </a:xfrm>
        </p:spPr>
        <p:txBody>
          <a:bodyPr/>
          <a:lstStyle/>
          <a:p>
            <a:pPr algn="l"/>
            <a:r>
              <a:rPr lang="ru-RU" sz="2000" dirty="0" err="1">
                <a:solidFill>
                  <a:schemeClr val="bg1"/>
                </a:solidFill>
              </a:rPr>
              <a:t>Позитивний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радіобаланс</a:t>
            </a:r>
            <a:r>
              <a:rPr lang="ru-RU" sz="2000" dirty="0">
                <a:solidFill>
                  <a:schemeClr val="bg1"/>
                </a:solidFill>
              </a:rPr>
              <a:t> (250-400 МДж / м2),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Але з </a:t>
            </a:r>
            <a:r>
              <a:rPr lang="ru-RU" sz="2000" dirty="0" err="1">
                <a:solidFill>
                  <a:schemeClr val="bg1"/>
                </a:solidFill>
              </a:rPr>
              <a:t>жовтня</a:t>
            </a:r>
            <a:r>
              <a:rPr lang="ru-RU" sz="2000" dirty="0">
                <a:solidFill>
                  <a:schemeClr val="bg1"/>
                </a:solidFill>
              </a:rPr>
              <a:t> по </a:t>
            </a:r>
            <a:r>
              <a:rPr lang="ru-RU" sz="2000" dirty="0" err="1">
                <a:solidFill>
                  <a:schemeClr val="bg1"/>
                </a:solidFill>
              </a:rPr>
              <a:t>квітень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негативні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значення</a:t>
            </a:r>
            <a:r>
              <a:rPr lang="ru-RU" sz="2000" dirty="0">
                <a:solidFill>
                  <a:schemeClr val="bg1"/>
                </a:solidFill>
              </a:rPr>
              <a:t>; </a:t>
            </a:r>
            <a:r>
              <a:rPr lang="en-US" sz="2000" dirty="0">
                <a:solidFill>
                  <a:schemeClr val="bg1"/>
                </a:solidFill>
              </a:rPr>
              <a:t>t2 = 2-4  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У приатлантические </a:t>
            </a:r>
            <a:r>
              <a:rPr lang="ru-RU" sz="2000" dirty="0" err="1">
                <a:solidFill>
                  <a:schemeClr val="bg1"/>
                </a:solidFill>
              </a:rPr>
              <a:t>секторі</a:t>
            </a:r>
            <a:r>
              <a:rPr lang="ru-RU" sz="2000" dirty="0">
                <a:solidFill>
                  <a:schemeClr val="bg1"/>
                </a:solidFill>
              </a:rPr>
              <a:t> Арктики </a:t>
            </a:r>
            <a:r>
              <a:rPr lang="ru-RU" sz="2000" dirty="0" err="1">
                <a:solidFill>
                  <a:schemeClr val="bg1"/>
                </a:solidFill>
              </a:rPr>
              <a:t>клімат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відносно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м'який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t1 = - (20-25)  </a:t>
            </a:r>
            <a:r>
              <a:rPr lang="ru-RU" sz="2000" dirty="0">
                <a:solidFill>
                  <a:schemeClr val="bg1"/>
                </a:solidFill>
              </a:rPr>
              <a:t>С; </a:t>
            </a:r>
            <a:r>
              <a:rPr lang="en-US" sz="2000" dirty="0">
                <a:solidFill>
                  <a:schemeClr val="bg1"/>
                </a:solidFill>
              </a:rPr>
              <a:t>K</a:t>
            </a:r>
            <a:r>
              <a:rPr lang="ru-RU" sz="2000" dirty="0">
                <a:solidFill>
                  <a:schemeClr val="bg1"/>
                </a:solidFill>
              </a:rPr>
              <a:t>к = 4-5), </a:t>
            </a:r>
            <a:r>
              <a:rPr lang="ru-RU" sz="2000" dirty="0" err="1">
                <a:solidFill>
                  <a:schemeClr val="bg1"/>
                </a:solidFill>
              </a:rPr>
              <a:t>зволоження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підвищено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r = 150-200 </a:t>
            </a:r>
            <a:r>
              <a:rPr lang="ru-RU" sz="2000" dirty="0">
                <a:solidFill>
                  <a:schemeClr val="bg1"/>
                </a:solidFill>
              </a:rPr>
              <a:t>мм і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480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0092" y="1248911"/>
            <a:ext cx="4743338" cy="462952"/>
          </a:xfrm>
        </p:spPr>
        <p:txBody>
          <a:bodyPr/>
          <a:lstStyle/>
          <a:p>
            <a:pPr algn="ctr"/>
            <a:r>
              <a:rPr lang="vi-VN" sz="1800" dirty="0">
                <a:solidFill>
                  <a:schemeClr val="bg1"/>
                </a:solidFill>
              </a:rPr>
              <a:t>Антаркти́чні оази</a:t>
            </a:r>
            <a:r>
              <a:rPr lang="uk-UA" sz="1800" dirty="0" err="1">
                <a:solidFill>
                  <a:schemeClr val="bg1"/>
                </a:solidFill>
              </a:rPr>
              <a:t>си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83" y="1877496"/>
            <a:ext cx="4024227" cy="259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EFE2AE-49BE-4847-BF18-DE9F94CE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4" y="1371058"/>
            <a:ext cx="4449631" cy="33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297</TotalTime>
  <Words>687</Words>
  <Application>Microsoft Office PowerPoint</Application>
  <PresentationFormat>Экран (4:3)</PresentationFormat>
  <Paragraphs>69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Arial</vt:lpstr>
      <vt:lpstr>Calibri</vt:lpstr>
      <vt:lpstr>Constantia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Воздушный поток</vt:lpstr>
      <vt:lpstr>Глобус</vt:lpstr>
      <vt:lpstr>Поток</vt:lpstr>
      <vt:lpstr>1_Воздушный поток</vt:lpstr>
      <vt:lpstr>1_Глобус</vt:lpstr>
      <vt:lpstr>Полярні та приполярні ландшафти</vt:lpstr>
      <vt:lpstr>Презентация PowerPoint</vt:lpstr>
      <vt:lpstr>Полярні та приполярні ландшафти</vt:lpstr>
      <vt:lpstr>Полярні арктичні та антарктичні льодовикові ландшафти</vt:lpstr>
      <vt:lpstr>Антарктида — найвищий континент Землі, середня висота поверхні континенту над рівнем моря становить понад 2000 м, а в центрі континенту досягає 4000 метрів. 99,5 % поверхні покриває материковий лід товщиною до 4776 м (середня товщина 1880 м), який піднімається до 4010 м (в середньому до 2040 м), під яким прихований континентальний рельєф і лише 0,3 % (близько 40 тис. км ²) її площі вільні від льоду — в основному в Західній Антарктиді і Трансантарктичних горах: острови, ділянки узбережжя, так звані оази і окремі гребені і гірські вершини (нунатаки), що підносяться над крижаною поверхнею.</vt:lpstr>
      <vt:lpstr>-Антарктичний льодовиковий покрив,  14 млн. Км2 -Середня потужність Антарктичного льодовикового покриву -  понад 1600 м, - середня висота поверхні над рівнем моря -2040 м (максимальна - понад 4000 м) - потужність Гренландского  льодовикового щита - близько 2300 м, висота досягає 3231 м.  -У лідників куполів Нової Землі та інших арктичних островів  товщина льоду сягає 300-400 м, а абсолютна висота -1000 м і кілька більш. </vt:lpstr>
      <vt:lpstr>-Річний радіаційної балансом1: R = - (200-400) МДж / м2  -Середня температура повітря всіх місяців нижче 0 ° С   -В центрі Антарктичного покриву влітку вона дорівнює - (30-50)°С. взимку - (60-70) ° С -Зареєстрований tmin= -89,2 °   </vt:lpstr>
      <vt:lpstr>Позитивний радіобаланс (250-400 МДж / м2),  Але з жовтня по квітень має негативні  значення; t2 = 2-4    У приатлантические секторі Арктики клімат відносно м'який (t1 = - (20-25)  С; Kк = 4-5), зволоження підвищено (r = 150-200 мм і більше) </vt:lpstr>
      <vt:lpstr>Антаркти́чні оазиси</vt:lpstr>
      <vt:lpstr>Презентация PowerPoint</vt:lpstr>
      <vt:lpstr>Полярные внеледниковые ландшафты </vt:lpstr>
      <vt:lpstr>Щорічна продукція фітомаси що не перевищує  0,2-0,3 т / га, а її запаси - близько 1,5 т / га (переважає підземна частина). </vt:lpstr>
      <vt:lpstr>Презентация PowerPoint</vt:lpstr>
      <vt:lpstr>Рослинний покрив слабо розвинений, відомі декілька десятків видів судинних рослин - низькорослих (5-10 см) кріофітних трав (полярний мак, крупка, Фиппса, тонконіг). </vt:lpstr>
      <vt:lpstr>Презентация PowerPoint</vt:lpstr>
      <vt:lpstr>Презентация PowerPoint</vt:lpstr>
      <vt:lpstr>Презентация PowerPoint</vt:lpstr>
      <vt:lpstr>Презентация PowerPoint</vt:lpstr>
      <vt:lpstr>Субарктиці тепло і вологозабезпеченість зростають в порівнянні з Арктикою; R підвищуется від 500 МДж / м на півночі до 1000 МДж / м2 на півдні, t2 від 3-4 до 10-12 ° С. </vt:lpstr>
      <vt:lpstr>CУБАРКТИЧНІ (ТУНДРОВІ) ТА БОРЕАЛЬНО-СУБАРКТИЧНІ КОНТИНЕНТАЛЬНІ (ЛІСОТУНДРОВІ) ЛАНДШАФТИ</vt:lpstr>
      <vt:lpstr>Зона лесотундр неширокою смугою простягнулася вздовж південного кордону тундрової зони.</vt:lpstr>
      <vt:lpstr>Клімат</vt:lpstr>
      <vt:lpstr>Температура та опади </vt:lpstr>
      <vt:lpstr>Грунти</vt:lpstr>
      <vt:lpstr>Флора </vt:lpstr>
      <vt:lpstr>Фауна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Полярні арктичні та антарктичні льодовикові ландшафти</dc:title>
  <dc:creator>Admin</dc:creator>
  <cp:lastModifiedBy>Natalia</cp:lastModifiedBy>
  <cp:revision>23</cp:revision>
  <dcterms:created xsi:type="dcterms:W3CDTF">2019-03-21T18:14:21Z</dcterms:created>
  <dcterms:modified xsi:type="dcterms:W3CDTF">2022-04-17T10:17:34Z</dcterms:modified>
</cp:coreProperties>
</file>