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Соціальна відповідальність у системі сталого розвитку 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6878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83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Понятійний апарат: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1" y="2057400"/>
            <a:ext cx="6073346" cy="4038600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Сталий розвиток </a:t>
            </a:r>
            <a:r>
              <a:rPr lang="uk-UA" dirty="0" smtClean="0"/>
              <a:t>передбачає збалансованість розвитку </a:t>
            </a:r>
            <a:r>
              <a:rPr lang="uk-UA" b="1" i="1" dirty="0" smtClean="0">
                <a:solidFill>
                  <a:srgbClr val="FF0000"/>
                </a:solidFill>
              </a:rPr>
              <a:t>економічної, екологічної та соціальної систем </a:t>
            </a:r>
            <a:r>
              <a:rPr lang="uk-UA" dirty="0" smtClean="0"/>
              <a:t>і одночасну їх здатність до саморегуляції та відтворення. 	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Соціальна відповідальність </a:t>
            </a:r>
            <a:r>
              <a:rPr lang="uk-UA" dirty="0" smtClean="0"/>
              <a:t>– це волевиявлення, яке визначається певною поведінкою щодо дотримання усвідомлених обмежень та соціальних норм, гарантує безпеку та прогресивний розвиток, забезпечує узгодження інтересів суб’єктів управлінні суспільними відносинами. 	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347" y="2287545"/>
            <a:ext cx="4539050" cy="2935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1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Групова типологія соціальної відповідальності: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99745"/>
              </p:ext>
            </p:extLst>
          </p:nvPr>
        </p:nvGraphicFramePr>
        <p:xfrm>
          <a:off x="1143000" y="2057400"/>
          <a:ext cx="9872664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54"/>
                <a:gridCol w="2487827"/>
                <a:gridCol w="62953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Тип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b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Груповий рівень</a:t>
                      </a:r>
                      <a:endParaRPr lang="ru-RU" sz="1800" b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 smtClean="0"/>
                        <a:t>Корпоративна соціальна відповідальність.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2.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b="1" kern="1200" noProof="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Суспільний рівень </a:t>
                      </a:r>
                      <a:endParaRPr lang="uk-UA" sz="1800" b="1" kern="1200" noProof="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Соціальну відповідальність суспільства за гідний рівень життя нинішнього і майбутнього поколінь </a:t>
                      </a:r>
                      <a:endParaRPr lang="uk-UA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noProof="0" dirty="0" smtClean="0">
                          <a:solidFill>
                            <a:srgbClr val="00B0F0"/>
                          </a:solidFill>
                        </a:rPr>
                        <a:t>Державний рівень</a:t>
                      </a:r>
                      <a:endParaRPr lang="uk-UA" b="1" noProof="0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Кращі шляхи досягнення сталого, соціального та людського розвитку. </a:t>
                      </a:r>
                      <a:endParaRPr lang="uk-UA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noProof="0" dirty="0" smtClean="0">
                          <a:solidFill>
                            <a:srgbClr val="00B0F0"/>
                          </a:solidFill>
                        </a:rPr>
                        <a:t>Глобальний рівень</a:t>
                      </a:r>
                      <a:endParaRPr lang="uk-UA" b="1" noProof="0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Пріоритети світового розвитку, людської цивілізації завдяки міжнародним домовленостям щодо запровадження сталого розвитку </a:t>
                      </a:r>
                      <a:endParaRPr lang="uk-UA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81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У залежності </a:t>
            </a:r>
            <a:r>
              <a:rPr lang="uk-UA" sz="3200" b="1" dirty="0" smtClean="0"/>
              <a:t>від видів соціальних норм </a:t>
            </a:r>
            <a:r>
              <a:rPr lang="uk-UA" sz="3200" dirty="0" smtClean="0"/>
              <a:t>виділяють такі </a:t>
            </a:r>
            <a:r>
              <a:rPr lang="uk-UA" sz="3200" b="1" dirty="0" smtClean="0"/>
              <a:t>різновиди </a:t>
            </a:r>
            <a:r>
              <a:rPr lang="uk-UA" sz="3200" dirty="0" smtClean="0"/>
              <a:t>соціальної відповідальності: 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20795" y="2362199"/>
            <a:ext cx="4754880" cy="2794687"/>
          </a:xfrm>
        </p:spPr>
        <p:txBody>
          <a:bodyPr/>
          <a:lstStyle/>
          <a:p>
            <a:r>
              <a:rPr lang="uk-UA" dirty="0" smtClean="0"/>
              <a:t>моральна відповідальність,</a:t>
            </a:r>
          </a:p>
          <a:p>
            <a:r>
              <a:rPr lang="uk-UA" dirty="0" smtClean="0"/>
              <a:t> релігійна відповідальність, </a:t>
            </a:r>
          </a:p>
          <a:p>
            <a:r>
              <a:rPr lang="uk-UA" dirty="0" smtClean="0"/>
              <a:t>дисциплінарна відповідальність, </a:t>
            </a:r>
          </a:p>
          <a:p>
            <a:r>
              <a:rPr lang="uk-UA" dirty="0" smtClean="0"/>
              <a:t>політична відповідальність,</a:t>
            </a:r>
          </a:p>
          <a:p>
            <a:r>
              <a:rPr lang="uk-UA" dirty="0" smtClean="0"/>
              <a:t> правова відповідальність. 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203" y="1843215"/>
            <a:ext cx="3080673" cy="3692612"/>
          </a:xfrm>
        </p:spPr>
      </p:pic>
    </p:spTree>
    <p:extLst>
      <p:ext uri="{BB962C8B-B14F-4D97-AF65-F5344CB8AC3E}">
        <p14:creationId xmlns:p14="http://schemas.microsoft.com/office/powerpoint/2010/main" val="358577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Спільні риси соціальної та правової відповідальності: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1. Як будь-яка соціальна, так і юридична відповідальність є засобом гарантування та охорони суспільних відносин;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2. Вони встановлюються певними суб'єктами та гарантуються певними засобами;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3. Є засобами гарантування прав людини та суспільних інтересів;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4. Мають динамічний характер, тобто розвиваються та трансформуються разом із суспільними відносинами;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5. Існують у певній сфері та регламентуються певним різновидом соціальних норм;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6. Переслідують досягнення певної мети та мають функціональну спрямованість;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7. Передбачають настання певних наслідків для порушника; </a:t>
            </a:r>
          </a:p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8. Виробляють повагу до прав та свобод людини і є проявами культури суспільства. </a:t>
            </a:r>
            <a:endParaRPr lang="uk-UA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20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Відмінності соціальної та правової відповідальності: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882224"/>
              </p:ext>
            </p:extLst>
          </p:nvPr>
        </p:nvGraphicFramePr>
        <p:xfrm>
          <a:off x="698157" y="1884406"/>
          <a:ext cx="10348784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1281"/>
                <a:gridCol w="524750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u="none" strike="noStrike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Юридична відповідальність </a:t>
                      </a:r>
                      <a:r>
                        <a:rPr lang="uk-UA" sz="1800" b="0" i="0" u="none" strike="noStrike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u="none" strike="noStrike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Соціальна відповідальність </a:t>
                      </a:r>
                      <a:r>
                        <a:rPr lang="uk-UA" sz="1800" b="0" i="0" u="none" strike="noStrike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Призначається компетентними органами держави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Призначається недержавними структурами 	</a:t>
                      </a:r>
                    </a:p>
                    <a:p>
                      <a:pPr algn="ctr"/>
                      <a:endParaRPr lang="uk-UA" noProof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Передбачається правовими нормами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Регламентується соціальними нормами 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Має примусовий характер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є засобом примусу 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Застосовується відповідно до нормативного процесу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Регламентується у довільному порядку 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Maє</a:t>
                      </a: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визначений вид і форму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Має довільну форму 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Пов'язана з державно-владною діяльністю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Пов'язана із засобами суспільного впливу 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Настає незалежно від розуміння змісту норм суб'єктами та ставлення до них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Настає у результаті порушення норм у залежності від розуміння їх змісту і ставлення до них 	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Має правовий характер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Існує у різних видах 	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8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особи </a:t>
            </a:r>
            <a:r>
              <a:rPr lang="ru-RU" dirty="0" err="1"/>
              <a:t>має</a:t>
            </a:r>
            <a:r>
              <a:rPr lang="ru-RU" dirty="0"/>
              <a:t> ряд форм </a:t>
            </a:r>
            <a:r>
              <a:rPr lang="ru-RU" dirty="0" err="1"/>
              <a:t>прояву</a:t>
            </a:r>
            <a:r>
              <a:rPr lang="ru-RU" dirty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>
                <a:solidFill>
                  <a:srgbClr val="002060"/>
                </a:solidFill>
              </a:rPr>
              <a:t>Пряма соціальна відповідальність </a:t>
            </a:r>
            <a:r>
              <a:rPr lang="uk-UA" dirty="0" smtClean="0">
                <a:solidFill>
                  <a:srgbClr val="002060"/>
                </a:solidFill>
              </a:rPr>
              <a:t>являє собою безпосереднє відношення та вплив суб’єкта на об’єкт конкретного соціального зв’язку (об’єкт соціальних дій). </a:t>
            </a:r>
          </a:p>
          <a:p>
            <a:pPr algn="just"/>
            <a:r>
              <a:rPr lang="uk-UA" b="1" dirty="0" smtClean="0">
                <a:solidFill>
                  <a:srgbClr val="002060"/>
                </a:solidFill>
              </a:rPr>
              <a:t>Зворотна соціальна відповідальність </a:t>
            </a:r>
            <a:r>
              <a:rPr lang="uk-UA" dirty="0" smtClean="0">
                <a:solidFill>
                  <a:srgbClr val="002060"/>
                </a:solidFill>
              </a:rPr>
              <a:t>передбачає взаємний вплив об’єкта соціальних </a:t>
            </a:r>
            <a:r>
              <a:rPr lang="uk-UA" dirty="0" err="1" smtClean="0">
                <a:solidFill>
                  <a:srgbClr val="002060"/>
                </a:solidFill>
              </a:rPr>
              <a:t>зв’язків</a:t>
            </a:r>
            <a:r>
              <a:rPr lang="uk-UA" dirty="0" smtClean="0">
                <a:solidFill>
                  <a:srgbClr val="002060"/>
                </a:solidFill>
              </a:rPr>
              <a:t> на їх суб’єкт. </a:t>
            </a:r>
          </a:p>
          <a:p>
            <a:pPr algn="just"/>
            <a:r>
              <a:rPr lang="uk-UA" b="1" dirty="0" smtClean="0">
                <a:solidFill>
                  <a:srgbClr val="002060"/>
                </a:solidFill>
              </a:rPr>
              <a:t>Відкрита соціальна відповідальність </a:t>
            </a:r>
            <a:r>
              <a:rPr lang="uk-UA" dirty="0" smtClean="0">
                <a:solidFill>
                  <a:srgbClr val="002060"/>
                </a:solidFill>
              </a:rPr>
              <a:t>носить публічний характер та проявляється у вчинках носіїв соціально відповідальної поведінки. </a:t>
            </a:r>
          </a:p>
          <a:p>
            <a:pPr algn="just"/>
            <a:r>
              <a:rPr lang="uk-UA" b="1" dirty="0" smtClean="0">
                <a:solidFill>
                  <a:srgbClr val="002060"/>
                </a:solidFill>
              </a:rPr>
              <a:t>Прихована відповідальність </a:t>
            </a:r>
            <a:r>
              <a:rPr lang="uk-UA" dirty="0" smtClean="0">
                <a:solidFill>
                  <a:srgbClr val="002060"/>
                </a:solidFill>
              </a:rPr>
              <a:t>являє собою таку форму соціальних </a:t>
            </a:r>
            <a:r>
              <a:rPr lang="uk-UA" dirty="0" err="1" smtClean="0">
                <a:solidFill>
                  <a:srgbClr val="002060"/>
                </a:solidFill>
              </a:rPr>
              <a:t>зв’язків</a:t>
            </a:r>
            <a:r>
              <a:rPr lang="uk-UA" dirty="0" smtClean="0">
                <a:solidFill>
                  <a:srgbClr val="002060"/>
                </a:solidFill>
              </a:rPr>
              <a:t>, за якої їх суб’єкт бажає уникнути відкритості, гласності, публічності. </a:t>
            </a:r>
          </a:p>
          <a:p>
            <a:pPr algn="just"/>
            <a:r>
              <a:rPr lang="uk-UA" b="1" dirty="0" smtClean="0">
                <a:solidFill>
                  <a:srgbClr val="002060"/>
                </a:solidFill>
              </a:rPr>
              <a:t>Безпосередня соціальна відповідальність особи </a:t>
            </a:r>
            <a:r>
              <a:rPr lang="uk-UA" dirty="0" smtClean="0">
                <a:solidFill>
                  <a:srgbClr val="002060"/>
                </a:solidFill>
              </a:rPr>
              <a:t>– це та, виникнення і розвиток якої обумовлений внутрішніми якостями, </a:t>
            </a:r>
            <a:r>
              <a:rPr lang="uk-UA" dirty="0" err="1" smtClean="0">
                <a:solidFill>
                  <a:srgbClr val="002060"/>
                </a:solidFill>
              </a:rPr>
              <a:t>здатностями</a:t>
            </a:r>
            <a:r>
              <a:rPr lang="uk-UA" dirty="0" smtClean="0">
                <a:solidFill>
                  <a:srgbClr val="002060"/>
                </a:solidFill>
              </a:rPr>
              <a:t> і установками.</a:t>
            </a:r>
          </a:p>
          <a:p>
            <a:pPr algn="just"/>
            <a:r>
              <a:rPr lang="uk-UA" b="1" dirty="0" smtClean="0">
                <a:solidFill>
                  <a:srgbClr val="002060"/>
                </a:solidFill>
              </a:rPr>
              <a:t>Опосередкована соціальна відповідальність особи </a:t>
            </a:r>
            <a:r>
              <a:rPr lang="uk-UA" dirty="0" smtClean="0">
                <a:solidFill>
                  <a:srgbClr val="002060"/>
                </a:solidFill>
              </a:rPr>
              <a:t>обумовлена дією чинників зовнішнього середовища (умовами життя та роботи, особливими обставинами тощо). </a:t>
            </a:r>
            <a:endParaRPr lang="uk-U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55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 чого все починається?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b="1" dirty="0" smtClean="0"/>
              <a:t>Соціальна держава </a:t>
            </a:r>
            <a:r>
              <a:rPr lang="uk-UA" sz="2800" dirty="0" smtClean="0"/>
              <a:t>– це сучасний тип правової держави, що поєднує волю і владу з метою забезпечення благополуччя особистості і благоденства суспільства. </a:t>
            </a:r>
            <a:endParaRPr lang="uk-UA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957" y="1890385"/>
            <a:ext cx="4754563" cy="3565922"/>
          </a:xfrm>
        </p:spPr>
      </p:pic>
    </p:spTree>
    <p:extLst>
      <p:ext uri="{BB962C8B-B14F-4D97-AF65-F5344CB8AC3E}">
        <p14:creationId xmlns:p14="http://schemas.microsoft.com/office/powerpoint/2010/main" val="347581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Шість основних ініціатив соціально-відповідальної діяльності організації за </a:t>
            </a:r>
            <a:r>
              <a:rPr lang="uk-UA" dirty="0" err="1" smtClean="0"/>
              <a:t>Френком</a:t>
            </a:r>
            <a:r>
              <a:rPr lang="uk-UA" dirty="0" smtClean="0"/>
              <a:t> </a:t>
            </a:r>
            <a:r>
              <a:rPr lang="uk-UA" dirty="0" err="1" smtClean="0"/>
              <a:t>Котлером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02920" indent="-45720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002060"/>
                </a:solidFill>
              </a:rPr>
              <a:t>Благодійні справи </a:t>
            </a:r>
            <a:r>
              <a:rPr lang="uk-UA" dirty="0" smtClean="0">
                <a:solidFill>
                  <a:srgbClr val="002060"/>
                </a:solidFill>
              </a:rPr>
              <a:t>- залучення уваги суспільства до певної соціальної потреби або допомога у зборі коштів, залучення учасників та волонтерів;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002060"/>
                </a:solidFill>
              </a:rPr>
              <a:t>Благодійний маркетинг </a:t>
            </a:r>
            <a:r>
              <a:rPr lang="uk-UA" dirty="0" smtClean="0">
                <a:solidFill>
                  <a:srgbClr val="002060"/>
                </a:solidFill>
              </a:rPr>
              <a:t>- зобов’язання робити внески або відраховувати відсотки від обсягів продажу на благодійну справу; Соціальна відповідальність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002060"/>
                </a:solidFill>
              </a:rPr>
              <a:t>Корпоративний соціальний маркетинг </a:t>
            </a:r>
            <a:r>
              <a:rPr lang="uk-UA" dirty="0" smtClean="0">
                <a:solidFill>
                  <a:srgbClr val="002060"/>
                </a:solidFill>
              </a:rPr>
              <a:t>– підтримка кампаній з покращення суспільного здоров’я або безпеки, та сприяння захисту навколишнього середовища;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002060"/>
                </a:solidFill>
              </a:rPr>
              <a:t>Корпоративна філантропія </a:t>
            </a:r>
            <a:r>
              <a:rPr lang="uk-UA" dirty="0" smtClean="0">
                <a:solidFill>
                  <a:srgbClr val="002060"/>
                </a:solidFill>
              </a:rPr>
              <a:t>– пожертви безпосередньо благодійній організації, як правило у вигляді грошових грантів, подарунків та/або товарів і послуг;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002060"/>
                </a:solidFill>
              </a:rPr>
              <a:t>Волонтерська робота в інтересах суспільства </a:t>
            </a:r>
            <a:r>
              <a:rPr lang="uk-UA" dirty="0" smtClean="0">
                <a:solidFill>
                  <a:srgbClr val="002060"/>
                </a:solidFill>
              </a:rPr>
              <a:t>– підтримка і заохочення працівників допомагати місцевим громадським організаціям та ініціативам;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002060"/>
                </a:solidFill>
              </a:rPr>
              <a:t>Соціально-етичні підходи до ведення бізнесу </a:t>
            </a:r>
            <a:r>
              <a:rPr lang="uk-UA" dirty="0" smtClean="0">
                <a:solidFill>
                  <a:srgbClr val="002060"/>
                </a:solidFill>
              </a:rPr>
              <a:t>– впровадження практики ведення бізнесу і інвестиції, що сприяють росту .</a:t>
            </a:r>
            <a:endParaRPr lang="uk-U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61718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37</TotalTime>
  <Words>594</Words>
  <Application>Microsoft Office PowerPoint</Application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Corbel</vt:lpstr>
      <vt:lpstr>Базис</vt:lpstr>
      <vt:lpstr>Соціальна відповідальність у системі сталого розвитку </vt:lpstr>
      <vt:lpstr>Понятійний апарат:</vt:lpstr>
      <vt:lpstr>Групова типологія соціальної відповідальності:</vt:lpstr>
      <vt:lpstr>У залежності від видів соціальних норм виділяють такі різновиди соціальної відповідальності: </vt:lpstr>
      <vt:lpstr>Спільні риси соціальної та правової відповідальності:</vt:lpstr>
      <vt:lpstr>Відмінності соціальної та правової відповідальності:</vt:lpstr>
      <vt:lpstr>Соціальна відповідальність особи має ряд форм прояву: </vt:lpstr>
      <vt:lpstr>З чого все починається?</vt:lpstr>
      <vt:lpstr>Шість основних ініціатив соціально-відповідальної діяльності організації за Френком Котлером:</vt:lpstr>
      <vt:lpstr>Дякую за увагу!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Соціальна відповідальність у системі сталого розвитку </dc:title>
  <dc:creator>Учетная запись Майкрософт</dc:creator>
  <cp:lastModifiedBy>Учетная запись Майкрософт</cp:lastModifiedBy>
  <cp:revision>6</cp:revision>
  <dcterms:created xsi:type="dcterms:W3CDTF">2023-09-06T08:06:05Z</dcterms:created>
  <dcterms:modified xsi:type="dcterms:W3CDTF">2023-09-06T11:40:17Z</dcterms:modified>
</cp:coreProperties>
</file>