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7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B584CE5-88FC-44C5-B409-C7B8F263A0EE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D188501-D740-477A-8202-8F4DA07C993A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 4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Лісомисливське районування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За </a:t>
            </a:r>
            <a:r>
              <a:rPr lang="ru-RU" dirty="0" err="1" smtClean="0"/>
              <a:t>географічну</a:t>
            </a:r>
            <a:r>
              <a:rPr lang="ru-RU" dirty="0" smtClean="0"/>
              <a:t> основу </a:t>
            </a:r>
            <a:r>
              <a:rPr lang="ru-RU" dirty="0" err="1" smtClean="0"/>
              <a:t>лісомисливського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взяте</a:t>
            </a:r>
            <a:r>
              <a:rPr lang="ru-RU" dirty="0" smtClean="0"/>
              <a:t> </a:t>
            </a:r>
            <a:r>
              <a:rPr lang="ru-RU" dirty="0" err="1" smtClean="0"/>
              <a:t>лісогосподарське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, </a:t>
            </a:r>
            <a:r>
              <a:rPr lang="ru-RU" dirty="0" err="1" smtClean="0"/>
              <a:t>запропоноване</a:t>
            </a:r>
            <a:r>
              <a:rPr lang="ru-RU" dirty="0" smtClean="0"/>
              <a:t> П.С. Пастернаком, Р.Г. </a:t>
            </a:r>
            <a:r>
              <a:rPr lang="ru-RU" dirty="0" err="1" smtClean="0"/>
              <a:t>Кисельовим</a:t>
            </a:r>
            <a:r>
              <a:rPr lang="ru-RU" dirty="0" smtClean="0"/>
              <a:t>, С.А. </a:t>
            </a:r>
            <a:r>
              <a:rPr lang="ru-RU" dirty="0" err="1" smtClean="0"/>
              <a:t>Генсіруком</a:t>
            </a:r>
            <a:r>
              <a:rPr lang="ru-RU" dirty="0" smtClean="0"/>
              <a:t> та </a:t>
            </a:r>
            <a:r>
              <a:rPr lang="ru-RU" dirty="0" err="1" smtClean="0"/>
              <a:t>опрацьоване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завданям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 </a:t>
            </a:r>
            <a:r>
              <a:rPr lang="ru-RU" dirty="0" err="1" smtClean="0"/>
              <a:t>виконавцями</a:t>
            </a:r>
            <a:r>
              <a:rPr lang="ru-RU" dirty="0" smtClean="0"/>
              <a:t> теми № 20 І.М. </a:t>
            </a:r>
            <a:r>
              <a:rPr lang="ru-RU" dirty="0" err="1" smtClean="0"/>
              <a:t>Шейгасом</a:t>
            </a:r>
            <a:r>
              <a:rPr lang="ru-RU" dirty="0" smtClean="0"/>
              <a:t>, М.С. </a:t>
            </a:r>
            <a:r>
              <a:rPr lang="ru-RU" dirty="0" err="1" smtClean="0"/>
              <a:t>Гунчаком</a:t>
            </a:r>
            <a:r>
              <a:rPr lang="ru-RU" dirty="0" smtClean="0"/>
              <a:t>, В.Д. Бондаренко (М. </a:t>
            </a:r>
            <a:r>
              <a:rPr lang="ru-RU" dirty="0" err="1" smtClean="0"/>
              <a:t>Чернявським</a:t>
            </a:r>
            <a:r>
              <a:rPr lang="ru-RU" dirty="0" smtClean="0"/>
              <a:t>). На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макрорайонування</a:t>
            </a:r>
            <a:r>
              <a:rPr lang="ru-RU" dirty="0" smtClean="0"/>
              <a:t> </a:t>
            </a:r>
            <a:r>
              <a:rPr lang="ru-RU" dirty="0" err="1" smtClean="0"/>
              <a:t>виділена</a:t>
            </a:r>
            <a:r>
              <a:rPr lang="ru-RU" dirty="0" smtClean="0"/>
              <a:t> одна зона </a:t>
            </a:r>
            <a:r>
              <a:rPr lang="ru-RU" dirty="0" err="1" smtClean="0"/>
              <a:t>рівнинних</a:t>
            </a:r>
            <a:r>
              <a:rPr lang="ru-RU" dirty="0" smtClean="0"/>
              <a:t> </a:t>
            </a:r>
            <a:r>
              <a:rPr lang="ru-RU" dirty="0" err="1" smtClean="0"/>
              <a:t>лісів</a:t>
            </a:r>
            <a:r>
              <a:rPr lang="ru-RU" dirty="0" smtClean="0"/>
              <a:t> та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гірських</a:t>
            </a:r>
            <a:r>
              <a:rPr lang="ru-RU" dirty="0" smtClean="0"/>
              <a:t> – </a:t>
            </a:r>
            <a:r>
              <a:rPr lang="ru-RU" dirty="0" err="1" smtClean="0"/>
              <a:t>Карпати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Крим</a:t>
            </a:r>
            <a:r>
              <a:rPr lang="ru-RU" dirty="0" smtClean="0"/>
              <a:t>. </a:t>
            </a:r>
          </a:p>
          <a:p>
            <a:pPr algn="just"/>
            <a:r>
              <a:rPr lang="ru-RU" b="1" dirty="0" err="1" smtClean="0"/>
              <a:t>Поліська</a:t>
            </a:r>
            <a:r>
              <a:rPr lang="ru-RU" b="1" dirty="0" smtClean="0"/>
              <a:t> </a:t>
            </a:r>
            <a:r>
              <a:rPr lang="ru-RU" b="1" dirty="0" err="1" smtClean="0"/>
              <a:t>лісомисливська</a:t>
            </a:r>
            <a:r>
              <a:rPr lang="ru-RU" b="1" dirty="0" smtClean="0"/>
              <a:t> зона </a:t>
            </a:r>
            <a:r>
              <a:rPr lang="ru-RU" dirty="0" err="1" smtClean="0"/>
              <a:t>розташована</a:t>
            </a:r>
            <a:r>
              <a:rPr lang="ru-RU" dirty="0" smtClean="0"/>
              <a:t> в </a:t>
            </a:r>
            <a:r>
              <a:rPr lang="ru-RU" dirty="0" err="1" smtClean="0"/>
              <a:t>північній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та </a:t>
            </a:r>
            <a:r>
              <a:rPr lang="ru-RU" dirty="0" err="1" smtClean="0"/>
              <a:t>складає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20 %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. </a:t>
            </a:r>
            <a:r>
              <a:rPr lang="ru-RU" dirty="0" err="1" smtClean="0"/>
              <a:t>Лісистість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 </a:t>
            </a:r>
            <a:r>
              <a:rPr lang="ru-RU" dirty="0" err="1" smtClean="0"/>
              <a:t>змінюється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10 до 60 %.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лісової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Полісся</a:t>
            </a:r>
            <a:r>
              <a:rPr lang="ru-RU" dirty="0" smtClean="0"/>
              <a:t> </a:t>
            </a:r>
            <a:r>
              <a:rPr lang="ru-RU" dirty="0" err="1" smtClean="0"/>
              <a:t>зайнята</a:t>
            </a:r>
            <a:r>
              <a:rPr lang="ru-RU" dirty="0" smtClean="0"/>
              <a:t> </a:t>
            </a:r>
            <a:r>
              <a:rPr lang="ru-RU" dirty="0" err="1" smtClean="0"/>
              <a:t>хвойними</a:t>
            </a:r>
            <a:r>
              <a:rPr lang="ru-RU" dirty="0" smtClean="0"/>
              <a:t> (62,6 %), </a:t>
            </a:r>
            <a:r>
              <a:rPr lang="ru-RU" dirty="0" err="1" smtClean="0"/>
              <a:t>менша</a:t>
            </a:r>
            <a:r>
              <a:rPr lang="ru-RU" dirty="0" smtClean="0"/>
              <a:t> – </a:t>
            </a:r>
            <a:r>
              <a:rPr lang="ru-RU" dirty="0" err="1" smtClean="0"/>
              <a:t>листяними</a:t>
            </a:r>
            <a:r>
              <a:rPr lang="ru-RU" dirty="0" smtClean="0"/>
              <a:t> (14,1 %) та </a:t>
            </a:r>
            <a:r>
              <a:rPr lang="ru-RU" dirty="0" err="1" smtClean="0"/>
              <a:t>змішаними</a:t>
            </a:r>
            <a:r>
              <a:rPr lang="ru-RU" dirty="0" smtClean="0"/>
              <a:t> (23,3 %) </a:t>
            </a:r>
            <a:r>
              <a:rPr lang="ru-RU" dirty="0" err="1" smtClean="0"/>
              <a:t>лісами</a:t>
            </a:r>
            <a:r>
              <a:rPr lang="ru-RU" dirty="0" smtClean="0"/>
              <a:t>. За </a:t>
            </a:r>
            <a:r>
              <a:rPr lang="ru-RU" dirty="0" err="1" smtClean="0"/>
              <a:t>наявністю</a:t>
            </a:r>
            <a:r>
              <a:rPr lang="ru-RU" dirty="0" smtClean="0"/>
              <a:t> </a:t>
            </a:r>
            <a:r>
              <a:rPr lang="ru-RU" dirty="0" err="1" smtClean="0"/>
              <a:t>запасів</a:t>
            </a:r>
            <a:r>
              <a:rPr lang="ru-RU" dirty="0" smtClean="0"/>
              <a:t>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деревно-чагарникових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для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М.П. </a:t>
            </a:r>
            <a:r>
              <a:rPr lang="ru-RU" dirty="0" err="1" smtClean="0"/>
              <a:t>Рудишин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(1987), В.Д. Бондаренко та </a:t>
            </a:r>
            <a:r>
              <a:rPr lang="ru-RU" dirty="0" err="1" smtClean="0"/>
              <a:t>ін</a:t>
            </a:r>
            <a:r>
              <a:rPr lang="ru-RU" dirty="0" smtClean="0"/>
              <a:t>. (1993) </a:t>
            </a:r>
            <a:r>
              <a:rPr lang="ru-RU" dirty="0" err="1" smtClean="0"/>
              <a:t>поділяють</a:t>
            </a:r>
            <a:r>
              <a:rPr lang="ru-RU" dirty="0" smtClean="0"/>
              <a:t> </a:t>
            </a:r>
            <a:r>
              <a:rPr lang="ru-RU" dirty="0" err="1" smtClean="0"/>
              <a:t>лісові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на три </a:t>
            </a:r>
            <a:r>
              <a:rPr lang="ru-RU" dirty="0" err="1" smtClean="0"/>
              <a:t>групи</a:t>
            </a:r>
            <a:r>
              <a:rPr lang="ru-RU" dirty="0" smtClean="0"/>
              <a:t>: </a:t>
            </a:r>
            <a:r>
              <a:rPr lang="ru-RU" dirty="0" err="1" smtClean="0"/>
              <a:t>високопродуктивні</a:t>
            </a:r>
            <a:r>
              <a:rPr lang="ru-RU" dirty="0" smtClean="0"/>
              <a:t>, </a:t>
            </a:r>
            <a:r>
              <a:rPr lang="ru-RU" dirty="0" err="1" smtClean="0"/>
              <a:t>середньопродуктивні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низькопродуктивні</a:t>
            </a:r>
            <a:r>
              <a:rPr lang="ru-RU" dirty="0" smtClean="0"/>
              <a:t>.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лісів</a:t>
            </a:r>
            <a:r>
              <a:rPr lang="ru-RU" dirty="0" smtClean="0"/>
              <a:t> </a:t>
            </a:r>
            <a:r>
              <a:rPr lang="ru-RU" dirty="0" err="1" smtClean="0"/>
              <a:t>Полісся</a:t>
            </a:r>
            <a:r>
              <a:rPr lang="ru-RU" dirty="0" smtClean="0"/>
              <a:t> </a:t>
            </a:r>
            <a:r>
              <a:rPr lang="ru-RU" dirty="0" err="1" smtClean="0"/>
              <a:t>високопродуктивні</a:t>
            </a:r>
            <a:r>
              <a:rPr lang="ru-RU" dirty="0" smtClean="0"/>
              <a:t> </a:t>
            </a:r>
            <a:r>
              <a:rPr lang="ru-RU" dirty="0" err="1" smtClean="0"/>
              <a:t>становлять</a:t>
            </a:r>
            <a:r>
              <a:rPr lang="ru-RU" dirty="0" smtClean="0"/>
              <a:t> 52,8 %, </a:t>
            </a:r>
            <a:r>
              <a:rPr lang="ru-RU" dirty="0" err="1" smtClean="0"/>
              <a:t>середньопродуктивні</a:t>
            </a:r>
            <a:r>
              <a:rPr lang="ru-RU" dirty="0" smtClean="0"/>
              <a:t> – 36,7 %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низькопродуктивні</a:t>
            </a:r>
            <a:r>
              <a:rPr lang="ru-RU" dirty="0" smtClean="0"/>
              <a:t> – 10,5 %. </a:t>
            </a:r>
          </a:p>
          <a:p>
            <a:pPr algn="just"/>
            <a:r>
              <a:rPr lang="ru-RU" dirty="0" err="1" smtClean="0"/>
              <a:t>Найпродуктивнішими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міжлісові</a:t>
            </a:r>
            <a:r>
              <a:rPr lang="ru-RU" dirty="0" smtClean="0"/>
              <a:t> луки, де запаси </a:t>
            </a:r>
            <a:r>
              <a:rPr lang="ru-RU" dirty="0" err="1" smtClean="0"/>
              <a:t>кормів</a:t>
            </a:r>
            <a:r>
              <a:rPr lang="ru-RU" dirty="0" smtClean="0"/>
              <a:t> у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максимального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сягають</a:t>
            </a:r>
            <a:r>
              <a:rPr lang="ru-RU" dirty="0" smtClean="0"/>
              <a:t> 16,2 </a:t>
            </a:r>
            <a:r>
              <a:rPr lang="ru-RU" dirty="0" err="1" smtClean="0"/>
              <a:t>ц</a:t>
            </a:r>
            <a:r>
              <a:rPr lang="ru-RU" dirty="0" smtClean="0"/>
              <a:t>/га (тут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далі</a:t>
            </a:r>
            <a:r>
              <a:rPr lang="ru-RU" dirty="0" smtClean="0"/>
              <a:t> запаси </a:t>
            </a:r>
            <a:r>
              <a:rPr lang="ru-RU" dirty="0" err="1" smtClean="0"/>
              <a:t>кормів</a:t>
            </a:r>
            <a:r>
              <a:rPr lang="ru-RU" dirty="0" smtClean="0"/>
              <a:t> </a:t>
            </a:r>
            <a:r>
              <a:rPr lang="ru-RU" dirty="0" err="1" smtClean="0"/>
              <a:t>подаються</a:t>
            </a:r>
            <a:r>
              <a:rPr lang="ru-RU" dirty="0" smtClean="0"/>
              <a:t> у </a:t>
            </a:r>
            <a:r>
              <a:rPr lang="ru-RU" dirty="0" err="1" smtClean="0"/>
              <a:t>сухій</a:t>
            </a:r>
            <a:r>
              <a:rPr lang="ru-RU" dirty="0" smtClean="0"/>
              <a:t> </a:t>
            </a:r>
            <a:r>
              <a:rPr lang="ru-RU" dirty="0" err="1" smtClean="0"/>
              <a:t>масі</a:t>
            </a:r>
            <a:r>
              <a:rPr lang="ru-RU" dirty="0" smtClean="0"/>
              <a:t>), в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30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. </a:t>
            </a:r>
            <a:r>
              <a:rPr lang="ru-RU" dirty="0" err="1" smtClean="0"/>
              <a:t>Високопродуктивними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 </a:t>
            </a:r>
            <a:r>
              <a:rPr lang="ru-RU" dirty="0" err="1" smtClean="0"/>
              <a:t>насадження</a:t>
            </a:r>
            <a:r>
              <a:rPr lang="ru-RU" dirty="0" smtClean="0"/>
              <a:t> дуба </a:t>
            </a:r>
            <a:r>
              <a:rPr lang="ru-RU" dirty="0" err="1" smtClean="0"/>
              <a:t>і</a:t>
            </a:r>
            <a:r>
              <a:rPr lang="ru-RU" dirty="0" smtClean="0"/>
              <a:t> сосни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зімкненістю</a:t>
            </a:r>
            <a:r>
              <a:rPr lang="ru-RU" dirty="0" smtClean="0"/>
              <a:t> крон 0,3, де у </a:t>
            </a:r>
            <a:r>
              <a:rPr lang="ru-RU" dirty="0" err="1" smtClean="0"/>
              <a:t>складі</a:t>
            </a:r>
            <a:r>
              <a:rPr lang="ru-RU" dirty="0" smtClean="0"/>
              <a:t> травостою 18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(</a:t>
            </a:r>
            <a:r>
              <a:rPr lang="ru-RU" dirty="0" err="1" smtClean="0"/>
              <a:t>переважає</a:t>
            </a:r>
            <a:r>
              <a:rPr lang="ru-RU" dirty="0" smtClean="0"/>
              <a:t> </a:t>
            </a:r>
            <a:r>
              <a:rPr lang="ru-RU" dirty="0" err="1" smtClean="0"/>
              <a:t>куничник</a:t>
            </a:r>
            <a:r>
              <a:rPr lang="ru-RU" dirty="0" smtClean="0"/>
              <a:t>). Запаси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тут </a:t>
            </a:r>
            <a:r>
              <a:rPr lang="ru-RU" dirty="0" err="1" smtClean="0"/>
              <a:t>досягають</a:t>
            </a:r>
            <a:r>
              <a:rPr lang="ru-RU" dirty="0" smtClean="0"/>
              <a:t> 18,9 </a:t>
            </a:r>
            <a:r>
              <a:rPr lang="ru-RU" dirty="0" err="1" smtClean="0"/>
              <a:t>ц</a:t>
            </a:r>
            <a:r>
              <a:rPr lang="ru-RU" dirty="0" smtClean="0"/>
              <a:t>/га, а </a:t>
            </a:r>
            <a:r>
              <a:rPr lang="ru-RU" dirty="0" err="1" smtClean="0"/>
              <a:t>деревно-чагарникових</a:t>
            </a:r>
            <a:r>
              <a:rPr lang="ru-RU" dirty="0" smtClean="0"/>
              <a:t> – 9,8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  <a:r>
              <a:rPr lang="ru-RU" dirty="0" err="1" smtClean="0"/>
              <a:t>Основним</a:t>
            </a:r>
            <a:r>
              <a:rPr lang="ru-RU" dirty="0" smtClean="0"/>
              <a:t> кормом </a:t>
            </a:r>
            <a:r>
              <a:rPr lang="ru-RU" dirty="0" err="1" smtClean="0"/>
              <a:t>є</a:t>
            </a:r>
            <a:r>
              <a:rPr lang="ru-RU" dirty="0" smtClean="0"/>
              <a:t> верба </a:t>
            </a:r>
            <a:r>
              <a:rPr lang="ru-RU" dirty="0" err="1" smtClean="0"/>
              <a:t>козяча</a:t>
            </a:r>
            <a:r>
              <a:rPr lang="ru-RU" dirty="0" smtClean="0"/>
              <a:t> (46,7 %), </a:t>
            </a:r>
            <a:r>
              <a:rPr lang="ru-RU" dirty="0" err="1" smtClean="0"/>
              <a:t>частка</a:t>
            </a:r>
            <a:r>
              <a:rPr lang="ru-RU" dirty="0" smtClean="0"/>
              <a:t> </a:t>
            </a:r>
            <a:r>
              <a:rPr lang="ru-RU" dirty="0" err="1" smtClean="0"/>
              <a:t>вільхи</a:t>
            </a:r>
            <a:r>
              <a:rPr lang="ru-RU" dirty="0" smtClean="0"/>
              <a:t> </a:t>
            </a:r>
            <a:r>
              <a:rPr lang="ru-RU" dirty="0" err="1" smtClean="0"/>
              <a:t>сірої</a:t>
            </a:r>
            <a:r>
              <a:rPr lang="ru-RU" dirty="0" smtClean="0"/>
              <a:t> – 21,4 %, </a:t>
            </a:r>
            <a:r>
              <a:rPr lang="ru-RU" dirty="0" err="1" smtClean="0"/>
              <a:t>берези</a:t>
            </a:r>
            <a:r>
              <a:rPr lang="ru-RU" dirty="0" smtClean="0"/>
              <a:t> </a:t>
            </a:r>
            <a:r>
              <a:rPr lang="ru-RU" dirty="0" err="1" smtClean="0"/>
              <a:t>бородавчатої</a:t>
            </a:r>
            <a:r>
              <a:rPr lang="ru-RU" dirty="0" smtClean="0"/>
              <a:t> – 30,9 %, дуба – 1,0 %.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Високопродуктивними</a:t>
            </a:r>
            <a:r>
              <a:rPr lang="ru-RU" dirty="0" smtClean="0"/>
              <a:t> </a:t>
            </a:r>
            <a:r>
              <a:rPr lang="ru-RU" dirty="0" err="1" smtClean="0"/>
              <a:t>угіддями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змішані</a:t>
            </a:r>
            <a:r>
              <a:rPr lang="ru-RU" dirty="0" smtClean="0"/>
              <a:t> </a:t>
            </a:r>
            <a:r>
              <a:rPr lang="ru-RU" dirty="0" err="1" smtClean="0"/>
              <a:t>березово-грабові</a:t>
            </a:r>
            <a:r>
              <a:rPr lang="ru-RU" dirty="0" smtClean="0"/>
              <a:t> молодняки до 25 </a:t>
            </a:r>
            <a:r>
              <a:rPr lang="ru-RU" dirty="0" err="1" smtClean="0"/>
              <a:t>років</a:t>
            </a:r>
            <a:r>
              <a:rPr lang="ru-RU" dirty="0" smtClean="0"/>
              <a:t>. Запаси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тут </a:t>
            </a:r>
            <a:r>
              <a:rPr lang="ru-RU" dirty="0" err="1" smtClean="0"/>
              <a:t>досягають</a:t>
            </a:r>
            <a:r>
              <a:rPr lang="ru-RU" dirty="0" smtClean="0"/>
              <a:t> 14,2 </a:t>
            </a:r>
            <a:r>
              <a:rPr lang="ru-RU" dirty="0" err="1" smtClean="0"/>
              <a:t>ц</a:t>
            </a:r>
            <a:r>
              <a:rPr lang="ru-RU" dirty="0" smtClean="0"/>
              <a:t>/га, </a:t>
            </a:r>
            <a:r>
              <a:rPr lang="ru-RU" dirty="0" err="1" smtClean="0"/>
              <a:t>деревно-чагарникових</a:t>
            </a:r>
            <a:r>
              <a:rPr lang="ru-RU" dirty="0" smtClean="0"/>
              <a:t> – 17,4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переважає</a:t>
            </a:r>
            <a:r>
              <a:rPr lang="ru-RU" dirty="0" smtClean="0"/>
              <a:t> пахучий колосок, </a:t>
            </a:r>
            <a:r>
              <a:rPr lang="ru-RU" dirty="0" err="1" smtClean="0"/>
              <a:t>щучник</a:t>
            </a:r>
            <a:r>
              <a:rPr lang="ru-RU" dirty="0" smtClean="0"/>
              <a:t> </a:t>
            </a:r>
            <a:r>
              <a:rPr lang="ru-RU" dirty="0" err="1" smtClean="0"/>
              <a:t>дернистий</a:t>
            </a:r>
            <a:r>
              <a:rPr lang="ru-RU" dirty="0" smtClean="0"/>
              <a:t>, </a:t>
            </a:r>
            <a:r>
              <a:rPr lang="ru-RU" dirty="0" err="1" smtClean="0"/>
              <a:t>ожина</a:t>
            </a:r>
            <a:r>
              <a:rPr lang="ru-RU" dirty="0" smtClean="0"/>
              <a:t> волосиста, осока </a:t>
            </a:r>
            <a:r>
              <a:rPr lang="ru-RU" dirty="0" err="1" smtClean="0"/>
              <a:t>лісова</a:t>
            </a:r>
            <a:r>
              <a:rPr lang="ru-RU" dirty="0" smtClean="0"/>
              <a:t>, </a:t>
            </a:r>
            <a:r>
              <a:rPr lang="ru-RU" dirty="0" err="1" smtClean="0"/>
              <a:t>рідше</a:t>
            </a:r>
            <a:r>
              <a:rPr lang="ru-RU" dirty="0" smtClean="0"/>
              <a:t> – орляк, </a:t>
            </a:r>
            <a:r>
              <a:rPr lang="ru-RU" dirty="0" err="1" smtClean="0"/>
              <a:t>веснівка</a:t>
            </a:r>
            <a:r>
              <a:rPr lang="ru-RU" dirty="0" smtClean="0"/>
              <a:t> </a:t>
            </a:r>
            <a:r>
              <a:rPr lang="ru-RU" dirty="0" err="1" smtClean="0"/>
              <a:t>дволиста</a:t>
            </a:r>
            <a:r>
              <a:rPr lang="ru-RU" dirty="0" smtClean="0"/>
              <a:t>, верес </a:t>
            </a:r>
            <a:r>
              <a:rPr lang="ru-RU" dirty="0" err="1" smtClean="0"/>
              <a:t>звичайний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деревних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– 9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. З них </a:t>
            </a:r>
            <a:r>
              <a:rPr lang="ru-RU" dirty="0" err="1" smtClean="0"/>
              <a:t>переважає</a:t>
            </a:r>
            <a:r>
              <a:rPr lang="ru-RU" dirty="0" smtClean="0"/>
              <a:t> </a:t>
            </a:r>
            <a:r>
              <a:rPr lang="ru-RU" dirty="0" err="1" smtClean="0"/>
              <a:t>ліщина</a:t>
            </a:r>
            <a:r>
              <a:rPr lang="ru-RU" dirty="0" smtClean="0"/>
              <a:t> (23,6 %), верба </a:t>
            </a:r>
            <a:r>
              <a:rPr lang="ru-RU" dirty="0" err="1" smtClean="0"/>
              <a:t>козяча</a:t>
            </a:r>
            <a:r>
              <a:rPr lang="ru-RU" dirty="0" smtClean="0"/>
              <a:t> (22,5 %), </a:t>
            </a:r>
            <a:r>
              <a:rPr lang="ru-RU" dirty="0" err="1" smtClean="0"/>
              <a:t>горобина</a:t>
            </a:r>
            <a:r>
              <a:rPr lang="ru-RU" dirty="0" smtClean="0"/>
              <a:t> (18,9 %) та </a:t>
            </a:r>
            <a:r>
              <a:rPr lang="ru-RU" dirty="0" err="1" smtClean="0"/>
              <a:t>вільха</a:t>
            </a:r>
            <a:r>
              <a:rPr lang="ru-RU" dirty="0" smtClean="0"/>
              <a:t> (14,7 %).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зустрічаються</a:t>
            </a:r>
            <a:r>
              <a:rPr lang="ru-RU" dirty="0" smtClean="0"/>
              <a:t> </a:t>
            </a:r>
            <a:r>
              <a:rPr lang="ru-RU" dirty="0" err="1" smtClean="0"/>
              <a:t>рідше</a:t>
            </a:r>
            <a:r>
              <a:rPr lang="ru-RU" dirty="0" smtClean="0"/>
              <a:t> (береза, граб, ясен, дуб, </a:t>
            </a:r>
            <a:r>
              <a:rPr lang="ru-RU" dirty="0" err="1" smtClean="0"/>
              <a:t>бруслина</a:t>
            </a:r>
            <a:r>
              <a:rPr lang="ru-RU" dirty="0" smtClean="0"/>
              <a:t>). </a:t>
            </a:r>
          </a:p>
          <a:p>
            <a:pPr algn="just"/>
            <a:r>
              <a:rPr lang="ru-RU" dirty="0" smtClean="0"/>
              <a:t>За кормовою </a:t>
            </a:r>
            <a:r>
              <a:rPr lang="ru-RU" dirty="0" err="1" smtClean="0"/>
              <a:t>цінністю</a:t>
            </a:r>
            <a:r>
              <a:rPr lang="ru-RU" dirty="0" smtClean="0"/>
              <a:t> на </a:t>
            </a:r>
            <a:r>
              <a:rPr lang="ru-RU" dirty="0" err="1" smtClean="0"/>
              <a:t>першому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стоять злаки (45,8 %), другому – осоки </a:t>
            </a:r>
            <a:r>
              <a:rPr lang="ru-RU" dirty="0" err="1" smtClean="0"/>
              <a:t>і</a:t>
            </a:r>
            <a:r>
              <a:rPr lang="ru-RU" dirty="0" smtClean="0"/>
              <a:t> ситники (32,4 %), </a:t>
            </a:r>
            <a:r>
              <a:rPr lang="ru-RU" dirty="0" err="1" smtClean="0"/>
              <a:t>третьому</a:t>
            </a:r>
            <a:r>
              <a:rPr lang="ru-RU" dirty="0" smtClean="0"/>
              <a:t> – </a:t>
            </a:r>
            <a:r>
              <a:rPr lang="ru-RU" dirty="0" err="1" smtClean="0"/>
              <a:t>різнотрав’я</a:t>
            </a:r>
            <a:r>
              <a:rPr lang="ru-RU" dirty="0" smtClean="0"/>
              <a:t> (21,8 %). </a:t>
            </a:r>
            <a:r>
              <a:rPr lang="ru-RU" dirty="0" err="1" smtClean="0"/>
              <a:t>Значні</a:t>
            </a:r>
            <a:r>
              <a:rPr lang="ru-RU" dirty="0" smtClean="0"/>
              <a:t> запаси </a:t>
            </a:r>
            <a:r>
              <a:rPr lang="ru-RU" dirty="0" err="1" smtClean="0"/>
              <a:t>кормів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сосново-грабові</a:t>
            </a:r>
            <a:r>
              <a:rPr lang="ru-RU" dirty="0" smtClean="0"/>
              <a:t> </a:t>
            </a:r>
            <a:r>
              <a:rPr lang="ru-RU" dirty="0" err="1" smtClean="0"/>
              <a:t>середньовікові</a:t>
            </a:r>
            <a:r>
              <a:rPr lang="ru-RU" dirty="0" smtClean="0"/>
              <a:t> </a:t>
            </a:r>
            <a:r>
              <a:rPr lang="ru-RU" dirty="0" err="1" smtClean="0"/>
              <a:t>насадження</a:t>
            </a:r>
            <a:r>
              <a:rPr lang="ru-RU" dirty="0" smtClean="0"/>
              <a:t>, у </a:t>
            </a:r>
            <a:r>
              <a:rPr lang="ru-RU" dirty="0" err="1" smtClean="0"/>
              <a:t>трав’янистому</a:t>
            </a:r>
            <a:r>
              <a:rPr lang="ru-RU" dirty="0" smtClean="0"/>
              <a:t> </a:t>
            </a:r>
            <a:r>
              <a:rPr lang="ru-RU" dirty="0" err="1" smtClean="0"/>
              <a:t>вкритті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нараховується</a:t>
            </a:r>
            <a:r>
              <a:rPr lang="ru-RU" dirty="0" smtClean="0"/>
              <a:t> 8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Серед</a:t>
            </a:r>
            <a:r>
              <a:rPr lang="ru-RU" dirty="0" smtClean="0"/>
              <a:t> них </a:t>
            </a:r>
            <a:r>
              <a:rPr lang="ru-RU" dirty="0" err="1" smtClean="0"/>
              <a:t>переважає</a:t>
            </a:r>
            <a:r>
              <a:rPr lang="ru-RU" dirty="0" smtClean="0"/>
              <a:t> орляк, </a:t>
            </a:r>
            <a:r>
              <a:rPr lang="ru-RU" dirty="0" err="1" smtClean="0"/>
              <a:t>зелений</a:t>
            </a:r>
            <a:r>
              <a:rPr lang="ru-RU" dirty="0" smtClean="0"/>
              <a:t> мох, </a:t>
            </a:r>
            <a:r>
              <a:rPr lang="ru-RU" dirty="0" err="1" smtClean="0"/>
              <a:t>медяниця</a:t>
            </a:r>
            <a:r>
              <a:rPr lang="ru-RU" dirty="0" smtClean="0"/>
              <a:t> </a:t>
            </a:r>
            <a:r>
              <a:rPr lang="ru-RU" dirty="0" err="1" smtClean="0"/>
              <a:t>вузьколиста</a:t>
            </a:r>
            <a:r>
              <a:rPr lang="ru-RU" dirty="0" smtClean="0"/>
              <a:t>. Запаси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</a:t>
            </a:r>
            <a:r>
              <a:rPr lang="ru-RU" dirty="0" err="1" smtClean="0"/>
              <a:t>досягають</a:t>
            </a:r>
            <a:r>
              <a:rPr lang="ru-RU" dirty="0" smtClean="0"/>
              <a:t> 7,7 </a:t>
            </a:r>
            <a:r>
              <a:rPr lang="ru-RU" dirty="0" err="1" smtClean="0"/>
              <a:t>ц</a:t>
            </a:r>
            <a:r>
              <a:rPr lang="ru-RU" dirty="0" smtClean="0"/>
              <a:t>/га, </a:t>
            </a:r>
            <a:r>
              <a:rPr lang="ru-RU" dirty="0" err="1" smtClean="0"/>
              <a:t>деревно-чагарникових</a:t>
            </a:r>
            <a:r>
              <a:rPr lang="ru-RU" dirty="0" smtClean="0"/>
              <a:t> – 28,9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  <a:r>
              <a:rPr lang="ru-RU" dirty="0" err="1" smtClean="0"/>
              <a:t>Останні</a:t>
            </a:r>
            <a:r>
              <a:rPr lang="ru-RU" dirty="0" smtClean="0"/>
              <a:t> </a:t>
            </a:r>
            <a:r>
              <a:rPr lang="ru-RU" dirty="0" err="1" smtClean="0"/>
              <a:t>представлені</a:t>
            </a:r>
            <a:r>
              <a:rPr lang="ru-RU" dirty="0" smtClean="0"/>
              <a:t> 5 видами (береза – 24,2 %, </a:t>
            </a:r>
            <a:r>
              <a:rPr lang="ru-RU" dirty="0" err="1" smtClean="0"/>
              <a:t>вільха</a:t>
            </a:r>
            <a:r>
              <a:rPr lang="ru-RU" dirty="0" smtClean="0"/>
              <a:t> – 14,6 %, верба – 45,1 %, </a:t>
            </a:r>
            <a:r>
              <a:rPr lang="ru-RU" dirty="0" err="1" smtClean="0"/>
              <a:t>горобина</a:t>
            </a:r>
            <a:r>
              <a:rPr lang="ru-RU" dirty="0" smtClean="0"/>
              <a:t> – 11,0 % </a:t>
            </a:r>
            <a:r>
              <a:rPr lang="ru-RU" dirty="0" err="1" smtClean="0"/>
              <a:t>і</a:t>
            </a:r>
            <a:r>
              <a:rPr lang="ru-RU" dirty="0" smtClean="0"/>
              <a:t> дуб – 5,1 %) Запаси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у </a:t>
            </a:r>
            <a:r>
              <a:rPr lang="ru-RU" dirty="0" err="1" smtClean="0"/>
              <a:t>сосново-березових</a:t>
            </a:r>
            <a:r>
              <a:rPr lang="ru-RU" dirty="0" smtClean="0"/>
              <a:t> </a:t>
            </a:r>
            <a:r>
              <a:rPr lang="ru-RU" dirty="0" err="1" smtClean="0"/>
              <a:t>лісах</a:t>
            </a:r>
            <a:r>
              <a:rPr lang="ru-RU" dirty="0" smtClean="0"/>
              <a:t> </a:t>
            </a:r>
            <a:r>
              <a:rPr lang="ru-RU" dirty="0" err="1" smtClean="0"/>
              <a:t>середнього</a:t>
            </a:r>
            <a:r>
              <a:rPr lang="ru-RU" dirty="0" smtClean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 </a:t>
            </a:r>
            <a:r>
              <a:rPr lang="ru-RU" dirty="0" err="1" smtClean="0"/>
              <a:t>становлять</a:t>
            </a:r>
            <a:r>
              <a:rPr lang="ru-RU" dirty="0" smtClean="0"/>
              <a:t> 12,5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  <a:r>
              <a:rPr lang="ru-RU" dirty="0" err="1" smtClean="0"/>
              <a:t>Це</a:t>
            </a:r>
            <a:r>
              <a:rPr lang="ru-RU" dirty="0" smtClean="0"/>
              <a:t> в основному злаки – </a:t>
            </a:r>
            <a:r>
              <a:rPr lang="ru-RU" dirty="0" err="1" smtClean="0"/>
              <a:t>щучник</a:t>
            </a:r>
            <a:r>
              <a:rPr lang="ru-RU" dirty="0" smtClean="0"/>
              <a:t> </a:t>
            </a:r>
            <a:r>
              <a:rPr lang="ru-RU" dirty="0" err="1" smtClean="0"/>
              <a:t>дернистий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мітлиця</a:t>
            </a:r>
            <a:r>
              <a:rPr lang="ru-RU" dirty="0" smtClean="0"/>
              <a:t> (48,4 %). </a:t>
            </a:r>
            <a:r>
              <a:rPr lang="ru-RU" dirty="0" err="1" smtClean="0"/>
              <a:t>Різнотрав’я</a:t>
            </a:r>
            <a:r>
              <a:rPr lang="ru-RU" dirty="0" smtClean="0"/>
              <a:t> становить 27,8 %, а осоки </a:t>
            </a:r>
            <a:r>
              <a:rPr lang="ru-RU" dirty="0" err="1" smtClean="0"/>
              <a:t>і</a:t>
            </a:r>
            <a:r>
              <a:rPr lang="ru-RU" dirty="0" smtClean="0"/>
              <a:t> ситники – 23,8 %. </a:t>
            </a:r>
            <a:r>
              <a:rPr lang="ru-RU" dirty="0" err="1" smtClean="0"/>
              <a:t>Деревно-чагарникові</a:t>
            </a:r>
            <a:r>
              <a:rPr lang="ru-RU" dirty="0" smtClean="0"/>
              <a:t> корми </a:t>
            </a:r>
            <a:r>
              <a:rPr lang="ru-RU" dirty="0" err="1" smtClean="0"/>
              <a:t>представлені</a:t>
            </a:r>
            <a:r>
              <a:rPr lang="ru-RU" dirty="0" smtClean="0"/>
              <a:t> 4 видами. </a:t>
            </a:r>
            <a:r>
              <a:rPr lang="ru-RU" dirty="0" err="1" smtClean="0"/>
              <a:t>Їх</a:t>
            </a:r>
            <a:r>
              <a:rPr lang="ru-RU" dirty="0" smtClean="0"/>
              <a:t> запас – 20,2 </a:t>
            </a:r>
            <a:r>
              <a:rPr lang="ru-RU" dirty="0" err="1" smtClean="0"/>
              <a:t>ц</a:t>
            </a:r>
            <a:r>
              <a:rPr lang="ru-RU" dirty="0" smtClean="0"/>
              <a:t>/га. В основному – </a:t>
            </a:r>
            <a:r>
              <a:rPr lang="ru-RU" dirty="0" err="1" smtClean="0"/>
              <a:t>це</a:t>
            </a:r>
            <a:r>
              <a:rPr lang="ru-RU" dirty="0" smtClean="0"/>
              <a:t> крушина (38,8 %), верба </a:t>
            </a:r>
            <a:r>
              <a:rPr lang="ru-RU" dirty="0" err="1" smtClean="0"/>
              <a:t>козяча</a:t>
            </a:r>
            <a:r>
              <a:rPr lang="ru-RU" dirty="0" smtClean="0"/>
              <a:t> (34,2 %), </a:t>
            </a:r>
            <a:r>
              <a:rPr lang="ru-RU" dirty="0" err="1" smtClean="0"/>
              <a:t>ліщина</a:t>
            </a:r>
            <a:r>
              <a:rPr lang="ru-RU" dirty="0" smtClean="0"/>
              <a:t> (25,8 %)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незначній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– дуб (1,2 %). </a:t>
            </a:r>
            <a:r>
              <a:rPr lang="ru-RU" dirty="0" err="1" smtClean="0"/>
              <a:t>Високопродуктивними</a:t>
            </a:r>
            <a:r>
              <a:rPr lang="ru-RU" dirty="0" smtClean="0"/>
              <a:t> </a:t>
            </a:r>
            <a:r>
              <a:rPr lang="ru-RU" dirty="0" err="1" smtClean="0"/>
              <a:t>угіддями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хвойних</a:t>
            </a:r>
            <a:r>
              <a:rPr lang="ru-RU" dirty="0" smtClean="0"/>
              <a:t>, </a:t>
            </a:r>
            <a:r>
              <a:rPr lang="ru-RU" dirty="0" err="1" smtClean="0"/>
              <a:t>листяних</a:t>
            </a:r>
            <a:r>
              <a:rPr lang="ru-RU" dirty="0" smtClean="0"/>
              <a:t> та </a:t>
            </a:r>
            <a:r>
              <a:rPr lang="ru-RU" dirty="0" err="1" smtClean="0"/>
              <a:t>змішаних</a:t>
            </a:r>
            <a:r>
              <a:rPr lang="ru-RU" dirty="0" smtClean="0"/>
              <a:t> </a:t>
            </a:r>
            <a:r>
              <a:rPr lang="ru-RU" dirty="0" err="1" smtClean="0"/>
              <a:t>лісів</a:t>
            </a:r>
            <a:r>
              <a:rPr lang="ru-RU" dirty="0" smtClean="0"/>
              <a:t> (</a:t>
            </a:r>
            <a:r>
              <a:rPr lang="ru-RU" dirty="0" err="1" smtClean="0"/>
              <a:t>переважно</a:t>
            </a:r>
            <a:r>
              <a:rPr lang="ru-RU" dirty="0" smtClean="0"/>
              <a:t> молодняки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середньовікові</a:t>
            </a:r>
            <a:r>
              <a:rPr lang="ru-RU" dirty="0" smtClean="0"/>
              <a:t>)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зімкнутістю</a:t>
            </a:r>
            <a:r>
              <a:rPr lang="ru-RU" dirty="0" smtClean="0"/>
              <a:t> крон 0,3-0,6.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До </a:t>
            </a:r>
            <a:r>
              <a:rPr lang="ru-RU" dirty="0" err="1" smtClean="0"/>
              <a:t>середньопродуктивних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належать </a:t>
            </a:r>
            <a:r>
              <a:rPr lang="ru-RU" dirty="0" err="1" smtClean="0"/>
              <a:t>хвойні</a:t>
            </a:r>
            <a:r>
              <a:rPr lang="ru-RU" dirty="0" smtClean="0"/>
              <a:t>, </a:t>
            </a:r>
            <a:r>
              <a:rPr lang="ru-RU" dirty="0" err="1" smtClean="0"/>
              <a:t>листяні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змішані</a:t>
            </a:r>
            <a:r>
              <a:rPr lang="ru-RU" dirty="0" smtClean="0"/>
              <a:t> </a:t>
            </a:r>
            <a:r>
              <a:rPr lang="ru-RU" dirty="0" err="1" smtClean="0"/>
              <a:t>ліси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зімкнутість</a:t>
            </a:r>
            <a:r>
              <a:rPr lang="ru-RU" dirty="0" smtClean="0"/>
              <a:t> крон </a:t>
            </a:r>
            <a:r>
              <a:rPr lang="ru-RU" dirty="0" err="1" smtClean="0"/>
              <a:t>досягає</a:t>
            </a:r>
            <a:r>
              <a:rPr lang="ru-RU" dirty="0" smtClean="0"/>
              <a:t> 0,7-0,8. </a:t>
            </a:r>
            <a:r>
              <a:rPr lang="ru-RU" dirty="0" err="1" smtClean="0"/>
              <a:t>Маса</a:t>
            </a:r>
            <a:r>
              <a:rPr lang="ru-RU" dirty="0" smtClean="0"/>
              <a:t>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тут </a:t>
            </a:r>
            <a:r>
              <a:rPr lang="ru-RU" dirty="0" err="1" smtClean="0"/>
              <a:t>досягає</a:t>
            </a:r>
            <a:r>
              <a:rPr lang="ru-RU" dirty="0" smtClean="0"/>
              <a:t> 11,1 </a:t>
            </a:r>
            <a:r>
              <a:rPr lang="ru-RU" dirty="0" err="1" smtClean="0"/>
              <a:t>ц</a:t>
            </a:r>
            <a:r>
              <a:rPr lang="ru-RU" dirty="0" smtClean="0"/>
              <a:t>/га, </a:t>
            </a:r>
            <a:r>
              <a:rPr lang="ru-RU" dirty="0" err="1" smtClean="0"/>
              <a:t>деревно-чагарникових</a:t>
            </a:r>
            <a:r>
              <a:rPr lang="ru-RU" dirty="0" smtClean="0"/>
              <a:t> – 3,1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за </a:t>
            </a:r>
            <a:r>
              <a:rPr lang="ru-RU" dirty="0" err="1" smtClean="0"/>
              <a:t>масою</a:t>
            </a:r>
            <a:r>
              <a:rPr lang="ru-RU" dirty="0" smtClean="0"/>
              <a:t> </a:t>
            </a:r>
            <a:r>
              <a:rPr lang="ru-RU" dirty="0" err="1" smtClean="0"/>
              <a:t>переважають</a:t>
            </a:r>
            <a:r>
              <a:rPr lang="ru-RU" dirty="0" smtClean="0"/>
              <a:t> </a:t>
            </a:r>
            <a:r>
              <a:rPr lang="ru-RU" dirty="0" err="1" smtClean="0"/>
              <a:t>щучник</a:t>
            </a:r>
            <a:r>
              <a:rPr lang="ru-RU" dirty="0" smtClean="0"/>
              <a:t> </a:t>
            </a:r>
            <a:r>
              <a:rPr lang="ru-RU" dirty="0" err="1" smtClean="0"/>
              <a:t>дернистий</a:t>
            </a:r>
            <a:r>
              <a:rPr lang="ru-RU" dirty="0" smtClean="0"/>
              <a:t>, </a:t>
            </a:r>
            <a:r>
              <a:rPr lang="ru-RU" dirty="0" err="1" smtClean="0"/>
              <a:t>біловус</a:t>
            </a:r>
            <a:r>
              <a:rPr lang="ru-RU" dirty="0" smtClean="0"/>
              <a:t> </a:t>
            </a:r>
            <a:r>
              <a:rPr lang="ru-RU" dirty="0" err="1" smtClean="0"/>
              <a:t>стиснутий</a:t>
            </a:r>
            <a:r>
              <a:rPr lang="ru-RU" dirty="0" smtClean="0"/>
              <a:t>, </a:t>
            </a:r>
            <a:r>
              <a:rPr lang="ru-RU" dirty="0" err="1" smtClean="0"/>
              <a:t>папороть</a:t>
            </a:r>
            <a:r>
              <a:rPr lang="ru-RU" dirty="0" smtClean="0"/>
              <a:t>, 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деревно-чагарникових</a:t>
            </a:r>
            <a:r>
              <a:rPr lang="ru-RU" dirty="0" smtClean="0"/>
              <a:t> – верба (64,3 %) та береза (26,0 %).Запаси дуба </a:t>
            </a:r>
            <a:r>
              <a:rPr lang="ru-RU" dirty="0" err="1" smtClean="0"/>
              <a:t>незначні</a:t>
            </a:r>
            <a:r>
              <a:rPr lang="ru-RU" dirty="0" smtClean="0"/>
              <a:t> (9,7 %). </a:t>
            </a:r>
          </a:p>
          <a:p>
            <a:pPr algn="just"/>
            <a:r>
              <a:rPr lang="ru-RU" dirty="0" err="1" smtClean="0"/>
              <a:t>Середньопродуктивними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змішані</a:t>
            </a:r>
            <a:r>
              <a:rPr lang="ru-RU" dirty="0" smtClean="0"/>
              <a:t> </a:t>
            </a:r>
            <a:r>
              <a:rPr lang="ru-RU" dirty="0" err="1" smtClean="0"/>
              <a:t>дубово-сосново-грабові</a:t>
            </a:r>
            <a:r>
              <a:rPr lang="ru-RU" dirty="0" smtClean="0"/>
              <a:t> </a:t>
            </a:r>
            <a:r>
              <a:rPr lang="ru-RU" dirty="0" err="1" smtClean="0"/>
              <a:t>ліси</a:t>
            </a:r>
            <a:r>
              <a:rPr lang="ru-RU" dirty="0" smtClean="0"/>
              <a:t> </a:t>
            </a:r>
            <a:r>
              <a:rPr lang="ru-RU" dirty="0" err="1" smtClean="0"/>
              <a:t>віком</a:t>
            </a:r>
            <a:r>
              <a:rPr lang="ru-RU" dirty="0" smtClean="0"/>
              <a:t> до 60 </a:t>
            </a:r>
            <a:r>
              <a:rPr lang="ru-RU" dirty="0" err="1" smtClean="0"/>
              <a:t>років</a:t>
            </a:r>
            <a:r>
              <a:rPr lang="ru-RU" dirty="0" smtClean="0"/>
              <a:t>. Запаси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тут в основному </a:t>
            </a:r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10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. За </a:t>
            </a:r>
            <a:r>
              <a:rPr lang="ru-RU" dirty="0" err="1" smtClean="0"/>
              <a:t>біомасою</a:t>
            </a:r>
            <a:r>
              <a:rPr lang="ru-RU" dirty="0" smtClean="0"/>
              <a:t> </a:t>
            </a:r>
            <a:r>
              <a:rPr lang="ru-RU" dirty="0" err="1" smtClean="0"/>
              <a:t>переважає</a:t>
            </a:r>
            <a:r>
              <a:rPr lang="ru-RU" dirty="0" smtClean="0"/>
              <a:t> </a:t>
            </a:r>
            <a:r>
              <a:rPr lang="ru-RU" dirty="0" err="1" smtClean="0"/>
              <a:t>щучник</a:t>
            </a:r>
            <a:r>
              <a:rPr lang="ru-RU" dirty="0" smtClean="0"/>
              <a:t> </a:t>
            </a:r>
            <a:r>
              <a:rPr lang="ru-RU" dirty="0" err="1" smtClean="0"/>
              <a:t>дернистий</a:t>
            </a:r>
            <a:r>
              <a:rPr lang="ru-RU" dirty="0" smtClean="0"/>
              <a:t> (25 %), </a:t>
            </a:r>
            <a:r>
              <a:rPr lang="ru-RU" dirty="0" err="1" smtClean="0"/>
              <a:t>тонконіг</a:t>
            </a:r>
            <a:r>
              <a:rPr lang="ru-RU" dirty="0" smtClean="0"/>
              <a:t> (10 %), осоки (5 %). За кормовою </a:t>
            </a:r>
            <a:r>
              <a:rPr lang="ru-RU" dirty="0" err="1" smtClean="0"/>
              <a:t>цінністю</a:t>
            </a:r>
            <a:r>
              <a:rPr lang="ru-RU" dirty="0" smtClean="0"/>
              <a:t> перше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злакам(73,3 %), друге – осокам </a:t>
            </a:r>
            <a:r>
              <a:rPr lang="ru-RU" dirty="0" err="1" smtClean="0"/>
              <a:t>і</a:t>
            </a:r>
            <a:r>
              <a:rPr lang="ru-RU" dirty="0" smtClean="0"/>
              <a:t> ситникам (19,8 %), </a:t>
            </a:r>
            <a:r>
              <a:rPr lang="ru-RU" dirty="0" err="1" smtClean="0"/>
              <a:t>третє</a:t>
            </a:r>
            <a:r>
              <a:rPr lang="ru-RU" dirty="0" smtClean="0"/>
              <a:t> – </a:t>
            </a:r>
            <a:r>
              <a:rPr lang="ru-RU" dirty="0" err="1" smtClean="0"/>
              <a:t>різнотрав’ю</a:t>
            </a:r>
            <a:r>
              <a:rPr lang="ru-RU" dirty="0" smtClean="0"/>
              <a:t> (6,9 %).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деревно-чагарникових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</a:t>
            </a:r>
            <a:r>
              <a:rPr lang="ru-RU" dirty="0" err="1" smtClean="0"/>
              <a:t>найбільшу</a:t>
            </a:r>
            <a:r>
              <a:rPr lang="ru-RU" dirty="0" smtClean="0"/>
              <a:t> питому вагу </a:t>
            </a:r>
            <a:r>
              <a:rPr lang="ru-RU" dirty="0" err="1" smtClean="0"/>
              <a:t>займає</a:t>
            </a:r>
            <a:r>
              <a:rPr lang="ru-RU" dirty="0" smtClean="0"/>
              <a:t> крушина (57,9 %), </a:t>
            </a:r>
            <a:r>
              <a:rPr lang="ru-RU" dirty="0" err="1" smtClean="0"/>
              <a:t>меншу</a:t>
            </a:r>
            <a:r>
              <a:rPr lang="ru-RU" dirty="0" smtClean="0"/>
              <a:t> – </a:t>
            </a:r>
            <a:r>
              <a:rPr lang="ru-RU" dirty="0" err="1" smtClean="0"/>
              <a:t>ліщина</a:t>
            </a:r>
            <a:r>
              <a:rPr lang="ru-RU" dirty="0" smtClean="0"/>
              <a:t> (19,8 %), верба </a:t>
            </a:r>
            <a:r>
              <a:rPr lang="ru-RU" dirty="0" err="1" smtClean="0"/>
              <a:t>козяча</a:t>
            </a:r>
            <a:r>
              <a:rPr lang="ru-RU" dirty="0" smtClean="0"/>
              <a:t> (15,8 %) та береза (6,5 %). </a:t>
            </a:r>
          </a:p>
          <a:p>
            <a:pPr algn="just"/>
            <a:r>
              <a:rPr lang="ru-RU" dirty="0" err="1" smtClean="0"/>
              <a:t>Низькопродуктивні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</a:t>
            </a:r>
            <a:r>
              <a:rPr lang="ru-RU" dirty="0" err="1" smtClean="0"/>
              <a:t>представлені</a:t>
            </a:r>
            <a:r>
              <a:rPr lang="ru-RU" dirty="0" smtClean="0"/>
              <a:t> </a:t>
            </a:r>
            <a:r>
              <a:rPr lang="ru-RU" dirty="0" err="1" smtClean="0"/>
              <a:t>стиглими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перестиглими</a:t>
            </a:r>
            <a:r>
              <a:rPr lang="ru-RU" dirty="0" smtClean="0"/>
              <a:t> </a:t>
            </a:r>
            <a:r>
              <a:rPr lang="ru-RU" dirty="0" err="1" smtClean="0"/>
              <a:t>насадженнями</a:t>
            </a:r>
            <a:r>
              <a:rPr lang="ru-RU" dirty="0" smtClean="0"/>
              <a:t> </a:t>
            </a:r>
            <a:r>
              <a:rPr lang="ru-RU" dirty="0" err="1" smtClean="0"/>
              <a:t>віком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60 </a:t>
            </a:r>
            <a:r>
              <a:rPr lang="ru-RU" dirty="0" err="1" smtClean="0"/>
              <a:t>років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середньовіковими</a:t>
            </a:r>
            <a:r>
              <a:rPr lang="ru-RU" dirty="0" smtClean="0"/>
              <a:t> </a:t>
            </a:r>
            <a:r>
              <a:rPr lang="ru-RU" dirty="0" err="1" smtClean="0"/>
              <a:t>хвойними</a:t>
            </a:r>
            <a:r>
              <a:rPr lang="ru-RU" dirty="0" smtClean="0"/>
              <a:t>, </a:t>
            </a:r>
            <a:r>
              <a:rPr lang="ru-RU" dirty="0" err="1" smtClean="0"/>
              <a:t>листяними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мішаними</a:t>
            </a:r>
            <a:r>
              <a:rPr lang="ru-RU" dirty="0" smtClean="0"/>
              <a:t> </a:t>
            </a:r>
            <a:r>
              <a:rPr lang="ru-RU" dirty="0" err="1" smtClean="0"/>
              <a:t>угрупуваннями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зімкненістю</a:t>
            </a:r>
            <a:r>
              <a:rPr lang="ru-RU" dirty="0" smtClean="0"/>
              <a:t> крон 0,9 – 1,0. У таких </a:t>
            </a:r>
            <a:r>
              <a:rPr lang="ru-RU" dirty="0" err="1" smtClean="0"/>
              <a:t>угіддях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відсутній</a:t>
            </a:r>
            <a:r>
              <a:rPr lang="ru-RU" dirty="0" smtClean="0"/>
              <a:t> </a:t>
            </a:r>
            <a:r>
              <a:rPr lang="ru-RU" dirty="0" err="1" smtClean="0"/>
              <a:t>підріст</a:t>
            </a:r>
            <a:r>
              <a:rPr lang="ru-RU" dirty="0" smtClean="0"/>
              <a:t>, </a:t>
            </a:r>
            <a:r>
              <a:rPr lang="ru-RU" dirty="0" err="1" smtClean="0"/>
              <a:t>підлісок</a:t>
            </a:r>
            <a:r>
              <a:rPr lang="ru-RU" dirty="0" smtClean="0"/>
              <a:t>, а </a:t>
            </a:r>
            <a:r>
              <a:rPr lang="ru-RU" dirty="0" err="1" smtClean="0"/>
              <a:t>трав’янистий</a:t>
            </a:r>
            <a:r>
              <a:rPr lang="ru-RU" dirty="0" smtClean="0"/>
              <a:t> ярус </a:t>
            </a:r>
            <a:r>
              <a:rPr lang="ru-RU" dirty="0" err="1" smtClean="0"/>
              <a:t>включає</a:t>
            </a:r>
            <a:r>
              <a:rPr lang="ru-RU" dirty="0" smtClean="0"/>
              <a:t> малу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. Запаси </a:t>
            </a:r>
            <a:r>
              <a:rPr lang="ru-RU" dirty="0" err="1" smtClean="0"/>
              <a:t>трав’янистих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</a:t>
            </a:r>
            <a:r>
              <a:rPr lang="ru-RU" dirty="0" err="1" smtClean="0"/>
              <a:t>коливаються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0,1 до 0,2, </a:t>
            </a:r>
            <a:r>
              <a:rPr lang="ru-RU" dirty="0" err="1" smtClean="0"/>
              <a:t>деревно-чагарникових</a:t>
            </a:r>
            <a:r>
              <a:rPr lang="ru-RU" dirty="0" smtClean="0"/>
              <a:t> - </a:t>
            </a:r>
            <a:r>
              <a:rPr lang="ru-RU" dirty="0" err="1" smtClean="0"/>
              <a:t>від</a:t>
            </a:r>
            <a:r>
              <a:rPr lang="ru-RU" dirty="0" smtClean="0"/>
              <a:t> 1,5 до 2,2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  <a:r>
              <a:rPr lang="ru-RU" dirty="0" err="1" smtClean="0"/>
              <a:t>Орні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ставлять</a:t>
            </a:r>
            <a:r>
              <a:rPr lang="ru-RU" dirty="0" smtClean="0"/>
              <a:t> 36 %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Полісся</a:t>
            </a:r>
            <a:r>
              <a:rPr lang="ru-RU" dirty="0" smtClean="0"/>
              <a:t>.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сільськогосподарськими</a:t>
            </a:r>
            <a:r>
              <a:rPr lang="ru-RU" dirty="0" smtClean="0"/>
              <a:t> культурами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озиме</a:t>
            </a:r>
            <a:r>
              <a:rPr lang="ru-RU" dirty="0" smtClean="0"/>
              <a:t> жито, </a:t>
            </a:r>
            <a:r>
              <a:rPr lang="ru-RU" dirty="0" err="1" smtClean="0"/>
              <a:t>картопля</a:t>
            </a:r>
            <a:r>
              <a:rPr lang="ru-RU" dirty="0" smtClean="0"/>
              <a:t>, </a:t>
            </a:r>
            <a:r>
              <a:rPr lang="ru-RU" dirty="0" err="1" smtClean="0"/>
              <a:t>льон-довгунець</a:t>
            </a:r>
            <a:r>
              <a:rPr lang="ru-RU" dirty="0" smtClean="0"/>
              <a:t>.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займають</a:t>
            </a:r>
            <a:r>
              <a:rPr lang="ru-RU" dirty="0" smtClean="0"/>
              <a:t> </a:t>
            </a:r>
            <a:r>
              <a:rPr lang="ru-RU" dirty="0" err="1" smtClean="0"/>
              <a:t>невеликі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. </a:t>
            </a:r>
            <a:r>
              <a:rPr lang="ru-RU" dirty="0" err="1" smtClean="0"/>
              <a:t>Основний</a:t>
            </a:r>
            <a:r>
              <a:rPr lang="ru-RU" dirty="0" smtClean="0"/>
              <a:t> </a:t>
            </a:r>
            <a:r>
              <a:rPr lang="ru-RU" dirty="0" err="1" smtClean="0"/>
              <a:t>напрям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– </a:t>
            </a:r>
            <a:r>
              <a:rPr lang="ru-RU" dirty="0" err="1" smtClean="0"/>
              <a:t>льонарсько-картоплянський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Луки </a:t>
            </a:r>
            <a:r>
              <a:rPr lang="ru-RU" dirty="0" err="1" smtClean="0"/>
              <a:t>займають</a:t>
            </a:r>
            <a:r>
              <a:rPr lang="ru-RU" dirty="0" smtClean="0"/>
              <a:t> 16 %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. Вони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суходільні</a:t>
            </a:r>
            <a:r>
              <a:rPr lang="ru-RU" dirty="0" smtClean="0"/>
              <a:t>, </a:t>
            </a:r>
            <a:r>
              <a:rPr lang="ru-RU" dirty="0" err="1" smtClean="0"/>
              <a:t>низинні</a:t>
            </a:r>
            <a:r>
              <a:rPr lang="ru-RU" dirty="0" smtClean="0"/>
              <a:t> та </a:t>
            </a:r>
            <a:r>
              <a:rPr lang="ru-RU" dirty="0" err="1" smtClean="0"/>
              <a:t>заплавні</a:t>
            </a:r>
            <a:r>
              <a:rPr lang="ru-RU" dirty="0" smtClean="0"/>
              <a:t>. </a:t>
            </a:r>
            <a:r>
              <a:rPr lang="ru-RU" dirty="0" err="1" smtClean="0"/>
              <a:t>Суходільні</a:t>
            </a:r>
            <a:r>
              <a:rPr lang="ru-RU" dirty="0" smtClean="0"/>
              <a:t> луки </a:t>
            </a:r>
            <a:r>
              <a:rPr lang="ru-RU" dirty="0" err="1" smtClean="0"/>
              <a:t>розташовані</a:t>
            </a:r>
            <a:r>
              <a:rPr lang="ru-RU" dirty="0" smtClean="0"/>
              <a:t> на </a:t>
            </a:r>
            <a:r>
              <a:rPr lang="ru-RU" dirty="0" err="1" smtClean="0"/>
              <a:t>вододілах</a:t>
            </a:r>
            <a:r>
              <a:rPr lang="ru-RU" dirty="0" smtClean="0"/>
              <a:t>, горбах, а </a:t>
            </a:r>
            <a:r>
              <a:rPr lang="ru-RU" dirty="0" err="1" smtClean="0"/>
              <a:t>також</a:t>
            </a:r>
            <a:r>
              <a:rPr lang="ru-RU" dirty="0" smtClean="0"/>
              <a:t> на сухих низинах. </a:t>
            </a:r>
            <a:r>
              <a:rPr lang="ru-RU" dirty="0" err="1" smtClean="0"/>
              <a:t>Зволожуються</a:t>
            </a:r>
            <a:r>
              <a:rPr lang="ru-RU" dirty="0" smtClean="0"/>
              <a:t> вони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атмосферних</a:t>
            </a:r>
            <a:r>
              <a:rPr lang="ru-RU" dirty="0" smtClean="0"/>
              <a:t> </a:t>
            </a:r>
            <a:r>
              <a:rPr lang="ru-RU" dirty="0" err="1" smtClean="0"/>
              <a:t>опадів</a:t>
            </a:r>
            <a:r>
              <a:rPr lang="ru-RU" dirty="0" smtClean="0"/>
              <a:t>.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суходільних</a:t>
            </a:r>
            <a:r>
              <a:rPr lang="ru-RU" dirty="0" smtClean="0"/>
              <a:t> лук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справжні</a:t>
            </a:r>
            <a:r>
              <a:rPr lang="ru-RU" dirty="0" smtClean="0"/>
              <a:t> та </a:t>
            </a:r>
            <a:r>
              <a:rPr lang="ru-RU" dirty="0" err="1" smtClean="0"/>
              <a:t>пустошні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Справжні</a:t>
            </a:r>
            <a:r>
              <a:rPr lang="ru-RU" dirty="0" smtClean="0"/>
              <a:t> луки </a:t>
            </a:r>
            <a:r>
              <a:rPr lang="ru-RU" dirty="0" err="1" smtClean="0"/>
              <a:t>займають</a:t>
            </a:r>
            <a:r>
              <a:rPr lang="ru-RU" dirty="0" smtClean="0"/>
              <a:t> </a:t>
            </a:r>
            <a:r>
              <a:rPr lang="ru-RU" dirty="0" err="1" smtClean="0"/>
              <a:t>незначну</a:t>
            </a:r>
            <a:r>
              <a:rPr lang="ru-RU" dirty="0" smtClean="0"/>
              <a:t> </a:t>
            </a:r>
            <a:r>
              <a:rPr lang="ru-RU" dirty="0" err="1" smtClean="0"/>
              <a:t>площу</a:t>
            </a:r>
            <a:r>
              <a:rPr lang="ru-RU" dirty="0" smtClean="0"/>
              <a:t>, в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50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запас </a:t>
            </a:r>
            <a:r>
              <a:rPr lang="ru-RU" dirty="0" err="1" smtClean="0"/>
              <a:t>фітомаси</a:t>
            </a:r>
            <a:r>
              <a:rPr lang="ru-RU" dirty="0" smtClean="0"/>
              <a:t> в </a:t>
            </a:r>
            <a:r>
              <a:rPr lang="ru-RU" dirty="0" err="1" smtClean="0"/>
              <a:t>період</a:t>
            </a:r>
            <a:r>
              <a:rPr lang="ru-RU" dirty="0" smtClean="0"/>
              <a:t> максимального </a:t>
            </a:r>
            <a:r>
              <a:rPr lang="ru-RU" dirty="0" err="1" smtClean="0"/>
              <a:t>розвитку</a:t>
            </a:r>
            <a:r>
              <a:rPr lang="ru-RU" dirty="0" smtClean="0"/>
              <a:t> 10 – 12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</a:p>
          <a:p>
            <a:pPr algn="just"/>
            <a:r>
              <a:rPr lang="ru-RU" dirty="0" err="1" smtClean="0"/>
              <a:t>Пустошні</a:t>
            </a:r>
            <a:r>
              <a:rPr lang="ru-RU" dirty="0" smtClean="0"/>
              <a:t> луки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біловусники</a:t>
            </a:r>
            <a:r>
              <a:rPr lang="ru-RU" dirty="0" smtClean="0"/>
              <a:t> та </a:t>
            </a:r>
            <a:r>
              <a:rPr lang="ru-RU" dirty="0" err="1" smtClean="0"/>
              <a:t>вересово-біловусники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домішкою</a:t>
            </a:r>
            <a:r>
              <a:rPr lang="ru-RU" dirty="0" smtClean="0"/>
              <a:t> </a:t>
            </a:r>
            <a:r>
              <a:rPr lang="ru-RU" dirty="0" err="1" smtClean="0"/>
              <a:t>жовтцю</a:t>
            </a:r>
            <a:r>
              <a:rPr lang="ru-RU" dirty="0" smtClean="0"/>
              <a:t> </a:t>
            </a:r>
            <a:r>
              <a:rPr lang="ru-RU" dirty="0" err="1" smtClean="0"/>
              <a:t>багатоквіткового</a:t>
            </a:r>
            <a:r>
              <a:rPr lang="ru-RU" dirty="0" smtClean="0"/>
              <a:t>, </a:t>
            </a:r>
            <a:r>
              <a:rPr lang="ru-RU" dirty="0" err="1" smtClean="0"/>
              <a:t>костриці</a:t>
            </a:r>
            <a:r>
              <a:rPr lang="ru-RU" dirty="0" smtClean="0"/>
              <a:t> </a:t>
            </a:r>
            <a:r>
              <a:rPr lang="ru-RU" dirty="0" err="1" smtClean="0"/>
              <a:t>овечої</a:t>
            </a:r>
            <a:r>
              <a:rPr lang="ru-RU" dirty="0" smtClean="0"/>
              <a:t>, </a:t>
            </a:r>
            <a:r>
              <a:rPr lang="ru-RU" dirty="0" err="1" smtClean="0"/>
              <a:t>нечуйвітру</a:t>
            </a:r>
            <a:r>
              <a:rPr lang="ru-RU" dirty="0" smtClean="0"/>
              <a:t> </a:t>
            </a:r>
            <a:r>
              <a:rPr lang="ru-RU" dirty="0" err="1" smtClean="0"/>
              <a:t>волохатого</a:t>
            </a:r>
            <a:r>
              <a:rPr lang="ru-RU" dirty="0" smtClean="0"/>
              <a:t>, </a:t>
            </a:r>
            <a:r>
              <a:rPr lang="ru-RU" dirty="0" err="1" smtClean="0"/>
              <a:t>перстачу</a:t>
            </a:r>
            <a:r>
              <a:rPr lang="ru-RU" dirty="0" smtClean="0"/>
              <a:t> </a:t>
            </a:r>
            <a:r>
              <a:rPr lang="ru-RU" dirty="0" err="1" smtClean="0"/>
              <a:t>прямостоячого</a:t>
            </a:r>
            <a:r>
              <a:rPr lang="ru-RU" dirty="0" smtClean="0"/>
              <a:t>, </a:t>
            </a:r>
            <a:r>
              <a:rPr lang="ru-RU" dirty="0" err="1" smtClean="0"/>
              <a:t>чебрецю</a:t>
            </a:r>
            <a:r>
              <a:rPr lang="ru-RU" dirty="0" smtClean="0"/>
              <a:t> </a:t>
            </a:r>
            <a:r>
              <a:rPr lang="ru-RU" dirty="0" err="1" smtClean="0"/>
              <a:t>звичайного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У </a:t>
            </a:r>
            <a:r>
              <a:rPr lang="ru-RU" dirty="0" err="1" smtClean="0"/>
              <a:t>травостої</a:t>
            </a:r>
            <a:r>
              <a:rPr lang="ru-RU" dirty="0" smtClean="0"/>
              <a:t> </a:t>
            </a:r>
            <a:r>
              <a:rPr lang="ru-RU" dirty="0" err="1" smtClean="0"/>
              <a:t>пустошних</a:t>
            </a:r>
            <a:r>
              <a:rPr lang="ru-RU" dirty="0" smtClean="0"/>
              <a:t> лук </a:t>
            </a:r>
            <a:r>
              <a:rPr lang="ru-RU" dirty="0" err="1" smtClean="0"/>
              <a:t>нараховується</a:t>
            </a:r>
            <a:r>
              <a:rPr lang="ru-RU" dirty="0" smtClean="0"/>
              <a:t> до 35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запас </a:t>
            </a:r>
            <a:r>
              <a:rPr lang="ru-RU" dirty="0" err="1" smtClean="0"/>
              <a:t>фітомаси</a:t>
            </a:r>
            <a:r>
              <a:rPr lang="ru-RU" dirty="0" smtClean="0"/>
              <a:t> 3 – 5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  <a:r>
              <a:rPr lang="ru-RU" dirty="0" err="1" smtClean="0"/>
              <a:t>Заплавні</a:t>
            </a:r>
            <a:r>
              <a:rPr lang="ru-RU" dirty="0" smtClean="0"/>
              <a:t> луки </a:t>
            </a:r>
            <a:r>
              <a:rPr lang="ru-RU" dirty="0" err="1" smtClean="0"/>
              <a:t>розташовані</a:t>
            </a:r>
            <a:r>
              <a:rPr lang="ru-RU" dirty="0" smtClean="0"/>
              <a:t> </a:t>
            </a:r>
            <a:r>
              <a:rPr lang="ru-RU" dirty="0" err="1" smtClean="0"/>
              <a:t>вздовж</a:t>
            </a:r>
            <a:r>
              <a:rPr lang="ru-RU" dirty="0" smtClean="0"/>
              <a:t> </a:t>
            </a:r>
            <a:r>
              <a:rPr lang="ru-RU" dirty="0" err="1" smtClean="0"/>
              <a:t>берегів</a:t>
            </a:r>
            <a:r>
              <a:rPr lang="ru-RU" dirty="0" smtClean="0"/>
              <a:t> </a:t>
            </a:r>
            <a:r>
              <a:rPr lang="ru-RU" dirty="0" err="1" smtClean="0"/>
              <a:t>річок</a:t>
            </a:r>
            <a:r>
              <a:rPr lang="ru-RU" dirty="0" smtClean="0"/>
              <a:t>, в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150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костриця</a:t>
            </a:r>
            <a:r>
              <a:rPr lang="ru-RU" dirty="0" smtClean="0"/>
              <a:t> </a:t>
            </a:r>
            <a:r>
              <a:rPr lang="ru-RU" dirty="0" err="1" smtClean="0"/>
              <a:t>лучна</a:t>
            </a:r>
            <a:r>
              <a:rPr lang="ru-RU" dirty="0" smtClean="0"/>
              <a:t>, </a:t>
            </a:r>
            <a:r>
              <a:rPr lang="ru-RU" dirty="0" err="1" smtClean="0"/>
              <a:t>мітлиця</a:t>
            </a:r>
            <a:r>
              <a:rPr lang="ru-RU" dirty="0" smtClean="0"/>
              <a:t> </a:t>
            </a:r>
            <a:r>
              <a:rPr lang="ru-RU" dirty="0" err="1" smtClean="0"/>
              <a:t>біла</a:t>
            </a:r>
            <a:r>
              <a:rPr lang="ru-RU" dirty="0" smtClean="0"/>
              <a:t>, </a:t>
            </a:r>
            <a:r>
              <a:rPr lang="ru-RU" dirty="0" err="1" smtClean="0"/>
              <a:t>тонконіг</a:t>
            </a:r>
            <a:r>
              <a:rPr lang="ru-RU" dirty="0" smtClean="0"/>
              <a:t> </a:t>
            </a:r>
            <a:r>
              <a:rPr lang="ru-RU" dirty="0" err="1" smtClean="0"/>
              <a:t>звичайний</a:t>
            </a:r>
            <a:r>
              <a:rPr lang="ru-RU" dirty="0" smtClean="0"/>
              <a:t>, </a:t>
            </a:r>
            <a:r>
              <a:rPr lang="ru-RU" dirty="0" err="1" smtClean="0"/>
              <a:t>костриця</a:t>
            </a:r>
            <a:r>
              <a:rPr lang="ru-RU" dirty="0" smtClean="0"/>
              <a:t> </a:t>
            </a:r>
            <a:r>
              <a:rPr lang="ru-RU" dirty="0" err="1" smtClean="0"/>
              <a:t>червона</a:t>
            </a:r>
            <a:r>
              <a:rPr lang="ru-RU" dirty="0" smtClean="0"/>
              <a:t>, пахуча трава, </a:t>
            </a:r>
            <a:r>
              <a:rPr lang="ru-RU" dirty="0" err="1" smtClean="0"/>
              <a:t>гребінник</a:t>
            </a:r>
            <a:r>
              <a:rPr lang="ru-RU" dirty="0" smtClean="0"/>
              <a:t> </a:t>
            </a:r>
            <a:r>
              <a:rPr lang="ru-RU" dirty="0" err="1" smtClean="0"/>
              <a:t>звичайний</a:t>
            </a:r>
            <a:r>
              <a:rPr lang="ru-RU" dirty="0" smtClean="0"/>
              <a:t>, трясучка </a:t>
            </a:r>
            <a:r>
              <a:rPr lang="ru-RU" dirty="0" err="1" smtClean="0"/>
              <a:t>середня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Урожайність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лук у </a:t>
            </a:r>
            <a:r>
              <a:rPr lang="ru-RU" dirty="0" err="1" smtClean="0"/>
              <a:t>середньому</a:t>
            </a:r>
            <a:r>
              <a:rPr lang="ru-RU" dirty="0" smtClean="0"/>
              <a:t> становить 22,5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  <a:r>
              <a:rPr lang="ru-RU" dirty="0" err="1" smtClean="0"/>
              <a:t>Низинні</a:t>
            </a:r>
            <a:r>
              <a:rPr lang="ru-RU" dirty="0" smtClean="0"/>
              <a:t> луки </a:t>
            </a:r>
            <a:r>
              <a:rPr lang="ru-RU" dirty="0" err="1" smtClean="0"/>
              <a:t>нараховують</a:t>
            </a:r>
            <a:r>
              <a:rPr lang="ru-RU" dirty="0" smtClean="0"/>
              <a:t> до 45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представлені</a:t>
            </a:r>
            <a:r>
              <a:rPr lang="ru-RU" dirty="0" smtClean="0"/>
              <a:t> </a:t>
            </a:r>
            <a:r>
              <a:rPr lang="ru-RU" dirty="0" err="1" smtClean="0"/>
              <a:t>повзучо-мітлицевими</a:t>
            </a:r>
            <a:r>
              <a:rPr lang="ru-RU" dirty="0" smtClean="0"/>
              <a:t>, </a:t>
            </a:r>
            <a:r>
              <a:rPr lang="ru-RU" dirty="0" err="1" smtClean="0"/>
              <a:t>пухирчасто-осоковими</a:t>
            </a:r>
            <a:r>
              <a:rPr lang="ru-RU" dirty="0" smtClean="0"/>
              <a:t>, </a:t>
            </a:r>
            <a:r>
              <a:rPr lang="ru-RU" dirty="0" err="1" smtClean="0"/>
              <a:t>струнко-осоковими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водяно-лепешняковими</a:t>
            </a:r>
            <a:r>
              <a:rPr lang="ru-RU" dirty="0" smtClean="0"/>
              <a:t> </a:t>
            </a:r>
            <a:r>
              <a:rPr lang="ru-RU" dirty="0" err="1" smtClean="0"/>
              <a:t>формаціями</a:t>
            </a:r>
            <a:r>
              <a:rPr lang="ru-RU" dirty="0" smtClean="0"/>
              <a:t>, запас </a:t>
            </a:r>
            <a:r>
              <a:rPr lang="ru-RU" dirty="0" err="1" smtClean="0"/>
              <a:t>фітомаси</a:t>
            </a:r>
            <a:r>
              <a:rPr lang="ru-RU" dirty="0" smtClean="0"/>
              <a:t> в </a:t>
            </a:r>
            <a:r>
              <a:rPr lang="ru-RU" dirty="0" err="1" smtClean="0"/>
              <a:t>середньому</a:t>
            </a:r>
            <a:r>
              <a:rPr lang="ru-RU" dirty="0" smtClean="0"/>
              <a:t> 12 </a:t>
            </a:r>
            <a:r>
              <a:rPr lang="ru-RU" dirty="0" err="1" smtClean="0"/>
              <a:t>ц</a:t>
            </a:r>
            <a:r>
              <a:rPr lang="ru-RU" dirty="0" smtClean="0"/>
              <a:t>/га. </a:t>
            </a:r>
            <a:r>
              <a:rPr lang="ru-RU" dirty="0" err="1" smtClean="0"/>
              <a:t>Болотні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</a:t>
            </a:r>
          </a:p>
          <a:p>
            <a:pPr algn="just"/>
            <a:r>
              <a:rPr lang="ru-RU" dirty="0" err="1" smtClean="0"/>
              <a:t>Полісся</a:t>
            </a:r>
            <a:r>
              <a:rPr lang="ru-RU" dirty="0" smtClean="0"/>
              <a:t> </a:t>
            </a:r>
            <a:r>
              <a:rPr lang="ru-RU" dirty="0" err="1" smtClean="0"/>
              <a:t>становлять</a:t>
            </a:r>
            <a:r>
              <a:rPr lang="ru-RU" dirty="0" smtClean="0"/>
              <a:t> 80 %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боліт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. Вони </a:t>
            </a:r>
            <a:r>
              <a:rPr lang="ru-RU" dirty="0" err="1" smtClean="0"/>
              <a:t>поділяються</a:t>
            </a:r>
            <a:r>
              <a:rPr lang="ru-RU" dirty="0" smtClean="0"/>
              <a:t> на </a:t>
            </a:r>
            <a:r>
              <a:rPr lang="ru-RU" dirty="0" err="1" smtClean="0"/>
              <a:t>низинні</a:t>
            </a:r>
            <a:r>
              <a:rPr lang="ru-RU" dirty="0" smtClean="0"/>
              <a:t>, </a:t>
            </a:r>
            <a:r>
              <a:rPr lang="ru-RU" dirty="0" err="1" smtClean="0"/>
              <a:t>верхові</a:t>
            </a:r>
            <a:r>
              <a:rPr lang="ru-RU" dirty="0" smtClean="0"/>
              <a:t> та </a:t>
            </a:r>
            <a:r>
              <a:rPr lang="ru-RU" dirty="0" err="1" smtClean="0"/>
              <a:t>перехідні</a:t>
            </a:r>
            <a:r>
              <a:rPr lang="ru-RU" dirty="0" smtClean="0"/>
              <a:t>. </a:t>
            </a:r>
            <a:r>
              <a:rPr lang="ru-RU" dirty="0" err="1" smtClean="0"/>
              <a:t>Домінують</a:t>
            </a:r>
            <a:r>
              <a:rPr lang="ru-RU" dirty="0" smtClean="0"/>
              <a:t> </a:t>
            </a:r>
            <a:r>
              <a:rPr lang="ru-RU" dirty="0" err="1" smtClean="0"/>
              <a:t>низинні</a:t>
            </a:r>
            <a:r>
              <a:rPr lang="ru-RU" dirty="0" smtClean="0"/>
              <a:t> болота - </a:t>
            </a:r>
            <a:r>
              <a:rPr lang="ru-RU" dirty="0" err="1" smtClean="0"/>
              <a:t>трав’яні</a:t>
            </a:r>
            <a:r>
              <a:rPr lang="ru-RU" dirty="0" smtClean="0"/>
              <a:t>, </a:t>
            </a:r>
            <a:r>
              <a:rPr lang="ru-RU" dirty="0" err="1" smtClean="0"/>
              <a:t>трав’яно-мохові</a:t>
            </a:r>
            <a:r>
              <a:rPr lang="ru-RU" dirty="0" smtClean="0"/>
              <a:t> та </a:t>
            </a:r>
            <a:r>
              <a:rPr lang="ru-RU" dirty="0" err="1" smtClean="0"/>
              <a:t>лісові</a:t>
            </a:r>
            <a:r>
              <a:rPr lang="ru-RU" dirty="0" smtClean="0"/>
              <a:t>. В </a:t>
            </a:r>
            <a:r>
              <a:rPr lang="ru-RU" dirty="0" err="1" smtClean="0"/>
              <a:t>рослинному</a:t>
            </a:r>
            <a:r>
              <a:rPr lang="ru-RU" dirty="0" smtClean="0"/>
              <a:t>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зустрічаються</a:t>
            </a:r>
            <a:r>
              <a:rPr lang="ru-RU" dirty="0" smtClean="0"/>
              <a:t> осоки, рогоз </a:t>
            </a:r>
            <a:r>
              <a:rPr lang="ru-RU" dirty="0" err="1" smtClean="0"/>
              <a:t>вузьколистий</a:t>
            </a:r>
            <a:r>
              <a:rPr lang="ru-RU" dirty="0" smtClean="0"/>
              <a:t>, куга </a:t>
            </a:r>
            <a:r>
              <a:rPr lang="ru-RU" dirty="0" err="1" smtClean="0"/>
              <a:t>озерна</a:t>
            </a:r>
            <a:r>
              <a:rPr lang="ru-RU" dirty="0" smtClean="0"/>
              <a:t>, очерет </a:t>
            </a:r>
            <a:r>
              <a:rPr lang="ru-RU" dirty="0" err="1" smtClean="0"/>
              <a:t>звичайний</a:t>
            </a:r>
            <a:r>
              <a:rPr lang="ru-RU" dirty="0" smtClean="0"/>
              <a:t>, хвощ </a:t>
            </a:r>
            <a:r>
              <a:rPr lang="ru-RU" dirty="0" err="1" smtClean="0"/>
              <a:t>багровий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Верхові</a:t>
            </a:r>
            <a:r>
              <a:rPr lang="ru-RU" dirty="0" smtClean="0"/>
              <a:t> болота (</a:t>
            </a:r>
            <a:r>
              <a:rPr lang="ru-RU" dirty="0" err="1" smtClean="0"/>
              <a:t>сфагнові</a:t>
            </a:r>
            <a:r>
              <a:rPr lang="ru-RU" dirty="0" smtClean="0"/>
              <a:t>)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в </a:t>
            </a:r>
            <a:r>
              <a:rPr lang="ru-RU" dirty="0" err="1" smtClean="0"/>
              <a:t>улоговинах</a:t>
            </a:r>
            <a:r>
              <a:rPr lang="ru-RU" dirty="0" smtClean="0"/>
              <a:t> </a:t>
            </a:r>
            <a:r>
              <a:rPr lang="ru-RU" dirty="0" err="1" smtClean="0"/>
              <a:t>вододілів</a:t>
            </a:r>
            <a:r>
              <a:rPr lang="ru-RU" dirty="0" smtClean="0"/>
              <a:t>.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перехідних</a:t>
            </a:r>
            <a:r>
              <a:rPr lang="ru-RU" dirty="0" smtClean="0"/>
              <a:t> </a:t>
            </a:r>
            <a:r>
              <a:rPr lang="ru-RU" dirty="0" err="1" smtClean="0"/>
              <a:t>боліт</a:t>
            </a:r>
            <a:r>
              <a:rPr lang="ru-RU" dirty="0" smtClean="0"/>
              <a:t> </a:t>
            </a:r>
            <a:r>
              <a:rPr lang="ru-RU" dirty="0" err="1" smtClean="0"/>
              <a:t>переважають</a:t>
            </a:r>
            <a:r>
              <a:rPr lang="ru-RU" dirty="0" smtClean="0"/>
              <a:t> </a:t>
            </a:r>
            <a:r>
              <a:rPr lang="ru-RU" dirty="0" err="1" smtClean="0"/>
              <a:t>соснові</a:t>
            </a:r>
            <a:r>
              <a:rPr lang="ru-RU" dirty="0" smtClean="0"/>
              <a:t> та </a:t>
            </a:r>
            <a:r>
              <a:rPr lang="ru-RU" dirty="0" err="1" smtClean="0"/>
              <a:t>березові</a:t>
            </a:r>
            <a:r>
              <a:rPr lang="ru-RU" dirty="0" smtClean="0"/>
              <a:t> болота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суцільним</a:t>
            </a:r>
            <a:r>
              <a:rPr lang="ru-RU" dirty="0" smtClean="0"/>
              <a:t> </a:t>
            </a:r>
            <a:r>
              <a:rPr lang="ru-RU" dirty="0" err="1" smtClean="0"/>
              <a:t>сфагновим</a:t>
            </a:r>
            <a:r>
              <a:rPr lang="ru-RU" dirty="0" smtClean="0"/>
              <a:t> </a:t>
            </a:r>
            <a:r>
              <a:rPr lang="ru-RU" dirty="0" err="1" smtClean="0"/>
              <a:t>покривом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4345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/>
              <a:t>Водні</a:t>
            </a:r>
            <a:r>
              <a:rPr lang="ru-RU" sz="2400" dirty="0" smtClean="0"/>
              <a:t> </a:t>
            </a:r>
            <a:r>
              <a:rPr lang="ru-RU" sz="2400" dirty="0" err="1" smtClean="0"/>
              <a:t>угіддя</a:t>
            </a:r>
            <a:r>
              <a:rPr lang="ru-RU" sz="2400" dirty="0" smtClean="0"/>
              <a:t> </a:t>
            </a:r>
            <a:r>
              <a:rPr lang="ru-RU" sz="2400" dirty="0" err="1" smtClean="0"/>
              <a:t>Полісся</a:t>
            </a:r>
            <a:r>
              <a:rPr lang="ru-RU" sz="2400" dirty="0" smtClean="0"/>
              <a:t> </a:t>
            </a:r>
            <a:r>
              <a:rPr lang="ru-RU" sz="2400" dirty="0" err="1" smtClean="0"/>
              <a:t>займають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понад</a:t>
            </a:r>
            <a:r>
              <a:rPr lang="ru-RU" sz="2400" dirty="0" smtClean="0"/>
              <a:t> 300 тис. га. </a:t>
            </a:r>
            <a:r>
              <a:rPr lang="ru-RU" sz="2400" dirty="0" err="1" smtClean="0"/>
              <a:t>Значна</a:t>
            </a:r>
            <a:r>
              <a:rPr lang="ru-RU" sz="2400" dirty="0" smtClean="0"/>
              <a:t> </a:t>
            </a:r>
            <a:r>
              <a:rPr lang="ru-RU" sz="2400" dirty="0" err="1" smtClean="0"/>
              <a:t>частина</a:t>
            </a:r>
            <a:r>
              <a:rPr lang="ru-RU" sz="2400" dirty="0" smtClean="0"/>
              <a:t>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придатна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поселення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водно-болотних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птахів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деяких</a:t>
            </a:r>
            <a:r>
              <a:rPr lang="ru-RU" sz="2400" dirty="0" smtClean="0"/>
              <a:t> </a:t>
            </a:r>
            <a:r>
              <a:rPr lang="ru-RU" sz="2400" dirty="0" err="1" smtClean="0"/>
              <a:t>хутрових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звірів</a:t>
            </a:r>
            <a:r>
              <a:rPr lang="ru-RU" sz="2400" dirty="0" smtClean="0"/>
              <a:t>. З озер </a:t>
            </a:r>
            <a:r>
              <a:rPr lang="ru-RU" sz="2400" dirty="0" err="1" smtClean="0"/>
              <a:t>Шацької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групи</a:t>
            </a:r>
            <a:r>
              <a:rPr lang="ru-RU" sz="2400" dirty="0" smtClean="0"/>
              <a:t> </a:t>
            </a:r>
            <a:r>
              <a:rPr lang="ru-RU" sz="2400" dirty="0" err="1" smtClean="0"/>
              <a:t>найзаросліші</a:t>
            </a:r>
            <a:r>
              <a:rPr lang="ru-RU" sz="2400" dirty="0" smtClean="0"/>
              <a:t> озера </a:t>
            </a:r>
            <a:r>
              <a:rPr lang="ru-RU" sz="2400" dirty="0" err="1" smtClean="0"/>
              <a:t>Луки-Перемут</a:t>
            </a:r>
            <a:r>
              <a:rPr lang="ru-RU" sz="2400" dirty="0" smtClean="0"/>
              <a:t>, </a:t>
            </a:r>
            <a:r>
              <a:rPr lang="ru-RU" sz="2400" dirty="0" err="1" smtClean="0"/>
              <a:t>Мошно</a:t>
            </a:r>
            <a:r>
              <a:rPr lang="ru-RU" sz="2400" dirty="0" smtClean="0"/>
              <a:t>, Тур та </a:t>
            </a:r>
            <a:r>
              <a:rPr lang="ru-RU" sz="2400" dirty="0" err="1" smtClean="0"/>
              <a:t>ін</a:t>
            </a:r>
            <a:r>
              <a:rPr lang="ru-RU" sz="2400" dirty="0" smtClean="0"/>
              <a:t>., на </a:t>
            </a:r>
            <a:r>
              <a:rPr lang="ru-RU" sz="2400" dirty="0" err="1" smtClean="0"/>
              <a:t>яких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виявлено</a:t>
            </a:r>
            <a:r>
              <a:rPr lang="ru-RU" sz="2400" dirty="0" smtClean="0"/>
              <a:t> </a:t>
            </a:r>
            <a:r>
              <a:rPr lang="ru-RU" sz="2400" dirty="0" err="1" smtClean="0"/>
              <a:t>понад</a:t>
            </a:r>
            <a:r>
              <a:rPr lang="ru-RU" sz="2400" dirty="0" smtClean="0"/>
              <a:t> 60 </a:t>
            </a:r>
            <a:r>
              <a:rPr lang="ru-RU" sz="2400" dirty="0" err="1" smtClean="0"/>
              <a:t>видів</a:t>
            </a:r>
            <a:r>
              <a:rPr lang="ru-RU" sz="2400" dirty="0" smtClean="0"/>
              <a:t> </a:t>
            </a:r>
            <a:r>
              <a:rPr lang="ru-RU" sz="2400" dirty="0" err="1" smtClean="0"/>
              <a:t>рослин</a:t>
            </a:r>
            <a:r>
              <a:rPr lang="ru-RU" sz="2400" dirty="0" smtClean="0"/>
              <a:t> (рогоз </a:t>
            </a:r>
            <a:r>
              <a:rPr lang="ru-RU" sz="2400" dirty="0" err="1" smtClean="0"/>
              <a:t>вузьколистий</a:t>
            </a:r>
            <a:r>
              <a:rPr lang="ru-RU" sz="2400" dirty="0" smtClean="0"/>
              <a:t>, куга </a:t>
            </a:r>
            <a:r>
              <a:rPr lang="ru-RU" sz="2400" dirty="0" err="1" smtClean="0"/>
              <a:t>озерна</a:t>
            </a:r>
            <a:r>
              <a:rPr lang="ru-RU" sz="2400" dirty="0" smtClean="0"/>
              <a:t>, очерет </a:t>
            </a:r>
            <a:r>
              <a:rPr lang="ru-RU" sz="2400" dirty="0" err="1" smtClean="0"/>
              <a:t>звичайний</a:t>
            </a:r>
            <a:r>
              <a:rPr lang="ru-RU" sz="2400" dirty="0" smtClean="0"/>
              <a:t>, </a:t>
            </a:r>
            <a:r>
              <a:rPr lang="ru-RU" sz="2400" dirty="0" err="1" smtClean="0"/>
              <a:t>лепешняк</a:t>
            </a:r>
            <a:r>
              <a:rPr lang="ru-RU" sz="2400" dirty="0" smtClean="0"/>
              <a:t> </a:t>
            </a:r>
            <a:r>
              <a:rPr lang="ru-RU" sz="2400" dirty="0" err="1" smtClean="0"/>
              <a:t>водяний</a:t>
            </a:r>
            <a:r>
              <a:rPr lang="ru-RU" sz="2400" dirty="0" smtClean="0"/>
              <a:t>, ситник, </a:t>
            </a:r>
            <a:r>
              <a:rPr lang="ru-RU" sz="2400" dirty="0" err="1" smtClean="0"/>
              <a:t>болотний</a:t>
            </a:r>
            <a:r>
              <a:rPr lang="ru-RU" sz="2400" dirty="0" smtClean="0"/>
              <a:t> </a:t>
            </a:r>
            <a:r>
              <a:rPr lang="ru-RU" sz="2400" dirty="0" err="1" smtClean="0"/>
              <a:t>стрілолист</a:t>
            </a:r>
            <a:r>
              <a:rPr lang="ru-RU" sz="2400" dirty="0" smtClean="0"/>
              <a:t>, </a:t>
            </a:r>
            <a:r>
              <a:rPr lang="ru-RU" sz="2400" dirty="0" err="1" smtClean="0"/>
              <a:t>рдесник</a:t>
            </a:r>
            <a:r>
              <a:rPr lang="ru-RU" sz="2400" dirty="0" smtClean="0"/>
              <a:t> плавучий </a:t>
            </a:r>
            <a:r>
              <a:rPr lang="ru-RU" sz="2400" dirty="0" err="1" smtClean="0"/>
              <a:t>тощо</a:t>
            </a:r>
            <a:r>
              <a:rPr lang="ru-RU" sz="2400" dirty="0" smtClean="0"/>
              <a:t>). </a:t>
            </a:r>
            <a:r>
              <a:rPr lang="ru-RU" sz="2400" dirty="0" err="1" smtClean="0"/>
              <a:t>Щорічна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продуктивність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повітряно-водних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водних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рослин</a:t>
            </a:r>
            <a:r>
              <a:rPr lang="ru-RU" sz="2400" dirty="0" smtClean="0"/>
              <a:t> на </a:t>
            </a:r>
            <a:r>
              <a:rPr lang="ru-RU" sz="2400" dirty="0" err="1" smtClean="0"/>
              <a:t>озері</a:t>
            </a:r>
            <a:r>
              <a:rPr lang="ru-RU" sz="2400" dirty="0" smtClean="0"/>
              <a:t> Тур становить 10 </a:t>
            </a:r>
            <a:r>
              <a:rPr lang="ru-RU" sz="2400" dirty="0" err="1" smtClean="0"/>
              <a:t>ц</a:t>
            </a:r>
            <a:r>
              <a:rPr lang="ru-RU" sz="2400" dirty="0" smtClean="0"/>
              <a:t>/га. </a:t>
            </a:r>
            <a:r>
              <a:rPr lang="ru-RU" sz="2400" dirty="0" err="1" smtClean="0"/>
              <a:t>Ставків</a:t>
            </a:r>
            <a:r>
              <a:rPr lang="ru-RU" sz="2400" dirty="0" smtClean="0"/>
              <a:t> на </a:t>
            </a:r>
            <a:r>
              <a:rPr lang="ru-RU" sz="2400" dirty="0" err="1" smtClean="0"/>
              <a:t>Поліссі</a:t>
            </a:r>
            <a:r>
              <a:rPr lang="ru-RU" sz="2400" dirty="0" smtClean="0"/>
              <a:t> не </a:t>
            </a:r>
            <a:r>
              <a:rPr lang="ru-RU" sz="2400" dirty="0" err="1" smtClean="0"/>
              <a:t>багато</a:t>
            </a:r>
            <a:r>
              <a:rPr lang="ru-RU" sz="2400" dirty="0" smtClean="0"/>
              <a:t>, </a:t>
            </a:r>
            <a:r>
              <a:rPr lang="ru-RU" sz="2400" dirty="0" err="1" smtClean="0"/>
              <a:t>але</a:t>
            </a:r>
            <a:r>
              <a:rPr lang="ru-RU" sz="2400" dirty="0" smtClean="0"/>
              <a:t> на них </a:t>
            </a:r>
            <a:r>
              <a:rPr lang="ru-RU" sz="2400" dirty="0" err="1" smtClean="0"/>
              <a:t>концентрується</a:t>
            </a:r>
            <a:r>
              <a:rPr lang="ru-RU" sz="2400" dirty="0" smtClean="0"/>
              <a:t> велика </a:t>
            </a:r>
            <a:r>
              <a:rPr lang="ru-RU" sz="2400" dirty="0" err="1" smtClean="0"/>
              <a:t>кількість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водно-болотяних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птахів</a:t>
            </a:r>
            <a:r>
              <a:rPr lang="ru-RU" sz="2400" dirty="0" smtClean="0"/>
              <a:t>. На </a:t>
            </a:r>
            <a:r>
              <a:rPr lang="ru-RU" sz="2400" dirty="0" err="1" smtClean="0"/>
              <a:t>території</a:t>
            </a:r>
            <a:r>
              <a:rPr lang="ru-RU" sz="2400" dirty="0" smtClean="0"/>
              <a:t> </a:t>
            </a:r>
            <a:r>
              <a:rPr lang="ru-RU" sz="2400" dirty="0" err="1" smtClean="0"/>
              <a:t>Полісся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протікають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понад</a:t>
            </a:r>
            <a:r>
              <a:rPr lang="ru-RU" sz="2400" dirty="0" smtClean="0"/>
              <a:t> 300 </a:t>
            </a:r>
            <a:r>
              <a:rPr lang="ru-RU" sz="2400" dirty="0" err="1" smtClean="0"/>
              <a:t>річок</a:t>
            </a:r>
            <a:r>
              <a:rPr lang="ru-RU" sz="2400" dirty="0" smtClean="0"/>
              <a:t>,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густина</a:t>
            </a:r>
            <a:r>
              <a:rPr lang="ru-RU" sz="2400" dirty="0" smtClean="0"/>
              <a:t> 0,21 – 0,30 км/</a:t>
            </a:r>
            <a:r>
              <a:rPr lang="ru-RU" sz="2400" dirty="0" err="1" smtClean="0"/>
              <a:t>км</a:t>
            </a:r>
            <a:r>
              <a:rPr lang="ru-RU" sz="2400" dirty="0" smtClean="0"/>
              <a:t> 2 . </a:t>
            </a:r>
            <a:r>
              <a:rPr lang="ru-RU" sz="2400" dirty="0" err="1" smtClean="0"/>
              <a:t>Більшість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рік</a:t>
            </a:r>
            <a:r>
              <a:rPr lang="ru-RU" sz="2400" dirty="0" smtClean="0"/>
              <a:t> </a:t>
            </a:r>
            <a:r>
              <a:rPr lang="ru-RU" sz="2400" dirty="0" err="1" smtClean="0"/>
              <a:t>мають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широкі</a:t>
            </a:r>
            <a:r>
              <a:rPr lang="ru-RU" sz="2400" dirty="0" smtClean="0"/>
              <a:t> </a:t>
            </a:r>
            <a:r>
              <a:rPr lang="ru-RU" sz="2400" dirty="0" err="1" smtClean="0"/>
              <a:t>долини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великою </a:t>
            </a:r>
            <a:r>
              <a:rPr lang="ru-RU" sz="2400" dirty="0" err="1" smtClean="0"/>
              <a:t>кількістю</a:t>
            </a:r>
            <a:r>
              <a:rPr lang="ru-RU" sz="2400" dirty="0" smtClean="0"/>
              <a:t> </a:t>
            </a:r>
            <a:r>
              <a:rPr lang="ru-RU" sz="2400" dirty="0" err="1" smtClean="0"/>
              <a:t>стариць</a:t>
            </a:r>
            <a:r>
              <a:rPr lang="ru-RU" sz="2400" dirty="0" smtClean="0"/>
              <a:t>, </a:t>
            </a:r>
            <a:r>
              <a:rPr lang="ru-RU" sz="2400" dirty="0" err="1" smtClean="0"/>
              <a:t>зарослих</a:t>
            </a:r>
            <a:r>
              <a:rPr lang="ru-RU" sz="2400" dirty="0" smtClean="0"/>
              <a:t> водною </a:t>
            </a:r>
            <a:r>
              <a:rPr lang="ru-RU" sz="2400" dirty="0" err="1" smtClean="0"/>
              <a:t>й</a:t>
            </a:r>
            <a:r>
              <a:rPr lang="ru-RU" sz="2400" dirty="0" smtClean="0"/>
              <a:t> болотною </a:t>
            </a:r>
            <a:r>
              <a:rPr lang="ru-RU" sz="2400" dirty="0" err="1" smtClean="0"/>
              <a:t>рослинністю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b="1" dirty="0" err="1" smtClean="0"/>
              <a:t>Лісостепова</a:t>
            </a:r>
            <a:r>
              <a:rPr lang="ru-RU" sz="1700" b="1" dirty="0" smtClean="0"/>
              <a:t> </a:t>
            </a:r>
            <a:r>
              <a:rPr lang="ru-RU" sz="1700" b="1" dirty="0" err="1" smtClean="0"/>
              <a:t>лісомисливська</a:t>
            </a:r>
            <a:r>
              <a:rPr lang="ru-RU" sz="1700" b="1" dirty="0" smtClean="0"/>
              <a:t> зона </a:t>
            </a:r>
            <a:r>
              <a:rPr lang="ru-RU" sz="1700" dirty="0" err="1" smtClean="0"/>
              <a:t>займає</a:t>
            </a:r>
            <a:r>
              <a:rPr lang="ru-RU" sz="1700" dirty="0" smtClean="0"/>
              <a:t> 34 % </a:t>
            </a:r>
            <a:r>
              <a:rPr lang="ru-RU" sz="1700" dirty="0" err="1" smtClean="0"/>
              <a:t>території</a:t>
            </a:r>
            <a:r>
              <a:rPr lang="ru-RU" sz="1700" dirty="0" smtClean="0"/>
              <a:t> </a:t>
            </a:r>
            <a:r>
              <a:rPr lang="ru-RU" sz="1700" dirty="0" err="1" smtClean="0"/>
              <a:t>України</a:t>
            </a:r>
            <a:r>
              <a:rPr lang="ru-RU" sz="1700" dirty="0" smtClean="0"/>
              <a:t>. </a:t>
            </a:r>
            <a:r>
              <a:rPr lang="ru-RU" sz="1700" dirty="0" err="1" smtClean="0"/>
              <a:t>Рікою</a:t>
            </a:r>
            <a:r>
              <a:rPr lang="ru-RU" sz="1700" dirty="0" smtClean="0"/>
              <a:t> </a:t>
            </a:r>
            <a:r>
              <a:rPr lang="ru-RU" sz="1700" dirty="0" err="1" smtClean="0"/>
              <a:t>Дніпро</a:t>
            </a:r>
            <a:r>
              <a:rPr lang="ru-RU" sz="1700" dirty="0" smtClean="0"/>
              <a:t> вона </a:t>
            </a:r>
            <a:r>
              <a:rPr lang="ru-RU" sz="1700" dirty="0" err="1" smtClean="0"/>
              <a:t>ділиться</a:t>
            </a:r>
            <a:r>
              <a:rPr lang="ru-RU" sz="1700" dirty="0" smtClean="0"/>
              <a:t> на два округи – </a:t>
            </a:r>
            <a:r>
              <a:rPr lang="ru-RU" sz="1700" dirty="0" err="1" smtClean="0"/>
              <a:t>лісостепову</a:t>
            </a:r>
            <a:r>
              <a:rPr lang="ru-RU" sz="1700" dirty="0" smtClean="0"/>
              <a:t> </a:t>
            </a:r>
            <a:r>
              <a:rPr lang="ru-RU" sz="1700" dirty="0" err="1" smtClean="0"/>
              <a:t>правобережну</a:t>
            </a:r>
            <a:r>
              <a:rPr lang="ru-RU" sz="1700" dirty="0" smtClean="0"/>
              <a:t>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лісостепову</a:t>
            </a:r>
            <a:r>
              <a:rPr lang="ru-RU" sz="1700" dirty="0" smtClean="0"/>
              <a:t> </a:t>
            </a:r>
            <a:r>
              <a:rPr lang="ru-RU" sz="1700" dirty="0" err="1" smtClean="0"/>
              <a:t>лівобережну</a:t>
            </a:r>
            <a:r>
              <a:rPr lang="ru-RU" sz="1700" dirty="0" smtClean="0"/>
              <a:t>. На </a:t>
            </a:r>
            <a:r>
              <a:rPr lang="ru-RU" sz="1700" dirty="0" err="1" smtClean="0"/>
              <a:t>відміну</a:t>
            </a:r>
            <a:r>
              <a:rPr lang="ru-RU" sz="1700" dirty="0" smtClean="0"/>
              <a:t> </a:t>
            </a:r>
            <a:r>
              <a:rPr lang="ru-RU" sz="1700" dirty="0" err="1" smtClean="0"/>
              <a:t>від</a:t>
            </a:r>
            <a:r>
              <a:rPr lang="ru-RU" sz="1700" dirty="0" smtClean="0"/>
              <a:t> </a:t>
            </a:r>
            <a:r>
              <a:rPr lang="ru-RU" sz="1700" dirty="0" err="1" smtClean="0"/>
              <a:t>Поліської</a:t>
            </a:r>
            <a:r>
              <a:rPr lang="ru-RU" sz="1700" dirty="0" smtClean="0"/>
              <a:t> </a:t>
            </a:r>
            <a:r>
              <a:rPr lang="ru-RU" sz="1700" dirty="0" err="1" smtClean="0"/>
              <a:t>лісомисливської</a:t>
            </a:r>
            <a:r>
              <a:rPr lang="ru-RU" sz="1700" dirty="0" smtClean="0"/>
              <a:t> </a:t>
            </a:r>
            <a:r>
              <a:rPr lang="ru-RU" sz="1700" dirty="0" err="1" smtClean="0"/>
              <a:t>зоні</a:t>
            </a:r>
            <a:r>
              <a:rPr lang="ru-RU" sz="1700" dirty="0" smtClean="0"/>
              <a:t> тут </a:t>
            </a:r>
            <a:r>
              <a:rPr lang="ru-RU" sz="1700" dirty="0" err="1" smtClean="0"/>
              <a:t>переважають</a:t>
            </a:r>
            <a:r>
              <a:rPr lang="ru-RU" sz="1700" dirty="0" smtClean="0"/>
              <a:t> </a:t>
            </a:r>
            <a:r>
              <a:rPr lang="ru-RU" sz="1700" dirty="0" err="1" smtClean="0"/>
              <a:t>орні</a:t>
            </a:r>
            <a:r>
              <a:rPr lang="ru-RU" sz="1700" dirty="0" smtClean="0"/>
              <a:t> </a:t>
            </a:r>
            <a:r>
              <a:rPr lang="ru-RU" sz="1700" dirty="0" err="1" smtClean="0"/>
              <a:t>землі</a:t>
            </a:r>
            <a:r>
              <a:rPr lang="ru-RU" sz="1700" dirty="0" smtClean="0"/>
              <a:t>. У </a:t>
            </a:r>
            <a:r>
              <a:rPr lang="ru-RU" sz="1700" dirty="0" err="1" smtClean="0"/>
              <a:t>загальній</a:t>
            </a:r>
            <a:r>
              <a:rPr lang="ru-RU" sz="1700" dirty="0" smtClean="0"/>
              <a:t> </a:t>
            </a:r>
            <a:r>
              <a:rPr lang="ru-RU" sz="1700" dirty="0" err="1" smtClean="0"/>
              <a:t>площі</a:t>
            </a:r>
            <a:r>
              <a:rPr lang="ru-RU" sz="1700" dirty="0" smtClean="0"/>
              <a:t> </a:t>
            </a:r>
            <a:r>
              <a:rPr lang="ru-RU" sz="1700" dirty="0" err="1" smtClean="0"/>
              <a:t>мисливських</a:t>
            </a:r>
            <a:r>
              <a:rPr lang="ru-RU" sz="1700" dirty="0" smtClean="0"/>
              <a:t> </a:t>
            </a:r>
            <a:r>
              <a:rPr lang="ru-RU" sz="1700" dirty="0" err="1" smtClean="0"/>
              <a:t>угідь</a:t>
            </a:r>
            <a:r>
              <a:rPr lang="ru-RU" sz="1700" dirty="0" smtClean="0"/>
              <a:t> вони </a:t>
            </a:r>
            <a:r>
              <a:rPr lang="ru-RU" sz="1700" dirty="0" err="1" smtClean="0"/>
              <a:t>становлять</a:t>
            </a:r>
            <a:r>
              <a:rPr lang="ru-RU" sz="1700" dirty="0" smtClean="0"/>
              <a:t> 60 %. На </a:t>
            </a:r>
            <a:r>
              <a:rPr lang="ru-RU" sz="1700" dirty="0" err="1" smtClean="0"/>
              <a:t>ліси</a:t>
            </a:r>
            <a:r>
              <a:rPr lang="ru-RU" sz="1700" dirty="0" smtClean="0"/>
              <a:t> </a:t>
            </a:r>
            <a:r>
              <a:rPr lang="ru-RU" sz="1700" dirty="0" err="1" smtClean="0"/>
              <a:t>припадає</a:t>
            </a:r>
            <a:r>
              <a:rPr lang="ru-RU" sz="1700" dirty="0" smtClean="0"/>
              <a:t> 20,8 % </a:t>
            </a:r>
            <a:r>
              <a:rPr lang="ru-RU" sz="1700" dirty="0" err="1" smtClean="0"/>
              <a:t>загальної</a:t>
            </a:r>
            <a:r>
              <a:rPr lang="ru-RU" sz="1700" dirty="0" smtClean="0"/>
              <a:t> </a:t>
            </a:r>
            <a:r>
              <a:rPr lang="ru-RU" sz="1700" dirty="0" err="1" smtClean="0"/>
              <a:t>площі</a:t>
            </a:r>
            <a:r>
              <a:rPr lang="ru-RU" sz="1700" dirty="0" smtClean="0"/>
              <a:t> </a:t>
            </a:r>
            <a:r>
              <a:rPr lang="ru-RU" sz="1700" dirty="0" err="1" smtClean="0"/>
              <a:t>мисливських</a:t>
            </a:r>
            <a:r>
              <a:rPr lang="ru-RU" sz="1700" dirty="0" smtClean="0"/>
              <a:t> </a:t>
            </a:r>
            <a:r>
              <a:rPr lang="ru-RU" sz="1700" dirty="0" err="1" smtClean="0"/>
              <a:t>угідь</a:t>
            </a:r>
            <a:r>
              <a:rPr lang="ru-RU" sz="1700" dirty="0" smtClean="0"/>
              <a:t>, </a:t>
            </a:r>
            <a:r>
              <a:rPr lang="ru-RU" sz="1700" dirty="0" err="1" smtClean="0"/>
              <a:t>пасовища</a:t>
            </a:r>
            <a:r>
              <a:rPr lang="ru-RU" sz="1700" dirty="0" smtClean="0"/>
              <a:t> – 7,3 %, </a:t>
            </a:r>
            <a:r>
              <a:rPr lang="ru-RU" sz="1700" dirty="0" err="1" smtClean="0"/>
              <a:t>сіножаті</a:t>
            </a:r>
            <a:r>
              <a:rPr lang="ru-RU" sz="1700" dirty="0" smtClean="0"/>
              <a:t> – 6,6 %, </a:t>
            </a:r>
            <a:r>
              <a:rPr lang="ru-RU" sz="1700" dirty="0" err="1" smtClean="0"/>
              <a:t>багаторічні</a:t>
            </a:r>
            <a:r>
              <a:rPr lang="ru-RU" sz="1700" dirty="0" smtClean="0"/>
              <a:t> </a:t>
            </a:r>
            <a:r>
              <a:rPr lang="ru-RU" sz="1700" dirty="0" err="1" smtClean="0"/>
              <a:t>насадження</a:t>
            </a:r>
            <a:r>
              <a:rPr lang="ru-RU" sz="1700" dirty="0" smtClean="0"/>
              <a:t> – 1,1 %, болота – 0,6 %, </a:t>
            </a:r>
            <a:r>
              <a:rPr lang="ru-RU" sz="1700" dirty="0" err="1" smtClean="0"/>
              <a:t>водойми</a:t>
            </a:r>
            <a:r>
              <a:rPr lang="ru-RU" sz="1700" dirty="0" smtClean="0"/>
              <a:t> – 2,1 %, </a:t>
            </a:r>
            <a:r>
              <a:rPr lang="ru-RU" sz="1700" dirty="0" err="1" smtClean="0"/>
              <a:t>інші</a:t>
            </a:r>
            <a:r>
              <a:rPr lang="ru-RU" sz="1700" dirty="0" smtClean="0"/>
              <a:t> </a:t>
            </a:r>
            <a:r>
              <a:rPr lang="ru-RU" sz="1700" dirty="0" err="1" smtClean="0"/>
              <a:t>угіддя</a:t>
            </a:r>
            <a:r>
              <a:rPr lang="ru-RU" sz="1700" dirty="0" smtClean="0"/>
              <a:t> – 1,5 %. Характерною </a:t>
            </a:r>
            <a:r>
              <a:rPr lang="ru-RU" sz="1700" dirty="0" err="1" smtClean="0"/>
              <a:t>особливістю</a:t>
            </a:r>
            <a:r>
              <a:rPr lang="ru-RU" sz="1700" dirty="0" smtClean="0"/>
              <a:t> </a:t>
            </a:r>
            <a:r>
              <a:rPr lang="ru-RU" sz="1700" dirty="0" err="1" smtClean="0"/>
              <a:t>угідь</a:t>
            </a:r>
            <a:r>
              <a:rPr lang="ru-RU" sz="1700" dirty="0" smtClean="0"/>
              <a:t> </a:t>
            </a:r>
            <a:r>
              <a:rPr lang="ru-RU" sz="1700" dirty="0" err="1" smtClean="0"/>
              <a:t>є</a:t>
            </a:r>
            <a:r>
              <a:rPr lang="ru-RU" sz="1700" dirty="0" smtClean="0"/>
              <a:t> </a:t>
            </a:r>
            <a:r>
              <a:rPr lang="ru-RU" sz="1700" dirty="0" err="1" smtClean="0"/>
              <a:t>чергування</a:t>
            </a:r>
            <a:r>
              <a:rPr lang="ru-RU" sz="1700" dirty="0" smtClean="0"/>
              <a:t> </a:t>
            </a:r>
            <a:r>
              <a:rPr lang="ru-RU" sz="1700" dirty="0" err="1" smtClean="0"/>
              <a:t>лісових</a:t>
            </a:r>
            <a:r>
              <a:rPr lang="ru-RU" sz="1700" dirty="0" smtClean="0"/>
              <a:t> та </a:t>
            </a:r>
            <a:r>
              <a:rPr lang="ru-RU" sz="1700" dirty="0" err="1" smtClean="0"/>
              <a:t>степових</a:t>
            </a:r>
            <a:r>
              <a:rPr lang="ru-RU" sz="1700" dirty="0" smtClean="0"/>
              <a:t> </a:t>
            </a:r>
            <a:r>
              <a:rPr lang="ru-RU" sz="1700" dirty="0" err="1" smtClean="0"/>
              <a:t>масивів</a:t>
            </a:r>
            <a:r>
              <a:rPr lang="ru-RU" sz="1700" dirty="0" smtClean="0"/>
              <a:t>. </a:t>
            </a:r>
            <a:r>
              <a:rPr lang="ru-RU" sz="1700" dirty="0" err="1" smtClean="0"/>
              <a:t>Лісові</a:t>
            </a:r>
            <a:r>
              <a:rPr lang="ru-RU" sz="1700" dirty="0" smtClean="0"/>
              <a:t> </a:t>
            </a:r>
            <a:r>
              <a:rPr lang="ru-RU" sz="1700" dirty="0" err="1" smtClean="0"/>
              <a:t>угіддя</a:t>
            </a:r>
            <a:r>
              <a:rPr lang="ru-RU" sz="1700" dirty="0" smtClean="0"/>
              <a:t>, як </a:t>
            </a:r>
            <a:r>
              <a:rPr lang="ru-RU" sz="1700" dirty="0" err="1" smtClean="0"/>
              <a:t>і</a:t>
            </a:r>
            <a:r>
              <a:rPr lang="ru-RU" sz="1700" dirty="0" smtClean="0"/>
              <a:t> на </a:t>
            </a:r>
            <a:r>
              <a:rPr lang="ru-RU" sz="1700" dirty="0" err="1" smtClean="0"/>
              <a:t>Поліссі</a:t>
            </a:r>
            <a:r>
              <a:rPr lang="ru-RU" sz="1700" dirty="0" smtClean="0"/>
              <a:t>, </a:t>
            </a:r>
            <a:r>
              <a:rPr lang="ru-RU" sz="1700" dirty="0" err="1" smtClean="0"/>
              <a:t>поділяються</a:t>
            </a:r>
            <a:r>
              <a:rPr lang="ru-RU" sz="1700" dirty="0" smtClean="0"/>
              <a:t> </a:t>
            </a:r>
            <a:r>
              <a:rPr lang="ru-RU" sz="1700" dirty="0" err="1" smtClean="0"/>
              <a:t>на</a:t>
            </a:r>
            <a:r>
              <a:rPr lang="ru-RU" sz="1700" dirty="0" smtClean="0"/>
              <a:t> </a:t>
            </a:r>
            <a:r>
              <a:rPr lang="ru-RU" sz="1700" dirty="0" err="1" smtClean="0"/>
              <a:t>високопродуктивні</a:t>
            </a:r>
            <a:r>
              <a:rPr lang="ru-RU" sz="1700" dirty="0" smtClean="0"/>
              <a:t> (50,9 %), </a:t>
            </a:r>
            <a:r>
              <a:rPr lang="ru-RU" sz="1700" dirty="0" err="1" smtClean="0"/>
              <a:t>середньопродуктивні</a:t>
            </a:r>
            <a:r>
              <a:rPr lang="ru-RU" sz="1700" dirty="0" smtClean="0"/>
              <a:t> (34,6 %)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низькопродуктивні</a:t>
            </a:r>
            <a:r>
              <a:rPr lang="ru-RU" sz="1700" dirty="0" smtClean="0"/>
              <a:t> (14,5 %) </a:t>
            </a:r>
            <a:r>
              <a:rPr lang="ru-RU" sz="1700" dirty="0" err="1" smtClean="0"/>
              <a:t>угіддя</a:t>
            </a:r>
            <a:r>
              <a:rPr lang="ru-RU" sz="1700" dirty="0" smtClean="0"/>
              <a:t>. До </a:t>
            </a:r>
            <a:r>
              <a:rPr lang="ru-RU" sz="1700" dirty="0" err="1" smtClean="0"/>
              <a:t>високопродуктивних</a:t>
            </a:r>
            <a:r>
              <a:rPr lang="ru-RU" sz="1700" dirty="0" smtClean="0"/>
              <a:t> </a:t>
            </a:r>
            <a:r>
              <a:rPr lang="ru-RU" sz="1700" dirty="0" err="1" smtClean="0"/>
              <a:t>відносять</a:t>
            </a:r>
            <a:r>
              <a:rPr lang="ru-RU" sz="1700" dirty="0" smtClean="0"/>
              <a:t> </a:t>
            </a:r>
            <a:r>
              <a:rPr lang="ru-RU" sz="1700" dirty="0" err="1" smtClean="0"/>
              <a:t>міжлісові</a:t>
            </a:r>
            <a:r>
              <a:rPr lang="ru-RU" sz="1700" dirty="0" smtClean="0"/>
              <a:t> луки, </a:t>
            </a:r>
            <a:r>
              <a:rPr lang="ru-RU" sz="1700" dirty="0" err="1" smtClean="0"/>
              <a:t>соснові</a:t>
            </a:r>
            <a:r>
              <a:rPr lang="ru-RU" sz="1700" dirty="0" smtClean="0"/>
              <a:t>, </a:t>
            </a:r>
            <a:r>
              <a:rPr lang="ru-RU" sz="1700" dirty="0" err="1" smtClean="0"/>
              <a:t>дубові</a:t>
            </a:r>
            <a:r>
              <a:rPr lang="ru-RU" sz="1700" dirty="0" smtClean="0"/>
              <a:t> та </a:t>
            </a:r>
            <a:r>
              <a:rPr lang="ru-RU" sz="1700" dirty="0" err="1" smtClean="0"/>
              <a:t>березові</a:t>
            </a:r>
            <a:r>
              <a:rPr lang="ru-RU" sz="1700" dirty="0" smtClean="0"/>
              <a:t> молодняки. Запас </a:t>
            </a:r>
            <a:r>
              <a:rPr lang="ru-RU" sz="1700" dirty="0" err="1" smtClean="0"/>
              <a:t>фітомаси</a:t>
            </a:r>
            <a:r>
              <a:rPr lang="ru-RU" sz="1700" dirty="0" smtClean="0"/>
              <a:t> </a:t>
            </a:r>
            <a:r>
              <a:rPr lang="ru-RU" sz="1700" dirty="0" err="1" smtClean="0"/>
              <a:t>міжлісових</a:t>
            </a:r>
            <a:r>
              <a:rPr lang="ru-RU" sz="1700" dirty="0" smtClean="0"/>
              <a:t> лук у </a:t>
            </a:r>
            <a:r>
              <a:rPr lang="ru-RU" sz="1700" dirty="0" err="1" smtClean="0"/>
              <a:t>період</a:t>
            </a:r>
            <a:r>
              <a:rPr lang="ru-RU" sz="1700" dirty="0" smtClean="0"/>
              <a:t> максимального </a:t>
            </a:r>
            <a:r>
              <a:rPr lang="ru-RU" sz="1700" dirty="0" err="1" smtClean="0"/>
              <a:t>розвитку</a:t>
            </a:r>
            <a:r>
              <a:rPr lang="ru-RU" sz="1700" dirty="0" smtClean="0"/>
              <a:t> становить 32,8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/га. У </a:t>
            </a:r>
            <a:r>
              <a:rPr lang="ru-RU" sz="1700" dirty="0" err="1" smtClean="0"/>
              <a:t>їх</a:t>
            </a:r>
            <a:r>
              <a:rPr lang="ru-RU" sz="1700" dirty="0" smtClean="0"/>
              <a:t> </a:t>
            </a:r>
            <a:r>
              <a:rPr lang="ru-RU" sz="1700" dirty="0" err="1" smtClean="0"/>
              <a:t>складі</a:t>
            </a:r>
            <a:r>
              <a:rPr lang="ru-RU" sz="1700" dirty="0" smtClean="0"/>
              <a:t> </a:t>
            </a:r>
            <a:r>
              <a:rPr lang="ru-RU" sz="1700" dirty="0" err="1" smtClean="0"/>
              <a:t>нараховується</a:t>
            </a:r>
            <a:r>
              <a:rPr lang="ru-RU" sz="1700" dirty="0" smtClean="0"/>
              <a:t> 27 </a:t>
            </a:r>
            <a:r>
              <a:rPr lang="ru-RU" sz="1700" dirty="0" err="1" smtClean="0"/>
              <a:t>видів</a:t>
            </a:r>
            <a:r>
              <a:rPr lang="ru-RU" sz="1700" dirty="0" smtClean="0"/>
              <a:t> </a:t>
            </a:r>
            <a:r>
              <a:rPr lang="ru-RU" sz="1700" dirty="0" err="1" smtClean="0"/>
              <a:t>трав’янистих</a:t>
            </a:r>
            <a:r>
              <a:rPr lang="ru-RU" sz="1700" dirty="0" smtClean="0"/>
              <a:t> </a:t>
            </a:r>
            <a:r>
              <a:rPr lang="ru-RU" sz="1700" dirty="0" err="1" smtClean="0"/>
              <a:t>рослин</a:t>
            </a:r>
            <a:r>
              <a:rPr lang="ru-RU" sz="1700" dirty="0" smtClean="0"/>
              <a:t>. </a:t>
            </a:r>
            <a:r>
              <a:rPr lang="ru-RU" sz="1700" dirty="0" err="1" smtClean="0"/>
              <a:t>Серед</a:t>
            </a:r>
            <a:r>
              <a:rPr lang="ru-RU" sz="1700" dirty="0" smtClean="0"/>
              <a:t> </a:t>
            </a:r>
            <a:r>
              <a:rPr lang="ru-RU" sz="1700" dirty="0" err="1" smtClean="0"/>
              <a:t>злаків</a:t>
            </a:r>
            <a:r>
              <a:rPr lang="ru-RU" sz="1700" dirty="0" smtClean="0"/>
              <a:t> </a:t>
            </a:r>
            <a:r>
              <a:rPr lang="ru-RU" sz="1700" dirty="0" err="1" smtClean="0"/>
              <a:t>переважає</a:t>
            </a:r>
            <a:r>
              <a:rPr lang="ru-RU" sz="1700" dirty="0" smtClean="0"/>
              <a:t> </a:t>
            </a:r>
            <a:r>
              <a:rPr lang="ru-RU" sz="1700" dirty="0" err="1" smtClean="0"/>
              <a:t>щучник</a:t>
            </a:r>
            <a:r>
              <a:rPr lang="ru-RU" sz="1700" dirty="0" smtClean="0"/>
              <a:t> </a:t>
            </a:r>
            <a:r>
              <a:rPr lang="ru-RU" sz="1700" dirty="0" err="1" smtClean="0"/>
              <a:t>дернистий</a:t>
            </a:r>
            <a:r>
              <a:rPr lang="ru-RU" sz="1700" dirty="0" smtClean="0"/>
              <a:t> (14,0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/га), </a:t>
            </a:r>
            <a:r>
              <a:rPr lang="ru-RU" sz="1700" dirty="0" err="1" smtClean="0"/>
              <a:t>костриця</a:t>
            </a:r>
            <a:r>
              <a:rPr lang="ru-RU" sz="1700" dirty="0" smtClean="0"/>
              <a:t> </a:t>
            </a:r>
            <a:r>
              <a:rPr lang="ru-RU" sz="1700" dirty="0" err="1" smtClean="0"/>
              <a:t>червона</a:t>
            </a:r>
            <a:r>
              <a:rPr lang="ru-RU" sz="1700" dirty="0" smtClean="0"/>
              <a:t> (1,3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/га), осоки </a:t>
            </a:r>
            <a:r>
              <a:rPr lang="ru-RU" sz="1700" dirty="0" err="1" smtClean="0"/>
              <a:t>і</a:t>
            </a:r>
            <a:r>
              <a:rPr lang="ru-RU" sz="1700" dirty="0" smtClean="0"/>
              <a:t> ситники (4,9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/га), </a:t>
            </a:r>
            <a:r>
              <a:rPr lang="ru-RU" sz="1700" dirty="0" err="1" smtClean="0"/>
              <a:t>решта</a:t>
            </a:r>
            <a:r>
              <a:rPr lang="ru-RU" sz="1700" dirty="0" smtClean="0"/>
              <a:t> </a:t>
            </a:r>
            <a:r>
              <a:rPr lang="ru-RU" sz="1700" dirty="0" err="1" smtClean="0"/>
              <a:t>припадає</a:t>
            </a:r>
            <a:r>
              <a:rPr lang="ru-RU" sz="1700" dirty="0" smtClean="0"/>
              <a:t> на </a:t>
            </a:r>
            <a:r>
              <a:rPr lang="ru-RU" sz="1700" dirty="0" err="1" smtClean="0"/>
              <a:t>різнотрав’я</a:t>
            </a:r>
            <a:r>
              <a:rPr lang="ru-RU" sz="1700" dirty="0" smtClean="0"/>
              <a:t> (12,6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/га). </a:t>
            </a:r>
            <a:r>
              <a:rPr lang="ru-RU" sz="1700" dirty="0" err="1" smtClean="0"/>
              <a:t>Основними</a:t>
            </a:r>
            <a:r>
              <a:rPr lang="ru-RU" sz="1700" dirty="0" smtClean="0"/>
              <a:t> </a:t>
            </a:r>
            <a:r>
              <a:rPr lang="ru-RU" sz="1700" dirty="0" err="1" smtClean="0"/>
              <a:t>домінантами</a:t>
            </a:r>
            <a:r>
              <a:rPr lang="ru-RU" sz="1700" dirty="0" smtClean="0"/>
              <a:t> </a:t>
            </a:r>
            <a:r>
              <a:rPr lang="ru-RU" sz="1700" dirty="0" err="1" smtClean="0"/>
              <a:t>серед</a:t>
            </a:r>
            <a:r>
              <a:rPr lang="ru-RU" sz="1700" dirty="0" smtClean="0"/>
              <a:t> </a:t>
            </a:r>
            <a:r>
              <a:rPr lang="ru-RU" sz="1700" dirty="0" err="1" smtClean="0"/>
              <a:t>різнотрав’я</a:t>
            </a:r>
            <a:r>
              <a:rPr lang="ru-RU" sz="1700" dirty="0" smtClean="0"/>
              <a:t> </a:t>
            </a:r>
            <a:r>
              <a:rPr lang="ru-RU" sz="1700" dirty="0" err="1" smtClean="0"/>
              <a:t>є</a:t>
            </a:r>
            <a:r>
              <a:rPr lang="ru-RU" sz="1700" dirty="0" smtClean="0"/>
              <a:t> </a:t>
            </a:r>
            <a:r>
              <a:rPr lang="ru-RU" sz="1700" dirty="0" err="1" smtClean="0"/>
              <a:t>гравілат</a:t>
            </a:r>
            <a:r>
              <a:rPr lang="ru-RU" sz="1700" dirty="0" smtClean="0"/>
              <a:t> та подорожник. У сосняках </a:t>
            </a:r>
            <a:r>
              <a:rPr lang="ru-RU" sz="1700" dirty="0" err="1" smtClean="0"/>
              <a:t>віком</a:t>
            </a:r>
            <a:r>
              <a:rPr lang="ru-RU" sz="1700" dirty="0" smtClean="0"/>
              <a:t> до 20 </a:t>
            </a:r>
            <a:r>
              <a:rPr lang="ru-RU" sz="1700" dirty="0" err="1" smtClean="0"/>
              <a:t>років</a:t>
            </a:r>
            <a:r>
              <a:rPr lang="ru-RU" sz="1700" dirty="0" smtClean="0"/>
              <a:t> </a:t>
            </a:r>
            <a:r>
              <a:rPr lang="ru-RU" sz="1700" dirty="0" err="1" smtClean="0"/>
              <a:t>із</a:t>
            </a:r>
            <a:r>
              <a:rPr lang="ru-RU" sz="1700" dirty="0" smtClean="0"/>
              <a:t> </a:t>
            </a:r>
            <a:r>
              <a:rPr lang="ru-RU" sz="1700" dirty="0" err="1" smtClean="0"/>
              <a:t>зімкненістю</a:t>
            </a:r>
            <a:r>
              <a:rPr lang="ru-RU" sz="1700" dirty="0" smtClean="0"/>
              <a:t> крон 0,3 – 0,6 запаси </a:t>
            </a:r>
            <a:r>
              <a:rPr lang="ru-RU" sz="1700" dirty="0" err="1" smtClean="0"/>
              <a:t>трав’янистих</a:t>
            </a:r>
            <a:r>
              <a:rPr lang="ru-RU" sz="1700" dirty="0" smtClean="0"/>
              <a:t> </a:t>
            </a:r>
            <a:r>
              <a:rPr lang="ru-RU" sz="1700" dirty="0" err="1" smtClean="0"/>
              <a:t>кормів</a:t>
            </a:r>
            <a:r>
              <a:rPr lang="ru-RU" sz="1700" dirty="0" smtClean="0"/>
              <a:t> </a:t>
            </a:r>
            <a:r>
              <a:rPr lang="ru-RU" sz="1700" dirty="0" err="1" smtClean="0"/>
              <a:t>досягають</a:t>
            </a:r>
            <a:r>
              <a:rPr lang="ru-RU" sz="1700" dirty="0" smtClean="0"/>
              <a:t> 13,4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/га, </a:t>
            </a:r>
            <a:r>
              <a:rPr lang="ru-RU" sz="1700" dirty="0" err="1" smtClean="0"/>
              <a:t>деревно-чагарникових</a:t>
            </a:r>
            <a:r>
              <a:rPr lang="ru-RU" sz="1700" dirty="0" smtClean="0"/>
              <a:t> – 17,7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/га. </a:t>
            </a:r>
            <a:r>
              <a:rPr lang="ru-RU" sz="1700" dirty="0" err="1" smtClean="0"/>
              <a:t>Серед</a:t>
            </a:r>
            <a:r>
              <a:rPr lang="ru-RU" sz="1700" dirty="0" smtClean="0"/>
              <a:t> </a:t>
            </a:r>
            <a:r>
              <a:rPr lang="ru-RU" sz="1700" dirty="0" err="1" smtClean="0"/>
              <a:t>трав’янистих</a:t>
            </a:r>
            <a:r>
              <a:rPr lang="ru-RU" sz="1700" dirty="0" smtClean="0"/>
              <a:t> </a:t>
            </a:r>
            <a:r>
              <a:rPr lang="ru-RU" sz="1700" dirty="0" err="1" smtClean="0"/>
              <a:t>рослин</a:t>
            </a:r>
            <a:r>
              <a:rPr lang="ru-RU" sz="1700" dirty="0" smtClean="0"/>
              <a:t> </a:t>
            </a:r>
            <a:r>
              <a:rPr lang="ru-RU" sz="1700" dirty="0" err="1" smtClean="0"/>
              <a:t>злакові</a:t>
            </a:r>
            <a:r>
              <a:rPr lang="ru-RU" sz="1700" dirty="0" smtClean="0"/>
              <a:t> </a:t>
            </a:r>
            <a:r>
              <a:rPr lang="ru-RU" sz="1700" dirty="0" err="1" smtClean="0"/>
              <a:t>займають</a:t>
            </a:r>
            <a:r>
              <a:rPr lang="ru-RU" sz="1700" dirty="0" smtClean="0"/>
              <a:t> 52,1 % , </a:t>
            </a:r>
            <a:r>
              <a:rPr lang="ru-RU" sz="1700" dirty="0" err="1" smtClean="0"/>
              <a:t>бобові</a:t>
            </a:r>
            <a:r>
              <a:rPr lang="ru-RU" sz="1700" dirty="0" smtClean="0"/>
              <a:t> 0,4, осоки </a:t>
            </a:r>
            <a:r>
              <a:rPr lang="ru-RU" sz="1700" dirty="0" err="1" smtClean="0"/>
              <a:t>і</a:t>
            </a:r>
            <a:r>
              <a:rPr lang="ru-RU" sz="1700" dirty="0" smtClean="0"/>
              <a:t> ситники – 22,4 %, а </a:t>
            </a:r>
            <a:r>
              <a:rPr lang="ru-RU" sz="1700" dirty="0" err="1" smtClean="0"/>
              <a:t>різнотрав’я</a:t>
            </a:r>
            <a:r>
              <a:rPr lang="ru-RU" sz="1700" dirty="0" smtClean="0"/>
              <a:t> – 25,1 %. </a:t>
            </a:r>
            <a:r>
              <a:rPr lang="ru-RU" sz="1700" dirty="0" err="1" smtClean="0"/>
              <a:t>Із</a:t>
            </a:r>
            <a:r>
              <a:rPr lang="ru-RU" sz="1700" dirty="0" smtClean="0"/>
              <a:t> </a:t>
            </a:r>
            <a:r>
              <a:rPr lang="ru-RU" sz="1700" dirty="0" err="1" smtClean="0"/>
              <a:t>злаків</a:t>
            </a:r>
            <a:r>
              <a:rPr lang="ru-RU" sz="1700" dirty="0" smtClean="0"/>
              <a:t> </a:t>
            </a:r>
            <a:r>
              <a:rPr lang="ru-RU" sz="1700" dirty="0" err="1" smtClean="0"/>
              <a:t>найбільшу</a:t>
            </a:r>
            <a:r>
              <a:rPr lang="ru-RU" sz="1700" dirty="0" smtClean="0"/>
              <a:t> </a:t>
            </a:r>
            <a:r>
              <a:rPr lang="ru-RU" sz="1700" dirty="0" err="1" smtClean="0"/>
              <a:t>фітомасу</a:t>
            </a:r>
            <a:r>
              <a:rPr lang="ru-RU" sz="1700" dirty="0" smtClean="0"/>
              <a:t> </a:t>
            </a:r>
            <a:r>
              <a:rPr lang="ru-RU" sz="1700" dirty="0" err="1" smtClean="0"/>
              <a:t>мають</a:t>
            </a:r>
            <a:r>
              <a:rPr lang="ru-RU" sz="1700" dirty="0" smtClean="0"/>
              <a:t> </a:t>
            </a:r>
            <a:r>
              <a:rPr lang="ru-RU" sz="1700" dirty="0" err="1" smtClean="0"/>
              <a:t>біловус</a:t>
            </a:r>
            <a:r>
              <a:rPr lang="ru-RU" sz="1700" dirty="0" smtClean="0"/>
              <a:t> </a:t>
            </a:r>
            <a:r>
              <a:rPr lang="ru-RU" sz="1700" dirty="0" err="1" smtClean="0"/>
              <a:t>стиснутий</a:t>
            </a:r>
            <a:r>
              <a:rPr lang="ru-RU" sz="1700" dirty="0" smtClean="0"/>
              <a:t> (1,5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/га), </a:t>
            </a:r>
            <a:r>
              <a:rPr lang="ru-RU" sz="1700" dirty="0" err="1" smtClean="0"/>
              <a:t>щучник</a:t>
            </a:r>
            <a:r>
              <a:rPr lang="ru-RU" sz="1700" dirty="0" smtClean="0"/>
              <a:t> </a:t>
            </a:r>
            <a:r>
              <a:rPr lang="ru-RU" sz="1700" dirty="0" err="1" smtClean="0"/>
              <a:t>дернистий</a:t>
            </a:r>
            <a:r>
              <a:rPr lang="ru-RU" sz="1700" dirty="0" smtClean="0"/>
              <a:t> (1,0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 та </a:t>
            </a:r>
            <a:r>
              <a:rPr lang="ru-RU" sz="1700" dirty="0" err="1" smtClean="0"/>
              <a:t>костриця</a:t>
            </a:r>
            <a:r>
              <a:rPr lang="ru-RU" sz="1700" dirty="0" smtClean="0"/>
              <a:t> </a:t>
            </a:r>
            <a:r>
              <a:rPr lang="ru-RU" sz="1700" dirty="0" err="1" smtClean="0"/>
              <a:t>лучна</a:t>
            </a:r>
            <a:r>
              <a:rPr lang="ru-RU" sz="1700" dirty="0" smtClean="0"/>
              <a:t> (1,0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/га), а </a:t>
            </a:r>
            <a:r>
              <a:rPr lang="ru-RU" sz="1700" dirty="0" err="1" smtClean="0"/>
              <a:t>з</a:t>
            </a:r>
            <a:r>
              <a:rPr lang="ru-RU" sz="1700" dirty="0" smtClean="0"/>
              <a:t> </a:t>
            </a:r>
            <a:r>
              <a:rPr lang="ru-RU" sz="1700" dirty="0" err="1" smtClean="0"/>
              <a:t>різнотрав’я</a:t>
            </a:r>
            <a:r>
              <a:rPr lang="ru-RU" sz="1700" dirty="0" smtClean="0"/>
              <a:t> – </a:t>
            </a:r>
            <a:r>
              <a:rPr lang="ru-RU" sz="1700" dirty="0" err="1" smtClean="0"/>
              <a:t>конвалія</a:t>
            </a:r>
            <a:r>
              <a:rPr lang="ru-RU" sz="1700" dirty="0" smtClean="0"/>
              <a:t> (0,5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/га), щавель </a:t>
            </a:r>
            <a:r>
              <a:rPr lang="ru-RU" sz="1700" dirty="0" err="1" smtClean="0"/>
              <a:t>кінський</a:t>
            </a:r>
            <a:r>
              <a:rPr lang="ru-RU" sz="1700" dirty="0" smtClean="0"/>
              <a:t> (0,2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/га). </a:t>
            </a:r>
            <a:r>
              <a:rPr lang="ru-RU" sz="1700" dirty="0" err="1" smtClean="0"/>
              <a:t>Із</a:t>
            </a:r>
            <a:r>
              <a:rPr lang="ru-RU" sz="1700" dirty="0" smtClean="0"/>
              <a:t> </a:t>
            </a:r>
            <a:r>
              <a:rPr lang="ru-RU" sz="1700" dirty="0" err="1" smtClean="0"/>
              <a:t>деревно-чагарникових</a:t>
            </a:r>
            <a:r>
              <a:rPr lang="ru-RU" sz="1700" dirty="0" smtClean="0"/>
              <a:t> </a:t>
            </a:r>
            <a:r>
              <a:rPr lang="ru-RU" sz="1700" dirty="0" err="1" smtClean="0"/>
              <a:t>кормів</a:t>
            </a:r>
            <a:r>
              <a:rPr lang="ru-RU" sz="1700" dirty="0" smtClean="0"/>
              <a:t> </a:t>
            </a:r>
            <a:r>
              <a:rPr lang="ru-RU" sz="1700" dirty="0" err="1" smtClean="0"/>
              <a:t>найбільше</a:t>
            </a:r>
            <a:r>
              <a:rPr lang="ru-RU" sz="1700" dirty="0" smtClean="0"/>
              <a:t> </a:t>
            </a:r>
            <a:r>
              <a:rPr lang="ru-RU" sz="1700" dirty="0" err="1" smtClean="0"/>
              <a:t>фітомаси</a:t>
            </a:r>
            <a:r>
              <a:rPr lang="ru-RU" sz="1700" dirty="0" smtClean="0"/>
              <a:t> </a:t>
            </a:r>
            <a:r>
              <a:rPr lang="ru-RU" sz="1700" dirty="0" err="1" smtClean="0"/>
              <a:t>дає</a:t>
            </a:r>
            <a:r>
              <a:rPr lang="ru-RU" sz="1700" dirty="0" smtClean="0"/>
              <a:t> крушина (8,4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/га), </a:t>
            </a:r>
            <a:r>
              <a:rPr lang="ru-RU" sz="1700" dirty="0" err="1" smtClean="0"/>
              <a:t>менше</a:t>
            </a:r>
            <a:r>
              <a:rPr lang="ru-RU" sz="1700" dirty="0" smtClean="0"/>
              <a:t> – </a:t>
            </a:r>
            <a:r>
              <a:rPr lang="ru-RU" sz="1700" dirty="0" err="1" smtClean="0"/>
              <a:t>ліщина</a:t>
            </a:r>
            <a:r>
              <a:rPr lang="ru-RU" sz="1700" dirty="0" smtClean="0"/>
              <a:t> (5,7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/га), </a:t>
            </a:r>
            <a:r>
              <a:rPr lang="ru-RU" sz="1700" dirty="0" err="1" smtClean="0"/>
              <a:t>найменше</a:t>
            </a:r>
            <a:r>
              <a:rPr lang="ru-RU" sz="1700" dirty="0" smtClean="0"/>
              <a:t> граб (3,6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/га). Запаси </a:t>
            </a:r>
            <a:r>
              <a:rPr lang="ru-RU" sz="1700" dirty="0" err="1" smtClean="0"/>
              <a:t>трав’янистих</a:t>
            </a:r>
            <a:r>
              <a:rPr lang="ru-RU" sz="1700" dirty="0" smtClean="0"/>
              <a:t> </a:t>
            </a:r>
            <a:r>
              <a:rPr lang="ru-RU" sz="1700" dirty="0" err="1" smtClean="0"/>
              <a:t>кормів</a:t>
            </a:r>
            <a:r>
              <a:rPr lang="ru-RU" sz="1700" dirty="0" smtClean="0"/>
              <a:t> у </a:t>
            </a:r>
            <a:r>
              <a:rPr lang="ru-RU" sz="1700" dirty="0" err="1" smtClean="0"/>
              <a:t>дубово-березових</a:t>
            </a:r>
            <a:r>
              <a:rPr lang="ru-RU" sz="1700" dirty="0" smtClean="0"/>
              <a:t> молодняках </a:t>
            </a:r>
            <a:r>
              <a:rPr lang="ru-RU" sz="1700" dirty="0" err="1" smtClean="0"/>
              <a:t>становлять</a:t>
            </a:r>
            <a:r>
              <a:rPr lang="ru-RU" sz="1700" dirty="0" smtClean="0"/>
              <a:t> 18,1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/га, </a:t>
            </a:r>
            <a:r>
              <a:rPr lang="ru-RU" sz="1700" dirty="0" err="1" smtClean="0"/>
              <a:t>деревно-чагарникових</a:t>
            </a:r>
            <a:r>
              <a:rPr lang="ru-RU" sz="1700" dirty="0" smtClean="0"/>
              <a:t> – 7,2 </a:t>
            </a:r>
            <a:r>
              <a:rPr lang="ru-RU" sz="1700" dirty="0" err="1" smtClean="0"/>
              <a:t>ц</a:t>
            </a:r>
            <a:r>
              <a:rPr lang="ru-RU" sz="1700" dirty="0" smtClean="0"/>
              <a:t>/га. З </a:t>
            </a:r>
            <a:r>
              <a:rPr lang="ru-RU" sz="1700" dirty="0" err="1" smtClean="0"/>
              <a:t>трав’янистих</a:t>
            </a:r>
            <a:r>
              <a:rPr lang="ru-RU" sz="1700" dirty="0" smtClean="0"/>
              <a:t> </a:t>
            </a:r>
            <a:r>
              <a:rPr lang="ru-RU" sz="1700" dirty="0" err="1" smtClean="0"/>
              <a:t>рослин</a:t>
            </a:r>
            <a:r>
              <a:rPr lang="ru-RU" sz="1700" dirty="0" smtClean="0"/>
              <a:t> </a:t>
            </a:r>
            <a:r>
              <a:rPr lang="ru-RU" sz="1700" dirty="0" err="1" smtClean="0"/>
              <a:t>переважають</a:t>
            </a:r>
            <a:r>
              <a:rPr lang="ru-RU" sz="1700" dirty="0" smtClean="0"/>
              <a:t> злаки (</a:t>
            </a:r>
            <a:r>
              <a:rPr lang="ru-RU" sz="1700" dirty="0" err="1" smtClean="0"/>
              <a:t>куничник</a:t>
            </a:r>
            <a:r>
              <a:rPr lang="ru-RU" sz="1700" dirty="0" smtClean="0"/>
              <a:t>, </a:t>
            </a:r>
            <a:r>
              <a:rPr lang="ru-RU" sz="1700" dirty="0" err="1" smtClean="0"/>
              <a:t>щучник</a:t>
            </a:r>
            <a:r>
              <a:rPr lang="ru-RU" sz="1700" dirty="0" smtClean="0"/>
              <a:t> </a:t>
            </a:r>
            <a:r>
              <a:rPr lang="ru-RU" sz="1700" dirty="0" err="1" smtClean="0"/>
              <a:t>дернистий</a:t>
            </a:r>
            <a:r>
              <a:rPr lang="ru-RU" sz="1700" dirty="0" smtClean="0"/>
              <a:t>, </a:t>
            </a:r>
            <a:r>
              <a:rPr lang="ru-RU" sz="1700" dirty="0" err="1" smtClean="0"/>
              <a:t>перлівка</a:t>
            </a:r>
            <a:r>
              <a:rPr lang="ru-RU" sz="1700" dirty="0" smtClean="0"/>
              <a:t>, просянка </a:t>
            </a:r>
            <a:r>
              <a:rPr lang="ru-RU" sz="1700" dirty="0" err="1" smtClean="0"/>
              <a:t>розлога</a:t>
            </a:r>
            <a:r>
              <a:rPr lang="ru-RU" sz="1700" dirty="0" smtClean="0"/>
              <a:t> (87,6 %), осоки </a:t>
            </a:r>
            <a:r>
              <a:rPr lang="ru-RU" sz="1700" dirty="0" err="1" smtClean="0"/>
              <a:t>і</a:t>
            </a:r>
            <a:r>
              <a:rPr lang="ru-RU" sz="1700" dirty="0" smtClean="0"/>
              <a:t> ситники </a:t>
            </a:r>
            <a:r>
              <a:rPr lang="ru-RU" sz="1700" dirty="0" err="1" smtClean="0"/>
              <a:t>становлять</a:t>
            </a:r>
            <a:r>
              <a:rPr lang="ru-RU" sz="1700" dirty="0" smtClean="0"/>
              <a:t> 1,2 %, </a:t>
            </a:r>
            <a:r>
              <a:rPr lang="ru-RU" sz="1700" dirty="0" err="1" smtClean="0"/>
              <a:t>різнотрав’я</a:t>
            </a:r>
            <a:r>
              <a:rPr lang="ru-RU" sz="1700" dirty="0" smtClean="0"/>
              <a:t> – 11,2 %. </a:t>
            </a:r>
            <a:r>
              <a:rPr lang="ru-RU" sz="1700" dirty="0" err="1" smtClean="0"/>
              <a:t>Деревно-чагарникові</a:t>
            </a:r>
            <a:r>
              <a:rPr lang="ru-RU" sz="1700" dirty="0" smtClean="0"/>
              <a:t> </a:t>
            </a:r>
            <a:r>
              <a:rPr lang="ru-RU" sz="1700" dirty="0" err="1" smtClean="0"/>
              <a:t>кормові</a:t>
            </a:r>
            <a:r>
              <a:rPr lang="ru-RU" sz="1700" dirty="0" smtClean="0"/>
              <a:t> </a:t>
            </a:r>
            <a:r>
              <a:rPr lang="ru-RU" sz="1700" dirty="0" err="1" smtClean="0"/>
              <a:t>рослини</a:t>
            </a:r>
            <a:r>
              <a:rPr lang="ru-RU" sz="1700" dirty="0" smtClean="0"/>
              <a:t> </a:t>
            </a:r>
            <a:r>
              <a:rPr lang="ru-RU" sz="1700" dirty="0" err="1" smtClean="0"/>
              <a:t>представлені</a:t>
            </a:r>
            <a:r>
              <a:rPr lang="ru-RU" sz="1700" dirty="0" smtClean="0"/>
              <a:t> </a:t>
            </a:r>
            <a:r>
              <a:rPr lang="ru-RU" sz="1700" dirty="0" err="1" smtClean="0"/>
              <a:t>двома</a:t>
            </a:r>
            <a:r>
              <a:rPr lang="ru-RU" sz="1700" dirty="0" smtClean="0"/>
              <a:t> видами – крушиною (63,9 %) </a:t>
            </a:r>
            <a:r>
              <a:rPr lang="ru-RU" sz="1700" dirty="0" err="1" smtClean="0"/>
              <a:t>і</a:t>
            </a:r>
            <a:r>
              <a:rPr lang="ru-RU" sz="1700" dirty="0" smtClean="0"/>
              <a:t> дубом (36,1 %). </a:t>
            </a:r>
            <a:endParaRPr lang="ru-RU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Середньопродуктивними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середньовікові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ліси</a:t>
            </a:r>
            <a:r>
              <a:rPr lang="ru-RU" sz="1600" dirty="0" smtClean="0"/>
              <a:t> (сосняки </a:t>
            </a:r>
            <a:r>
              <a:rPr lang="ru-RU" sz="1600" dirty="0" err="1" smtClean="0"/>
              <a:t>щучникові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грабово-березові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дубові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дубово-грабові</a:t>
            </a:r>
            <a:r>
              <a:rPr lang="ru-RU" sz="1600" dirty="0" smtClean="0"/>
              <a:t>). 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у сосняках </a:t>
            </a:r>
            <a:r>
              <a:rPr lang="ru-RU" sz="1600" dirty="0" err="1" smtClean="0"/>
              <a:t>щучникових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9,5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– 6,2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</a:t>
            </a:r>
            <a:r>
              <a:rPr lang="ru-RU" sz="1600" dirty="0" err="1" smtClean="0"/>
              <a:t>Частка</a:t>
            </a:r>
            <a:r>
              <a:rPr lang="ru-RU" sz="1600" dirty="0" smtClean="0"/>
              <a:t> </a:t>
            </a:r>
            <a:r>
              <a:rPr lang="ru-RU" sz="1600" dirty="0" err="1" smtClean="0"/>
              <a:t>злакових</a:t>
            </a:r>
            <a:r>
              <a:rPr lang="ru-RU" sz="1600" dirty="0" smtClean="0"/>
              <a:t> – 69,5 %, </a:t>
            </a:r>
            <a:r>
              <a:rPr lang="ru-RU" sz="1600" dirty="0" err="1" smtClean="0"/>
              <a:t>бобових</a:t>
            </a:r>
            <a:r>
              <a:rPr lang="ru-RU" sz="1600" dirty="0" smtClean="0"/>
              <a:t> – 1,0 %, осок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ситників</a:t>
            </a:r>
            <a:r>
              <a:rPr lang="ru-RU" sz="1600" dirty="0" smtClean="0"/>
              <a:t> – 2,0 %,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– 27,5 %.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злаків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переважають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костриця</a:t>
            </a:r>
            <a:r>
              <a:rPr lang="ru-RU" sz="1600" dirty="0" smtClean="0"/>
              <a:t> </a:t>
            </a:r>
            <a:r>
              <a:rPr lang="ru-RU" sz="1600" dirty="0" err="1" smtClean="0"/>
              <a:t>лучна</a:t>
            </a:r>
            <a:r>
              <a:rPr lang="ru-RU" sz="1600" dirty="0" smtClean="0"/>
              <a:t> (1,7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/га), </a:t>
            </a:r>
            <a:r>
              <a:rPr lang="ru-RU" sz="1600" dirty="0" err="1" smtClean="0"/>
              <a:t>біловус</a:t>
            </a:r>
            <a:r>
              <a:rPr lang="ru-RU" sz="1600" dirty="0" smtClean="0"/>
              <a:t> </a:t>
            </a:r>
            <a:r>
              <a:rPr lang="ru-RU" sz="1600" dirty="0" err="1" smtClean="0"/>
              <a:t>стиснутий</a:t>
            </a:r>
            <a:r>
              <a:rPr lang="ru-RU" sz="1600" dirty="0" smtClean="0"/>
              <a:t> (1,6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/га),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ситників</a:t>
            </a:r>
            <a:r>
              <a:rPr lang="ru-RU" sz="1600" dirty="0" smtClean="0"/>
              <a:t> – </a:t>
            </a:r>
            <a:r>
              <a:rPr lang="ru-RU" sz="1600" dirty="0" err="1" smtClean="0"/>
              <a:t>ожика</a:t>
            </a:r>
            <a:r>
              <a:rPr lang="ru-RU" sz="1600" dirty="0" smtClean="0"/>
              <a:t> волосиста (0,2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/га),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– </a:t>
            </a:r>
            <a:r>
              <a:rPr lang="ru-RU" sz="1600" dirty="0" err="1" smtClean="0"/>
              <a:t>конвалія</a:t>
            </a:r>
            <a:r>
              <a:rPr lang="ru-RU" sz="1600" dirty="0" smtClean="0"/>
              <a:t> (0,5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/га), </a:t>
            </a:r>
            <a:r>
              <a:rPr lang="ru-RU" sz="1600" dirty="0" err="1" smtClean="0"/>
              <a:t>перстач</a:t>
            </a:r>
            <a:r>
              <a:rPr lang="ru-RU" sz="1600" dirty="0" smtClean="0"/>
              <a:t> (0,3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/га), </a:t>
            </a:r>
            <a:r>
              <a:rPr lang="ru-RU" sz="1600" dirty="0" err="1" smtClean="0"/>
              <a:t>морква</a:t>
            </a:r>
            <a:r>
              <a:rPr lang="ru-RU" sz="1600" dirty="0" smtClean="0"/>
              <a:t> дика (0,2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/га). </a:t>
            </a:r>
            <a:r>
              <a:rPr lang="ru-RU" sz="1600" dirty="0" err="1" smtClean="0"/>
              <a:t>Фітомаса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чотирьох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: </a:t>
            </a:r>
            <a:r>
              <a:rPr lang="ru-RU" sz="1600" dirty="0" err="1" smtClean="0"/>
              <a:t>крушини</a:t>
            </a:r>
            <a:r>
              <a:rPr lang="ru-RU" sz="1600" dirty="0" smtClean="0"/>
              <a:t> (43,5 %), </a:t>
            </a:r>
            <a:r>
              <a:rPr lang="ru-RU" sz="1600" dirty="0" err="1" smtClean="0"/>
              <a:t>берези</a:t>
            </a:r>
            <a:r>
              <a:rPr lang="ru-RU" sz="1600" dirty="0" smtClean="0"/>
              <a:t> (14,5 %), дуба (32,2 %), </a:t>
            </a:r>
            <a:r>
              <a:rPr lang="ru-RU" sz="1600" dirty="0" err="1" smtClean="0"/>
              <a:t>вільхи</a:t>
            </a:r>
            <a:r>
              <a:rPr lang="ru-RU" sz="1600" dirty="0" smtClean="0"/>
              <a:t> (9,4 %). 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у грабово-березовому </a:t>
            </a:r>
            <a:r>
              <a:rPr lang="ru-RU" sz="1600" dirty="0" err="1" smtClean="0"/>
              <a:t>середньовіковому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5,0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– 8,4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З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найбільшу</a:t>
            </a:r>
            <a:r>
              <a:rPr lang="ru-RU" sz="1600" dirty="0" smtClean="0"/>
              <a:t> питому вагу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злаків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куничник</a:t>
            </a:r>
            <a:r>
              <a:rPr lang="ru-RU" sz="1600" dirty="0" smtClean="0"/>
              <a:t> </a:t>
            </a:r>
            <a:r>
              <a:rPr lang="ru-RU" sz="1600" dirty="0" err="1" smtClean="0"/>
              <a:t>тростиновидний</a:t>
            </a:r>
            <a:r>
              <a:rPr lang="ru-RU" sz="1600" dirty="0" smtClean="0"/>
              <a:t> (2,3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/га), </a:t>
            </a:r>
            <a:r>
              <a:rPr lang="ru-RU" sz="1600" dirty="0" err="1" smtClean="0"/>
              <a:t>щучник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дернистий</a:t>
            </a:r>
            <a:r>
              <a:rPr lang="ru-RU" sz="1600" dirty="0" smtClean="0"/>
              <a:t> (2,2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/га). </a:t>
            </a:r>
            <a:r>
              <a:rPr lang="ru-RU" sz="1600" dirty="0" err="1" smtClean="0"/>
              <a:t>Незначну</a:t>
            </a:r>
            <a:r>
              <a:rPr lang="ru-RU" sz="1600" dirty="0" smtClean="0"/>
              <a:t> </a:t>
            </a:r>
            <a:r>
              <a:rPr lang="ru-RU" sz="1600" dirty="0" err="1" smtClean="0"/>
              <a:t>кількість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фітомаси</a:t>
            </a:r>
            <a:r>
              <a:rPr lang="ru-RU" sz="1600" dirty="0" smtClean="0"/>
              <a:t> </a:t>
            </a:r>
            <a:r>
              <a:rPr lang="ru-RU" sz="1600" dirty="0" err="1" smtClean="0"/>
              <a:t>дає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(0,2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/га). </a:t>
            </a:r>
            <a:r>
              <a:rPr lang="ru-RU" sz="1600" dirty="0" err="1" smtClean="0"/>
              <a:t>Деревночагарникові</a:t>
            </a:r>
            <a:r>
              <a:rPr lang="ru-RU" sz="1600" dirty="0" smtClean="0"/>
              <a:t> корми </a:t>
            </a:r>
            <a:r>
              <a:rPr lang="ru-RU" sz="1600" dirty="0" err="1" smtClean="0"/>
              <a:t>представлені</a:t>
            </a:r>
            <a:r>
              <a:rPr lang="ru-RU" sz="1600" dirty="0" smtClean="0"/>
              <a:t> 5 видами,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переважають</a:t>
            </a:r>
            <a:r>
              <a:rPr lang="ru-RU" sz="1600" dirty="0" smtClean="0"/>
              <a:t> дуб (36,9 %), крушина (22,6 %), береза (15,5 %), верба </a:t>
            </a:r>
            <a:r>
              <a:rPr lang="ru-RU" sz="1600" dirty="0" err="1" smtClean="0"/>
              <a:t>козяча</a:t>
            </a:r>
            <a:r>
              <a:rPr lang="ru-RU" sz="1600" dirty="0" smtClean="0"/>
              <a:t> (14,3 %), </a:t>
            </a:r>
            <a:r>
              <a:rPr lang="ru-RU" sz="1600" dirty="0" err="1" smtClean="0"/>
              <a:t>осика</a:t>
            </a:r>
            <a:r>
              <a:rPr lang="ru-RU" sz="1600" dirty="0" smtClean="0"/>
              <a:t> (10,7 %). </a:t>
            </a:r>
            <a:r>
              <a:rPr lang="ru-RU" sz="1600" dirty="0" err="1" smtClean="0"/>
              <a:t>Майже</a:t>
            </a:r>
            <a:r>
              <a:rPr lang="ru-RU" sz="1600" dirty="0" smtClean="0"/>
              <a:t> </a:t>
            </a:r>
            <a:r>
              <a:rPr lang="ru-RU" sz="1600" dirty="0" err="1" smtClean="0"/>
              <a:t>такі</a:t>
            </a:r>
            <a:r>
              <a:rPr lang="ru-RU" sz="1600" dirty="0" smtClean="0"/>
              <a:t> </a:t>
            </a:r>
            <a:r>
              <a:rPr lang="ru-RU" sz="1600" dirty="0" err="1" smtClean="0"/>
              <a:t>самі</a:t>
            </a:r>
            <a:r>
              <a:rPr lang="ru-RU" sz="1600" dirty="0" smtClean="0"/>
              <a:t> запаси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 </a:t>
            </a:r>
            <a:r>
              <a:rPr lang="ru-RU" sz="1600" dirty="0" err="1" smtClean="0"/>
              <a:t>має</a:t>
            </a:r>
            <a:r>
              <a:rPr lang="ru-RU" sz="1600" dirty="0" smtClean="0"/>
              <a:t> </a:t>
            </a:r>
            <a:r>
              <a:rPr lang="ru-RU" sz="1600" dirty="0" err="1" smtClean="0"/>
              <a:t>дубово-грабовий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середньовіковий</a:t>
            </a:r>
            <a:r>
              <a:rPr lang="ru-RU" sz="1600" dirty="0" smtClean="0"/>
              <a:t> </a:t>
            </a:r>
            <a:r>
              <a:rPr lang="ru-RU" sz="1600" dirty="0" err="1" smtClean="0"/>
              <a:t>ліс</a:t>
            </a:r>
            <a:r>
              <a:rPr lang="ru-RU" sz="1600" dirty="0" smtClean="0"/>
              <a:t>. У </a:t>
            </a:r>
            <a:r>
              <a:rPr lang="ru-RU" sz="1600" dirty="0" err="1" smtClean="0"/>
              <a:t>період</a:t>
            </a:r>
            <a:r>
              <a:rPr lang="ru-RU" sz="1600" dirty="0" smtClean="0"/>
              <a:t> максимального </a:t>
            </a:r>
            <a:r>
              <a:rPr lang="ru-RU" sz="1600" dirty="0" err="1" smtClean="0"/>
              <a:t>розвитку</a:t>
            </a:r>
            <a:r>
              <a:rPr lang="ru-RU" sz="1600" dirty="0" smtClean="0"/>
              <a:t> 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тут </a:t>
            </a:r>
            <a:r>
              <a:rPr lang="ru-RU" sz="1600" dirty="0" err="1" smtClean="0"/>
              <a:t>досягають</a:t>
            </a:r>
            <a:r>
              <a:rPr lang="ru-RU" sz="1600" dirty="0" smtClean="0"/>
              <a:t> 8,6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</a:t>
            </a:r>
            <a:r>
              <a:rPr lang="ru-RU" sz="1600" dirty="0" err="1" smtClean="0"/>
              <a:t>Основну</a:t>
            </a:r>
            <a:r>
              <a:rPr lang="ru-RU" sz="1600" dirty="0" smtClean="0"/>
              <a:t> </a:t>
            </a:r>
            <a:r>
              <a:rPr lang="ru-RU" sz="1600" dirty="0" err="1" smtClean="0"/>
              <a:t>масу</a:t>
            </a:r>
            <a:r>
              <a:rPr lang="ru-RU" sz="1600" dirty="0" smtClean="0"/>
              <a:t> корму </a:t>
            </a:r>
            <a:r>
              <a:rPr lang="ru-RU" sz="1600" dirty="0" err="1" smtClean="0"/>
              <a:t>утворюють</a:t>
            </a:r>
            <a:r>
              <a:rPr lang="ru-RU" sz="1600" dirty="0" smtClean="0"/>
              <a:t> злаки (47,7 %),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переважає</a:t>
            </a:r>
            <a:r>
              <a:rPr lang="ru-RU" sz="1600" dirty="0" smtClean="0"/>
              <a:t> </a:t>
            </a:r>
            <a:r>
              <a:rPr lang="ru-RU" sz="1600" dirty="0" err="1" smtClean="0"/>
              <a:t>щучник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дернистий</a:t>
            </a:r>
            <a:r>
              <a:rPr lang="ru-RU" sz="1600" dirty="0" smtClean="0"/>
              <a:t> (</a:t>
            </a:r>
            <a:r>
              <a:rPr lang="ru-RU" sz="1600" dirty="0" err="1" smtClean="0"/>
              <a:t>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види</a:t>
            </a:r>
            <a:r>
              <a:rPr lang="ru-RU" sz="1600" dirty="0" smtClean="0"/>
              <a:t> – </a:t>
            </a:r>
            <a:r>
              <a:rPr lang="ru-RU" sz="1600" dirty="0" err="1" smtClean="0"/>
              <a:t>куничник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ожика</a:t>
            </a:r>
            <a:r>
              <a:rPr lang="ru-RU" sz="1600" dirty="0" smtClean="0"/>
              <a:t> волосиста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незначну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частку</a:t>
            </a:r>
            <a:r>
              <a:rPr lang="ru-RU" sz="1600" dirty="0" smtClean="0"/>
              <a:t>).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(33,7 %) </a:t>
            </a:r>
            <a:r>
              <a:rPr lang="ru-RU" sz="1600" dirty="0" err="1" smtClean="0"/>
              <a:t>представлені</a:t>
            </a:r>
            <a:r>
              <a:rPr lang="ru-RU" sz="1600" dirty="0" smtClean="0"/>
              <a:t> анемоною, </a:t>
            </a:r>
            <a:r>
              <a:rPr lang="ru-RU" sz="1600" dirty="0" err="1" smtClean="0"/>
              <a:t>копитняком</a:t>
            </a:r>
            <a:r>
              <a:rPr lang="ru-RU" sz="1600" dirty="0" smtClean="0"/>
              <a:t>, подорожником, </a:t>
            </a:r>
            <a:r>
              <a:rPr lang="ru-RU" sz="1600" dirty="0" err="1" smtClean="0"/>
              <a:t>перстачем</a:t>
            </a:r>
            <a:r>
              <a:rPr lang="ru-RU" sz="1600" dirty="0" smtClean="0"/>
              <a:t> </a:t>
            </a:r>
            <a:r>
              <a:rPr lang="ru-RU" sz="1600" dirty="0" err="1" smtClean="0"/>
              <a:t>золотистим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 З </a:t>
            </a:r>
            <a:r>
              <a:rPr lang="ru-RU" sz="1600" dirty="0" err="1" smtClean="0"/>
              <a:t>бобових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</a:t>
            </a:r>
            <a:r>
              <a:rPr lang="ru-RU" sz="1600" dirty="0" smtClean="0"/>
              <a:t> </a:t>
            </a:r>
            <a:r>
              <a:rPr lang="ru-RU" sz="1600" dirty="0" err="1" smtClean="0"/>
              <a:t>конюшина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біла</a:t>
            </a:r>
            <a:r>
              <a:rPr lang="ru-RU" sz="1600" dirty="0" smtClean="0"/>
              <a:t> та </a:t>
            </a:r>
            <a:r>
              <a:rPr lang="ru-RU" sz="1600" dirty="0" err="1" smtClean="0"/>
              <a:t>червона</a:t>
            </a:r>
            <a:r>
              <a:rPr lang="ru-RU" sz="1600" dirty="0" smtClean="0"/>
              <a:t> становить 5,8 %, ситники </a:t>
            </a:r>
            <a:r>
              <a:rPr lang="ru-RU" sz="1600" dirty="0" err="1" smtClean="0"/>
              <a:t>й</a:t>
            </a:r>
            <a:r>
              <a:rPr lang="ru-RU" sz="1600" dirty="0" smtClean="0"/>
              <a:t> осоки – </a:t>
            </a:r>
            <a:r>
              <a:rPr lang="ru-RU" sz="1600" dirty="0" err="1" smtClean="0"/>
              <a:t>лише</a:t>
            </a:r>
            <a:r>
              <a:rPr lang="ru-RU" sz="1600" dirty="0" smtClean="0"/>
              <a:t> 12,8 % (осока волосиста, </a:t>
            </a:r>
            <a:r>
              <a:rPr lang="ru-RU" sz="1600" dirty="0" err="1" smtClean="0"/>
              <a:t>ожика</a:t>
            </a:r>
            <a:r>
              <a:rPr lang="ru-RU" sz="1600" dirty="0" smtClean="0"/>
              <a:t> </a:t>
            </a:r>
            <a:r>
              <a:rPr lang="ru-RU" sz="1600" dirty="0" err="1" smtClean="0"/>
              <a:t>багатоквіткова</a:t>
            </a:r>
            <a:r>
              <a:rPr lang="ru-RU" sz="1600" dirty="0" smtClean="0"/>
              <a:t>, </a:t>
            </a:r>
            <a:r>
              <a:rPr lang="ru-RU" sz="1600" dirty="0" err="1" smtClean="0"/>
              <a:t>пухівка</a:t>
            </a:r>
            <a:r>
              <a:rPr lang="ru-RU" sz="1600" dirty="0" smtClean="0"/>
              <a:t>).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запасів</a:t>
            </a:r>
            <a:r>
              <a:rPr lang="ru-RU" sz="1600" dirty="0" smtClean="0"/>
              <a:t> – 9,7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Вони </a:t>
            </a:r>
            <a:r>
              <a:rPr lang="ru-RU" sz="1600" dirty="0" err="1" smtClean="0"/>
              <a:t>представлені</a:t>
            </a:r>
            <a:r>
              <a:rPr lang="ru-RU" sz="1600" dirty="0" smtClean="0"/>
              <a:t> 3 видами (крушина, дуб, </a:t>
            </a:r>
            <a:r>
              <a:rPr lang="ru-RU" sz="1600" dirty="0" err="1" smtClean="0"/>
              <a:t>ліщина</a:t>
            </a:r>
            <a:r>
              <a:rPr lang="ru-RU" sz="1600" dirty="0" smtClean="0"/>
              <a:t>),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переважає</a:t>
            </a:r>
            <a:r>
              <a:rPr lang="ru-RU" sz="1600" dirty="0" smtClean="0"/>
              <a:t> крушина (57,7 %). До </a:t>
            </a:r>
            <a:r>
              <a:rPr lang="ru-RU" sz="1600" dirty="0" err="1" smtClean="0"/>
              <a:t>середньопродуктивних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відносять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середньовікові</a:t>
            </a:r>
            <a:r>
              <a:rPr lang="ru-RU" sz="1600" dirty="0" smtClean="0"/>
              <a:t> сосняки </a:t>
            </a:r>
            <a:r>
              <a:rPr lang="ru-RU" sz="1600" dirty="0" err="1" smtClean="0"/>
              <a:t>папоротеві</a:t>
            </a:r>
            <a:r>
              <a:rPr lang="ru-RU" sz="1600" dirty="0" smtClean="0"/>
              <a:t> (запаси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– 3,5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/га). До </a:t>
            </a:r>
            <a:r>
              <a:rPr lang="ru-RU" sz="1600" dirty="0" err="1" smtClean="0"/>
              <a:t>низькопродуктивних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Лісостепу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відносять</a:t>
            </a:r>
            <a:r>
              <a:rPr lang="ru-RU" sz="1600" dirty="0" smtClean="0"/>
              <a:t> </a:t>
            </a:r>
            <a:r>
              <a:rPr lang="ru-RU" sz="1600" dirty="0" err="1" smtClean="0"/>
              <a:t>стиглі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перестиглі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зімкнутістю</a:t>
            </a:r>
            <a:r>
              <a:rPr lang="ru-RU" sz="1600" dirty="0" smtClean="0"/>
              <a:t> крон 0,9 – 1,0, в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0,3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– 1,2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</a:t>
            </a:r>
            <a:r>
              <a:rPr lang="ru-RU" sz="1600" dirty="0" err="1" smtClean="0"/>
              <a:t>Орні</a:t>
            </a:r>
            <a:r>
              <a:rPr lang="ru-RU" sz="1600" dirty="0" smtClean="0"/>
              <a:t> </a:t>
            </a:r>
            <a:r>
              <a:rPr lang="ru-RU" sz="1600" dirty="0" err="1" smtClean="0"/>
              <a:t>землі</a:t>
            </a:r>
            <a:r>
              <a:rPr lang="ru-RU" sz="1600" dirty="0" smtClean="0"/>
              <a:t> у </a:t>
            </a:r>
            <a:r>
              <a:rPr lang="ru-RU" sz="1600" dirty="0" err="1" smtClean="0"/>
              <a:t>Лісостепу</a:t>
            </a:r>
            <a:r>
              <a:rPr lang="ru-RU" sz="1600" dirty="0" smtClean="0"/>
              <a:t>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близько</a:t>
            </a:r>
            <a:r>
              <a:rPr lang="ru-RU" sz="1600" dirty="0" smtClean="0"/>
              <a:t> 2,3 млн. га, </a:t>
            </a:r>
            <a:r>
              <a:rPr lang="ru-RU" sz="1600" dirty="0" err="1" smtClean="0"/>
              <a:t>що</a:t>
            </a:r>
            <a:r>
              <a:rPr lang="ru-RU" sz="1600" dirty="0" smtClean="0"/>
              <a:t> становить </a:t>
            </a:r>
            <a:r>
              <a:rPr lang="ru-RU" sz="1600" dirty="0" err="1" smtClean="0"/>
              <a:t>майже</a:t>
            </a:r>
            <a:r>
              <a:rPr lang="ru-RU" sz="1600" dirty="0" smtClean="0"/>
              <a:t> 60 % </a:t>
            </a:r>
            <a:r>
              <a:rPr lang="ru-RU" sz="1600" dirty="0" err="1" smtClean="0"/>
              <a:t>загальної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. </a:t>
            </a:r>
            <a:r>
              <a:rPr lang="ru-RU" sz="1600" dirty="0" err="1" smtClean="0"/>
              <a:t>Посівна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площа</a:t>
            </a:r>
            <a:r>
              <a:rPr lang="ru-RU" sz="1600" dirty="0" smtClean="0"/>
              <a:t> </a:t>
            </a:r>
            <a:r>
              <a:rPr lang="ru-RU" sz="1600" dirty="0" err="1" smtClean="0"/>
              <a:t>зернових</a:t>
            </a:r>
            <a:r>
              <a:rPr lang="ru-RU" sz="1600" dirty="0" smtClean="0"/>
              <a:t> культур у </a:t>
            </a:r>
            <a:r>
              <a:rPr lang="ru-RU" sz="1600" dirty="0" err="1" smtClean="0"/>
              <a:t>середньому</a:t>
            </a:r>
            <a:r>
              <a:rPr lang="ru-RU" sz="1600" dirty="0" smtClean="0"/>
              <a:t> становить 48 % </a:t>
            </a:r>
            <a:r>
              <a:rPr lang="ru-RU" sz="1600" dirty="0" err="1" smtClean="0"/>
              <a:t>площ</a:t>
            </a:r>
            <a:r>
              <a:rPr lang="ru-RU" sz="1600" dirty="0" smtClean="0"/>
              <a:t>, </a:t>
            </a:r>
            <a:r>
              <a:rPr lang="ru-RU" sz="1600" dirty="0" err="1" smtClean="0"/>
              <a:t>технічних</a:t>
            </a:r>
            <a:r>
              <a:rPr lang="ru-RU" sz="1600" dirty="0" smtClean="0"/>
              <a:t> – 12,3 %, </a:t>
            </a:r>
            <a:r>
              <a:rPr lang="ru-RU" sz="1600" dirty="0" err="1" smtClean="0"/>
              <a:t>картоплі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овочів</a:t>
            </a:r>
            <a:r>
              <a:rPr lang="ru-RU" sz="1600" dirty="0" smtClean="0"/>
              <a:t> – 4,1 %, </a:t>
            </a:r>
            <a:r>
              <a:rPr lang="ru-RU" sz="1600" dirty="0" err="1" smtClean="0"/>
              <a:t>кормових</a:t>
            </a:r>
            <a:r>
              <a:rPr lang="ru-RU" sz="1600" dirty="0" smtClean="0"/>
              <a:t> культур – 35,6 %. </a:t>
            </a:r>
            <a:r>
              <a:rPr lang="ru-RU" sz="1600" dirty="0" err="1" smtClean="0"/>
              <a:t>Основний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напрям</a:t>
            </a:r>
            <a:r>
              <a:rPr lang="ru-RU" sz="1600" dirty="0" smtClean="0"/>
              <a:t> </a:t>
            </a:r>
            <a:r>
              <a:rPr lang="ru-RU" sz="1600" dirty="0" err="1" smtClean="0"/>
              <a:t>сільського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господарства</a:t>
            </a:r>
            <a:r>
              <a:rPr lang="ru-RU" sz="1600" dirty="0" smtClean="0"/>
              <a:t> – </a:t>
            </a:r>
            <a:r>
              <a:rPr lang="ru-RU" sz="1600" dirty="0" err="1" smtClean="0"/>
              <a:t>зерновобуряківничій</a:t>
            </a:r>
            <a:r>
              <a:rPr lang="ru-RU" sz="1600" dirty="0" smtClean="0"/>
              <a:t>. </a:t>
            </a:r>
            <a:r>
              <a:rPr lang="ru-RU" sz="1600" dirty="0" err="1" smtClean="0"/>
              <a:t>Основні</a:t>
            </a:r>
            <a:r>
              <a:rPr lang="ru-RU" sz="1600" dirty="0" smtClean="0"/>
              <a:t> </a:t>
            </a:r>
            <a:r>
              <a:rPr lang="ru-RU" sz="1600" dirty="0" err="1" smtClean="0"/>
              <a:t>зернові</a:t>
            </a:r>
            <a:r>
              <a:rPr lang="ru-RU" sz="1600" dirty="0" smtClean="0"/>
              <a:t> – </a:t>
            </a:r>
            <a:r>
              <a:rPr lang="ru-RU" sz="1600" dirty="0" err="1" smtClean="0"/>
              <a:t>озима</a:t>
            </a:r>
            <a:r>
              <a:rPr lang="ru-RU" sz="1600" dirty="0" smtClean="0"/>
              <a:t> </a:t>
            </a:r>
            <a:r>
              <a:rPr lang="ru-RU" sz="1600" dirty="0" err="1" smtClean="0"/>
              <a:t>пшениця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жито. </a:t>
            </a:r>
            <a:endParaRPr lang="ru-RU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dirty="0" smtClean="0"/>
              <a:t>Луки у </a:t>
            </a:r>
            <a:r>
              <a:rPr lang="ru-RU" sz="1700" dirty="0" err="1" smtClean="0"/>
              <a:t>Лісостепу</a:t>
            </a:r>
            <a:r>
              <a:rPr lang="ru-RU" sz="1700" dirty="0" smtClean="0"/>
              <a:t> </a:t>
            </a:r>
            <a:r>
              <a:rPr lang="ru-RU" sz="1700" dirty="0" err="1" smtClean="0"/>
              <a:t>займають</a:t>
            </a:r>
            <a:r>
              <a:rPr lang="ru-RU" sz="1700" dirty="0" smtClean="0"/>
              <a:t> 13,9 % </a:t>
            </a:r>
            <a:r>
              <a:rPr lang="ru-RU" sz="1700" dirty="0" err="1" smtClean="0"/>
              <a:t>загальної</a:t>
            </a:r>
            <a:r>
              <a:rPr lang="ru-RU" sz="1700" dirty="0" smtClean="0"/>
              <a:t> </a:t>
            </a:r>
            <a:r>
              <a:rPr lang="ru-RU" sz="1700" dirty="0" err="1" smtClean="0"/>
              <a:t>площі</a:t>
            </a:r>
            <a:r>
              <a:rPr lang="ru-RU" sz="1700" dirty="0" smtClean="0"/>
              <a:t> </a:t>
            </a:r>
            <a:r>
              <a:rPr lang="ru-RU" sz="1700" dirty="0" err="1" smtClean="0"/>
              <a:t>мисливських</a:t>
            </a:r>
            <a:r>
              <a:rPr lang="ru-RU" sz="1700" dirty="0" smtClean="0"/>
              <a:t> </a:t>
            </a:r>
            <a:r>
              <a:rPr lang="ru-RU" sz="1700" dirty="0" err="1" smtClean="0"/>
              <a:t>угідь</a:t>
            </a:r>
            <a:r>
              <a:rPr lang="ru-RU" sz="1700" dirty="0" smtClean="0"/>
              <a:t>. </a:t>
            </a:r>
            <a:r>
              <a:rPr lang="ru-RU" sz="1700" dirty="0" err="1" smtClean="0"/>
              <a:t>Найпоширеніші</a:t>
            </a:r>
            <a:r>
              <a:rPr lang="ru-RU" sz="1700" dirty="0" smtClean="0"/>
              <a:t> </a:t>
            </a:r>
            <a:r>
              <a:rPr lang="ru-RU" sz="1700" dirty="0" err="1" smtClean="0"/>
              <a:t>заплавні</a:t>
            </a:r>
            <a:r>
              <a:rPr lang="ru-RU" sz="1700" dirty="0" smtClean="0"/>
              <a:t> луки (</a:t>
            </a:r>
            <a:r>
              <a:rPr lang="ru-RU" sz="1700" dirty="0" err="1" smtClean="0"/>
              <a:t>заплави</a:t>
            </a:r>
            <a:r>
              <a:rPr lang="ru-RU" sz="1700" dirty="0" smtClean="0"/>
              <a:t> р. </a:t>
            </a:r>
            <a:r>
              <a:rPr lang="ru-RU" sz="1700" dirty="0" err="1" smtClean="0"/>
              <a:t>Західний</a:t>
            </a:r>
            <a:r>
              <a:rPr lang="ru-RU" sz="1700" dirty="0" smtClean="0"/>
              <a:t> Буг, </a:t>
            </a:r>
            <a:r>
              <a:rPr lang="ru-RU" sz="1700" dirty="0" err="1" smtClean="0"/>
              <a:t>Болтва</a:t>
            </a:r>
            <a:r>
              <a:rPr lang="ru-RU" sz="1700" dirty="0" smtClean="0"/>
              <a:t>, Гнила Липа, Золота Липа, Збруч, </a:t>
            </a:r>
            <a:r>
              <a:rPr lang="ru-RU" sz="1700" dirty="0" err="1" smtClean="0"/>
              <a:t>Серет</a:t>
            </a:r>
            <a:r>
              <a:rPr lang="ru-RU" sz="1700" dirty="0" smtClean="0"/>
              <a:t>, </a:t>
            </a:r>
            <a:r>
              <a:rPr lang="ru-RU" sz="1700" dirty="0" err="1" smtClean="0"/>
              <a:t>Дніпро</a:t>
            </a:r>
            <a:r>
              <a:rPr lang="ru-RU" sz="1700" dirty="0" smtClean="0"/>
              <a:t>, </a:t>
            </a:r>
            <a:r>
              <a:rPr lang="ru-RU" sz="1700" dirty="0" err="1" smtClean="0"/>
              <a:t>Сула</a:t>
            </a:r>
            <a:r>
              <a:rPr lang="ru-RU" sz="1700" dirty="0" smtClean="0"/>
              <a:t>, </a:t>
            </a:r>
            <a:r>
              <a:rPr lang="ru-RU" sz="1700" dirty="0" err="1" smtClean="0"/>
              <a:t>Псьол</a:t>
            </a:r>
            <a:r>
              <a:rPr lang="ru-RU" sz="1700" dirty="0" smtClean="0"/>
              <a:t> та </a:t>
            </a:r>
            <a:r>
              <a:rPr lang="ru-RU" sz="1700" dirty="0" err="1" smtClean="0"/>
              <a:t>ін</a:t>
            </a:r>
            <a:r>
              <a:rPr lang="ru-RU" sz="1700" dirty="0" smtClean="0"/>
              <a:t>.). </a:t>
            </a:r>
            <a:r>
              <a:rPr lang="ru-RU" sz="1700" dirty="0" err="1" smtClean="0"/>
              <a:t>Лучнокострицеві</a:t>
            </a:r>
            <a:r>
              <a:rPr lang="ru-RU" sz="1700" dirty="0" smtClean="0"/>
              <a:t> луки </a:t>
            </a:r>
            <a:r>
              <a:rPr lang="ru-RU" sz="1700" dirty="0" err="1" smtClean="0"/>
              <a:t>поширені</a:t>
            </a:r>
            <a:r>
              <a:rPr lang="ru-RU" sz="1700" dirty="0" smtClean="0"/>
              <a:t> в </a:t>
            </a:r>
            <a:r>
              <a:rPr lang="ru-RU" sz="1700" dirty="0" err="1" smtClean="0"/>
              <a:t>притерасних</a:t>
            </a:r>
            <a:r>
              <a:rPr lang="ru-RU" sz="1700" dirty="0" smtClean="0"/>
              <a:t>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центральних</a:t>
            </a:r>
            <a:r>
              <a:rPr lang="ru-RU" sz="1700" dirty="0" smtClean="0"/>
              <a:t> </a:t>
            </a:r>
            <a:r>
              <a:rPr lang="ru-RU" sz="1700" dirty="0" err="1" smtClean="0"/>
              <a:t>ділянках</a:t>
            </a:r>
            <a:r>
              <a:rPr lang="ru-RU" sz="1700" dirty="0" smtClean="0"/>
              <a:t> </a:t>
            </a:r>
            <a:r>
              <a:rPr lang="ru-RU" sz="1700" dirty="0" err="1" smtClean="0"/>
              <a:t>заплав</a:t>
            </a:r>
            <a:r>
              <a:rPr lang="ru-RU" sz="1700" dirty="0" smtClean="0"/>
              <a:t>. </a:t>
            </a:r>
            <a:r>
              <a:rPr lang="ru-RU" sz="1700" dirty="0" err="1" smtClean="0"/>
              <a:t>Травостій</a:t>
            </a:r>
            <a:r>
              <a:rPr lang="ru-RU" sz="1700" dirty="0" smtClean="0"/>
              <a:t> </a:t>
            </a:r>
            <a:r>
              <a:rPr lang="ru-RU" sz="1700" dirty="0" err="1" smtClean="0"/>
              <a:t>триярусний</a:t>
            </a:r>
            <a:r>
              <a:rPr lang="ru-RU" sz="1700" dirty="0" smtClean="0"/>
              <a:t>, </a:t>
            </a:r>
            <a:r>
              <a:rPr lang="ru-RU" sz="1700" dirty="0" err="1" smtClean="0"/>
              <a:t>висотою</a:t>
            </a:r>
            <a:r>
              <a:rPr lang="ru-RU" sz="1700" dirty="0" smtClean="0"/>
              <a:t> 50 – 60 см, основу </a:t>
            </a:r>
            <a:r>
              <a:rPr lang="ru-RU" sz="1700" dirty="0" err="1" smtClean="0"/>
              <a:t>рослинного</a:t>
            </a:r>
            <a:r>
              <a:rPr lang="ru-RU" sz="1700" dirty="0" smtClean="0"/>
              <a:t> </a:t>
            </a:r>
            <a:r>
              <a:rPr lang="ru-RU" sz="1700" dirty="0" err="1" smtClean="0"/>
              <a:t>покриву</a:t>
            </a:r>
            <a:r>
              <a:rPr lang="ru-RU" sz="1700" dirty="0" smtClean="0"/>
              <a:t> становить </a:t>
            </a:r>
            <a:r>
              <a:rPr lang="ru-RU" sz="1700" dirty="0" err="1" smtClean="0"/>
              <a:t>костриця</a:t>
            </a:r>
            <a:r>
              <a:rPr lang="ru-RU" sz="1700" dirty="0" smtClean="0"/>
              <a:t> </a:t>
            </a:r>
            <a:r>
              <a:rPr lang="ru-RU" sz="1700" dirty="0" err="1" smtClean="0"/>
              <a:t>лучна</a:t>
            </a:r>
            <a:r>
              <a:rPr lang="ru-RU" sz="1700" dirty="0" smtClean="0"/>
              <a:t>. До </a:t>
            </a:r>
            <a:r>
              <a:rPr lang="ru-RU" sz="1700" dirty="0" err="1" smtClean="0"/>
              <a:t>неї</a:t>
            </a:r>
            <a:r>
              <a:rPr lang="ru-RU" sz="1700" dirty="0" smtClean="0"/>
              <a:t> </a:t>
            </a:r>
            <a:r>
              <a:rPr lang="ru-RU" sz="1700" dirty="0" err="1" smtClean="0"/>
              <a:t>домішуються</a:t>
            </a:r>
            <a:r>
              <a:rPr lang="ru-RU" sz="1700" dirty="0" smtClean="0"/>
              <a:t> </a:t>
            </a:r>
            <a:r>
              <a:rPr lang="ru-RU" sz="1700" dirty="0" err="1" smtClean="0"/>
              <a:t>тонконіг</a:t>
            </a:r>
            <a:r>
              <a:rPr lang="ru-RU" sz="1700" dirty="0" smtClean="0"/>
              <a:t> </a:t>
            </a:r>
            <a:r>
              <a:rPr lang="ru-RU" sz="1700" dirty="0" err="1" smtClean="0"/>
              <a:t>звичайний</a:t>
            </a:r>
            <a:r>
              <a:rPr lang="ru-RU" sz="1700" dirty="0" smtClean="0"/>
              <a:t>, </a:t>
            </a:r>
            <a:r>
              <a:rPr lang="ru-RU" sz="1700" dirty="0" err="1" smtClean="0"/>
              <a:t>тонконіг</a:t>
            </a:r>
            <a:r>
              <a:rPr lang="ru-RU" sz="1700" dirty="0" smtClean="0"/>
              <a:t> </a:t>
            </a:r>
            <a:r>
              <a:rPr lang="ru-RU" sz="1700" dirty="0" err="1" smtClean="0"/>
              <a:t>лучний</a:t>
            </a:r>
            <a:r>
              <a:rPr lang="ru-RU" sz="1700" dirty="0" smtClean="0"/>
              <a:t>, </a:t>
            </a:r>
            <a:r>
              <a:rPr lang="ru-RU" sz="1700" dirty="0" err="1" smtClean="0"/>
              <a:t>конюшина</a:t>
            </a:r>
            <a:r>
              <a:rPr lang="ru-RU" sz="1700" dirty="0" smtClean="0"/>
              <a:t> </a:t>
            </a:r>
            <a:r>
              <a:rPr lang="ru-RU" sz="1700" dirty="0" err="1" smtClean="0"/>
              <a:t>лучна</a:t>
            </a:r>
            <a:r>
              <a:rPr lang="ru-RU" sz="1700" dirty="0" smtClean="0"/>
              <a:t>, осока </a:t>
            </a:r>
            <a:r>
              <a:rPr lang="ru-RU" sz="1700" dirty="0" err="1" smtClean="0"/>
              <a:t>рання</a:t>
            </a:r>
            <a:r>
              <a:rPr lang="ru-RU" sz="1700" dirty="0" smtClean="0"/>
              <a:t>, </a:t>
            </a:r>
            <a:r>
              <a:rPr lang="ru-RU" sz="1700" dirty="0" err="1" smtClean="0"/>
              <a:t>мітлиця</a:t>
            </a:r>
            <a:r>
              <a:rPr lang="ru-RU" sz="1700" dirty="0" smtClean="0"/>
              <a:t> </a:t>
            </a:r>
            <a:r>
              <a:rPr lang="ru-RU" sz="1700" dirty="0" err="1" smtClean="0"/>
              <a:t>біла</a:t>
            </a:r>
            <a:r>
              <a:rPr lang="ru-RU" sz="1700" dirty="0" smtClean="0"/>
              <a:t>, райграс </a:t>
            </a:r>
            <a:r>
              <a:rPr lang="ru-RU" sz="1700" dirty="0" err="1" smtClean="0"/>
              <a:t>тощо</a:t>
            </a:r>
            <a:r>
              <a:rPr lang="ru-RU" sz="1700" dirty="0" smtClean="0"/>
              <a:t>. </a:t>
            </a:r>
            <a:r>
              <a:rPr lang="ru-RU" sz="1700" dirty="0" err="1" smtClean="0"/>
              <a:t>Травостої</a:t>
            </a:r>
            <a:r>
              <a:rPr lang="ru-RU" sz="1700" dirty="0" smtClean="0"/>
              <a:t> </a:t>
            </a:r>
            <a:r>
              <a:rPr lang="ru-RU" sz="1700" dirty="0" err="1" smtClean="0"/>
              <a:t>червонокостричників</a:t>
            </a:r>
            <a:r>
              <a:rPr lang="ru-RU" sz="1700" dirty="0" smtClean="0"/>
              <a:t> </a:t>
            </a:r>
            <a:r>
              <a:rPr lang="ru-RU" sz="1700" dirty="0" err="1" smtClean="0"/>
              <a:t>також</a:t>
            </a:r>
            <a:r>
              <a:rPr lang="ru-RU" sz="1700" dirty="0" smtClean="0"/>
              <a:t> </a:t>
            </a:r>
            <a:r>
              <a:rPr lang="ru-RU" sz="1700" dirty="0" err="1" smtClean="0"/>
              <a:t>триярусні</a:t>
            </a:r>
            <a:r>
              <a:rPr lang="ru-RU" sz="1700" dirty="0" smtClean="0"/>
              <a:t>, </a:t>
            </a:r>
            <a:r>
              <a:rPr lang="ru-RU" sz="1700" dirty="0" err="1" smtClean="0"/>
              <a:t>їх</a:t>
            </a:r>
            <a:r>
              <a:rPr lang="ru-RU" sz="1700" dirty="0" smtClean="0"/>
              <a:t> </a:t>
            </a:r>
            <a:r>
              <a:rPr lang="ru-RU" sz="1700" dirty="0" err="1" smtClean="0"/>
              <a:t>висота</a:t>
            </a:r>
            <a:r>
              <a:rPr lang="ru-RU" sz="1700" dirty="0" smtClean="0"/>
              <a:t> 50 – 60 см. </a:t>
            </a:r>
            <a:r>
              <a:rPr lang="ru-RU" sz="1700" dirty="0" err="1" smtClean="0"/>
              <a:t>Домінантом</a:t>
            </a:r>
            <a:r>
              <a:rPr lang="ru-RU" sz="1700" dirty="0" smtClean="0"/>
              <a:t> </a:t>
            </a:r>
            <a:r>
              <a:rPr lang="ru-RU" sz="1700" dirty="0" err="1" smtClean="0"/>
              <a:t>є</a:t>
            </a:r>
            <a:r>
              <a:rPr lang="ru-RU" sz="1700" dirty="0" smtClean="0"/>
              <a:t> </a:t>
            </a:r>
            <a:r>
              <a:rPr lang="ru-RU" sz="1700" dirty="0" err="1" smtClean="0"/>
              <a:t>костриця</a:t>
            </a:r>
            <a:r>
              <a:rPr lang="ru-RU" sz="1700" dirty="0" smtClean="0"/>
              <a:t> </a:t>
            </a:r>
            <a:r>
              <a:rPr lang="ru-RU" sz="1700" dirty="0" err="1" smtClean="0"/>
              <a:t>червона</a:t>
            </a:r>
            <a:r>
              <a:rPr lang="ru-RU" sz="1700" dirty="0" smtClean="0"/>
              <a:t>, до </a:t>
            </a:r>
            <a:r>
              <a:rPr lang="ru-RU" sz="1700" dirty="0" err="1" smtClean="0"/>
              <a:t>якої</a:t>
            </a:r>
            <a:r>
              <a:rPr lang="ru-RU" sz="1700" dirty="0" smtClean="0"/>
              <a:t> </a:t>
            </a:r>
            <a:r>
              <a:rPr lang="ru-RU" sz="1700" dirty="0" err="1" smtClean="0"/>
              <a:t>домішуються</a:t>
            </a:r>
            <a:r>
              <a:rPr lang="ru-RU" sz="1700" dirty="0" smtClean="0"/>
              <a:t> </a:t>
            </a:r>
            <a:r>
              <a:rPr lang="ru-RU" sz="1700" dirty="0" err="1" smtClean="0"/>
              <a:t>мітлиця</a:t>
            </a:r>
            <a:r>
              <a:rPr lang="ru-RU" sz="1700" dirty="0" smtClean="0"/>
              <a:t> тонка, </a:t>
            </a:r>
            <a:r>
              <a:rPr lang="ru-RU" sz="1700" dirty="0" err="1" smtClean="0"/>
              <a:t>мітлиця</a:t>
            </a:r>
            <a:r>
              <a:rPr lang="ru-RU" sz="1700" dirty="0" smtClean="0"/>
              <a:t> </a:t>
            </a:r>
            <a:r>
              <a:rPr lang="ru-RU" sz="1700" dirty="0" err="1" smtClean="0"/>
              <a:t>біла</a:t>
            </a:r>
            <a:r>
              <a:rPr lang="ru-RU" sz="1700" dirty="0" smtClean="0"/>
              <a:t>, </a:t>
            </a:r>
            <a:r>
              <a:rPr lang="ru-RU" sz="1700" dirty="0" err="1" smtClean="0"/>
              <a:t>тонконіг</a:t>
            </a:r>
            <a:r>
              <a:rPr lang="ru-RU" sz="1700" dirty="0" smtClean="0"/>
              <a:t> </a:t>
            </a:r>
            <a:r>
              <a:rPr lang="ru-RU" sz="1700" dirty="0" err="1" smtClean="0"/>
              <a:t>лучний</a:t>
            </a:r>
            <a:r>
              <a:rPr lang="ru-RU" sz="1700" dirty="0" smtClean="0"/>
              <a:t>, </a:t>
            </a:r>
            <a:r>
              <a:rPr lang="ru-RU" sz="1700" dirty="0" err="1" smtClean="0"/>
              <a:t>конюшина</a:t>
            </a:r>
            <a:r>
              <a:rPr lang="ru-RU" sz="1700" dirty="0" smtClean="0"/>
              <a:t> </a:t>
            </a:r>
            <a:r>
              <a:rPr lang="ru-RU" sz="1700" dirty="0" err="1" smtClean="0"/>
              <a:t>лучна</a:t>
            </a:r>
            <a:r>
              <a:rPr lang="ru-RU" sz="1700" dirty="0" smtClean="0"/>
              <a:t>, осока </a:t>
            </a:r>
            <a:r>
              <a:rPr lang="ru-RU" sz="1700" dirty="0" err="1" smtClean="0"/>
              <a:t>рання</a:t>
            </a:r>
            <a:r>
              <a:rPr lang="ru-RU" sz="1700" dirty="0" smtClean="0"/>
              <a:t>, </a:t>
            </a:r>
            <a:r>
              <a:rPr lang="ru-RU" sz="1700" dirty="0" err="1" smtClean="0"/>
              <a:t>біловус</a:t>
            </a:r>
            <a:r>
              <a:rPr lang="ru-RU" sz="1700" dirty="0" smtClean="0"/>
              <a:t> </a:t>
            </a:r>
            <a:r>
              <a:rPr lang="ru-RU" sz="1700" dirty="0" err="1" smtClean="0"/>
              <a:t>стиснутий</a:t>
            </a:r>
            <a:r>
              <a:rPr lang="ru-RU" sz="1700" dirty="0" smtClean="0"/>
              <a:t>, </a:t>
            </a:r>
            <a:r>
              <a:rPr lang="ru-RU" sz="1700" dirty="0" err="1" smtClean="0"/>
              <a:t>мітлиця</a:t>
            </a:r>
            <a:r>
              <a:rPr lang="ru-RU" sz="1700" dirty="0" smtClean="0"/>
              <a:t> </a:t>
            </a:r>
            <a:r>
              <a:rPr lang="ru-RU" sz="1700" dirty="0" err="1" smtClean="0"/>
              <a:t>повзуча</a:t>
            </a:r>
            <a:r>
              <a:rPr lang="ru-RU" sz="1700" dirty="0" smtClean="0"/>
              <a:t>, </a:t>
            </a:r>
            <a:r>
              <a:rPr lang="ru-RU" sz="1700" dirty="0" err="1" smtClean="0"/>
              <a:t>пирій</a:t>
            </a:r>
            <a:r>
              <a:rPr lang="ru-RU" sz="1700" dirty="0" smtClean="0"/>
              <a:t> </a:t>
            </a:r>
            <a:r>
              <a:rPr lang="ru-RU" sz="1700" dirty="0" err="1" smtClean="0"/>
              <a:t>повзучій</a:t>
            </a:r>
            <a:r>
              <a:rPr lang="ru-RU" sz="1700" dirty="0" smtClean="0"/>
              <a:t>. </a:t>
            </a:r>
            <a:r>
              <a:rPr lang="ru-RU" sz="1700" dirty="0" err="1" smtClean="0"/>
              <a:t>Тонкомітлицеві</a:t>
            </a:r>
            <a:r>
              <a:rPr lang="ru-RU" sz="1700" dirty="0" smtClean="0"/>
              <a:t> луки </a:t>
            </a:r>
            <a:r>
              <a:rPr lang="ru-RU" sz="1700" dirty="0" err="1" smtClean="0"/>
              <a:t>займають</a:t>
            </a:r>
            <a:r>
              <a:rPr lang="ru-RU" sz="1700" dirty="0" smtClean="0"/>
              <a:t> </a:t>
            </a:r>
            <a:r>
              <a:rPr lang="ru-RU" sz="1700" dirty="0" err="1" smtClean="0"/>
              <a:t>найсухіші</a:t>
            </a:r>
            <a:r>
              <a:rPr lang="ru-RU" sz="1700" dirty="0" smtClean="0"/>
              <a:t> </a:t>
            </a:r>
            <a:r>
              <a:rPr lang="ru-RU" sz="1700" dirty="0" err="1" smtClean="0"/>
              <a:t>місця</a:t>
            </a:r>
            <a:r>
              <a:rPr lang="ru-RU" sz="1700" dirty="0" smtClean="0"/>
              <a:t> </a:t>
            </a:r>
            <a:r>
              <a:rPr lang="ru-RU" sz="1700" dirty="0" err="1" smtClean="0"/>
              <a:t>заплав</a:t>
            </a:r>
            <a:r>
              <a:rPr lang="ru-RU" sz="1700" dirty="0" smtClean="0"/>
              <a:t>, </a:t>
            </a:r>
            <a:r>
              <a:rPr lang="ru-RU" sz="1700" dirty="0" err="1" smtClean="0"/>
              <a:t>їх</a:t>
            </a:r>
            <a:r>
              <a:rPr lang="ru-RU" sz="1700" dirty="0" smtClean="0"/>
              <a:t> </a:t>
            </a:r>
            <a:r>
              <a:rPr lang="ru-RU" sz="1700" dirty="0" err="1" smtClean="0"/>
              <a:t>травостій</a:t>
            </a:r>
            <a:r>
              <a:rPr lang="ru-RU" sz="1700" dirty="0" smtClean="0"/>
              <a:t> </a:t>
            </a:r>
            <a:r>
              <a:rPr lang="ru-RU" sz="1700" dirty="0" err="1" smtClean="0"/>
              <a:t>включає</a:t>
            </a:r>
            <a:r>
              <a:rPr lang="ru-RU" sz="1700" dirty="0" smtClean="0"/>
              <a:t> </a:t>
            </a:r>
            <a:r>
              <a:rPr lang="ru-RU" sz="1700" dirty="0" err="1" smtClean="0"/>
              <a:t>понад</a:t>
            </a:r>
            <a:r>
              <a:rPr lang="ru-RU" sz="1700" dirty="0" smtClean="0"/>
              <a:t> 45 </a:t>
            </a:r>
            <a:r>
              <a:rPr lang="ru-RU" sz="1700" dirty="0" err="1" smtClean="0"/>
              <a:t>видів</a:t>
            </a:r>
            <a:r>
              <a:rPr lang="ru-RU" sz="1700" dirty="0" smtClean="0"/>
              <a:t> </a:t>
            </a:r>
            <a:r>
              <a:rPr lang="ru-RU" sz="1700" dirty="0" err="1" smtClean="0"/>
              <a:t>рослин</a:t>
            </a:r>
            <a:r>
              <a:rPr lang="ru-RU" sz="1700" dirty="0" smtClean="0"/>
              <a:t>. </a:t>
            </a:r>
            <a:r>
              <a:rPr lang="ru-RU" sz="1700" dirty="0" err="1" smtClean="0"/>
              <a:t>Лучнотонкомітличники</a:t>
            </a:r>
            <a:r>
              <a:rPr lang="ru-RU" sz="1700" dirty="0" smtClean="0"/>
              <a:t> </a:t>
            </a:r>
            <a:r>
              <a:rPr lang="ru-RU" sz="1700" dirty="0" err="1" smtClean="0"/>
              <a:t>поширені</a:t>
            </a:r>
            <a:r>
              <a:rPr lang="ru-RU" sz="1700" dirty="0" smtClean="0"/>
              <a:t> </a:t>
            </a:r>
            <a:r>
              <a:rPr lang="ru-RU" sz="1700" dirty="0" err="1" smtClean="0"/>
              <a:t>переважно</a:t>
            </a:r>
            <a:r>
              <a:rPr lang="ru-RU" sz="1700" dirty="0" smtClean="0"/>
              <a:t> в </a:t>
            </a:r>
            <a:r>
              <a:rPr lang="ru-RU" sz="1700" dirty="0" err="1" smtClean="0"/>
              <a:t>заплавах</a:t>
            </a:r>
            <a:r>
              <a:rPr lang="ru-RU" sz="1700" dirty="0" smtClean="0"/>
              <a:t> </a:t>
            </a:r>
            <a:r>
              <a:rPr lang="ru-RU" sz="1700" dirty="0" err="1" smtClean="0"/>
              <a:t>малих</a:t>
            </a:r>
            <a:r>
              <a:rPr lang="ru-RU" sz="1700" dirty="0" smtClean="0"/>
              <a:t> </a:t>
            </a:r>
            <a:r>
              <a:rPr lang="ru-RU" sz="1700" dirty="0" err="1" smtClean="0"/>
              <a:t>річок</a:t>
            </a:r>
            <a:r>
              <a:rPr lang="ru-RU" sz="1700" dirty="0" smtClean="0"/>
              <a:t>. </a:t>
            </a:r>
            <a:r>
              <a:rPr lang="ru-RU" sz="1700" dirty="0" err="1" smtClean="0"/>
              <a:t>Їх</a:t>
            </a:r>
            <a:r>
              <a:rPr lang="ru-RU" sz="1700" dirty="0" smtClean="0"/>
              <a:t> </a:t>
            </a:r>
            <a:r>
              <a:rPr lang="ru-RU" sz="1700" dirty="0" err="1" smtClean="0"/>
              <a:t>травостій</a:t>
            </a:r>
            <a:r>
              <a:rPr lang="ru-RU" sz="1700" dirty="0" smtClean="0"/>
              <a:t> </a:t>
            </a:r>
            <a:r>
              <a:rPr lang="ru-RU" sz="1700" dirty="0" err="1" smtClean="0"/>
              <a:t>утворюють</a:t>
            </a:r>
            <a:r>
              <a:rPr lang="ru-RU" sz="1700" dirty="0" smtClean="0"/>
              <a:t> </a:t>
            </a:r>
            <a:r>
              <a:rPr lang="ru-RU" sz="1700" dirty="0" err="1" smtClean="0"/>
              <a:t>близько</a:t>
            </a:r>
            <a:r>
              <a:rPr lang="ru-RU" sz="1700" dirty="0" smtClean="0"/>
              <a:t> 25 </a:t>
            </a:r>
            <a:r>
              <a:rPr lang="ru-RU" sz="1700" dirty="0" err="1" smtClean="0"/>
              <a:t>видів</a:t>
            </a:r>
            <a:r>
              <a:rPr lang="ru-RU" sz="1700" dirty="0" smtClean="0"/>
              <a:t> </a:t>
            </a:r>
            <a:r>
              <a:rPr lang="ru-RU" sz="1700" dirty="0" err="1" smtClean="0"/>
              <a:t>різнотравно</a:t>
            </a:r>
            <a:r>
              <a:rPr lang="ru-RU" sz="1700" dirty="0" smtClean="0"/>
              <a:t> </a:t>
            </a:r>
            <a:r>
              <a:rPr lang="ru-RU" sz="1700" dirty="0" err="1" smtClean="0"/>
              <a:t>злакових</a:t>
            </a:r>
            <a:r>
              <a:rPr lang="ru-RU" sz="1700" dirty="0" smtClean="0"/>
              <a:t> </a:t>
            </a:r>
            <a:r>
              <a:rPr lang="ru-RU" sz="1700" dirty="0" err="1" smtClean="0"/>
              <a:t>рослин</a:t>
            </a:r>
            <a:r>
              <a:rPr lang="ru-RU" sz="1700" dirty="0" smtClean="0"/>
              <a:t>. </a:t>
            </a:r>
            <a:r>
              <a:rPr lang="ru-RU" sz="1700" dirty="0" err="1" smtClean="0"/>
              <a:t>Болотисті</a:t>
            </a:r>
            <a:r>
              <a:rPr lang="ru-RU" sz="1700" dirty="0" smtClean="0"/>
              <a:t> луки </a:t>
            </a:r>
            <a:r>
              <a:rPr lang="ru-RU" sz="1700" dirty="0" err="1" smtClean="0"/>
              <a:t>представлені</a:t>
            </a:r>
            <a:r>
              <a:rPr lang="ru-RU" sz="1700" dirty="0" smtClean="0"/>
              <a:t> тонконогом </a:t>
            </a:r>
            <a:r>
              <a:rPr lang="ru-RU" sz="1700" dirty="0" err="1" smtClean="0"/>
              <a:t>болотним</a:t>
            </a:r>
            <a:r>
              <a:rPr lang="ru-RU" sz="1700" dirty="0" smtClean="0"/>
              <a:t>, осокою </a:t>
            </a:r>
            <a:r>
              <a:rPr lang="ru-RU" sz="1700" dirty="0" err="1" smtClean="0"/>
              <a:t>лисячою</a:t>
            </a:r>
            <a:r>
              <a:rPr lang="ru-RU" sz="1700" dirty="0" smtClean="0"/>
              <a:t>, </a:t>
            </a:r>
            <a:r>
              <a:rPr lang="ru-RU" sz="1700" dirty="0" err="1" smtClean="0"/>
              <a:t>мітлицею</a:t>
            </a:r>
            <a:r>
              <a:rPr lang="ru-RU" sz="1700" dirty="0" smtClean="0"/>
              <a:t> </a:t>
            </a:r>
            <a:r>
              <a:rPr lang="ru-RU" sz="1700" dirty="0" err="1" smtClean="0"/>
              <a:t>повзучою</a:t>
            </a:r>
            <a:r>
              <a:rPr lang="ru-RU" sz="1700" dirty="0" smtClean="0"/>
              <a:t> та </a:t>
            </a:r>
            <a:r>
              <a:rPr lang="ru-RU" sz="1700" dirty="0" err="1" smtClean="0"/>
              <a:t>ін</a:t>
            </a:r>
            <a:r>
              <a:rPr lang="ru-RU" sz="1700" dirty="0" smtClean="0"/>
              <a:t>. </a:t>
            </a:r>
            <a:r>
              <a:rPr lang="ru-RU" sz="1700" dirty="0" err="1" smtClean="0"/>
              <a:t>Основну</a:t>
            </a:r>
            <a:r>
              <a:rPr lang="ru-RU" sz="1700" dirty="0" smtClean="0"/>
              <a:t> </a:t>
            </a:r>
            <a:r>
              <a:rPr lang="ru-RU" sz="1700" dirty="0" err="1" smtClean="0"/>
              <a:t>масу</a:t>
            </a:r>
            <a:r>
              <a:rPr lang="ru-RU" sz="1700" dirty="0" smtClean="0"/>
              <a:t> травостою </a:t>
            </a:r>
            <a:r>
              <a:rPr lang="ru-RU" sz="1700" dirty="0" err="1" smtClean="0"/>
              <a:t>торф’янистих</a:t>
            </a:r>
            <a:r>
              <a:rPr lang="ru-RU" sz="1700" dirty="0" smtClean="0"/>
              <a:t> лук </a:t>
            </a:r>
            <a:r>
              <a:rPr lang="ru-RU" sz="1700" dirty="0" err="1" smtClean="0"/>
              <a:t>становлять</a:t>
            </a:r>
            <a:r>
              <a:rPr lang="ru-RU" sz="1700" dirty="0" smtClean="0"/>
              <a:t> осоки – </a:t>
            </a:r>
            <a:r>
              <a:rPr lang="ru-RU" sz="1700" dirty="0" err="1" smtClean="0"/>
              <a:t>жовта</a:t>
            </a:r>
            <a:r>
              <a:rPr lang="ru-RU" sz="1700" dirty="0" smtClean="0"/>
              <a:t>, дерниста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звичайна</a:t>
            </a:r>
            <a:r>
              <a:rPr lang="ru-RU" sz="1700" dirty="0" smtClean="0"/>
              <a:t>, </a:t>
            </a:r>
            <a:r>
              <a:rPr lang="ru-RU" sz="1700" dirty="0" err="1" smtClean="0"/>
              <a:t>просяна</a:t>
            </a:r>
            <a:r>
              <a:rPr lang="ru-RU" sz="1700" dirty="0" smtClean="0"/>
              <a:t> </a:t>
            </a:r>
            <a:r>
              <a:rPr lang="ru-RU" sz="1700" dirty="0" err="1" smtClean="0"/>
              <a:t>тощо</a:t>
            </a:r>
            <a:r>
              <a:rPr lang="ru-RU" sz="1700" dirty="0" smtClean="0"/>
              <a:t>. Болота </a:t>
            </a:r>
            <a:r>
              <a:rPr lang="ru-RU" sz="1700" dirty="0" err="1" smtClean="0"/>
              <a:t>Лісостепу</a:t>
            </a:r>
            <a:r>
              <a:rPr lang="ru-RU" sz="1700" dirty="0" smtClean="0"/>
              <a:t> </a:t>
            </a:r>
            <a:r>
              <a:rPr lang="ru-RU" sz="1700" dirty="0" err="1" smtClean="0"/>
              <a:t>низинні</a:t>
            </a:r>
            <a:r>
              <a:rPr lang="ru-RU" sz="1700" dirty="0" smtClean="0"/>
              <a:t>. На </a:t>
            </a:r>
            <a:r>
              <a:rPr lang="ru-RU" sz="1700" dirty="0" err="1" smtClean="0"/>
              <a:t>лівобережжі</a:t>
            </a:r>
            <a:r>
              <a:rPr lang="ru-RU" sz="1700" dirty="0" smtClean="0"/>
              <a:t> </a:t>
            </a:r>
            <a:r>
              <a:rPr lang="ru-RU" sz="1700" dirty="0" err="1" smtClean="0"/>
              <a:t>площа</a:t>
            </a:r>
            <a:r>
              <a:rPr lang="ru-RU" sz="1700" dirty="0" smtClean="0"/>
              <a:t> </a:t>
            </a:r>
            <a:r>
              <a:rPr lang="ru-RU" sz="1700" dirty="0" err="1" smtClean="0"/>
              <a:t>заболочених</a:t>
            </a:r>
            <a:r>
              <a:rPr lang="ru-RU" sz="1700" dirty="0" smtClean="0"/>
              <a:t> земель становить </a:t>
            </a:r>
            <a:r>
              <a:rPr lang="ru-RU" sz="1700" dirty="0" err="1" smtClean="0"/>
              <a:t>понад</a:t>
            </a:r>
            <a:r>
              <a:rPr lang="ru-RU" sz="1700" dirty="0" smtClean="0"/>
              <a:t> 3 %, у </a:t>
            </a:r>
            <a:r>
              <a:rPr lang="ru-RU" sz="1700" dirty="0" err="1" smtClean="0"/>
              <a:t>правобережжі</a:t>
            </a:r>
            <a:r>
              <a:rPr lang="ru-RU" sz="1700" dirty="0" smtClean="0"/>
              <a:t> – 1 %. На </a:t>
            </a:r>
            <a:r>
              <a:rPr lang="ru-RU" sz="1700" dirty="0" err="1" smtClean="0"/>
              <a:t>обводнених</a:t>
            </a:r>
            <a:r>
              <a:rPr lang="ru-RU" sz="1700" dirty="0" smtClean="0"/>
              <a:t> </a:t>
            </a:r>
            <a:r>
              <a:rPr lang="ru-RU" sz="1700" dirty="0" err="1" smtClean="0"/>
              <a:t>ділянках</a:t>
            </a:r>
            <a:r>
              <a:rPr lang="ru-RU" sz="1700" dirty="0" smtClean="0"/>
              <a:t> </a:t>
            </a:r>
            <a:r>
              <a:rPr lang="ru-RU" sz="1700" dirty="0" err="1" smtClean="0"/>
              <a:t>поширені</a:t>
            </a:r>
            <a:r>
              <a:rPr lang="ru-RU" sz="1700" dirty="0" smtClean="0"/>
              <a:t> </a:t>
            </a:r>
            <a:r>
              <a:rPr lang="ru-RU" sz="1700" dirty="0" err="1" smtClean="0"/>
              <a:t>очеретяні</a:t>
            </a:r>
            <a:r>
              <a:rPr lang="ru-RU" sz="1700" dirty="0" smtClean="0"/>
              <a:t>, </a:t>
            </a:r>
            <a:r>
              <a:rPr lang="ru-RU" sz="1700" dirty="0" err="1" smtClean="0"/>
              <a:t>рогозові</a:t>
            </a:r>
            <a:r>
              <a:rPr lang="ru-RU" sz="1700" dirty="0" smtClean="0"/>
              <a:t>, </a:t>
            </a:r>
            <a:r>
              <a:rPr lang="ru-RU" sz="1700" dirty="0" err="1" smtClean="0"/>
              <a:t>очеретяно-осокові</a:t>
            </a:r>
            <a:r>
              <a:rPr lang="ru-RU" sz="1700" dirty="0" smtClean="0"/>
              <a:t>, </a:t>
            </a:r>
            <a:r>
              <a:rPr lang="ru-RU" sz="1700" dirty="0" err="1" smtClean="0"/>
              <a:t>лепешнякові</a:t>
            </a:r>
            <a:r>
              <a:rPr lang="ru-RU" sz="1700" dirty="0" smtClean="0"/>
              <a:t>, </a:t>
            </a:r>
            <a:r>
              <a:rPr lang="ru-RU" sz="1700" dirty="0" err="1" smtClean="0"/>
              <a:t>кругові</a:t>
            </a:r>
            <a:r>
              <a:rPr lang="ru-RU" sz="1700" dirty="0" smtClean="0"/>
              <a:t> </a:t>
            </a:r>
            <a:r>
              <a:rPr lang="ru-RU" sz="1700" dirty="0" err="1" smtClean="0"/>
              <a:t>угруповання</a:t>
            </a:r>
            <a:r>
              <a:rPr lang="ru-RU" sz="1700" dirty="0" smtClean="0"/>
              <a:t>, а на </a:t>
            </a:r>
            <a:r>
              <a:rPr lang="ru-RU" sz="1700" dirty="0" err="1" smtClean="0"/>
              <a:t>менш</a:t>
            </a:r>
            <a:r>
              <a:rPr lang="ru-RU" sz="1700" dirty="0" smtClean="0"/>
              <a:t> </a:t>
            </a:r>
            <a:r>
              <a:rPr lang="ru-RU" sz="1700" dirty="0" err="1" smtClean="0"/>
              <a:t>обводнених</a:t>
            </a:r>
            <a:r>
              <a:rPr lang="ru-RU" sz="1700" dirty="0" smtClean="0"/>
              <a:t> – </a:t>
            </a:r>
            <a:r>
              <a:rPr lang="ru-RU" sz="1700" dirty="0" err="1" smtClean="0"/>
              <a:t>різні</a:t>
            </a:r>
            <a:r>
              <a:rPr lang="ru-RU" sz="1700" dirty="0" smtClean="0"/>
              <a:t> </a:t>
            </a:r>
            <a:r>
              <a:rPr lang="ru-RU" sz="1700" dirty="0" err="1" smtClean="0"/>
              <a:t>види</a:t>
            </a:r>
            <a:r>
              <a:rPr lang="ru-RU" sz="1700" dirty="0" smtClean="0"/>
              <a:t> осок, хвощ </a:t>
            </a:r>
            <a:r>
              <a:rPr lang="ru-RU" sz="1700" dirty="0" err="1" smtClean="0"/>
              <a:t>болотний</a:t>
            </a:r>
            <a:r>
              <a:rPr lang="ru-RU" sz="1700" dirty="0" smtClean="0"/>
              <a:t>. </a:t>
            </a:r>
            <a:r>
              <a:rPr lang="ru-RU" sz="1700" dirty="0" err="1" smtClean="0"/>
              <a:t>Водойми</a:t>
            </a:r>
            <a:r>
              <a:rPr lang="ru-RU" sz="1700" dirty="0" smtClean="0"/>
              <a:t> в </a:t>
            </a:r>
            <a:r>
              <a:rPr lang="ru-RU" sz="1700" dirty="0" err="1" smtClean="0"/>
              <a:t>Лісостепу</a:t>
            </a:r>
            <a:r>
              <a:rPr lang="ru-RU" sz="1700" dirty="0" smtClean="0"/>
              <a:t> </a:t>
            </a:r>
            <a:r>
              <a:rPr lang="ru-RU" sz="1700" dirty="0" err="1" smtClean="0"/>
              <a:t>представлені</a:t>
            </a:r>
            <a:r>
              <a:rPr lang="ru-RU" sz="1700" dirty="0" smtClean="0"/>
              <a:t> </a:t>
            </a:r>
            <a:r>
              <a:rPr lang="ru-RU" sz="1700" dirty="0" err="1" smtClean="0"/>
              <a:t>кількома</a:t>
            </a:r>
            <a:r>
              <a:rPr lang="ru-RU" sz="1700" dirty="0" smtClean="0"/>
              <a:t> </a:t>
            </a:r>
            <a:r>
              <a:rPr lang="ru-RU" sz="1700" dirty="0" err="1" smtClean="0"/>
              <a:t>тисячами</a:t>
            </a:r>
            <a:r>
              <a:rPr lang="ru-RU" sz="1700" dirty="0" smtClean="0"/>
              <a:t> </a:t>
            </a:r>
            <a:r>
              <a:rPr lang="ru-RU" sz="1700" dirty="0" err="1" smtClean="0"/>
              <a:t>різних</a:t>
            </a:r>
            <a:r>
              <a:rPr lang="ru-RU" sz="1700" dirty="0" smtClean="0"/>
              <a:t> за величиною </a:t>
            </a:r>
            <a:r>
              <a:rPr lang="ru-RU" sz="1700" dirty="0" err="1" smtClean="0"/>
              <a:t>річок</a:t>
            </a:r>
            <a:r>
              <a:rPr lang="ru-RU" sz="1700" dirty="0" smtClean="0"/>
              <a:t>, </a:t>
            </a:r>
            <a:r>
              <a:rPr lang="ru-RU" sz="1700" dirty="0" err="1" smtClean="0"/>
              <a:t>багатьма</a:t>
            </a:r>
            <a:r>
              <a:rPr lang="ru-RU" sz="1700" dirty="0" smtClean="0"/>
              <a:t> ставками, </a:t>
            </a:r>
            <a:r>
              <a:rPr lang="ru-RU" sz="1700" dirty="0" err="1" smtClean="0"/>
              <a:t>водосховищами</a:t>
            </a:r>
            <a:r>
              <a:rPr lang="ru-RU" sz="1700" dirty="0" smtClean="0"/>
              <a:t> та озерами. </a:t>
            </a:r>
            <a:r>
              <a:rPr lang="ru-RU" sz="1700" dirty="0" err="1" smtClean="0"/>
              <a:t>Середня</a:t>
            </a:r>
            <a:r>
              <a:rPr lang="ru-RU" sz="1700" dirty="0" smtClean="0"/>
              <a:t> </a:t>
            </a:r>
            <a:r>
              <a:rPr lang="ru-RU" sz="1700" dirty="0" err="1" smtClean="0"/>
              <a:t>густина</a:t>
            </a:r>
            <a:r>
              <a:rPr lang="ru-RU" sz="1700" dirty="0" smtClean="0"/>
              <a:t> </a:t>
            </a:r>
            <a:r>
              <a:rPr lang="ru-RU" sz="1700" dirty="0" err="1" smtClean="0"/>
              <a:t>річкової</a:t>
            </a:r>
            <a:r>
              <a:rPr lang="ru-RU" sz="1700" dirty="0" smtClean="0"/>
              <a:t> </a:t>
            </a:r>
            <a:r>
              <a:rPr lang="ru-RU" sz="1700" dirty="0" err="1" smtClean="0"/>
              <a:t>мережі</a:t>
            </a:r>
            <a:r>
              <a:rPr lang="ru-RU" sz="1700" dirty="0" smtClean="0"/>
              <a:t> </a:t>
            </a:r>
            <a:r>
              <a:rPr lang="ru-RU" sz="1700" dirty="0" err="1" smtClean="0"/>
              <a:t>коливається</a:t>
            </a:r>
            <a:r>
              <a:rPr lang="ru-RU" sz="1700" dirty="0" smtClean="0"/>
              <a:t> в межах 0,22 – 0,61 км/</a:t>
            </a:r>
            <a:r>
              <a:rPr lang="ru-RU" sz="1700" dirty="0" err="1" smtClean="0"/>
              <a:t>км</a:t>
            </a:r>
            <a:r>
              <a:rPr lang="ru-RU" sz="1700" dirty="0" smtClean="0"/>
              <a:t> 2 (</a:t>
            </a:r>
            <a:r>
              <a:rPr lang="ru-RU" sz="1700" dirty="0" err="1" smtClean="0"/>
              <a:t>Дніпро</a:t>
            </a:r>
            <a:r>
              <a:rPr lang="ru-RU" sz="1700" dirty="0" smtClean="0"/>
              <a:t>, </a:t>
            </a:r>
            <a:r>
              <a:rPr lang="ru-RU" sz="1700" dirty="0" err="1" smtClean="0"/>
              <a:t>Дністер</a:t>
            </a:r>
            <a:r>
              <a:rPr lang="ru-RU" sz="1700" dirty="0" smtClean="0"/>
              <a:t>, </a:t>
            </a:r>
            <a:r>
              <a:rPr lang="ru-RU" sz="1700" dirty="0" err="1" smtClean="0"/>
              <a:t>Південний</a:t>
            </a:r>
            <a:r>
              <a:rPr lang="ru-RU" sz="1700" dirty="0" smtClean="0"/>
              <a:t> Буг </a:t>
            </a:r>
            <a:r>
              <a:rPr lang="ru-RU" sz="1700" dirty="0" err="1" smtClean="0"/>
              <a:t>з</a:t>
            </a:r>
            <a:r>
              <a:rPr lang="ru-RU" sz="1700" dirty="0" smtClean="0"/>
              <a:t> </a:t>
            </a:r>
            <a:r>
              <a:rPr lang="ru-RU" sz="1700" dirty="0" err="1" smtClean="0"/>
              <a:t>чисельними</a:t>
            </a:r>
            <a:r>
              <a:rPr lang="ru-RU" sz="1700" dirty="0" smtClean="0"/>
              <a:t> притоками). </a:t>
            </a:r>
            <a:r>
              <a:rPr lang="ru-RU" sz="1700" dirty="0" err="1" smtClean="0"/>
              <a:t>Багато</a:t>
            </a:r>
            <a:r>
              <a:rPr lang="ru-RU" sz="1700" dirty="0" smtClean="0"/>
              <a:t> </a:t>
            </a:r>
            <a:r>
              <a:rPr lang="ru-RU" sz="1700" dirty="0" err="1" smtClean="0"/>
              <a:t>ставків</a:t>
            </a:r>
            <a:r>
              <a:rPr lang="ru-RU" sz="1700" dirty="0" smtClean="0"/>
              <a:t> </a:t>
            </a:r>
            <a:r>
              <a:rPr lang="ru-RU" sz="1700" dirty="0" err="1" smtClean="0"/>
              <a:t>є</a:t>
            </a:r>
            <a:r>
              <a:rPr lang="ru-RU" sz="1700" dirty="0" smtClean="0"/>
              <a:t> в долинах </a:t>
            </a:r>
            <a:r>
              <a:rPr lang="ru-RU" sz="1700" dirty="0" err="1" smtClean="0"/>
              <a:t>рік</a:t>
            </a:r>
            <a:r>
              <a:rPr lang="ru-RU" sz="1700" dirty="0" smtClean="0"/>
              <a:t> </a:t>
            </a:r>
            <a:r>
              <a:rPr lang="ru-RU" sz="1700" dirty="0" err="1" smtClean="0"/>
              <a:t>Серет</a:t>
            </a:r>
            <a:r>
              <a:rPr lang="ru-RU" sz="1700" dirty="0" smtClean="0"/>
              <a:t>, </a:t>
            </a:r>
            <a:r>
              <a:rPr lang="ru-RU" sz="1700" dirty="0" err="1" smtClean="0"/>
              <a:t>Стрипи</a:t>
            </a:r>
            <a:r>
              <a:rPr lang="ru-RU" sz="1700" dirty="0" smtClean="0"/>
              <a:t>, </a:t>
            </a:r>
            <a:r>
              <a:rPr lang="ru-RU" sz="1700" dirty="0" err="1" smtClean="0"/>
              <a:t>Верешиці</a:t>
            </a:r>
            <a:r>
              <a:rPr lang="ru-RU" sz="1700" dirty="0" smtClean="0"/>
              <a:t>, </a:t>
            </a:r>
            <a:r>
              <a:rPr lang="ru-RU" sz="1700" dirty="0" err="1" smtClean="0"/>
              <a:t>Стир</a:t>
            </a:r>
            <a:r>
              <a:rPr lang="ru-RU" sz="1700" dirty="0" smtClean="0"/>
              <a:t>, Тлумач та </a:t>
            </a:r>
            <a:r>
              <a:rPr lang="ru-RU" sz="1700" dirty="0" err="1" smtClean="0"/>
              <a:t>ін</a:t>
            </a:r>
            <a:r>
              <a:rPr lang="ru-RU" sz="1700" dirty="0" smtClean="0"/>
              <a:t>. </a:t>
            </a:r>
            <a:r>
              <a:rPr lang="ru-RU" sz="1700" dirty="0" err="1" smtClean="0"/>
              <a:t>Споруджені</a:t>
            </a:r>
            <a:r>
              <a:rPr lang="ru-RU" sz="1700" dirty="0" smtClean="0"/>
              <a:t> </a:t>
            </a:r>
            <a:r>
              <a:rPr lang="ru-RU" sz="1700" dirty="0" err="1" smtClean="0"/>
              <a:t>великі</a:t>
            </a:r>
            <a:r>
              <a:rPr lang="ru-RU" sz="1700" dirty="0" smtClean="0"/>
              <a:t> </a:t>
            </a:r>
            <a:r>
              <a:rPr lang="ru-RU" sz="1700" dirty="0" err="1" smtClean="0"/>
              <a:t>водосховища</a:t>
            </a:r>
            <a:r>
              <a:rPr lang="ru-RU" sz="1700" dirty="0" smtClean="0"/>
              <a:t> (</a:t>
            </a:r>
            <a:r>
              <a:rPr lang="ru-RU" sz="1700" dirty="0" err="1" smtClean="0"/>
              <a:t>Кременчуцьке</a:t>
            </a:r>
            <a:r>
              <a:rPr lang="ru-RU" sz="1700" dirty="0" smtClean="0"/>
              <a:t>, </a:t>
            </a:r>
            <a:r>
              <a:rPr lang="ru-RU" sz="1700" dirty="0" err="1" smtClean="0"/>
              <a:t>Канівське</a:t>
            </a:r>
            <a:r>
              <a:rPr lang="ru-RU" sz="1700" dirty="0" smtClean="0"/>
              <a:t>, </a:t>
            </a:r>
            <a:r>
              <a:rPr lang="ru-RU" sz="1700" dirty="0" err="1" smtClean="0"/>
              <a:t>Бурштинське</a:t>
            </a:r>
            <a:r>
              <a:rPr lang="ru-RU" sz="1700" dirty="0" smtClean="0"/>
              <a:t>, </a:t>
            </a:r>
            <a:r>
              <a:rPr lang="ru-RU" sz="1700" dirty="0" err="1" smtClean="0"/>
              <a:t>Краснопільське</a:t>
            </a:r>
            <a:r>
              <a:rPr lang="ru-RU" sz="1700" dirty="0" smtClean="0"/>
              <a:t>, </a:t>
            </a:r>
            <a:r>
              <a:rPr lang="ru-RU" sz="1700" dirty="0" err="1" smtClean="0"/>
              <a:t>Ладижинське</a:t>
            </a:r>
            <a:r>
              <a:rPr lang="ru-RU" sz="1700" dirty="0" smtClean="0"/>
              <a:t>). </a:t>
            </a:r>
            <a:r>
              <a:rPr lang="ru-RU" sz="1700" dirty="0" err="1" smtClean="0"/>
              <a:t>Зустрічається</a:t>
            </a:r>
            <a:r>
              <a:rPr lang="ru-RU" sz="1700" dirty="0" smtClean="0"/>
              <a:t> </a:t>
            </a:r>
            <a:r>
              <a:rPr lang="ru-RU" sz="1700" dirty="0" err="1" smtClean="0"/>
              <a:t>чимало</a:t>
            </a:r>
            <a:r>
              <a:rPr lang="ru-RU" sz="1700" dirty="0" smtClean="0"/>
              <a:t> озер (на </a:t>
            </a:r>
            <a:r>
              <a:rPr lang="ru-RU" sz="1700" dirty="0" err="1" smtClean="0"/>
              <a:t>західних</a:t>
            </a:r>
            <a:r>
              <a:rPr lang="ru-RU" sz="1700" dirty="0" smtClean="0"/>
              <a:t> </a:t>
            </a:r>
            <a:r>
              <a:rPr lang="ru-RU" sz="1700" dirty="0" err="1" smtClean="0"/>
              <a:t>схилах</a:t>
            </a:r>
            <a:r>
              <a:rPr lang="ru-RU" sz="1700" dirty="0" smtClean="0"/>
              <a:t> </a:t>
            </a:r>
            <a:r>
              <a:rPr lang="ru-RU" sz="1700" dirty="0" err="1" smtClean="0"/>
              <a:t>Розточчя</a:t>
            </a:r>
            <a:r>
              <a:rPr lang="ru-RU" sz="1700" dirty="0" smtClean="0"/>
              <a:t>, </a:t>
            </a:r>
            <a:r>
              <a:rPr lang="ru-RU" sz="1700" dirty="0" err="1" smtClean="0"/>
              <a:t>Львівському</a:t>
            </a:r>
            <a:r>
              <a:rPr lang="ru-RU" sz="1700" dirty="0" smtClean="0"/>
              <a:t> </a:t>
            </a:r>
            <a:r>
              <a:rPr lang="ru-RU" sz="1700" dirty="0" err="1" smtClean="0"/>
              <a:t>опіллі</a:t>
            </a:r>
            <a:r>
              <a:rPr lang="ru-RU" sz="1700" dirty="0" smtClean="0"/>
              <a:t>, </a:t>
            </a:r>
            <a:r>
              <a:rPr lang="ru-RU" sz="1700" dirty="0" err="1" smtClean="0"/>
              <a:t>Придніпровській</a:t>
            </a:r>
            <a:r>
              <a:rPr lang="ru-RU" sz="1700" dirty="0" smtClean="0"/>
              <a:t> </a:t>
            </a:r>
            <a:r>
              <a:rPr lang="ru-RU" sz="1700" dirty="0" err="1" smtClean="0"/>
              <a:t>височині</a:t>
            </a:r>
            <a:r>
              <a:rPr lang="ru-RU" sz="1700" dirty="0" smtClean="0"/>
              <a:t>, </a:t>
            </a:r>
            <a:r>
              <a:rPr lang="ru-RU" sz="1700" dirty="0" err="1" smtClean="0"/>
              <a:t>Поділлі</a:t>
            </a:r>
            <a:r>
              <a:rPr lang="ru-RU" sz="1700" dirty="0" smtClean="0"/>
              <a:t> </a:t>
            </a:r>
            <a:r>
              <a:rPr lang="ru-RU" sz="1700" dirty="0" err="1" smtClean="0"/>
              <a:t>тощо</a:t>
            </a:r>
            <a:r>
              <a:rPr lang="ru-RU" sz="1700" dirty="0" smtClean="0"/>
              <a:t>).</a:t>
            </a:r>
            <a:endParaRPr lang="ru-RU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2359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err="1" smtClean="0"/>
              <a:t>Степова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лісомисливська</a:t>
            </a:r>
            <a:r>
              <a:rPr lang="ru-RU" sz="1400" b="1" dirty="0" smtClean="0"/>
              <a:t> зона </a:t>
            </a:r>
            <a:r>
              <a:rPr lang="ru-RU" sz="1400" dirty="0" err="1" smtClean="0"/>
              <a:t>займає</a:t>
            </a:r>
            <a:r>
              <a:rPr lang="ru-RU" sz="1400" dirty="0" smtClean="0"/>
              <a:t> 40 %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ділиться</a:t>
            </a:r>
            <a:r>
              <a:rPr lang="ru-RU" sz="1400" dirty="0" smtClean="0"/>
              <a:t> на два округи – </a:t>
            </a:r>
            <a:r>
              <a:rPr lang="ru-RU" sz="1400" dirty="0" err="1" smtClean="0"/>
              <a:t>степову</a:t>
            </a:r>
            <a:r>
              <a:rPr lang="ru-RU" sz="1400" dirty="0" smtClean="0"/>
              <a:t> </a:t>
            </a:r>
            <a:r>
              <a:rPr lang="ru-RU" sz="1400" dirty="0" err="1" smtClean="0"/>
              <a:t>північну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степову</a:t>
            </a:r>
            <a:r>
              <a:rPr lang="ru-RU" sz="1400" dirty="0" smtClean="0"/>
              <a:t> </a:t>
            </a:r>
            <a:r>
              <a:rPr lang="ru-RU" sz="1400" dirty="0" err="1" smtClean="0"/>
              <a:t>південну</a:t>
            </a:r>
            <a:r>
              <a:rPr lang="ru-RU" sz="1400" dirty="0" smtClean="0"/>
              <a:t>. </a:t>
            </a:r>
            <a:r>
              <a:rPr lang="ru-RU" sz="1400" dirty="0" err="1" smtClean="0"/>
              <a:t>Лісові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займають</a:t>
            </a:r>
            <a:r>
              <a:rPr lang="ru-RU" sz="1400" dirty="0" smtClean="0"/>
              <a:t> 4 %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. </a:t>
            </a:r>
            <a:r>
              <a:rPr lang="ru-RU" sz="1400" dirty="0" err="1" smtClean="0"/>
              <a:t>Природні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ліси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розташовані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переважно</a:t>
            </a:r>
            <a:r>
              <a:rPr lang="ru-RU" sz="1400" dirty="0" smtClean="0"/>
              <a:t> в </a:t>
            </a:r>
            <a:r>
              <a:rPr lang="ru-RU" sz="1400" dirty="0" err="1" smtClean="0"/>
              <a:t>північній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частині</a:t>
            </a:r>
            <a:r>
              <a:rPr lang="ru-RU" sz="1400" dirty="0" smtClean="0"/>
              <a:t> степу, в </a:t>
            </a:r>
            <a:r>
              <a:rPr lang="ru-RU" sz="1400" dirty="0" err="1" smtClean="0"/>
              <a:t>заплавах</a:t>
            </a:r>
            <a:r>
              <a:rPr lang="ru-RU" sz="1400" dirty="0" smtClean="0"/>
              <a:t> </a:t>
            </a:r>
            <a:r>
              <a:rPr lang="ru-RU" sz="1400" dirty="0" err="1" smtClean="0"/>
              <a:t>рік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на </a:t>
            </a:r>
            <a:r>
              <a:rPr lang="ru-RU" sz="1400" dirty="0" err="1" smtClean="0"/>
              <a:t>терасах</a:t>
            </a:r>
            <a:r>
              <a:rPr lang="ru-RU" sz="1400" dirty="0" smtClean="0"/>
              <a:t> </a:t>
            </a:r>
            <a:r>
              <a:rPr lang="ru-RU" sz="1400" dirty="0" err="1" smtClean="0"/>
              <a:t>річок</a:t>
            </a:r>
            <a:r>
              <a:rPr lang="ru-RU" sz="1400" dirty="0" smtClean="0"/>
              <a:t>. </a:t>
            </a:r>
            <a:r>
              <a:rPr lang="ru-RU" sz="1400" dirty="0" err="1" smtClean="0"/>
              <a:t>Виділяють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байрачні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плавневі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ліси</a:t>
            </a:r>
            <a:r>
              <a:rPr lang="ru-RU" sz="1400" dirty="0" smtClean="0"/>
              <a:t>. </a:t>
            </a:r>
            <a:r>
              <a:rPr lang="ru-RU" sz="1400" dirty="0" err="1" smtClean="0"/>
              <a:t>Домінують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твердолистяні</a:t>
            </a:r>
            <a:r>
              <a:rPr lang="ru-RU" sz="1400" dirty="0" smtClean="0"/>
              <a:t> породи (75 %), </a:t>
            </a:r>
            <a:r>
              <a:rPr lang="ru-RU" sz="1400" dirty="0" err="1" smtClean="0"/>
              <a:t>соснові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угрупування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становлять</a:t>
            </a:r>
            <a:r>
              <a:rPr lang="ru-RU" sz="1400" dirty="0" smtClean="0"/>
              <a:t> 18 %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лісів</a:t>
            </a:r>
            <a:r>
              <a:rPr lang="ru-RU" sz="1400" dirty="0" smtClean="0"/>
              <a:t>. </a:t>
            </a:r>
            <a:r>
              <a:rPr lang="ru-RU" sz="1400" dirty="0" err="1" smtClean="0"/>
              <a:t>М’яколистяних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, </a:t>
            </a:r>
            <a:r>
              <a:rPr lang="ru-RU" sz="1400" dirty="0" err="1" smtClean="0"/>
              <a:t>заростей</a:t>
            </a:r>
            <a:r>
              <a:rPr lang="ru-RU" sz="1400" dirty="0" smtClean="0"/>
              <a:t> верб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кущів</a:t>
            </a:r>
            <a:r>
              <a:rPr lang="ru-RU" sz="1400" dirty="0" smtClean="0"/>
              <a:t> – 8 %. </a:t>
            </a:r>
            <a:r>
              <a:rPr lang="ru-RU" sz="1400" dirty="0" err="1" smtClean="0"/>
              <a:t>Основна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лісоутворююча</a:t>
            </a:r>
            <a:r>
              <a:rPr lang="ru-RU" sz="1400" dirty="0" smtClean="0"/>
              <a:t> порода – дуб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домішкою</a:t>
            </a:r>
            <a:r>
              <a:rPr lang="ru-RU" sz="1400" dirty="0" smtClean="0"/>
              <a:t> клена, </a:t>
            </a:r>
            <a:r>
              <a:rPr lang="ru-RU" sz="1400" dirty="0" err="1" smtClean="0"/>
              <a:t>в’яза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</a:t>
            </a:r>
            <a:r>
              <a:rPr lang="ru-RU" sz="1400" dirty="0" smtClean="0"/>
              <a:t>. У </a:t>
            </a:r>
            <a:r>
              <a:rPr lang="ru-RU" sz="1400" dirty="0" err="1" smtClean="0"/>
              <a:t>південній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частині</a:t>
            </a:r>
            <a:r>
              <a:rPr lang="ru-RU" sz="1400" dirty="0" smtClean="0"/>
              <a:t> степу </a:t>
            </a:r>
            <a:r>
              <a:rPr lang="ru-RU" sz="1400" dirty="0" err="1" smtClean="0"/>
              <a:t>природні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ліси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майже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відсутні</a:t>
            </a:r>
            <a:r>
              <a:rPr lang="ru-RU" sz="1400" dirty="0" smtClean="0"/>
              <a:t>,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</a:t>
            </a:r>
            <a:r>
              <a:rPr lang="ru-RU" sz="1400" dirty="0" err="1" smtClean="0"/>
              <a:t>полезахисні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лісосмуги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невеликі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масиви</a:t>
            </a:r>
            <a:r>
              <a:rPr lang="ru-RU" sz="1400" dirty="0" smtClean="0"/>
              <a:t>. </a:t>
            </a:r>
            <a:r>
              <a:rPr lang="ru-RU" sz="1400" dirty="0" err="1" smtClean="0"/>
              <a:t>Основним</a:t>
            </a:r>
            <a:r>
              <a:rPr lang="ru-RU" sz="1400" dirty="0" smtClean="0"/>
              <a:t> видом </a:t>
            </a:r>
            <a:r>
              <a:rPr lang="ru-RU" sz="1400" dirty="0" err="1" smtClean="0"/>
              <a:t>деревної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піщаних</a:t>
            </a:r>
            <a:r>
              <a:rPr lang="ru-RU" sz="1400" dirty="0" smtClean="0"/>
              <a:t> арен </a:t>
            </a:r>
            <a:r>
              <a:rPr lang="ru-RU" sz="1400" dirty="0" err="1" smtClean="0"/>
              <a:t>Нижньодніпровських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пісків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кущі</a:t>
            </a:r>
            <a:r>
              <a:rPr lang="ru-RU" sz="1400" dirty="0" smtClean="0"/>
              <a:t> шелюги та </a:t>
            </a:r>
            <a:r>
              <a:rPr lang="ru-RU" sz="1400" dirty="0" err="1" smtClean="0"/>
              <a:t>дніпровської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рокити</a:t>
            </a:r>
            <a:r>
              <a:rPr lang="ru-RU" sz="1400" dirty="0" smtClean="0"/>
              <a:t>. В </a:t>
            </a:r>
            <a:r>
              <a:rPr lang="ru-RU" sz="1400" dirty="0" err="1" smtClean="0"/>
              <a:t>знижених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місцях</a:t>
            </a:r>
            <a:r>
              <a:rPr lang="ru-RU" sz="1400" dirty="0" smtClean="0"/>
              <a:t> </a:t>
            </a:r>
            <a:r>
              <a:rPr lang="ru-RU" sz="1400" dirty="0" err="1" smtClean="0"/>
              <a:t>між</a:t>
            </a:r>
            <a:r>
              <a:rPr lang="ru-RU" sz="1400" dirty="0" smtClean="0"/>
              <a:t> </a:t>
            </a:r>
            <a:r>
              <a:rPr lang="ru-RU" sz="1400" dirty="0" err="1" smtClean="0"/>
              <a:t>кучугурами</a:t>
            </a:r>
            <a:r>
              <a:rPr lang="ru-RU" sz="1400" dirty="0" smtClean="0"/>
              <a:t>, </a:t>
            </a:r>
            <a:r>
              <a:rPr lang="ru-RU" sz="1400" dirty="0" err="1" smtClean="0"/>
              <a:t>в</a:t>
            </a:r>
            <a:r>
              <a:rPr lang="ru-RU" sz="1400" dirty="0" smtClean="0"/>
              <a:t> так </a:t>
            </a:r>
            <a:r>
              <a:rPr lang="ru-RU" sz="1400" dirty="0" err="1" smtClean="0"/>
              <a:t>званих</a:t>
            </a:r>
            <a:r>
              <a:rPr lang="ru-RU" sz="1400" dirty="0" smtClean="0"/>
              <a:t> сагах,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дуб та береза,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невеличкі</a:t>
            </a:r>
            <a:r>
              <a:rPr lang="ru-RU" sz="1400" dirty="0" smtClean="0"/>
              <a:t> </a:t>
            </a:r>
            <a:r>
              <a:rPr lang="ru-RU" sz="1400" dirty="0" err="1" smtClean="0"/>
              <a:t>гаї</a:t>
            </a:r>
            <a:r>
              <a:rPr lang="ru-RU" sz="1400" dirty="0" smtClean="0"/>
              <a:t>. </a:t>
            </a:r>
            <a:r>
              <a:rPr lang="ru-RU" sz="1400" dirty="0" err="1" smtClean="0"/>
              <a:t>Серед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</a:t>
            </a:r>
            <a:r>
              <a:rPr lang="ru-RU" sz="1400" dirty="0" err="1" smtClean="0"/>
              <a:t>зустрічаються</a:t>
            </a:r>
            <a:r>
              <a:rPr lang="ru-RU" sz="1400" dirty="0" smtClean="0"/>
              <a:t>: тополя </a:t>
            </a:r>
            <a:r>
              <a:rPr lang="ru-RU" sz="1400" dirty="0" err="1" smtClean="0"/>
              <a:t>пірамідальна</a:t>
            </a:r>
            <a:r>
              <a:rPr lang="ru-RU" sz="1400" dirty="0" smtClean="0"/>
              <a:t>, </a:t>
            </a:r>
            <a:r>
              <a:rPr lang="ru-RU" sz="1400" dirty="0" err="1" smtClean="0"/>
              <a:t>срібляста</a:t>
            </a:r>
            <a:r>
              <a:rPr lang="ru-RU" sz="1400" dirty="0" smtClean="0"/>
              <a:t> </a:t>
            </a:r>
            <a:r>
              <a:rPr lang="ru-RU" sz="1400" dirty="0" err="1" smtClean="0"/>
              <a:t>тополя</a:t>
            </a:r>
            <a:r>
              <a:rPr lang="ru-RU" sz="1400" dirty="0" smtClean="0"/>
              <a:t>, сосна </a:t>
            </a:r>
            <a:r>
              <a:rPr lang="ru-RU" sz="1400" dirty="0" err="1" smtClean="0"/>
              <a:t>звичайна</a:t>
            </a:r>
            <a:r>
              <a:rPr lang="ru-RU" sz="1400" dirty="0" smtClean="0"/>
              <a:t>, </a:t>
            </a:r>
            <a:r>
              <a:rPr lang="ru-RU" sz="1400" dirty="0" err="1" smtClean="0"/>
              <a:t>червоний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верболіз</a:t>
            </a:r>
            <a:r>
              <a:rPr lang="ru-RU" sz="1400" dirty="0" smtClean="0"/>
              <a:t>, </a:t>
            </a:r>
            <a:r>
              <a:rPr lang="ru-RU" sz="1400" dirty="0" err="1" smtClean="0"/>
              <a:t>акація</a:t>
            </a:r>
            <a:r>
              <a:rPr lang="ru-RU" sz="1400" dirty="0" smtClean="0"/>
              <a:t> </a:t>
            </a:r>
            <a:r>
              <a:rPr lang="ru-RU" sz="1400" dirty="0" err="1" smtClean="0"/>
              <a:t>біла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калина. При </a:t>
            </a:r>
            <a:r>
              <a:rPr lang="ru-RU" sz="1400" dirty="0" err="1" smtClean="0"/>
              <a:t>залісненні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Нижньодніпровських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широко </a:t>
            </a:r>
            <a:r>
              <a:rPr lang="ru-RU" sz="1400" dirty="0" err="1" smtClean="0"/>
              <a:t>впроваджені</a:t>
            </a:r>
            <a:r>
              <a:rPr lang="ru-RU" sz="1400" dirty="0" smtClean="0"/>
              <a:t> </a:t>
            </a:r>
            <a:r>
              <a:rPr lang="ru-RU" sz="1400" dirty="0" err="1" smtClean="0"/>
              <a:t>хвойні</a:t>
            </a:r>
            <a:r>
              <a:rPr lang="ru-RU" sz="1400" dirty="0" smtClean="0"/>
              <a:t> породи (</a:t>
            </a:r>
            <a:r>
              <a:rPr lang="ru-RU" sz="1400" dirty="0" err="1" smtClean="0"/>
              <a:t>переважно</a:t>
            </a:r>
            <a:r>
              <a:rPr lang="ru-RU" sz="1400" dirty="0" smtClean="0"/>
              <a:t> </a:t>
            </a:r>
            <a:r>
              <a:rPr lang="ru-RU" sz="1400" dirty="0" err="1" smtClean="0"/>
              <a:t>звичайна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кримська</a:t>
            </a:r>
            <a:r>
              <a:rPr lang="ru-RU" sz="1400" dirty="0" smtClean="0"/>
              <a:t> сосни). </a:t>
            </a:r>
            <a:r>
              <a:rPr lang="ru-RU" sz="1400" dirty="0" err="1" smtClean="0"/>
              <a:t>Хвойні</a:t>
            </a:r>
            <a:r>
              <a:rPr lang="ru-RU" sz="1400" dirty="0" smtClean="0"/>
              <a:t> </a:t>
            </a:r>
            <a:r>
              <a:rPr lang="ru-RU" sz="1400" dirty="0" err="1" smtClean="0"/>
              <a:t>штучні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відрізняються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низькою</a:t>
            </a:r>
            <a:r>
              <a:rPr lang="ru-RU" sz="1400" dirty="0" smtClean="0"/>
              <a:t> </a:t>
            </a:r>
            <a:r>
              <a:rPr lang="ru-RU" sz="1400" dirty="0" err="1" smtClean="0"/>
              <a:t>годівельною</a:t>
            </a:r>
            <a:r>
              <a:rPr lang="ru-RU" sz="1400" dirty="0" smtClean="0"/>
              <a:t> </a:t>
            </a:r>
            <a:r>
              <a:rPr lang="ru-RU" sz="1400" dirty="0" err="1" smtClean="0"/>
              <a:t>спроможністю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слабкою</a:t>
            </a:r>
            <a:r>
              <a:rPr lang="ru-RU" sz="1400" dirty="0" smtClean="0"/>
              <a:t> </a:t>
            </a:r>
            <a:r>
              <a:rPr lang="ru-RU" sz="1400" dirty="0" err="1" smtClean="0"/>
              <a:t>захищеністю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(особливо для </a:t>
            </a:r>
            <a:r>
              <a:rPr lang="ru-RU" sz="1400" dirty="0" err="1" smtClean="0"/>
              <a:t>копитних</a:t>
            </a:r>
            <a:r>
              <a:rPr lang="ru-RU" sz="1400" dirty="0" smtClean="0"/>
              <a:t>). У </a:t>
            </a:r>
            <a:r>
              <a:rPr lang="ru-RU" sz="1400" dirty="0" err="1" smtClean="0"/>
              <a:t>плавневих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лісах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переважають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найбільш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вологостійкі</a:t>
            </a:r>
            <a:r>
              <a:rPr lang="ru-RU" sz="1400" dirty="0" smtClean="0"/>
              <a:t> породи – </a:t>
            </a:r>
            <a:r>
              <a:rPr lang="ru-RU" sz="1400" dirty="0" err="1" smtClean="0"/>
              <a:t>вербові</a:t>
            </a:r>
            <a:r>
              <a:rPr lang="ru-RU" sz="1400" dirty="0" smtClean="0"/>
              <a:t>, </a:t>
            </a:r>
            <a:r>
              <a:rPr lang="ru-RU" sz="1400" dirty="0" err="1" smtClean="0"/>
              <a:t>осокорові</a:t>
            </a:r>
            <a:r>
              <a:rPr lang="ru-RU" sz="1400" dirty="0" smtClean="0"/>
              <a:t>, </a:t>
            </a:r>
            <a:r>
              <a:rPr lang="ru-RU" sz="1400" dirty="0" err="1" smtClean="0"/>
              <a:t>в’язові</a:t>
            </a:r>
            <a:r>
              <a:rPr lang="ru-RU" sz="1400" dirty="0" smtClean="0"/>
              <a:t>. </a:t>
            </a:r>
            <a:r>
              <a:rPr lang="ru-RU" sz="1400" dirty="0" err="1" smtClean="0"/>
              <a:t>Крім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деревної</a:t>
            </a:r>
            <a:r>
              <a:rPr lang="ru-RU" sz="1400" dirty="0" smtClean="0"/>
              <a:t>, </a:t>
            </a:r>
            <a:r>
              <a:rPr lang="ru-RU" sz="1400" dirty="0" err="1" smtClean="0"/>
              <a:t>поширена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чагарникова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рослинність</a:t>
            </a:r>
            <a:r>
              <a:rPr lang="ru-RU" sz="1400" dirty="0" smtClean="0"/>
              <a:t>. Вона </a:t>
            </a:r>
            <a:r>
              <a:rPr lang="ru-RU" sz="1400" dirty="0" err="1" smtClean="0"/>
              <a:t>складається</a:t>
            </a:r>
            <a:r>
              <a:rPr lang="ru-RU" sz="1400" dirty="0" smtClean="0"/>
              <a:t> в основному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заростей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білоталу</a:t>
            </a:r>
            <a:r>
              <a:rPr lang="ru-RU" sz="1400" dirty="0" smtClean="0"/>
              <a:t>, шелюги та </a:t>
            </a:r>
            <a:r>
              <a:rPr lang="ru-RU" sz="1400" dirty="0" err="1" smtClean="0"/>
              <a:t>сірої</a:t>
            </a:r>
            <a:r>
              <a:rPr lang="ru-RU" sz="1400" dirty="0" smtClean="0"/>
              <a:t> </a:t>
            </a:r>
            <a:r>
              <a:rPr lang="ru-RU" sz="1400" dirty="0" err="1" smtClean="0"/>
              <a:t>лози</a:t>
            </a:r>
            <a:r>
              <a:rPr lang="ru-RU" sz="1400" dirty="0" smtClean="0"/>
              <a:t>. </a:t>
            </a:r>
            <a:r>
              <a:rPr lang="ru-RU" sz="1400" dirty="0" err="1" smtClean="0"/>
              <a:t>Окремими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групами</a:t>
            </a:r>
            <a:r>
              <a:rPr lang="ru-RU" sz="1400" dirty="0" smtClean="0"/>
              <a:t> часто </a:t>
            </a:r>
            <a:r>
              <a:rPr lang="ru-RU" sz="1400" dirty="0" err="1" smtClean="0"/>
              <a:t>зустрічаються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чагарникові</a:t>
            </a:r>
            <a:r>
              <a:rPr lang="ru-RU" sz="1400" dirty="0" smtClean="0"/>
              <a:t> породи, як </a:t>
            </a:r>
            <a:r>
              <a:rPr lang="ru-RU" sz="1400" dirty="0" err="1" smtClean="0"/>
              <a:t>вільха</a:t>
            </a:r>
            <a:r>
              <a:rPr lang="ru-RU" sz="1400" dirty="0" smtClean="0"/>
              <a:t>, </a:t>
            </a:r>
            <a:r>
              <a:rPr lang="ru-RU" sz="1400" dirty="0" err="1" smtClean="0"/>
              <a:t>чорна</a:t>
            </a:r>
            <a:r>
              <a:rPr lang="ru-RU" sz="1400" dirty="0" smtClean="0"/>
              <a:t> береза, </a:t>
            </a:r>
            <a:r>
              <a:rPr lang="ru-RU" sz="1400" dirty="0" err="1" smtClean="0"/>
              <a:t>стоколос</a:t>
            </a:r>
            <a:r>
              <a:rPr lang="ru-RU" sz="1400" dirty="0" smtClean="0"/>
              <a:t>, </a:t>
            </a:r>
            <a:r>
              <a:rPr lang="ru-RU" sz="1400" dirty="0" err="1" smtClean="0"/>
              <a:t>жостір</a:t>
            </a:r>
            <a:r>
              <a:rPr lang="ru-RU" sz="1400" dirty="0" smtClean="0"/>
              <a:t>, калина та </a:t>
            </a:r>
            <a:r>
              <a:rPr lang="ru-RU" sz="1400" dirty="0" err="1" smtClean="0"/>
              <a:t>ін</a:t>
            </a:r>
            <a:r>
              <a:rPr lang="ru-RU" sz="1400" dirty="0" smtClean="0"/>
              <a:t>. В </a:t>
            </a:r>
            <a:r>
              <a:rPr lang="ru-RU" sz="1400" dirty="0" err="1" smtClean="0"/>
              <a:t>заплавах</a:t>
            </a:r>
            <a:r>
              <a:rPr lang="ru-RU" sz="1400" dirty="0" smtClean="0"/>
              <a:t> р. </a:t>
            </a:r>
            <a:r>
              <a:rPr lang="ru-RU" sz="1400" dirty="0" err="1" smtClean="0"/>
              <a:t>Інгулець</a:t>
            </a:r>
            <a:r>
              <a:rPr lang="ru-RU" sz="1400" dirty="0" smtClean="0"/>
              <a:t> </a:t>
            </a:r>
            <a:r>
              <a:rPr lang="ru-RU" sz="1400" dirty="0" err="1" smtClean="0"/>
              <a:t>зустрічаються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стислозаплавні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представлені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дібровами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включають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породи: дуб, ясен, липа, клен, </a:t>
            </a:r>
            <a:r>
              <a:rPr lang="ru-RU" sz="1400" dirty="0" err="1" smtClean="0"/>
              <a:t>ліщина</a:t>
            </a:r>
            <a:r>
              <a:rPr lang="ru-RU" sz="1400" dirty="0" smtClean="0"/>
              <a:t>, </a:t>
            </a:r>
            <a:r>
              <a:rPr lang="ru-RU" sz="1400" dirty="0" err="1" smtClean="0"/>
              <a:t>бруслина</a:t>
            </a:r>
            <a:r>
              <a:rPr lang="ru-RU" sz="1400" dirty="0" smtClean="0"/>
              <a:t>. В </a:t>
            </a:r>
            <a:r>
              <a:rPr lang="ru-RU" sz="1400" dirty="0" err="1" smtClean="0"/>
              <a:t>пониззі</a:t>
            </a:r>
            <a:r>
              <a:rPr lang="ru-RU" sz="1400" dirty="0" smtClean="0"/>
              <a:t> р. </a:t>
            </a:r>
            <a:r>
              <a:rPr lang="ru-RU" sz="1400" dirty="0" err="1" smtClean="0"/>
              <a:t>Дніпро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заплавні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ліси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білої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ламкої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верби</a:t>
            </a:r>
            <a:r>
              <a:rPr lang="ru-RU" sz="1400" dirty="0" smtClean="0"/>
              <a:t>, </a:t>
            </a:r>
            <a:r>
              <a:rPr lang="ru-RU" sz="1400" dirty="0" err="1" smtClean="0"/>
              <a:t>чорної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тополі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клейкої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вільхи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розташовані</a:t>
            </a:r>
            <a:r>
              <a:rPr lang="ru-RU" sz="1400" dirty="0" smtClean="0"/>
              <a:t> </a:t>
            </a:r>
            <a:r>
              <a:rPr lang="ru-RU" sz="1400" dirty="0" err="1" smtClean="0"/>
              <a:t>вузькими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смугами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підвищених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місцях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майже</a:t>
            </a:r>
            <a:r>
              <a:rPr lang="ru-RU" sz="1400" dirty="0" smtClean="0"/>
              <a:t> </a:t>
            </a:r>
            <a:r>
              <a:rPr lang="ru-RU" sz="1400" dirty="0" err="1" smtClean="0"/>
              <a:t>суцільних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заростей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водно-болотяних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</a:t>
            </a:r>
            <a:r>
              <a:rPr lang="ru-RU" sz="1400" dirty="0" smtClean="0"/>
              <a:t>. Для </a:t>
            </a:r>
            <a:r>
              <a:rPr lang="ru-RU" sz="1400" dirty="0" err="1" smtClean="0"/>
              <a:t>штучних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лісів</a:t>
            </a:r>
            <a:r>
              <a:rPr lang="ru-RU" sz="1400" dirty="0" smtClean="0"/>
              <a:t> </a:t>
            </a:r>
            <a:r>
              <a:rPr lang="ru-RU" sz="1400" dirty="0" err="1" smtClean="0"/>
              <a:t>характерними</a:t>
            </a:r>
            <a:r>
              <a:rPr lang="ru-RU" sz="1400" dirty="0" smtClean="0"/>
              <a:t> є: невеличка </a:t>
            </a:r>
            <a:r>
              <a:rPr lang="ru-RU" sz="1400" dirty="0" err="1" smtClean="0"/>
              <a:t>площа</a:t>
            </a:r>
            <a:r>
              <a:rPr lang="ru-RU" sz="1400" dirty="0" smtClean="0"/>
              <a:t> (300 – 2000 га), </a:t>
            </a:r>
            <a:r>
              <a:rPr lang="ru-RU" sz="1400" dirty="0" err="1" smtClean="0"/>
              <a:t>ізольований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майже</a:t>
            </a:r>
            <a:r>
              <a:rPr lang="ru-RU" sz="1400" dirty="0" smtClean="0"/>
              <a:t> </a:t>
            </a:r>
            <a:r>
              <a:rPr lang="ru-RU" sz="1400" dirty="0" err="1" smtClean="0"/>
              <a:t>острівний</a:t>
            </a:r>
            <a:r>
              <a:rPr lang="ru-RU" sz="1400" dirty="0" smtClean="0"/>
              <a:t> характер </a:t>
            </a:r>
            <a:r>
              <a:rPr lang="ru-RU" sz="1400" dirty="0" err="1" smtClean="0"/>
              <a:t>розташування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багатий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порідний</a:t>
            </a:r>
            <a:r>
              <a:rPr lang="ru-RU" sz="1400" dirty="0" smtClean="0"/>
              <a:t> склад (в </a:t>
            </a:r>
            <a:r>
              <a:rPr lang="ru-RU" sz="1400" dirty="0" err="1" smtClean="0"/>
              <a:t>окремих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випадках</a:t>
            </a:r>
            <a:r>
              <a:rPr lang="ru-RU" sz="1400" dirty="0" smtClean="0"/>
              <a:t> </a:t>
            </a:r>
            <a:r>
              <a:rPr lang="ru-RU" sz="1400" dirty="0" err="1" smtClean="0"/>
              <a:t>понад</a:t>
            </a:r>
            <a:r>
              <a:rPr lang="ru-RU" sz="1400" dirty="0" smtClean="0"/>
              <a:t> 100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). </a:t>
            </a:r>
            <a:r>
              <a:rPr lang="ru-RU" sz="1400" dirty="0" err="1" smtClean="0"/>
              <a:t>Насадження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полезахисних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смуг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досить</a:t>
            </a:r>
            <a:r>
              <a:rPr lang="ru-RU" sz="1400" dirty="0" smtClean="0"/>
              <a:t> </a:t>
            </a:r>
            <a:r>
              <a:rPr lang="ru-RU" sz="1400" dirty="0" err="1" smtClean="0"/>
              <a:t>рівномірно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розташовані</a:t>
            </a:r>
            <a:r>
              <a:rPr lang="ru-RU" sz="1400" dirty="0" smtClean="0"/>
              <a:t> по периметру </a:t>
            </a:r>
            <a:r>
              <a:rPr lang="ru-RU" sz="1400" dirty="0" err="1" smtClean="0"/>
              <a:t>полів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по </a:t>
            </a:r>
            <a:r>
              <a:rPr lang="ru-RU" sz="1400" dirty="0" err="1" smtClean="0"/>
              <a:t>схилам</a:t>
            </a:r>
            <a:r>
              <a:rPr lang="ru-RU" sz="1400" dirty="0" smtClean="0"/>
              <a:t> балок та </a:t>
            </a:r>
            <a:r>
              <a:rPr lang="ru-RU" sz="1400" dirty="0" err="1" smtClean="0"/>
              <a:t>ярів</a:t>
            </a:r>
            <a:r>
              <a:rPr lang="ru-RU" sz="1400" dirty="0" smtClean="0"/>
              <a:t> </a:t>
            </a:r>
            <a:r>
              <a:rPr lang="ru-RU" sz="1400" dirty="0" err="1" smtClean="0"/>
              <a:t>досягли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розвитку</a:t>
            </a:r>
            <a:r>
              <a:rPr lang="ru-RU" sz="1400" dirty="0" smtClean="0"/>
              <a:t>. </a:t>
            </a:r>
            <a:r>
              <a:rPr lang="ru-RU" sz="1400" dirty="0" err="1" smtClean="0"/>
              <a:t>Лісосмуги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забезпечують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цілорічні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міграції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та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захист</a:t>
            </a:r>
            <a:r>
              <a:rPr lang="ru-RU" sz="1400" dirty="0" smtClean="0"/>
              <a:t>. </a:t>
            </a:r>
            <a:r>
              <a:rPr lang="ru-RU" sz="1400" dirty="0" err="1" smtClean="0"/>
              <a:t>Основними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лісовими</a:t>
            </a:r>
            <a:r>
              <a:rPr lang="ru-RU" sz="1400" dirty="0" smtClean="0"/>
              <a:t> культурами тут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біла</a:t>
            </a:r>
            <a:r>
              <a:rPr lang="ru-RU" sz="1400" dirty="0" smtClean="0"/>
              <a:t> </a:t>
            </a:r>
            <a:r>
              <a:rPr lang="ru-RU" sz="1400" dirty="0" err="1" smtClean="0"/>
              <a:t>акація</a:t>
            </a:r>
            <a:r>
              <a:rPr lang="ru-RU" sz="1400" dirty="0" smtClean="0"/>
              <a:t>, </a:t>
            </a:r>
            <a:r>
              <a:rPr lang="ru-RU" sz="1400" dirty="0" err="1" smtClean="0"/>
              <a:t>гледичія</a:t>
            </a:r>
            <a:r>
              <a:rPr lang="ru-RU" sz="1400" dirty="0" smtClean="0"/>
              <a:t> колюча, </a:t>
            </a:r>
            <a:r>
              <a:rPr lang="ru-RU" sz="1400" dirty="0" err="1" smtClean="0"/>
              <a:t>клени</a:t>
            </a:r>
            <a:r>
              <a:rPr lang="ru-RU" sz="1400" dirty="0" smtClean="0"/>
              <a:t> (</a:t>
            </a:r>
            <a:r>
              <a:rPr lang="ru-RU" sz="1400" dirty="0" err="1" smtClean="0"/>
              <a:t>американський</a:t>
            </a:r>
            <a:r>
              <a:rPr lang="ru-RU" sz="1400" dirty="0" smtClean="0"/>
              <a:t>, </a:t>
            </a:r>
            <a:r>
              <a:rPr lang="ru-RU" sz="1400" dirty="0" err="1" smtClean="0"/>
              <a:t>звичайний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польовий</a:t>
            </a:r>
            <a:r>
              <a:rPr lang="ru-RU" sz="1400" dirty="0" smtClean="0"/>
              <a:t>, </a:t>
            </a:r>
            <a:r>
              <a:rPr lang="ru-RU" sz="1400" dirty="0" err="1" smtClean="0"/>
              <a:t>татарський</a:t>
            </a:r>
            <a:r>
              <a:rPr lang="ru-RU" sz="1400" dirty="0" smtClean="0"/>
              <a:t>), </a:t>
            </a:r>
            <a:r>
              <a:rPr lang="ru-RU" sz="1400" dirty="0" err="1" smtClean="0"/>
              <a:t>в’яз</a:t>
            </a:r>
            <a:r>
              <a:rPr lang="ru-RU" sz="1400" dirty="0" smtClean="0"/>
              <a:t> </a:t>
            </a:r>
            <a:r>
              <a:rPr lang="ru-RU" sz="1400" dirty="0" err="1" smtClean="0"/>
              <a:t>граболистий</a:t>
            </a:r>
            <a:r>
              <a:rPr lang="ru-RU" sz="1400" dirty="0" smtClean="0"/>
              <a:t>, ясен </a:t>
            </a:r>
            <a:r>
              <a:rPr lang="ru-RU" sz="1400" dirty="0" err="1" smtClean="0"/>
              <a:t>звичайний</a:t>
            </a:r>
            <a:r>
              <a:rPr lang="ru-RU" sz="1400" dirty="0" smtClean="0"/>
              <a:t>, лох </a:t>
            </a:r>
            <a:r>
              <a:rPr lang="ru-RU" sz="1400" dirty="0" err="1" smtClean="0"/>
              <a:t>вузьколистий</a:t>
            </a:r>
            <a:r>
              <a:rPr lang="ru-RU" sz="1400" dirty="0" smtClean="0"/>
              <a:t>, </a:t>
            </a:r>
            <a:r>
              <a:rPr lang="ru-RU" sz="1400" dirty="0" err="1" smtClean="0"/>
              <a:t>зрідка</a:t>
            </a:r>
            <a:r>
              <a:rPr lang="ru-RU" sz="1400" dirty="0" smtClean="0"/>
              <a:t> – дуб </a:t>
            </a:r>
            <a:r>
              <a:rPr lang="ru-RU" sz="1400" dirty="0" err="1" smtClean="0"/>
              <a:t>звичайний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горіх</a:t>
            </a:r>
            <a:r>
              <a:rPr lang="ru-RU" sz="1400" dirty="0" smtClean="0"/>
              <a:t> </a:t>
            </a:r>
            <a:r>
              <a:rPr lang="ru-RU" sz="1400" dirty="0" err="1" smtClean="0"/>
              <a:t>грецький</a:t>
            </a:r>
            <a:r>
              <a:rPr lang="ru-RU" sz="1400" dirty="0" smtClean="0"/>
              <a:t>, софора </a:t>
            </a:r>
            <a:r>
              <a:rPr lang="ru-RU" sz="1400" dirty="0" err="1" smtClean="0"/>
              <a:t>японська</a:t>
            </a:r>
            <a:r>
              <a:rPr lang="ru-RU" sz="1400" dirty="0" smtClean="0"/>
              <a:t>, абрикос дикий, </a:t>
            </a:r>
            <a:r>
              <a:rPr lang="ru-RU" sz="1400" dirty="0" err="1" smtClean="0"/>
              <a:t>шовковиця</a:t>
            </a:r>
            <a:r>
              <a:rPr lang="ru-RU" sz="1400" dirty="0" smtClean="0"/>
              <a:t>. У </a:t>
            </a:r>
            <a:r>
              <a:rPr lang="ru-RU" sz="1400" dirty="0" err="1" smtClean="0"/>
              <a:t>підліску</a:t>
            </a:r>
            <a:r>
              <a:rPr lang="ru-RU" sz="1400" dirty="0" smtClean="0"/>
              <a:t> часто </a:t>
            </a:r>
            <a:r>
              <a:rPr lang="ru-RU" sz="1400" dirty="0" err="1" smtClean="0"/>
              <a:t>можна</a:t>
            </a:r>
            <a:r>
              <a:rPr lang="ru-RU" sz="1400" dirty="0" smtClean="0"/>
              <a:t> </a:t>
            </a:r>
            <a:r>
              <a:rPr lang="ru-RU" sz="1400" dirty="0" err="1" smtClean="0"/>
              <a:t>зустріти</a:t>
            </a:r>
            <a:r>
              <a:rPr lang="ru-RU" sz="1400" dirty="0" smtClean="0"/>
              <a:t> </a:t>
            </a:r>
            <a:r>
              <a:rPr lang="ru-RU" sz="1400" dirty="0" err="1" smtClean="0"/>
              <a:t>аличу</a:t>
            </a:r>
            <a:r>
              <a:rPr lang="ru-RU" sz="1400" dirty="0" smtClean="0"/>
              <a:t>, айву, грушу </a:t>
            </a:r>
            <a:r>
              <a:rPr lang="ru-RU" sz="1400" dirty="0" err="1" smtClean="0"/>
              <a:t>звичайну</a:t>
            </a:r>
            <a:r>
              <a:rPr lang="ru-RU" sz="1400" dirty="0" smtClean="0"/>
              <a:t>, </a:t>
            </a:r>
            <a:r>
              <a:rPr lang="ru-RU" sz="1400" dirty="0" err="1" smtClean="0"/>
              <a:t>яблуню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лісову</a:t>
            </a:r>
            <a:r>
              <a:rPr lang="ru-RU" sz="1400" dirty="0" smtClean="0"/>
              <a:t>, </a:t>
            </a:r>
            <a:r>
              <a:rPr lang="ru-RU" sz="1400" dirty="0" err="1" smtClean="0"/>
              <a:t>маслинку</a:t>
            </a:r>
            <a:r>
              <a:rPr lang="ru-RU" sz="1400" dirty="0" smtClean="0"/>
              <a:t> </a:t>
            </a:r>
            <a:r>
              <a:rPr lang="ru-RU" sz="1400" dirty="0" err="1" smtClean="0"/>
              <a:t>сріблясту</a:t>
            </a:r>
            <a:r>
              <a:rPr lang="ru-RU" sz="1400" dirty="0" smtClean="0"/>
              <a:t>, бирючину </a:t>
            </a:r>
            <a:r>
              <a:rPr lang="ru-RU" sz="1400" dirty="0" err="1" smtClean="0"/>
              <a:t>звичайну</a:t>
            </a:r>
            <a:r>
              <a:rPr lang="ru-RU" sz="1400" dirty="0" smtClean="0"/>
              <a:t>, жимолость </a:t>
            </a:r>
            <a:r>
              <a:rPr lang="ru-RU" sz="1400" dirty="0" err="1" smtClean="0"/>
              <a:t>татарську</a:t>
            </a:r>
            <a:r>
              <a:rPr lang="ru-RU" sz="1400" dirty="0" smtClean="0"/>
              <a:t>, </a:t>
            </a:r>
            <a:r>
              <a:rPr lang="ru-RU" sz="1400" dirty="0" err="1" smtClean="0"/>
              <a:t>глід</a:t>
            </a:r>
            <a:r>
              <a:rPr lang="ru-RU" sz="1400" dirty="0" smtClean="0"/>
              <a:t>, </a:t>
            </a:r>
            <a:r>
              <a:rPr lang="ru-RU" sz="1400" dirty="0" err="1" smtClean="0"/>
              <a:t>деревовидну</a:t>
            </a:r>
            <a:r>
              <a:rPr lang="ru-RU" sz="1400" dirty="0" smtClean="0"/>
              <a:t> </a:t>
            </a:r>
            <a:r>
              <a:rPr lang="ru-RU" sz="1400" dirty="0" err="1" smtClean="0"/>
              <a:t>карагану</a:t>
            </a:r>
            <a:r>
              <a:rPr lang="ru-RU" sz="1400" dirty="0" smtClean="0"/>
              <a:t>, </a:t>
            </a:r>
            <a:r>
              <a:rPr lang="ru-RU" sz="1400" dirty="0" err="1" smtClean="0"/>
              <a:t>скумпію</a:t>
            </a:r>
            <a:r>
              <a:rPr lang="ru-RU" sz="1400" dirty="0" smtClean="0"/>
              <a:t>, </a:t>
            </a:r>
            <a:r>
              <a:rPr lang="ru-RU" sz="1400" dirty="0" err="1" smtClean="0"/>
              <a:t>аморфу</a:t>
            </a:r>
            <a:r>
              <a:rPr lang="ru-RU" sz="1400" dirty="0" smtClean="0"/>
              <a:t> та </a:t>
            </a:r>
            <a:r>
              <a:rPr lang="ru-RU" sz="1400" dirty="0" err="1" smtClean="0"/>
              <a:t>шипшину</a:t>
            </a:r>
            <a:r>
              <a:rPr lang="ru-RU" sz="1400" dirty="0" smtClean="0"/>
              <a:t>. </a:t>
            </a:r>
            <a:r>
              <a:rPr lang="ru-RU" sz="1400" dirty="0" err="1" smtClean="0"/>
              <a:t>Трав’янистий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покрив</a:t>
            </a:r>
            <a:r>
              <a:rPr lang="ru-RU" sz="1400" dirty="0" smtClean="0"/>
              <a:t> представлений </a:t>
            </a:r>
            <a:r>
              <a:rPr lang="ru-RU" sz="1400" dirty="0" err="1" smtClean="0"/>
              <a:t>переважно</a:t>
            </a:r>
            <a:r>
              <a:rPr lang="ru-RU" sz="1400" dirty="0" smtClean="0"/>
              <a:t> </a:t>
            </a:r>
            <a:r>
              <a:rPr lang="ru-RU" sz="1400" dirty="0" err="1" smtClean="0"/>
              <a:t>степовими</a:t>
            </a:r>
            <a:r>
              <a:rPr lang="ru-RU" sz="1400" dirty="0" smtClean="0"/>
              <a:t> видами </a:t>
            </a:r>
            <a:r>
              <a:rPr lang="ru-RU" sz="1400" dirty="0" err="1" smtClean="0"/>
              <a:t>рослин</a:t>
            </a:r>
            <a:r>
              <a:rPr lang="ru-RU" sz="1400" dirty="0" smtClean="0"/>
              <a:t> та </a:t>
            </a:r>
            <a:r>
              <a:rPr lang="ru-RU" sz="1400" dirty="0" err="1" smtClean="0"/>
              <a:t>бур’янами</a:t>
            </a:r>
            <a:r>
              <a:rPr lang="ru-RU" sz="1400" dirty="0" smtClean="0"/>
              <a:t>. </a:t>
            </a:r>
            <a:r>
              <a:rPr lang="ru-RU" sz="1400" dirty="0" err="1" smtClean="0"/>
              <a:t>Місцями</a:t>
            </a:r>
            <a:r>
              <a:rPr lang="ru-RU" sz="1400" dirty="0" smtClean="0"/>
              <a:t> у балках добре </a:t>
            </a:r>
            <a:r>
              <a:rPr lang="ru-RU" sz="1400" dirty="0" err="1" smtClean="0"/>
              <a:t>розвинуті</a:t>
            </a:r>
            <a:r>
              <a:rPr lang="ru-RU" sz="1400" dirty="0" smtClean="0"/>
              <a:t> </a:t>
            </a:r>
            <a:r>
              <a:rPr lang="ru-RU" sz="1400" dirty="0" err="1" smtClean="0"/>
              <a:t>зарості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дерези</a:t>
            </a:r>
            <a:r>
              <a:rPr lang="ru-RU" sz="1400" dirty="0" smtClean="0"/>
              <a:t>, </a:t>
            </a:r>
            <a:r>
              <a:rPr lang="ru-RU" sz="1400" dirty="0" err="1" smtClean="0"/>
              <a:t>терену</a:t>
            </a:r>
            <a:r>
              <a:rPr lang="ru-RU" sz="1400" dirty="0" smtClean="0"/>
              <a:t>. </a:t>
            </a:r>
            <a:r>
              <a:rPr lang="ru-RU" sz="1400" dirty="0" err="1" smtClean="0"/>
              <a:t>Лісовими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смугами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обсаджені</a:t>
            </a:r>
            <a:r>
              <a:rPr lang="ru-RU" sz="1400" dirty="0" smtClean="0"/>
              <a:t> береги </a:t>
            </a:r>
            <a:r>
              <a:rPr lang="ru-RU" sz="1400" dirty="0" err="1" smtClean="0"/>
              <a:t>магістральних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відвідних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зрошувальних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каналів</a:t>
            </a:r>
            <a:r>
              <a:rPr lang="ru-RU" sz="1400" dirty="0" smtClean="0"/>
              <a:t>, </a:t>
            </a:r>
            <a:r>
              <a:rPr lang="ru-RU" sz="1400" dirty="0" err="1" smtClean="0"/>
              <a:t>ставів</a:t>
            </a:r>
            <a:r>
              <a:rPr lang="ru-RU" sz="1400" dirty="0" smtClean="0"/>
              <a:t>, </a:t>
            </a:r>
            <a:r>
              <a:rPr lang="ru-RU" sz="1400" dirty="0" err="1" smtClean="0"/>
              <a:t>водойм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 smtClean="0"/>
              <a:t>Захисні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придорожні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лісосмуги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не </a:t>
            </a:r>
            <a:r>
              <a:rPr lang="ru-RU" sz="1400" dirty="0" err="1" smtClean="0"/>
              <a:t>перериваються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значних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відстанях</a:t>
            </a:r>
            <a:r>
              <a:rPr lang="ru-RU" sz="1400" dirty="0" smtClean="0"/>
              <a:t>, </a:t>
            </a:r>
            <a:r>
              <a:rPr lang="ru-RU" sz="1400" dirty="0" err="1" smtClean="0"/>
              <a:t>виконують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функції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екологічного</a:t>
            </a:r>
            <a:r>
              <a:rPr lang="ru-RU" sz="1400" dirty="0" smtClean="0"/>
              <a:t> коридору для </a:t>
            </a:r>
            <a:r>
              <a:rPr lang="ru-RU" sz="1400" dirty="0" err="1" smtClean="0"/>
              <a:t>міграцій</a:t>
            </a:r>
            <a:r>
              <a:rPr lang="ru-RU" sz="1400" dirty="0" smtClean="0"/>
              <a:t>, </a:t>
            </a:r>
            <a:r>
              <a:rPr lang="ru-RU" sz="1400" dirty="0" err="1" smtClean="0"/>
              <a:t>постійного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захисту</a:t>
            </a:r>
            <a:r>
              <a:rPr lang="ru-RU" sz="1400" dirty="0" smtClean="0"/>
              <a:t>, </a:t>
            </a:r>
            <a:r>
              <a:rPr lang="ru-RU" sz="1400" dirty="0" err="1" smtClean="0"/>
              <a:t>відпочинку</a:t>
            </a:r>
            <a:r>
              <a:rPr lang="ru-RU" sz="1400" dirty="0" smtClean="0"/>
              <a:t> та </a:t>
            </a:r>
            <a:r>
              <a:rPr lang="ru-RU" sz="1400" dirty="0" err="1" smtClean="0"/>
              <a:t>живлення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. </a:t>
            </a:r>
            <a:r>
              <a:rPr lang="ru-RU" sz="1400" dirty="0" err="1" smtClean="0"/>
              <a:t>Видовий</a:t>
            </a:r>
            <a:r>
              <a:rPr lang="ru-RU" sz="1400" dirty="0" smtClean="0"/>
              <a:t> склад </a:t>
            </a:r>
            <a:r>
              <a:rPr lang="ru-RU" sz="1400" dirty="0" err="1" smtClean="0"/>
              <a:t>деревних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, </a:t>
            </a:r>
            <a:r>
              <a:rPr lang="ru-RU" sz="1400" dirty="0" err="1" smtClean="0"/>
              <a:t>чагарників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трав’янистих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складають</a:t>
            </a:r>
            <a:r>
              <a:rPr lang="ru-RU" sz="1400" dirty="0" smtClean="0"/>
              <a:t>, </a:t>
            </a:r>
            <a:r>
              <a:rPr lang="ru-RU" sz="1400" dirty="0" err="1" smtClean="0"/>
              <a:t>приблизно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такий</a:t>
            </a:r>
            <a:r>
              <a:rPr lang="ru-RU" sz="1400" dirty="0" smtClean="0"/>
              <a:t> </a:t>
            </a:r>
            <a:r>
              <a:rPr lang="ru-RU" sz="1400" dirty="0" err="1" smtClean="0"/>
              <a:t>самий</a:t>
            </a:r>
            <a:r>
              <a:rPr lang="ru-RU" sz="1400" dirty="0" smtClean="0"/>
              <a:t>, як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полезахисних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лісосмуг</a:t>
            </a:r>
            <a:r>
              <a:rPr lang="ru-RU" sz="1400" dirty="0" smtClean="0"/>
              <a:t>,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навіть</a:t>
            </a:r>
            <a:r>
              <a:rPr lang="ru-RU" sz="1400" dirty="0" smtClean="0"/>
              <a:t> </a:t>
            </a:r>
            <a:r>
              <a:rPr lang="ru-RU" sz="1400" dirty="0" err="1" smtClean="0"/>
              <a:t>багатший</a:t>
            </a:r>
            <a:r>
              <a:rPr lang="ru-RU" sz="1400" dirty="0" smtClean="0"/>
              <a:t>, </a:t>
            </a:r>
            <a:r>
              <a:rPr lang="ru-RU" sz="1400" dirty="0" err="1" smtClean="0"/>
              <a:t>оскільки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біля</a:t>
            </a:r>
            <a:r>
              <a:rPr lang="ru-RU" sz="1400" dirty="0" smtClean="0"/>
              <a:t> </a:t>
            </a:r>
            <a:r>
              <a:rPr lang="ru-RU" sz="1400" dirty="0" err="1" smtClean="0"/>
              <a:t>доріг</a:t>
            </a:r>
            <a:r>
              <a:rPr lang="ru-RU" sz="1400" dirty="0" smtClean="0"/>
              <a:t> </a:t>
            </a:r>
            <a:r>
              <a:rPr lang="ru-RU" sz="1400" dirty="0" err="1" smtClean="0"/>
              <a:t>накопичується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</a:t>
            </a:r>
            <a:r>
              <a:rPr lang="ru-RU" sz="1400" dirty="0" err="1" smtClean="0"/>
              <a:t>вологи</a:t>
            </a:r>
            <a:r>
              <a:rPr lang="ru-RU" sz="1400" dirty="0" smtClean="0"/>
              <a:t>. </a:t>
            </a:r>
            <a:r>
              <a:rPr lang="ru-RU" sz="1400" dirty="0" err="1" smtClean="0"/>
              <a:t>Орні</a:t>
            </a:r>
            <a:r>
              <a:rPr lang="ru-RU" sz="1400" dirty="0" smtClean="0"/>
              <a:t> </a:t>
            </a:r>
            <a:r>
              <a:rPr lang="ru-RU" sz="1400" dirty="0" err="1" smtClean="0"/>
              <a:t>землі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займають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близько</a:t>
            </a:r>
            <a:r>
              <a:rPr lang="ru-RU" sz="1400" dirty="0" smtClean="0"/>
              <a:t> 75 %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. </a:t>
            </a:r>
            <a:r>
              <a:rPr lang="ru-RU" sz="1400" dirty="0" err="1" smtClean="0"/>
              <a:t>Значна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частина</a:t>
            </a:r>
            <a:r>
              <a:rPr lang="ru-RU" sz="1400" dirty="0" smtClean="0"/>
              <a:t> </a:t>
            </a:r>
            <a:r>
              <a:rPr lang="ru-RU" sz="1400" dirty="0" err="1" smtClean="0"/>
              <a:t>сільськогосподарських</a:t>
            </a:r>
            <a:r>
              <a:rPr lang="ru-RU" sz="1400" dirty="0" smtClean="0"/>
              <a:t> земель </a:t>
            </a:r>
            <a:r>
              <a:rPr lang="ru-RU" sz="1400" dirty="0" err="1" smtClean="0"/>
              <a:t>охоплені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зрошувальнообводнювальними</a:t>
            </a:r>
            <a:r>
              <a:rPr lang="ru-RU" sz="1400" dirty="0" smtClean="0"/>
              <a:t> системами. </a:t>
            </a:r>
            <a:r>
              <a:rPr lang="ru-RU" sz="1400" dirty="0" err="1" smtClean="0"/>
              <a:t>Вирощують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зернові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культури</a:t>
            </a:r>
            <a:r>
              <a:rPr lang="ru-RU" sz="1400" dirty="0" smtClean="0"/>
              <a:t> (</a:t>
            </a:r>
            <a:r>
              <a:rPr lang="ru-RU" sz="1400" dirty="0" err="1" smtClean="0"/>
              <a:t>озима</a:t>
            </a:r>
            <a:r>
              <a:rPr lang="ru-RU" sz="1400" dirty="0" smtClean="0"/>
              <a:t> </a:t>
            </a:r>
            <a:r>
              <a:rPr lang="ru-RU" sz="1400" dirty="0" err="1" smtClean="0"/>
              <a:t>пшениця</a:t>
            </a:r>
            <a:r>
              <a:rPr lang="ru-RU" sz="1400" dirty="0" smtClean="0"/>
              <a:t>, </a:t>
            </a:r>
            <a:r>
              <a:rPr lang="ru-RU" sz="1400" dirty="0" err="1" smtClean="0"/>
              <a:t>ячмінь</a:t>
            </a:r>
            <a:r>
              <a:rPr lang="ru-RU" sz="1400" dirty="0" smtClean="0"/>
              <a:t>, </a:t>
            </a:r>
            <a:r>
              <a:rPr lang="ru-RU" sz="1400" dirty="0" err="1" smtClean="0"/>
              <a:t>кукурудза</a:t>
            </a:r>
            <a:r>
              <a:rPr lang="ru-RU" sz="1400" dirty="0" smtClean="0"/>
              <a:t>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), в </a:t>
            </a:r>
            <a:r>
              <a:rPr lang="ru-RU" sz="1400" dirty="0" err="1" smtClean="0"/>
              <a:t>південних</a:t>
            </a:r>
            <a:r>
              <a:rPr lang="ru-RU" sz="1400" dirty="0" smtClean="0"/>
              <a:t> районах. </a:t>
            </a:r>
            <a:r>
              <a:rPr lang="ru-RU" sz="1400" dirty="0" err="1" smtClean="0"/>
              <a:t>Серед</a:t>
            </a:r>
            <a:r>
              <a:rPr lang="ru-RU" sz="1400" dirty="0" smtClean="0"/>
              <a:t> </a:t>
            </a:r>
            <a:r>
              <a:rPr lang="ru-RU" sz="1400" dirty="0" err="1" smtClean="0"/>
              <a:t>технічних</a:t>
            </a:r>
            <a:r>
              <a:rPr lang="ru-RU" sz="1400" dirty="0" smtClean="0"/>
              <a:t> культур – </a:t>
            </a:r>
            <a:r>
              <a:rPr lang="ru-RU" sz="1400" dirty="0" err="1" smtClean="0"/>
              <a:t>соняшник</a:t>
            </a:r>
            <a:r>
              <a:rPr lang="ru-RU" sz="1400" dirty="0" smtClean="0"/>
              <a:t>, соя, рапс, </a:t>
            </a:r>
            <a:r>
              <a:rPr lang="ru-RU" sz="1400" dirty="0" err="1" smtClean="0"/>
              <a:t>буряк</a:t>
            </a:r>
            <a:r>
              <a:rPr lang="ru-RU" sz="1400" dirty="0" smtClean="0"/>
              <a:t> </a:t>
            </a:r>
            <a:r>
              <a:rPr lang="ru-RU" sz="1400" dirty="0" err="1" smtClean="0"/>
              <a:t>цукровий</a:t>
            </a:r>
            <a:r>
              <a:rPr lang="ru-RU" sz="1400" dirty="0" smtClean="0"/>
              <a:t>. Луки – 2,3 млн. га, в тому </a:t>
            </a:r>
            <a:r>
              <a:rPr lang="ru-RU" sz="1400" dirty="0" err="1" smtClean="0"/>
              <a:t>числі</a:t>
            </a:r>
            <a:r>
              <a:rPr lang="ru-RU" sz="1400" dirty="0" smtClean="0"/>
              <a:t> </a:t>
            </a:r>
            <a:r>
              <a:rPr lang="ru-RU" sz="1400" dirty="0" err="1" smtClean="0"/>
              <a:t>сіножаті</a:t>
            </a:r>
            <a:r>
              <a:rPr lang="ru-RU" sz="1400" dirty="0" smtClean="0"/>
              <a:t> – 0,2 млн. га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пасовиська</a:t>
            </a:r>
            <a:r>
              <a:rPr lang="ru-RU" sz="1400" dirty="0" smtClean="0"/>
              <a:t> – 2,1 млн. га. </a:t>
            </a:r>
            <a:r>
              <a:rPr lang="ru-RU" sz="1400" dirty="0" err="1" smtClean="0"/>
              <a:t>Водойми</a:t>
            </a:r>
            <a:r>
              <a:rPr lang="ru-RU" sz="1400" dirty="0" smtClean="0"/>
              <a:t> </a:t>
            </a:r>
            <a:r>
              <a:rPr lang="ru-RU" sz="1400" dirty="0" err="1" smtClean="0"/>
              <a:t>представлені</a:t>
            </a:r>
            <a:r>
              <a:rPr lang="ru-RU" sz="1400" dirty="0" smtClean="0"/>
              <a:t> </a:t>
            </a:r>
            <a:r>
              <a:rPr lang="ru-RU" sz="1400" dirty="0" err="1" smtClean="0"/>
              <a:t>річками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штучними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водосховищами</a:t>
            </a:r>
            <a:r>
              <a:rPr lang="ru-RU" sz="1400" dirty="0" smtClean="0"/>
              <a:t>. </a:t>
            </a:r>
            <a:r>
              <a:rPr lang="ru-RU" sz="1400" dirty="0" err="1" smtClean="0"/>
              <a:t>Серед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водосховищ</a:t>
            </a:r>
            <a:r>
              <a:rPr lang="ru-RU" sz="1400" dirty="0" smtClean="0"/>
              <a:t> </a:t>
            </a:r>
            <a:r>
              <a:rPr lang="ru-RU" sz="1400" dirty="0" err="1" smtClean="0"/>
              <a:t>найбільше</a:t>
            </a:r>
            <a:r>
              <a:rPr lang="ru-RU" sz="1400" dirty="0" smtClean="0"/>
              <a:t> </a:t>
            </a:r>
            <a:r>
              <a:rPr lang="ru-RU" sz="1400" dirty="0" err="1" smtClean="0"/>
              <a:t>Кременчуцьке</a:t>
            </a:r>
            <a:r>
              <a:rPr lang="ru-RU" sz="1400" dirty="0" smtClean="0"/>
              <a:t> (2250 км 2 ), </a:t>
            </a:r>
            <a:r>
              <a:rPr lang="ru-RU" sz="1400" dirty="0" err="1" smtClean="0"/>
              <a:t>Каховське</a:t>
            </a:r>
            <a:r>
              <a:rPr lang="ru-RU" sz="1400" dirty="0" smtClean="0"/>
              <a:t> (2155 км 2 ), </a:t>
            </a:r>
            <a:r>
              <a:rPr lang="ru-RU" sz="1400" dirty="0" err="1" smtClean="0"/>
              <a:t>Дніпродзержинське</a:t>
            </a:r>
            <a:r>
              <a:rPr lang="ru-RU" sz="1400" dirty="0" smtClean="0"/>
              <a:t> (567 км 2 ), </a:t>
            </a:r>
            <a:r>
              <a:rPr lang="ru-RU" sz="1400" dirty="0" err="1" smtClean="0"/>
              <a:t>Дніпровське</a:t>
            </a:r>
            <a:r>
              <a:rPr lang="ru-RU" sz="1400" dirty="0" smtClean="0"/>
              <a:t> (410 км 2 ). </a:t>
            </a:r>
            <a:r>
              <a:rPr lang="ru-RU" sz="1400" dirty="0" err="1" smtClean="0"/>
              <a:t>Всі</a:t>
            </a:r>
            <a:r>
              <a:rPr lang="ru-RU" sz="1400" dirty="0" smtClean="0"/>
              <a:t> </a:t>
            </a:r>
            <a:r>
              <a:rPr lang="ru-RU" sz="1400" dirty="0" err="1" smtClean="0"/>
              <a:t>ці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водосховища</a:t>
            </a:r>
            <a:r>
              <a:rPr lang="ru-RU" sz="1400" dirty="0" smtClean="0"/>
              <a:t>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великі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мілководь</a:t>
            </a:r>
            <a:r>
              <a:rPr lang="ru-RU" sz="1400" dirty="0" smtClean="0"/>
              <a:t> (</a:t>
            </a:r>
            <a:r>
              <a:rPr lang="ru-RU" sz="1400" dirty="0" err="1" smtClean="0"/>
              <a:t>ділянки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глибиною</a:t>
            </a:r>
            <a:r>
              <a:rPr lang="ru-RU" sz="1400" dirty="0" smtClean="0"/>
              <a:t> до 2 м при </a:t>
            </a:r>
            <a:r>
              <a:rPr lang="ru-RU" sz="1400" dirty="0" err="1" smtClean="0"/>
              <a:t>найвищому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підпірному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рівні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підтримуватися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нормальних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умовах</a:t>
            </a:r>
            <a:r>
              <a:rPr lang="ru-RU" sz="1400" dirty="0" smtClean="0"/>
              <a:t> </a:t>
            </a:r>
            <a:r>
              <a:rPr lang="ru-RU" sz="1400" dirty="0" err="1" smtClean="0"/>
              <a:t>експлуатації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водосховищ</a:t>
            </a:r>
            <a:r>
              <a:rPr lang="ru-RU" sz="1400" dirty="0" smtClean="0"/>
              <a:t>),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прекрасними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водно-болотними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угіддями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водоплавних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птахів</a:t>
            </a:r>
            <a:r>
              <a:rPr lang="ru-RU" sz="1400" dirty="0" smtClean="0"/>
              <a:t>. Так,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, на </a:t>
            </a:r>
            <a:r>
              <a:rPr lang="ru-RU" sz="1400" dirty="0" err="1" smtClean="0"/>
              <a:t>Кременчуцькому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мілководді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становлять</a:t>
            </a:r>
            <a:r>
              <a:rPr lang="ru-RU" sz="1400" dirty="0" smtClean="0"/>
              <a:t> 18 %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водойми</a:t>
            </a:r>
            <a:r>
              <a:rPr lang="ru-RU" sz="1400" dirty="0" smtClean="0"/>
              <a:t>, в </a:t>
            </a:r>
            <a:r>
              <a:rPr lang="ru-RU" sz="1400" dirty="0" err="1" smtClean="0"/>
              <a:t>Каховському</a:t>
            </a:r>
            <a:r>
              <a:rPr lang="ru-RU" sz="1400" dirty="0" smtClean="0"/>
              <a:t> – 5 %, </a:t>
            </a:r>
            <a:r>
              <a:rPr lang="ru-RU" sz="1400" dirty="0" err="1" smtClean="0"/>
              <a:t>Дніпродзержинському</a:t>
            </a:r>
            <a:r>
              <a:rPr lang="ru-RU" sz="1400" dirty="0" smtClean="0"/>
              <a:t> – 31 %, </a:t>
            </a:r>
            <a:r>
              <a:rPr lang="ru-RU" sz="1400" dirty="0" err="1" smtClean="0"/>
              <a:t>Дніпровському</a:t>
            </a:r>
            <a:r>
              <a:rPr lang="ru-RU" sz="1400" dirty="0" smtClean="0"/>
              <a:t> – 36 %. </a:t>
            </a:r>
            <a:r>
              <a:rPr lang="ru-RU" sz="1400" dirty="0" err="1" smtClean="0"/>
              <a:t>Всі</a:t>
            </a:r>
            <a:r>
              <a:rPr lang="ru-RU" sz="1400" dirty="0" smtClean="0"/>
              <a:t> вони, </a:t>
            </a:r>
            <a:r>
              <a:rPr lang="ru-RU" sz="1400" dirty="0" err="1" smtClean="0"/>
              <a:t>крім</a:t>
            </a:r>
            <a:r>
              <a:rPr lang="ru-RU" sz="1400" dirty="0" smtClean="0"/>
              <a:t> </a:t>
            </a:r>
            <a:r>
              <a:rPr lang="ru-RU" sz="1400" dirty="0" err="1" smtClean="0"/>
              <a:t>Дніпровського</a:t>
            </a:r>
            <a:r>
              <a:rPr lang="ru-RU" sz="1400" dirty="0" smtClean="0"/>
              <a:t>, належать до </a:t>
            </a:r>
            <a:r>
              <a:rPr lang="ru-RU" sz="1400" dirty="0" err="1" smtClean="0"/>
              <a:t>водойм</a:t>
            </a:r>
            <a:r>
              <a:rPr lang="ru-RU" sz="1400" dirty="0" smtClean="0"/>
              <a:t> </a:t>
            </a:r>
            <a:r>
              <a:rPr lang="ru-RU" sz="1400" dirty="0" err="1" smtClean="0"/>
              <a:t>заплавного</a:t>
            </a:r>
            <a:r>
              <a:rPr lang="ru-RU" sz="1400" dirty="0" smtClean="0"/>
              <a:t> типу. </a:t>
            </a:r>
            <a:r>
              <a:rPr lang="ru-RU" sz="1400" dirty="0" err="1" smtClean="0"/>
              <a:t>Саме</a:t>
            </a:r>
            <a:r>
              <a:rPr lang="ru-RU" sz="1400" dirty="0" smtClean="0"/>
              <a:t> </a:t>
            </a:r>
            <a:r>
              <a:rPr lang="ru-RU" sz="1400" dirty="0" err="1" smtClean="0"/>
              <a:t>ці</a:t>
            </a:r>
            <a:r>
              <a:rPr lang="ru-RU" sz="1400" dirty="0" smtClean="0"/>
              <a:t> </a:t>
            </a:r>
            <a:r>
              <a:rPr lang="ru-RU" sz="1400" dirty="0" err="1" smtClean="0"/>
              <a:t>мілководдя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специфіку</a:t>
            </a:r>
            <a:r>
              <a:rPr lang="ru-RU" sz="1400" dirty="0" smtClean="0"/>
              <a:t> </a:t>
            </a:r>
            <a:r>
              <a:rPr lang="ru-RU" sz="1400" dirty="0" err="1" smtClean="0"/>
              <a:t>створення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ландшафтних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комплексів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водойм</a:t>
            </a:r>
            <a:r>
              <a:rPr lang="ru-RU" sz="1400" dirty="0" smtClean="0"/>
              <a:t>, </a:t>
            </a:r>
            <a:r>
              <a:rPr lang="ru-RU" sz="1400" dirty="0" err="1" smtClean="0"/>
              <a:t>особливості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світу</a:t>
            </a:r>
            <a:r>
              <a:rPr lang="ru-RU" sz="1400" dirty="0" smtClean="0"/>
              <a:t>. За </a:t>
            </a:r>
            <a:r>
              <a:rPr lang="ru-RU" sz="1400" dirty="0" err="1" smtClean="0"/>
              <a:t>останні</a:t>
            </a:r>
            <a:r>
              <a:rPr lang="ru-RU" sz="1400" dirty="0" smtClean="0"/>
              <a:t> 30 </a:t>
            </a:r>
            <a:r>
              <a:rPr lang="ru-RU" sz="1400" dirty="0" err="1" smtClean="0"/>
              <a:t>років</a:t>
            </a:r>
            <a:r>
              <a:rPr lang="ru-RU" sz="1400" dirty="0" smtClean="0"/>
              <a:t> на </a:t>
            </a:r>
            <a:r>
              <a:rPr lang="ru-RU" sz="1400" dirty="0" err="1" smtClean="0"/>
              <a:t>даних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територіях</a:t>
            </a:r>
            <a:r>
              <a:rPr lang="ru-RU" sz="1400" dirty="0" smtClean="0"/>
              <a:t> </a:t>
            </a:r>
            <a:r>
              <a:rPr lang="ru-RU" sz="1400" dirty="0" err="1" smtClean="0"/>
              <a:t>сформувалися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стабільні</a:t>
            </a:r>
            <a:r>
              <a:rPr lang="ru-RU" sz="1400" dirty="0" smtClean="0"/>
              <a:t> </a:t>
            </a:r>
            <a:r>
              <a:rPr lang="ru-RU" sz="1400" dirty="0" err="1" smtClean="0"/>
              <a:t>екосистеми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завдяки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значним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площам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своїй</a:t>
            </a:r>
            <a:r>
              <a:rPr lang="ru-RU" sz="1400" dirty="0" smtClean="0"/>
              <a:t> </a:t>
            </a:r>
            <a:r>
              <a:rPr lang="ru-RU" sz="1400" dirty="0" err="1" smtClean="0"/>
              <a:t>важкодоступності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багатьох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 </a:t>
            </a:r>
            <a:r>
              <a:rPr lang="ru-RU" sz="1400" dirty="0" err="1" smtClean="0"/>
              <a:t>навколоводних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, </a:t>
            </a:r>
            <a:r>
              <a:rPr lang="ru-RU" sz="1400" dirty="0" err="1" smtClean="0"/>
              <a:t>гніздування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чи</a:t>
            </a:r>
            <a:r>
              <a:rPr lang="ru-RU" sz="1400" dirty="0" smtClean="0"/>
              <a:t> </a:t>
            </a:r>
            <a:r>
              <a:rPr lang="ru-RU" sz="1400" dirty="0" err="1" smtClean="0"/>
              <a:t>тимчасового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перебування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птахів</a:t>
            </a:r>
            <a:r>
              <a:rPr lang="ru-RU" sz="1400" dirty="0" smtClean="0"/>
              <a:t>, </a:t>
            </a:r>
            <a:r>
              <a:rPr lang="ru-RU" sz="1400" dirty="0" err="1" smtClean="0"/>
              <a:t>цінними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ділянками</a:t>
            </a:r>
            <a:r>
              <a:rPr lang="ru-RU" sz="1400" dirty="0" smtClean="0"/>
              <a:t> для нересту та нагулу </a:t>
            </a:r>
            <a:r>
              <a:rPr lang="ru-RU" sz="1400" dirty="0" err="1" smtClean="0"/>
              <a:t>риби</a:t>
            </a:r>
            <a:r>
              <a:rPr lang="ru-RU" sz="1400" dirty="0" smtClean="0"/>
              <a:t>. За </a:t>
            </a:r>
            <a:r>
              <a:rPr lang="ru-RU" sz="1400" dirty="0" err="1" smtClean="0"/>
              <a:t>визначенням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Рамсарської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конвенції</a:t>
            </a:r>
            <a:r>
              <a:rPr lang="ru-RU" sz="1400" dirty="0" smtClean="0"/>
              <a:t>,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типові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водно-болотні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неабияку</a:t>
            </a:r>
            <a:r>
              <a:rPr lang="ru-RU" sz="1400" dirty="0" smtClean="0"/>
              <a:t> </a:t>
            </a:r>
            <a:r>
              <a:rPr lang="ru-RU" sz="1400" dirty="0" err="1" smtClean="0"/>
              <a:t>цінність</a:t>
            </a:r>
            <a:r>
              <a:rPr lang="ru-RU" sz="1400" dirty="0" smtClean="0"/>
              <a:t> як </a:t>
            </a:r>
            <a:r>
              <a:rPr lang="ru-RU" sz="1400" dirty="0" err="1" smtClean="0"/>
              <a:t>осередок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біорізноманіття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водної</a:t>
            </a:r>
            <a:r>
              <a:rPr lang="ru-RU" sz="1400" dirty="0" smtClean="0"/>
              <a:t> та </a:t>
            </a:r>
            <a:r>
              <a:rPr lang="ru-RU" sz="1400" dirty="0" err="1" smtClean="0"/>
              <a:t>навколоводної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флори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фауни</a:t>
            </a:r>
            <a:r>
              <a:rPr lang="ru-RU" sz="1400" dirty="0" smtClean="0"/>
              <a:t>. </a:t>
            </a:r>
            <a:r>
              <a:rPr lang="ru-RU" sz="1400" dirty="0" err="1" smtClean="0"/>
              <a:t>Кримський</a:t>
            </a:r>
            <a:r>
              <a:rPr lang="ru-RU" sz="1400" dirty="0" smtClean="0"/>
              <a:t> степ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Причорноморської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низовини</a:t>
            </a:r>
            <a:r>
              <a:rPr lang="ru-RU" sz="1400" dirty="0" smtClean="0"/>
              <a:t>. </a:t>
            </a:r>
            <a:r>
              <a:rPr lang="ru-RU" sz="1400" dirty="0" err="1" smtClean="0"/>
              <a:t>Типовий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дерново-злаковий</a:t>
            </a:r>
            <a:r>
              <a:rPr lang="ru-RU" sz="1400" dirty="0" smtClean="0"/>
              <a:t> степ </a:t>
            </a:r>
            <a:r>
              <a:rPr lang="ru-RU" sz="1400" dirty="0" err="1" smtClean="0"/>
              <a:t>переважно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розораний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подекуди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напівпустельний</a:t>
            </a:r>
            <a:r>
              <a:rPr lang="ru-RU" sz="1400" dirty="0" smtClean="0"/>
              <a:t>. </a:t>
            </a:r>
            <a:r>
              <a:rPr lang="ru-RU" sz="1400" dirty="0" err="1" smtClean="0"/>
              <a:t>Природна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типчаково-ковилова</a:t>
            </a:r>
            <a:r>
              <a:rPr lang="ru-RU" sz="1400" dirty="0" smtClean="0"/>
              <a:t>. У </a:t>
            </a:r>
            <a:r>
              <a:rPr lang="ru-RU" sz="1400" dirty="0" err="1" smtClean="0"/>
              <a:t>травостої</a:t>
            </a:r>
            <a:r>
              <a:rPr lang="ru-RU" sz="1400" dirty="0" smtClean="0"/>
              <a:t> </a:t>
            </a:r>
            <a:r>
              <a:rPr lang="ru-RU" sz="1400" dirty="0" err="1" smtClean="0"/>
              <a:t>домінують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вузьколисті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щільнодерновані</a:t>
            </a:r>
            <a:r>
              <a:rPr lang="ru-RU" sz="1400" dirty="0" smtClean="0"/>
              <a:t> злаки (</a:t>
            </a:r>
            <a:r>
              <a:rPr lang="ru-RU" sz="1400" dirty="0" err="1" smtClean="0"/>
              <a:t>ковила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українська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Лессінга</a:t>
            </a:r>
            <a:r>
              <a:rPr lang="ru-RU" sz="1400" dirty="0" smtClean="0"/>
              <a:t>, типчак </a:t>
            </a:r>
            <a:r>
              <a:rPr lang="ru-RU" sz="1400" dirty="0" err="1" smtClean="0"/>
              <a:t>борознистий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</a:t>
            </a:r>
            <a:r>
              <a:rPr lang="ru-RU" sz="1400" dirty="0" smtClean="0"/>
              <a:t>.)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незначною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кількістю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ксерофітного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різнотрав’я</a:t>
            </a:r>
            <a:r>
              <a:rPr lang="ru-RU" sz="1400" dirty="0" smtClean="0"/>
              <a:t> (</a:t>
            </a:r>
            <a:r>
              <a:rPr lang="ru-RU" sz="1400" dirty="0" err="1" smtClean="0"/>
              <a:t>кахрис</a:t>
            </a:r>
            <a:r>
              <a:rPr lang="ru-RU" sz="1400" dirty="0" smtClean="0"/>
              <a:t> </a:t>
            </a:r>
            <a:r>
              <a:rPr lang="ru-RU" sz="1400" dirty="0" err="1" smtClean="0"/>
              <a:t>степовий</a:t>
            </a:r>
            <a:r>
              <a:rPr lang="ru-RU" sz="1400" dirty="0" smtClean="0"/>
              <a:t>, </a:t>
            </a:r>
            <a:r>
              <a:rPr lang="ru-RU" sz="1400" dirty="0" err="1" smtClean="0"/>
              <a:t>ферули</a:t>
            </a:r>
            <a:r>
              <a:rPr lang="ru-RU" sz="1400" dirty="0" smtClean="0"/>
              <a:t> </a:t>
            </a:r>
            <a:r>
              <a:rPr lang="ru-RU" sz="1400" dirty="0" err="1" smtClean="0"/>
              <a:t>східна</a:t>
            </a:r>
            <a:r>
              <a:rPr lang="ru-RU" sz="1400" dirty="0" smtClean="0"/>
              <a:t> </a:t>
            </a:r>
            <a:r>
              <a:rPr lang="ru-RU" sz="1400" dirty="0" err="1" smtClean="0"/>
              <a:t>та</a:t>
            </a:r>
            <a:r>
              <a:rPr lang="ru-RU" sz="1400" dirty="0" smtClean="0"/>
              <a:t> </a:t>
            </a:r>
            <a:r>
              <a:rPr lang="ru-RU" sz="1400" dirty="0" err="1" smtClean="0"/>
              <a:t>каспійська</a:t>
            </a:r>
            <a:r>
              <a:rPr lang="ru-RU" sz="1400" dirty="0" smtClean="0"/>
              <a:t>, </a:t>
            </a:r>
            <a:r>
              <a:rPr lang="ru-RU" sz="1400" dirty="0" err="1" smtClean="0"/>
              <a:t>грудниця</a:t>
            </a:r>
            <a:r>
              <a:rPr lang="ru-RU" sz="1400" dirty="0" smtClean="0"/>
              <a:t> </a:t>
            </a:r>
            <a:r>
              <a:rPr lang="ru-RU" sz="1400" dirty="0" err="1" smtClean="0"/>
              <a:t>волохата</a:t>
            </a:r>
            <a:r>
              <a:rPr lang="ru-RU" sz="1400" dirty="0" smtClean="0"/>
              <a:t>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). У </a:t>
            </a:r>
            <a:r>
              <a:rPr lang="ru-RU" sz="1400" dirty="0" err="1" smtClean="0"/>
              <a:t>пониженнях</a:t>
            </a:r>
            <a:r>
              <a:rPr lang="ru-RU" sz="1400" dirty="0" smtClean="0"/>
              <a:t>, де </a:t>
            </a:r>
            <a:r>
              <a:rPr lang="ru-RU" sz="1400" dirty="0" err="1" smtClean="0"/>
              <a:t>збираються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талі</a:t>
            </a:r>
            <a:r>
              <a:rPr lang="ru-RU" sz="1400" dirty="0" smtClean="0"/>
              <a:t> води, </a:t>
            </a:r>
            <a:r>
              <a:rPr lang="ru-RU" sz="1400" dirty="0" err="1" smtClean="0"/>
              <a:t>формуються</a:t>
            </a:r>
            <a:r>
              <a:rPr lang="ru-RU" sz="1400" dirty="0" smtClean="0"/>
              <a:t> луки, часом </a:t>
            </a:r>
            <a:r>
              <a:rPr lang="ru-RU" sz="1400" dirty="0" err="1" smtClean="0"/>
              <a:t>засолені</a:t>
            </a:r>
            <a:r>
              <a:rPr lang="ru-RU" sz="1400" dirty="0" smtClean="0"/>
              <a:t>. </a:t>
            </a:r>
            <a:r>
              <a:rPr lang="ru-RU" sz="1400" dirty="0" err="1" smtClean="0"/>
              <a:t>Менші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зайняті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полиново-злаковими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пустельними</a:t>
            </a:r>
            <a:r>
              <a:rPr lang="ru-RU" sz="1400" dirty="0" smtClean="0"/>
              <a:t> степами на </a:t>
            </a:r>
            <a:r>
              <a:rPr lang="ru-RU" sz="1400" dirty="0" err="1" smtClean="0"/>
              <a:t>каштанових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ґрунтах</a:t>
            </a:r>
            <a:r>
              <a:rPr lang="ru-RU" sz="1400" dirty="0" smtClean="0"/>
              <a:t> (типчак </a:t>
            </a:r>
            <a:r>
              <a:rPr lang="ru-RU" sz="1400" dirty="0" err="1" smtClean="0"/>
              <a:t>борознистий</a:t>
            </a:r>
            <a:r>
              <a:rPr lang="ru-RU" sz="1400" dirty="0" smtClean="0"/>
              <a:t>, </a:t>
            </a:r>
            <a:r>
              <a:rPr lang="ru-RU" sz="1400" dirty="0" err="1" smtClean="0"/>
              <a:t>полини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кримський</a:t>
            </a:r>
            <a:r>
              <a:rPr lang="ru-RU" sz="1400" dirty="0" smtClean="0"/>
              <a:t> та </a:t>
            </a:r>
            <a:r>
              <a:rPr lang="ru-RU" sz="1400" dirty="0" err="1" smtClean="0"/>
              <a:t>австрійський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). </a:t>
            </a:r>
            <a:r>
              <a:rPr lang="ru-RU" sz="1400" dirty="0" err="1" smtClean="0"/>
              <a:t>Орні</a:t>
            </a:r>
            <a:r>
              <a:rPr lang="ru-RU" sz="1400" dirty="0" smtClean="0"/>
              <a:t> </a:t>
            </a:r>
            <a:r>
              <a:rPr lang="ru-RU" sz="1400" dirty="0" err="1" smtClean="0"/>
              <a:t>землі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займають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посіви</a:t>
            </a:r>
            <a:r>
              <a:rPr lang="ru-RU" sz="1400" dirty="0" smtClean="0"/>
              <a:t> </a:t>
            </a:r>
            <a:r>
              <a:rPr lang="ru-RU" sz="1400" dirty="0" err="1" smtClean="0"/>
              <a:t>зернових</a:t>
            </a:r>
            <a:r>
              <a:rPr lang="ru-RU" sz="1400" dirty="0" smtClean="0"/>
              <a:t>, </a:t>
            </a:r>
            <a:r>
              <a:rPr lang="ru-RU" sz="1400" dirty="0" err="1" smtClean="0"/>
              <a:t>технічних</a:t>
            </a:r>
            <a:r>
              <a:rPr lang="ru-RU" sz="1400" dirty="0" smtClean="0"/>
              <a:t>, </a:t>
            </a:r>
            <a:r>
              <a:rPr lang="ru-RU" sz="1400" dirty="0" err="1" smtClean="0"/>
              <a:t>просапних</a:t>
            </a:r>
            <a:r>
              <a:rPr lang="ru-RU" sz="1400" dirty="0" smtClean="0"/>
              <a:t>, </a:t>
            </a:r>
            <a:r>
              <a:rPr lang="ru-RU" sz="1400" dirty="0" err="1" smtClean="0"/>
              <a:t>овочево-баштанних</a:t>
            </a:r>
            <a:r>
              <a:rPr lang="ru-RU" sz="1400" dirty="0" smtClean="0"/>
              <a:t> культур, </a:t>
            </a:r>
            <a:r>
              <a:rPr lang="ru-RU" sz="1400" dirty="0" err="1" smtClean="0"/>
              <a:t>кормових</a:t>
            </a:r>
            <a:r>
              <a:rPr lang="ru-RU" sz="1400" dirty="0" smtClean="0"/>
              <a:t> трав. </a:t>
            </a:r>
            <a:endParaRPr lang="ru-RU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48680"/>
            <a:ext cx="86764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– </a:t>
            </a:r>
            <a:r>
              <a:rPr lang="ru-RU" sz="2400" dirty="0" err="1" smtClean="0"/>
              <a:t>Загальні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принципи</a:t>
            </a:r>
            <a:r>
              <a:rPr lang="ru-RU" sz="2400" dirty="0" smtClean="0"/>
              <a:t> </a:t>
            </a:r>
            <a:r>
              <a:rPr lang="ru-RU" sz="2400" dirty="0" err="1" smtClean="0"/>
              <a:t>районування</a:t>
            </a:r>
            <a:r>
              <a:rPr lang="ru-RU" sz="2400" dirty="0" smtClean="0"/>
              <a:t> </a:t>
            </a:r>
          </a:p>
          <a:p>
            <a:pPr algn="just"/>
            <a:r>
              <a:rPr lang="ru-RU" sz="2400" dirty="0" smtClean="0"/>
              <a:t>– </a:t>
            </a:r>
            <a:r>
              <a:rPr lang="ru-RU" sz="2400" dirty="0" err="1" smtClean="0"/>
              <a:t>Лісомисливське</a:t>
            </a:r>
            <a:r>
              <a:rPr lang="ru-RU" sz="2400" dirty="0" smtClean="0"/>
              <a:t> </a:t>
            </a:r>
            <a:r>
              <a:rPr lang="ru-RU" sz="2400" dirty="0" err="1" smtClean="0"/>
              <a:t>районування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 </a:t>
            </a:r>
          </a:p>
          <a:p>
            <a:pPr algn="just"/>
            <a:r>
              <a:rPr lang="ru-RU" sz="2400" dirty="0" smtClean="0"/>
              <a:t>– Характеристика </a:t>
            </a:r>
            <a:r>
              <a:rPr lang="ru-RU" sz="2400" dirty="0" err="1" smtClean="0"/>
              <a:t>Поліської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зони</a:t>
            </a:r>
            <a:r>
              <a:rPr lang="ru-RU" sz="2400" dirty="0" smtClean="0"/>
              <a:t> </a:t>
            </a:r>
          </a:p>
          <a:p>
            <a:pPr algn="just"/>
            <a:r>
              <a:rPr lang="ru-RU" sz="2400" dirty="0" smtClean="0"/>
              <a:t>– Характеристика </a:t>
            </a:r>
            <a:r>
              <a:rPr lang="ru-RU" sz="2400" dirty="0" err="1" smtClean="0"/>
              <a:t>Лісостепової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зони</a:t>
            </a:r>
            <a:r>
              <a:rPr lang="ru-RU" sz="2400" dirty="0" smtClean="0"/>
              <a:t> </a:t>
            </a:r>
          </a:p>
          <a:p>
            <a:pPr algn="just"/>
            <a:r>
              <a:rPr lang="ru-RU" sz="2400" dirty="0" smtClean="0"/>
              <a:t>– Характеристика </a:t>
            </a:r>
            <a:r>
              <a:rPr lang="ru-RU" sz="2400" dirty="0" err="1" smtClean="0"/>
              <a:t>Степової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зони</a:t>
            </a:r>
            <a:r>
              <a:rPr lang="ru-RU" sz="2400" dirty="0" smtClean="0"/>
              <a:t> </a:t>
            </a:r>
          </a:p>
          <a:p>
            <a:pPr algn="just"/>
            <a:r>
              <a:rPr lang="ru-RU" sz="2400" dirty="0" smtClean="0"/>
              <a:t>– Характеристика </a:t>
            </a:r>
            <a:r>
              <a:rPr lang="ru-RU" sz="2400" dirty="0" err="1" smtClean="0"/>
              <a:t>Карпатської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зони</a:t>
            </a:r>
            <a:r>
              <a:rPr lang="ru-RU" sz="2400" dirty="0" smtClean="0"/>
              <a:t> </a:t>
            </a:r>
          </a:p>
          <a:p>
            <a:pPr algn="just"/>
            <a:r>
              <a:rPr lang="ru-RU" sz="2400" dirty="0" smtClean="0"/>
              <a:t>– Характеристика </a:t>
            </a:r>
            <a:r>
              <a:rPr lang="ru-RU" sz="2400" dirty="0" err="1" smtClean="0"/>
              <a:t>Гірського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Криму</a:t>
            </a:r>
            <a:endParaRPr lang="ru-RU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</a:t>
            </a:r>
            <a:r>
              <a:rPr lang="ru-RU" b="1" dirty="0" err="1" smtClean="0"/>
              <a:t>лісомисливську</a:t>
            </a:r>
            <a:r>
              <a:rPr lang="ru-RU" b="1" dirty="0" smtClean="0"/>
              <a:t> зону </a:t>
            </a:r>
            <a:r>
              <a:rPr lang="ru-RU" b="1" dirty="0" err="1" smtClean="0"/>
              <a:t>Гірського</a:t>
            </a:r>
            <a:r>
              <a:rPr lang="ru-RU" b="1" dirty="0" smtClean="0"/>
              <a:t> </a:t>
            </a:r>
            <a:r>
              <a:rPr lang="ru-RU" b="1" dirty="0" err="1" smtClean="0"/>
              <a:t>Криму</a:t>
            </a:r>
            <a:r>
              <a:rPr lang="ru-RU" b="1" dirty="0" smtClean="0"/>
              <a:t> </a:t>
            </a:r>
            <a:r>
              <a:rPr lang="ru-RU" dirty="0" smtClean="0"/>
              <a:t>входить </a:t>
            </a:r>
            <a:r>
              <a:rPr lang="ru-RU" dirty="0" err="1" smtClean="0"/>
              <a:t>гірські</a:t>
            </a:r>
            <a:r>
              <a:rPr lang="ru-RU" dirty="0" smtClean="0"/>
              <a:t> </a:t>
            </a:r>
            <a:r>
              <a:rPr lang="ru-RU" dirty="0" err="1" smtClean="0"/>
              <a:t>райони</a:t>
            </a:r>
            <a:r>
              <a:rPr lang="ru-RU" dirty="0" smtClean="0"/>
              <a:t> АР </a:t>
            </a:r>
            <a:r>
              <a:rPr lang="ru-RU" dirty="0" err="1" smtClean="0"/>
              <a:t>Крим</a:t>
            </a:r>
            <a:r>
              <a:rPr lang="ru-RU" dirty="0" smtClean="0"/>
              <a:t>. </a:t>
            </a:r>
            <a:r>
              <a:rPr lang="ru-RU" dirty="0" err="1" smtClean="0"/>
              <a:t>Схили</a:t>
            </a:r>
            <a:r>
              <a:rPr lang="ru-RU" dirty="0" smtClean="0"/>
              <a:t> головного пасма </a:t>
            </a:r>
            <a:r>
              <a:rPr lang="ru-RU" dirty="0" err="1" smtClean="0"/>
              <a:t>гір</a:t>
            </a:r>
            <a:r>
              <a:rPr lang="ru-RU" dirty="0" smtClean="0"/>
              <a:t> </a:t>
            </a:r>
            <a:r>
              <a:rPr lang="ru-RU" dirty="0" err="1" smtClean="0"/>
              <a:t>вкриті</a:t>
            </a:r>
            <a:r>
              <a:rPr lang="ru-RU" dirty="0" smtClean="0"/>
              <a:t> </a:t>
            </a:r>
            <a:r>
              <a:rPr lang="ru-RU" dirty="0" err="1" smtClean="0"/>
              <a:t>дубовими</a:t>
            </a:r>
            <a:r>
              <a:rPr lang="ru-RU" dirty="0" smtClean="0"/>
              <a:t>, </a:t>
            </a:r>
            <a:r>
              <a:rPr lang="ru-RU" dirty="0" err="1" smtClean="0"/>
              <a:t>буковими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сосновими</a:t>
            </a:r>
            <a:r>
              <a:rPr lang="ru-RU" dirty="0" smtClean="0"/>
              <a:t> </a:t>
            </a:r>
            <a:r>
              <a:rPr lang="ru-RU" dirty="0" err="1" smtClean="0"/>
              <a:t>лісами</a:t>
            </a:r>
            <a:r>
              <a:rPr lang="ru-RU" dirty="0" smtClean="0"/>
              <a:t>. З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деревних</a:t>
            </a:r>
            <a:r>
              <a:rPr lang="ru-RU" dirty="0" smtClean="0"/>
              <a:t> </a:t>
            </a:r>
            <a:r>
              <a:rPr lang="ru-RU" dirty="0" err="1" smtClean="0"/>
              <a:t>порід</a:t>
            </a:r>
            <a:r>
              <a:rPr lang="ru-RU" dirty="0" smtClean="0"/>
              <a:t> тут </a:t>
            </a:r>
            <a:r>
              <a:rPr lang="ru-RU" dirty="0" err="1" smtClean="0"/>
              <a:t>ростуть</a:t>
            </a:r>
            <a:r>
              <a:rPr lang="ru-RU" dirty="0" smtClean="0"/>
              <a:t> </a:t>
            </a:r>
            <a:r>
              <a:rPr lang="ru-RU" dirty="0" err="1" smtClean="0"/>
              <a:t>горобина</a:t>
            </a:r>
            <a:r>
              <a:rPr lang="ru-RU" dirty="0" smtClean="0"/>
              <a:t> </a:t>
            </a:r>
            <a:r>
              <a:rPr lang="ru-RU" dirty="0" err="1" smtClean="0"/>
              <a:t>крупноплідна</a:t>
            </a:r>
            <a:r>
              <a:rPr lang="ru-RU" dirty="0" smtClean="0"/>
              <a:t>, груша </a:t>
            </a:r>
            <a:r>
              <a:rPr lang="ru-RU" dirty="0" err="1" smtClean="0"/>
              <a:t>звичайна</a:t>
            </a:r>
            <a:r>
              <a:rPr lang="ru-RU" dirty="0" smtClean="0"/>
              <a:t>, </a:t>
            </a:r>
            <a:r>
              <a:rPr lang="ru-RU" dirty="0" err="1" smtClean="0"/>
              <a:t>мигдаль</a:t>
            </a:r>
            <a:r>
              <a:rPr lang="ru-RU" dirty="0" smtClean="0"/>
              <a:t> </a:t>
            </a:r>
            <a:r>
              <a:rPr lang="ru-RU" dirty="0" err="1" smtClean="0"/>
              <a:t>звичайний</a:t>
            </a:r>
            <a:r>
              <a:rPr lang="ru-RU" dirty="0" smtClean="0"/>
              <a:t>, </a:t>
            </a:r>
            <a:r>
              <a:rPr lang="ru-RU" dirty="0" err="1" smtClean="0"/>
              <a:t>груша</a:t>
            </a:r>
            <a:r>
              <a:rPr lang="ru-RU" dirty="0" smtClean="0"/>
              <a:t> </a:t>
            </a:r>
            <a:r>
              <a:rPr lang="ru-RU" dirty="0" err="1" smtClean="0"/>
              <a:t>лохолиста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Гірсько-долинні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відзначаються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родючими</a:t>
            </a:r>
            <a:r>
              <a:rPr lang="ru-RU" dirty="0" smtClean="0"/>
              <a:t> </a:t>
            </a:r>
            <a:r>
              <a:rPr lang="ru-RU" dirty="0" err="1" smtClean="0"/>
              <a:t>алювіальними</a:t>
            </a:r>
            <a:r>
              <a:rPr lang="ru-RU" dirty="0" smtClean="0"/>
              <a:t> грунтами, </a:t>
            </a:r>
            <a:r>
              <a:rPr lang="ru-RU" dirty="0" err="1" smtClean="0"/>
              <a:t>долинними</a:t>
            </a:r>
            <a:r>
              <a:rPr lang="ru-RU" dirty="0" smtClean="0"/>
              <a:t> </a:t>
            </a:r>
            <a:r>
              <a:rPr lang="ru-RU" dirty="0" err="1" smtClean="0"/>
              <a:t>лісами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вільхи</a:t>
            </a:r>
            <a:r>
              <a:rPr lang="ru-RU" dirty="0" smtClean="0"/>
              <a:t>, клена </a:t>
            </a:r>
            <a:r>
              <a:rPr lang="ru-RU" dirty="0" err="1" smtClean="0"/>
              <a:t>польового</a:t>
            </a:r>
            <a:r>
              <a:rPr lang="ru-RU" dirty="0" smtClean="0"/>
              <a:t>, </a:t>
            </a:r>
            <a:r>
              <a:rPr lang="ru-RU" dirty="0" err="1" smtClean="0"/>
              <a:t>осики</a:t>
            </a:r>
            <a:r>
              <a:rPr lang="ru-RU" dirty="0" smtClean="0"/>
              <a:t>, ясеня </a:t>
            </a:r>
            <a:r>
              <a:rPr lang="ru-RU" dirty="0" err="1" smtClean="0"/>
              <a:t>з</a:t>
            </a:r>
            <a:r>
              <a:rPr lang="ru-RU" dirty="0" smtClean="0"/>
              <a:t> кизилом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ліщиною</a:t>
            </a:r>
            <a:r>
              <a:rPr lang="ru-RU" dirty="0" smtClean="0"/>
              <a:t> у </a:t>
            </a:r>
            <a:r>
              <a:rPr lang="ru-RU" dirty="0" err="1" smtClean="0"/>
              <a:t>підліску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створюють</a:t>
            </a:r>
            <a:r>
              <a:rPr lang="ru-RU" dirty="0" smtClean="0"/>
              <a:t> </a:t>
            </a:r>
            <a:r>
              <a:rPr lang="ru-RU" dirty="0" err="1" smtClean="0"/>
              <a:t>сприятливі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для </a:t>
            </a:r>
            <a:r>
              <a:rPr lang="ru-RU" dirty="0" err="1" smtClean="0"/>
              <a:t>рослиноїдних</a:t>
            </a:r>
            <a:r>
              <a:rPr lang="ru-RU" dirty="0" smtClean="0"/>
              <a:t> диких </a:t>
            </a:r>
            <a:r>
              <a:rPr lang="ru-RU" dirty="0" err="1" smtClean="0"/>
              <a:t>тварин</a:t>
            </a:r>
            <a:r>
              <a:rPr lang="ru-RU" dirty="0" smtClean="0"/>
              <a:t>. </a:t>
            </a:r>
            <a:r>
              <a:rPr lang="ru-RU" dirty="0" err="1" smtClean="0"/>
              <a:t>Вище</a:t>
            </a:r>
            <a:r>
              <a:rPr lang="ru-RU" dirty="0" smtClean="0"/>
              <a:t> за </a:t>
            </a:r>
            <a:r>
              <a:rPr lang="ru-RU" dirty="0" err="1" smtClean="0"/>
              <a:t>лісовий</a:t>
            </a:r>
            <a:r>
              <a:rPr lang="ru-RU" dirty="0" smtClean="0"/>
              <a:t> пояс </a:t>
            </a:r>
            <a:r>
              <a:rPr lang="ru-RU" dirty="0" err="1" smtClean="0"/>
              <a:t>розташовані</a:t>
            </a:r>
            <a:r>
              <a:rPr lang="ru-RU" dirty="0" smtClean="0"/>
              <a:t> </a:t>
            </a:r>
            <a:r>
              <a:rPr lang="ru-RU" dirty="0" err="1" smtClean="0"/>
              <a:t>субальпійські</a:t>
            </a:r>
            <a:r>
              <a:rPr lang="ru-RU" dirty="0" smtClean="0"/>
              <a:t> луки – </a:t>
            </a:r>
            <a:r>
              <a:rPr lang="ru-RU" dirty="0" err="1" smtClean="0"/>
              <a:t>яйли</a:t>
            </a:r>
            <a:r>
              <a:rPr lang="ru-RU" dirty="0" smtClean="0"/>
              <a:t>: </a:t>
            </a:r>
            <a:r>
              <a:rPr lang="ru-RU" dirty="0" err="1" smtClean="0"/>
              <a:t>Байдарська</a:t>
            </a:r>
            <a:r>
              <a:rPr lang="ru-RU" dirty="0" smtClean="0"/>
              <a:t> (700 м), </a:t>
            </a:r>
            <a:r>
              <a:rPr lang="ru-RU" dirty="0" err="1" smtClean="0"/>
              <a:t>Ай-Петринська</a:t>
            </a:r>
            <a:r>
              <a:rPr lang="ru-RU" dirty="0" smtClean="0"/>
              <a:t> (1320 м), </a:t>
            </a:r>
            <a:r>
              <a:rPr lang="ru-RU" dirty="0" err="1" smtClean="0"/>
              <a:t>Ялтинська</a:t>
            </a:r>
            <a:r>
              <a:rPr lang="ru-RU" dirty="0" smtClean="0"/>
              <a:t> (1406 м), </a:t>
            </a:r>
            <a:r>
              <a:rPr lang="ru-RU" dirty="0" err="1" smtClean="0"/>
              <a:t>Нікітська</a:t>
            </a:r>
            <a:r>
              <a:rPr lang="ru-RU" dirty="0" smtClean="0"/>
              <a:t> (1340 м), </a:t>
            </a:r>
            <a:r>
              <a:rPr lang="ru-RU" dirty="0" err="1" smtClean="0"/>
              <a:t>Бабуганська</a:t>
            </a:r>
            <a:r>
              <a:rPr lang="ru-RU" dirty="0" smtClean="0"/>
              <a:t> (1500 м) та </a:t>
            </a:r>
            <a:r>
              <a:rPr lang="ru-RU" dirty="0" err="1" smtClean="0"/>
              <a:t>ін</a:t>
            </a:r>
            <a:r>
              <a:rPr lang="ru-RU" dirty="0" smtClean="0"/>
              <a:t>. На </a:t>
            </a:r>
            <a:r>
              <a:rPr lang="ru-RU" dirty="0" err="1" smtClean="0"/>
              <a:t>гірсько-лугових</a:t>
            </a:r>
            <a:r>
              <a:rPr lang="ru-RU" dirty="0" smtClean="0"/>
              <a:t> </a:t>
            </a:r>
            <a:r>
              <a:rPr lang="ru-RU" dirty="0" err="1" smtClean="0"/>
              <a:t>чорноземоподібних</a:t>
            </a:r>
            <a:r>
              <a:rPr lang="ru-RU" dirty="0" smtClean="0"/>
              <a:t> грунтах </a:t>
            </a:r>
            <a:r>
              <a:rPr lang="ru-RU" dirty="0" err="1" smtClean="0"/>
              <a:t>ростуть</a:t>
            </a:r>
            <a:r>
              <a:rPr lang="ru-RU" dirty="0" smtClean="0"/>
              <a:t> осока </a:t>
            </a:r>
            <a:r>
              <a:rPr lang="ru-RU" dirty="0" err="1" smtClean="0"/>
              <a:t>гірська</a:t>
            </a:r>
            <a:r>
              <a:rPr lang="ru-RU" dirty="0" smtClean="0"/>
              <a:t>, </a:t>
            </a:r>
            <a:r>
              <a:rPr lang="ru-RU" dirty="0" err="1" smtClean="0"/>
              <a:t>тимофіївка</a:t>
            </a:r>
            <a:r>
              <a:rPr lang="ru-RU" dirty="0" smtClean="0"/>
              <a:t> </a:t>
            </a:r>
            <a:r>
              <a:rPr lang="ru-RU" dirty="0" err="1" smtClean="0"/>
              <a:t>степова</a:t>
            </a:r>
            <a:r>
              <a:rPr lang="ru-RU" dirty="0" smtClean="0"/>
              <a:t>, </a:t>
            </a:r>
            <a:r>
              <a:rPr lang="ru-RU" dirty="0" err="1" smtClean="0"/>
              <a:t>фіалка</a:t>
            </a:r>
            <a:r>
              <a:rPr lang="ru-RU" dirty="0" smtClean="0"/>
              <a:t> </a:t>
            </a:r>
            <a:r>
              <a:rPr lang="ru-RU" dirty="0" err="1" smtClean="0"/>
              <a:t>альпійська</a:t>
            </a:r>
            <a:r>
              <a:rPr lang="ru-RU" dirty="0" smtClean="0"/>
              <a:t>, </a:t>
            </a:r>
            <a:r>
              <a:rPr lang="ru-RU" dirty="0" err="1" smtClean="0"/>
              <a:t>тонконіг</a:t>
            </a:r>
            <a:r>
              <a:rPr lang="ru-RU" dirty="0" smtClean="0"/>
              <a:t>, типчак та </a:t>
            </a:r>
            <a:r>
              <a:rPr lang="ru-RU" dirty="0" err="1" smtClean="0"/>
              <a:t>ін</a:t>
            </a:r>
            <a:r>
              <a:rPr lang="ru-RU" dirty="0" smtClean="0"/>
              <a:t>. У ландшафтах </a:t>
            </a:r>
            <a:r>
              <a:rPr lang="ru-RU" dirty="0" err="1" smtClean="0"/>
              <a:t>Кримського</a:t>
            </a:r>
            <a:r>
              <a:rPr lang="ru-RU" dirty="0" smtClean="0"/>
              <a:t> </a:t>
            </a:r>
            <a:r>
              <a:rPr lang="ru-RU" dirty="0" err="1" smtClean="0"/>
              <a:t>південного</a:t>
            </a:r>
            <a:r>
              <a:rPr lang="ru-RU" dirty="0" smtClean="0"/>
              <a:t> </a:t>
            </a:r>
            <a:r>
              <a:rPr lang="ru-RU" dirty="0" err="1" smtClean="0"/>
              <a:t>узбережжя</a:t>
            </a:r>
            <a:r>
              <a:rPr lang="ru-RU" dirty="0" smtClean="0"/>
              <a:t> </a:t>
            </a:r>
            <a:r>
              <a:rPr lang="ru-RU" dirty="0" err="1" smtClean="0"/>
              <a:t>домінують</a:t>
            </a:r>
            <a:r>
              <a:rPr lang="ru-RU" dirty="0" smtClean="0"/>
              <a:t> </a:t>
            </a:r>
            <a:r>
              <a:rPr lang="ru-RU" dirty="0" err="1" smtClean="0"/>
              <a:t>культурні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– виноградники, сади, </a:t>
            </a:r>
            <a:r>
              <a:rPr lang="ru-RU" dirty="0" err="1" smtClean="0"/>
              <a:t>тютюнові</a:t>
            </a:r>
            <a:r>
              <a:rPr lang="ru-RU" dirty="0" smtClean="0"/>
              <a:t> </a:t>
            </a:r>
            <a:r>
              <a:rPr lang="ru-RU" dirty="0" err="1" smtClean="0"/>
              <a:t>плантації</a:t>
            </a:r>
            <a:r>
              <a:rPr lang="ru-RU" dirty="0" smtClean="0"/>
              <a:t>, парки. </a:t>
            </a:r>
            <a:r>
              <a:rPr lang="ru-RU" dirty="0" err="1" smtClean="0"/>
              <a:t>Природні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сприятливі</a:t>
            </a:r>
            <a:r>
              <a:rPr lang="ru-RU" dirty="0" smtClean="0"/>
              <a:t> для </a:t>
            </a:r>
            <a:r>
              <a:rPr lang="ru-RU" dirty="0" err="1" smtClean="0"/>
              <a:t>вирощування</a:t>
            </a:r>
            <a:r>
              <a:rPr lang="ru-RU" dirty="0" smtClean="0"/>
              <a:t> винограду, </a:t>
            </a:r>
            <a:r>
              <a:rPr lang="ru-RU" dirty="0" err="1" smtClean="0"/>
              <a:t>ефіроолійних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плодових</a:t>
            </a:r>
            <a:r>
              <a:rPr lang="ru-RU" dirty="0" smtClean="0"/>
              <a:t> (</a:t>
            </a:r>
            <a:r>
              <a:rPr lang="ru-RU" dirty="0" err="1" smtClean="0"/>
              <a:t>яблунь</a:t>
            </a:r>
            <a:r>
              <a:rPr lang="ru-RU" dirty="0" smtClean="0"/>
              <a:t>, груш, </a:t>
            </a:r>
            <a:r>
              <a:rPr lang="ru-RU" dirty="0" err="1" smtClean="0"/>
              <a:t>абрикосів</a:t>
            </a:r>
            <a:r>
              <a:rPr lang="ru-RU" dirty="0" smtClean="0"/>
              <a:t>, </a:t>
            </a:r>
            <a:r>
              <a:rPr lang="ru-RU" dirty="0" err="1" smtClean="0"/>
              <a:t>персиків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 </a:t>
            </a:r>
          </a:p>
          <a:p>
            <a:pPr algn="just"/>
            <a:r>
              <a:rPr lang="ru-RU" dirty="0" err="1" smtClean="0"/>
              <a:t>Рельєф</a:t>
            </a:r>
            <a:r>
              <a:rPr lang="ru-RU" dirty="0" smtClean="0"/>
              <a:t> </a:t>
            </a:r>
            <a:r>
              <a:rPr lang="ru-RU" dirty="0" err="1" smtClean="0"/>
              <a:t>східної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узбережжя</a:t>
            </a:r>
            <a:r>
              <a:rPr lang="ru-RU" dirty="0" smtClean="0"/>
              <a:t> </a:t>
            </a:r>
            <a:r>
              <a:rPr lang="ru-RU" dirty="0" err="1" smtClean="0"/>
              <a:t>відзначається</a:t>
            </a:r>
            <a:r>
              <a:rPr lang="ru-RU" dirty="0" smtClean="0"/>
              <a:t> </a:t>
            </a:r>
            <a:r>
              <a:rPr lang="ru-RU" dirty="0" err="1" smtClean="0"/>
              <a:t>чергуванням</a:t>
            </a:r>
            <a:r>
              <a:rPr lang="ru-RU" dirty="0" smtClean="0"/>
              <a:t> невеликих </a:t>
            </a:r>
            <a:r>
              <a:rPr lang="ru-RU" dirty="0" err="1" smtClean="0"/>
              <a:t>гірських</a:t>
            </a:r>
            <a:r>
              <a:rPr lang="ru-RU" dirty="0" smtClean="0"/>
              <a:t> </a:t>
            </a:r>
            <a:r>
              <a:rPr lang="ru-RU" dirty="0" err="1" smtClean="0"/>
              <a:t>масивів</a:t>
            </a:r>
            <a:r>
              <a:rPr lang="ru-RU" dirty="0" smtClean="0"/>
              <a:t> (</a:t>
            </a:r>
            <a:r>
              <a:rPr lang="ru-RU" dirty="0" err="1" smtClean="0"/>
              <a:t>Сокіл</a:t>
            </a:r>
            <a:r>
              <a:rPr lang="ru-RU" dirty="0" smtClean="0"/>
              <a:t>, </a:t>
            </a:r>
            <a:r>
              <a:rPr lang="ru-RU" dirty="0" err="1" smtClean="0"/>
              <a:t>Перчем</a:t>
            </a:r>
            <a:r>
              <a:rPr lang="ru-RU" dirty="0" smtClean="0"/>
              <a:t>, </a:t>
            </a:r>
            <a:r>
              <a:rPr lang="ru-RU" dirty="0" err="1" smtClean="0"/>
              <a:t>Алчак</a:t>
            </a:r>
            <a:r>
              <a:rPr lang="ru-RU" dirty="0" smtClean="0"/>
              <a:t>, </a:t>
            </a:r>
            <a:r>
              <a:rPr lang="ru-RU" dirty="0" err="1" smtClean="0"/>
              <a:t>Меганом</a:t>
            </a:r>
            <a:r>
              <a:rPr lang="ru-RU" dirty="0" smtClean="0"/>
              <a:t>, </a:t>
            </a:r>
            <a:r>
              <a:rPr lang="ru-RU" dirty="0" err="1" smtClean="0"/>
              <a:t>Толкуцький</a:t>
            </a:r>
            <a:r>
              <a:rPr lang="ru-RU" dirty="0" smtClean="0"/>
              <a:t>)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розташованими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 низинами (</a:t>
            </a:r>
            <a:r>
              <a:rPr lang="ru-RU" dirty="0" err="1" smtClean="0"/>
              <a:t>Садацька</a:t>
            </a:r>
            <a:r>
              <a:rPr lang="ru-RU" dirty="0" smtClean="0"/>
              <a:t>, </a:t>
            </a:r>
            <a:r>
              <a:rPr lang="ru-RU" dirty="0" err="1" smtClean="0"/>
              <a:t>Сонячна</a:t>
            </a:r>
            <a:r>
              <a:rPr lang="ru-RU" dirty="0" smtClean="0"/>
              <a:t> Долина, </a:t>
            </a:r>
            <a:r>
              <a:rPr lang="ru-RU" dirty="0" err="1" smtClean="0"/>
              <a:t>Новосвітська</a:t>
            </a:r>
            <a:r>
              <a:rPr lang="ru-RU" dirty="0" smtClean="0"/>
              <a:t>, </a:t>
            </a:r>
            <a:r>
              <a:rPr lang="ru-RU" dirty="0" err="1" smtClean="0"/>
              <a:t>Меганомська</a:t>
            </a:r>
            <a:r>
              <a:rPr lang="ru-RU" dirty="0" smtClean="0"/>
              <a:t>), </a:t>
            </a:r>
            <a:r>
              <a:rPr lang="ru-RU" dirty="0" err="1" smtClean="0"/>
              <a:t>мисами</a:t>
            </a:r>
            <a:r>
              <a:rPr lang="ru-RU" dirty="0" smtClean="0"/>
              <a:t> та невеликими бухтами. </a:t>
            </a:r>
            <a:r>
              <a:rPr lang="ru-RU" dirty="0" err="1" smtClean="0"/>
              <a:t>Гірські</a:t>
            </a:r>
            <a:r>
              <a:rPr lang="ru-RU" dirty="0" smtClean="0"/>
              <a:t> </a:t>
            </a:r>
            <a:r>
              <a:rPr lang="ru-RU" dirty="0" err="1" smtClean="0"/>
              <a:t>схили</a:t>
            </a:r>
            <a:r>
              <a:rPr lang="ru-RU" dirty="0" smtClean="0"/>
              <a:t> </a:t>
            </a:r>
            <a:r>
              <a:rPr lang="ru-RU" dirty="0" err="1" smtClean="0"/>
              <a:t>прорізані</a:t>
            </a:r>
            <a:r>
              <a:rPr lang="ru-RU" dirty="0" smtClean="0"/>
              <a:t> </a:t>
            </a:r>
            <a:r>
              <a:rPr lang="ru-RU" dirty="0" err="1" smtClean="0"/>
              <a:t>глибокими</a:t>
            </a:r>
            <a:r>
              <a:rPr lang="ru-RU" dirty="0" smtClean="0"/>
              <a:t> долинами </a:t>
            </a:r>
            <a:r>
              <a:rPr lang="ru-RU" dirty="0" err="1" smtClean="0"/>
              <a:t>рік</a:t>
            </a:r>
            <a:r>
              <a:rPr lang="ru-RU" dirty="0" smtClean="0"/>
              <a:t> </a:t>
            </a:r>
            <a:r>
              <a:rPr lang="ru-RU" dirty="0" err="1" smtClean="0"/>
              <a:t>Альма</a:t>
            </a:r>
            <a:r>
              <a:rPr lang="ru-RU" dirty="0" smtClean="0"/>
              <a:t>, </a:t>
            </a:r>
            <a:r>
              <a:rPr lang="ru-RU" dirty="0" err="1" smtClean="0"/>
              <a:t>Кача</a:t>
            </a:r>
            <a:r>
              <a:rPr lang="ru-RU" dirty="0" smtClean="0"/>
              <a:t>, </a:t>
            </a:r>
            <a:r>
              <a:rPr lang="ru-RU" dirty="0" err="1" smtClean="0"/>
              <a:t>Авунда</a:t>
            </a:r>
            <a:r>
              <a:rPr lang="ru-RU" dirty="0" smtClean="0"/>
              <a:t>, Бистра. У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заповідниках</a:t>
            </a:r>
            <a:r>
              <a:rPr lang="ru-RU" dirty="0" smtClean="0"/>
              <a:t> – </a:t>
            </a:r>
            <a:r>
              <a:rPr lang="ru-RU" dirty="0" err="1" smtClean="0"/>
              <a:t>Кримському</a:t>
            </a:r>
            <a:r>
              <a:rPr lang="ru-RU" dirty="0" smtClean="0"/>
              <a:t>, </a:t>
            </a:r>
            <a:r>
              <a:rPr lang="ru-RU" dirty="0" err="1" smtClean="0"/>
              <a:t>Карадагському</a:t>
            </a:r>
            <a:r>
              <a:rPr lang="ru-RU" dirty="0" smtClean="0"/>
              <a:t>, </a:t>
            </a:r>
            <a:r>
              <a:rPr lang="ru-RU" dirty="0" err="1" smtClean="0"/>
              <a:t>Ялтинському</a:t>
            </a:r>
            <a:r>
              <a:rPr lang="ru-RU" dirty="0" smtClean="0"/>
              <a:t> </a:t>
            </a:r>
            <a:r>
              <a:rPr lang="ru-RU" dirty="0" err="1" smtClean="0"/>
              <a:t>гірсько-лісовому</a:t>
            </a:r>
            <a:r>
              <a:rPr lang="ru-RU" dirty="0" smtClean="0"/>
              <a:t>, </a:t>
            </a:r>
            <a:r>
              <a:rPr lang="ru-RU" dirty="0" err="1" smtClean="0"/>
              <a:t>Мис</a:t>
            </a:r>
            <a:r>
              <a:rPr lang="ru-RU" dirty="0" smtClean="0"/>
              <a:t>, </a:t>
            </a:r>
            <a:r>
              <a:rPr lang="ru-RU" dirty="0" err="1" smtClean="0"/>
              <a:t>Мартьян</a:t>
            </a:r>
            <a:r>
              <a:rPr lang="ru-RU" dirty="0" smtClean="0"/>
              <a:t> </a:t>
            </a:r>
            <a:r>
              <a:rPr lang="ru-RU" dirty="0" err="1" smtClean="0"/>
              <a:t>охороняються</a:t>
            </a:r>
            <a:r>
              <a:rPr lang="ru-RU" dirty="0" smtClean="0"/>
              <a:t> </a:t>
            </a:r>
            <a:r>
              <a:rPr lang="ru-RU" dirty="0" err="1" smtClean="0"/>
              <a:t>унікальна</a:t>
            </a:r>
            <a:r>
              <a:rPr lang="ru-RU" dirty="0" smtClean="0"/>
              <a:t> </a:t>
            </a:r>
            <a:r>
              <a:rPr lang="ru-RU" dirty="0" err="1" smtClean="0"/>
              <a:t>рослинність</a:t>
            </a:r>
            <a:r>
              <a:rPr lang="ru-RU" dirty="0" smtClean="0"/>
              <a:t> (</a:t>
            </a:r>
            <a:r>
              <a:rPr lang="ru-RU" dirty="0" err="1" smtClean="0"/>
              <a:t>ліси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сосни </a:t>
            </a:r>
            <a:r>
              <a:rPr lang="ru-RU" dirty="0" err="1" smtClean="0"/>
              <a:t>кримської</a:t>
            </a:r>
            <a:r>
              <a:rPr lang="ru-RU" dirty="0" smtClean="0"/>
              <a:t>, бука, дуба, </a:t>
            </a:r>
            <a:r>
              <a:rPr lang="ru-RU" dirty="0" err="1" smtClean="0"/>
              <a:t>реліктові</a:t>
            </a:r>
            <a:r>
              <a:rPr lang="ru-RU" dirty="0" smtClean="0"/>
              <a:t> дерева </a:t>
            </a:r>
            <a:r>
              <a:rPr lang="ru-RU" dirty="0" err="1" smtClean="0"/>
              <a:t>тощо</a:t>
            </a:r>
            <a:r>
              <a:rPr lang="ru-RU" dirty="0" smtClean="0"/>
              <a:t>) та </a:t>
            </a:r>
            <a:r>
              <a:rPr lang="ru-RU" dirty="0" err="1" smtClean="0"/>
              <a:t>мисливська</a:t>
            </a:r>
            <a:r>
              <a:rPr lang="ru-RU" dirty="0" smtClean="0"/>
              <a:t> фауна (олень </a:t>
            </a:r>
            <a:r>
              <a:rPr lang="ru-RU" dirty="0" err="1" smtClean="0"/>
              <a:t>благородний</a:t>
            </a:r>
            <a:r>
              <a:rPr lang="ru-RU" dirty="0" smtClean="0"/>
              <a:t>, </a:t>
            </a:r>
            <a:r>
              <a:rPr lang="ru-RU" dirty="0" err="1" smtClean="0"/>
              <a:t>свиня</a:t>
            </a:r>
            <a:r>
              <a:rPr lang="ru-RU" dirty="0" smtClean="0"/>
              <a:t> дика, </a:t>
            </a:r>
            <a:r>
              <a:rPr lang="ru-RU" dirty="0" err="1" smtClean="0"/>
              <a:t>козуля</a:t>
            </a:r>
            <a:r>
              <a:rPr lang="ru-RU" dirty="0" smtClean="0"/>
              <a:t>, </a:t>
            </a:r>
            <a:r>
              <a:rPr lang="ru-RU" dirty="0" err="1" smtClean="0"/>
              <a:t>акліматизовані</a:t>
            </a:r>
            <a:r>
              <a:rPr lang="ru-RU" dirty="0" smtClean="0"/>
              <a:t> </a:t>
            </a:r>
            <a:r>
              <a:rPr lang="ru-RU" dirty="0" err="1" smtClean="0"/>
              <a:t>алтайська</a:t>
            </a:r>
            <a:r>
              <a:rPr lang="ru-RU" dirty="0" smtClean="0"/>
              <a:t> </a:t>
            </a:r>
            <a:r>
              <a:rPr lang="ru-RU" dirty="0" err="1" smtClean="0"/>
              <a:t>білка</a:t>
            </a:r>
            <a:r>
              <a:rPr lang="ru-RU" dirty="0" smtClean="0"/>
              <a:t> та </a:t>
            </a:r>
            <a:r>
              <a:rPr lang="ru-RU" dirty="0" err="1" smtClean="0"/>
              <a:t>корсиканський</a:t>
            </a:r>
            <a:r>
              <a:rPr lang="ru-RU" dirty="0" smtClean="0"/>
              <a:t> муфлон).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err="1" smtClean="0"/>
              <a:t>Лісомисливська</a:t>
            </a:r>
            <a:r>
              <a:rPr lang="ru-RU" sz="1600" b="1" dirty="0" smtClean="0"/>
              <a:t> зона Карпат </a:t>
            </a:r>
            <a:r>
              <a:rPr lang="ru-RU" sz="1600" dirty="0" err="1" smtClean="0"/>
              <a:t>займає</a:t>
            </a:r>
            <a:r>
              <a:rPr lang="ru-RU" sz="1600" dirty="0" smtClean="0"/>
              <a:t> всю </a:t>
            </a:r>
            <a:r>
              <a:rPr lang="ru-RU" sz="1600" dirty="0" err="1" smtClean="0"/>
              <a:t>Закарпатську</a:t>
            </a:r>
            <a:r>
              <a:rPr lang="ru-RU" sz="1600" dirty="0" smtClean="0"/>
              <a:t> область та </a:t>
            </a:r>
            <a:r>
              <a:rPr lang="ru-RU" sz="1600" dirty="0" err="1" smtClean="0"/>
              <a:t>частину</a:t>
            </a:r>
            <a:r>
              <a:rPr lang="ru-RU" sz="1600" dirty="0" smtClean="0"/>
              <a:t> </a:t>
            </a:r>
            <a:r>
              <a:rPr lang="ru-RU" sz="1600" dirty="0" err="1" smtClean="0"/>
              <a:t>Івано-Франківської</a:t>
            </a:r>
            <a:r>
              <a:rPr lang="ru-RU" sz="1600" dirty="0" smtClean="0"/>
              <a:t>, </a:t>
            </a:r>
            <a:r>
              <a:rPr lang="ru-RU" sz="1600" dirty="0" err="1" smtClean="0"/>
              <a:t>Львівської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Чернівецької</a:t>
            </a:r>
            <a:r>
              <a:rPr lang="ru-RU" sz="1600" dirty="0" smtClean="0"/>
              <a:t> областей.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загальної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лісів</a:t>
            </a:r>
            <a:r>
              <a:rPr lang="ru-RU" sz="1600" dirty="0" smtClean="0"/>
              <a:t> Карпат (813 тис. га) </a:t>
            </a:r>
            <a:r>
              <a:rPr lang="ru-RU" sz="1600" dirty="0" err="1" smtClean="0"/>
              <a:t>високопродуктивні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52 %, </a:t>
            </a:r>
            <a:r>
              <a:rPr lang="ru-RU" sz="1600" dirty="0" err="1" smtClean="0"/>
              <a:t>середньопродуктивні</a:t>
            </a:r>
            <a:r>
              <a:rPr lang="ru-RU" sz="1600" dirty="0" smtClean="0"/>
              <a:t> – 40 %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низькопродуктивні</a:t>
            </a:r>
            <a:r>
              <a:rPr lang="ru-RU" sz="1600" dirty="0" smtClean="0"/>
              <a:t> – 8 %. До </a:t>
            </a:r>
            <a:r>
              <a:rPr lang="ru-RU" sz="1600" dirty="0" err="1" smtClean="0"/>
              <a:t>високопродуктивних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належать </a:t>
            </a:r>
            <a:r>
              <a:rPr lang="ru-RU" sz="1600" dirty="0" err="1" smtClean="0"/>
              <a:t>міжлісові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біловуснико-кострицеві</a:t>
            </a:r>
            <a:r>
              <a:rPr lang="ru-RU" sz="1600" dirty="0" smtClean="0"/>
              <a:t> луки, на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запаси трав </a:t>
            </a:r>
            <a:r>
              <a:rPr lang="ru-RU" sz="1600" dirty="0" err="1" smtClean="0"/>
              <a:t>сягають</a:t>
            </a:r>
            <a:r>
              <a:rPr lang="ru-RU" sz="1600" dirty="0" smtClean="0"/>
              <a:t> 14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У тому </a:t>
            </a:r>
            <a:r>
              <a:rPr lang="ru-RU" sz="1600" dirty="0" err="1" smtClean="0"/>
              <a:t>числі</a:t>
            </a:r>
            <a:r>
              <a:rPr lang="ru-RU" sz="1600" dirty="0" smtClean="0"/>
              <a:t> </a:t>
            </a:r>
            <a:r>
              <a:rPr lang="ru-RU" sz="1600" dirty="0" err="1" smtClean="0"/>
              <a:t>злаків</a:t>
            </a:r>
            <a:r>
              <a:rPr lang="ru-RU" sz="1600" dirty="0" smtClean="0"/>
              <a:t> – 22,1 %, </a:t>
            </a:r>
            <a:r>
              <a:rPr lang="ru-RU" sz="1600" dirty="0" err="1" smtClean="0"/>
              <a:t>бобових</a:t>
            </a:r>
            <a:r>
              <a:rPr lang="ru-RU" sz="1600" dirty="0" smtClean="0"/>
              <a:t> – 2 </a:t>
            </a:r>
            <a:r>
              <a:rPr lang="ru-RU" sz="1600" dirty="0" err="1" smtClean="0"/>
              <a:t>види</a:t>
            </a:r>
            <a:r>
              <a:rPr lang="ru-RU" sz="1600" dirty="0" smtClean="0"/>
              <a:t> (12 %),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– 12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 (68 %). В молодняках </a:t>
            </a:r>
            <a:r>
              <a:rPr lang="ru-RU" sz="1600" dirty="0" err="1" smtClean="0"/>
              <a:t>віком</a:t>
            </a:r>
            <a:r>
              <a:rPr lang="ru-RU" sz="1600" dirty="0" smtClean="0"/>
              <a:t> до 30 </a:t>
            </a:r>
            <a:r>
              <a:rPr lang="ru-RU" sz="1600" dirty="0" err="1" smtClean="0"/>
              <a:t>років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зімкненістю</a:t>
            </a:r>
            <a:r>
              <a:rPr lang="ru-RU" sz="1600" dirty="0" smtClean="0"/>
              <a:t> крон 0,3 – 0,6 запаси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– </a:t>
            </a:r>
            <a:r>
              <a:rPr lang="ru-RU" sz="1600" dirty="0" err="1" smtClean="0"/>
              <a:t>близько</a:t>
            </a:r>
            <a:r>
              <a:rPr lang="ru-RU" sz="1600" dirty="0" smtClean="0"/>
              <a:t> 22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трав’яних</a:t>
            </a:r>
            <a:r>
              <a:rPr lang="ru-RU" sz="1600" dirty="0" smtClean="0"/>
              <a:t> – 7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У </a:t>
            </a:r>
            <a:r>
              <a:rPr lang="ru-RU" sz="1600" dirty="0" err="1" smtClean="0"/>
              <a:t>трав’яному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ярусі</a:t>
            </a:r>
            <a:r>
              <a:rPr lang="ru-RU" sz="1600" dirty="0" smtClean="0"/>
              <a:t> </a:t>
            </a:r>
            <a:r>
              <a:rPr lang="ru-RU" sz="1600" dirty="0" err="1" smtClean="0"/>
              <a:t>злаків</a:t>
            </a:r>
            <a:r>
              <a:rPr lang="ru-RU" sz="1600" dirty="0" smtClean="0"/>
              <a:t> 26 %, </a:t>
            </a:r>
            <a:r>
              <a:rPr lang="ru-RU" sz="1600" dirty="0" err="1" smtClean="0"/>
              <a:t>переважають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куничник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щучник</a:t>
            </a:r>
            <a:r>
              <a:rPr lang="ru-RU" sz="1600" dirty="0" smtClean="0"/>
              <a:t>, </a:t>
            </a:r>
            <a:r>
              <a:rPr lang="ru-RU" sz="1600" dirty="0" err="1" smtClean="0"/>
              <a:t>бобових</a:t>
            </a:r>
            <a:r>
              <a:rPr lang="ru-RU" sz="1600" dirty="0" smtClean="0"/>
              <a:t> 2 % (</a:t>
            </a:r>
            <a:r>
              <a:rPr lang="ru-RU" sz="1600" dirty="0" err="1" smtClean="0"/>
              <a:t>конюшина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повзуча</a:t>
            </a:r>
            <a:r>
              <a:rPr lang="ru-RU" sz="1600" dirty="0" smtClean="0"/>
              <a:t>, осоки </a:t>
            </a:r>
            <a:r>
              <a:rPr lang="ru-RU" sz="1600" dirty="0" err="1" smtClean="0"/>
              <a:t>і</a:t>
            </a:r>
            <a:r>
              <a:rPr lang="ru-RU" sz="1600" dirty="0" smtClean="0"/>
              <a:t> ситник </a:t>
            </a:r>
            <a:r>
              <a:rPr lang="ru-RU" sz="1600" dirty="0" err="1" smtClean="0"/>
              <a:t>тридільний</a:t>
            </a:r>
            <a:r>
              <a:rPr lang="ru-RU" sz="1600" dirty="0" smtClean="0"/>
              <a:t>, осока </a:t>
            </a:r>
            <a:r>
              <a:rPr lang="ru-RU" sz="1600" dirty="0" err="1" smtClean="0"/>
              <a:t>зігнена</a:t>
            </a:r>
            <a:r>
              <a:rPr lang="ru-RU" sz="1600" dirty="0" smtClean="0"/>
              <a:t>, </a:t>
            </a:r>
            <a:r>
              <a:rPr lang="ru-RU" sz="1600" dirty="0" err="1" smtClean="0"/>
              <a:t>осока</a:t>
            </a:r>
            <a:r>
              <a:rPr lang="ru-RU" sz="1600" dirty="0" smtClean="0"/>
              <a:t> </a:t>
            </a:r>
            <a:r>
              <a:rPr lang="ru-RU" sz="1600" dirty="0" err="1" smtClean="0"/>
              <a:t>вічнозелена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.); </a:t>
            </a:r>
            <a:r>
              <a:rPr lang="ru-RU" sz="1600" dirty="0" err="1" smtClean="0"/>
              <a:t>найбільшу</a:t>
            </a:r>
            <a:r>
              <a:rPr lang="ru-RU" sz="1600" dirty="0" smtClean="0"/>
              <a:t> питому вагу </a:t>
            </a:r>
            <a:r>
              <a:rPr lang="ru-RU" sz="1600" dirty="0" err="1" smtClean="0"/>
              <a:t>має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(до 69 %), в </a:t>
            </a:r>
            <a:r>
              <a:rPr lang="ru-RU" sz="1600" dirty="0" err="1" smtClean="0"/>
              <a:t>якому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домінують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звіробій</a:t>
            </a:r>
            <a:r>
              <a:rPr lang="ru-RU" sz="1600" dirty="0" smtClean="0"/>
              <a:t>, </a:t>
            </a:r>
            <a:r>
              <a:rPr lang="ru-RU" sz="1600" dirty="0" err="1" smtClean="0"/>
              <a:t>зірочник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лісовий</a:t>
            </a:r>
            <a:r>
              <a:rPr lang="ru-RU" sz="1600" dirty="0" smtClean="0"/>
              <a:t>, зеленчук </a:t>
            </a:r>
            <a:r>
              <a:rPr lang="ru-RU" sz="1600" dirty="0" err="1" smtClean="0"/>
              <a:t>жовтий</a:t>
            </a:r>
            <a:r>
              <a:rPr lang="ru-RU" sz="1600" dirty="0" smtClean="0"/>
              <a:t>, купена </a:t>
            </a:r>
            <a:r>
              <a:rPr lang="ru-RU" sz="1600" dirty="0" err="1" smtClean="0"/>
              <a:t>лікарська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 </a:t>
            </a:r>
            <a:r>
              <a:rPr lang="ru-RU" sz="1600" dirty="0" err="1" smtClean="0"/>
              <a:t>Деревно-чагарникові</a:t>
            </a:r>
            <a:r>
              <a:rPr lang="ru-RU" sz="1600" dirty="0" smtClean="0"/>
              <a:t> корми </a:t>
            </a:r>
            <a:r>
              <a:rPr lang="ru-RU" sz="1600" dirty="0" err="1" smtClean="0"/>
              <a:t>представлені</a:t>
            </a:r>
            <a:r>
              <a:rPr lang="ru-RU" sz="1600" dirty="0" smtClean="0"/>
              <a:t> в молодняках 4 видами (крушина, береза, бук, </a:t>
            </a:r>
            <a:r>
              <a:rPr lang="ru-RU" sz="1600" dirty="0" err="1" smtClean="0"/>
              <a:t>ліщина</a:t>
            </a:r>
            <a:r>
              <a:rPr lang="ru-RU" sz="1600" dirty="0" smtClean="0"/>
              <a:t>). На </a:t>
            </a:r>
            <a:r>
              <a:rPr lang="ru-RU" sz="1600" dirty="0" err="1" smtClean="0"/>
              <a:t>зрубах</a:t>
            </a:r>
            <a:r>
              <a:rPr lang="ru-RU" sz="1600" dirty="0" smtClean="0"/>
              <a:t> запаси </a:t>
            </a:r>
            <a:r>
              <a:rPr lang="ru-RU" sz="1600" dirty="0" err="1" smtClean="0"/>
              <a:t>трав’яних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11 – 12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– до 25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</a:t>
            </a:r>
            <a:r>
              <a:rPr lang="ru-RU" sz="1600" dirty="0" err="1" smtClean="0"/>
              <a:t>Трав’яниста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зрубів</a:t>
            </a:r>
            <a:r>
              <a:rPr lang="ru-RU" sz="1600" dirty="0" smtClean="0"/>
              <a:t> </a:t>
            </a:r>
            <a:r>
              <a:rPr lang="ru-RU" sz="1600" dirty="0" err="1" smtClean="0"/>
              <a:t>включає</a:t>
            </a:r>
            <a:r>
              <a:rPr lang="ru-RU" sz="1600" dirty="0" smtClean="0"/>
              <a:t> 12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,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52 % </a:t>
            </a:r>
            <a:r>
              <a:rPr lang="ru-RU" sz="1600" dirty="0" err="1" smtClean="0"/>
              <a:t>злаків</a:t>
            </a:r>
            <a:r>
              <a:rPr lang="ru-RU" sz="1600" dirty="0" smtClean="0"/>
              <a:t>, 1 % </a:t>
            </a:r>
            <a:r>
              <a:rPr lang="ru-RU" sz="1600" dirty="0" err="1" smtClean="0"/>
              <a:t>бобових</a:t>
            </a:r>
            <a:r>
              <a:rPr lang="ru-RU" sz="1600" dirty="0" smtClean="0"/>
              <a:t>, </a:t>
            </a:r>
            <a:r>
              <a:rPr lang="ru-RU" sz="1600" dirty="0" err="1" smtClean="0"/>
              <a:t>багато</a:t>
            </a:r>
            <a:r>
              <a:rPr lang="ru-RU" sz="1600" dirty="0" smtClean="0"/>
              <a:t> </a:t>
            </a:r>
            <a:r>
              <a:rPr lang="ru-RU" sz="1600" dirty="0" err="1" smtClean="0"/>
              <a:t>ситників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осок – 30 %,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(22 %) </a:t>
            </a:r>
            <a:r>
              <a:rPr lang="ru-RU" sz="1600" dirty="0" err="1" smtClean="0"/>
              <a:t>представлене</a:t>
            </a:r>
            <a:r>
              <a:rPr lang="ru-RU" sz="1600" dirty="0" smtClean="0"/>
              <a:t> 8 видами (орляк, </a:t>
            </a:r>
            <a:r>
              <a:rPr lang="ru-RU" sz="1600" dirty="0" err="1" smtClean="0"/>
              <a:t>яглиця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звичайна</a:t>
            </a:r>
            <a:r>
              <a:rPr lang="ru-RU" sz="1600" dirty="0" smtClean="0"/>
              <a:t>, анемона </a:t>
            </a:r>
            <a:r>
              <a:rPr lang="ru-RU" sz="1600" dirty="0" err="1" smtClean="0"/>
              <a:t>дібровна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.). </a:t>
            </a:r>
            <a:r>
              <a:rPr lang="ru-RU" sz="1600" dirty="0" err="1" smtClean="0"/>
              <a:t>Деревно-чагарникові</a:t>
            </a:r>
            <a:r>
              <a:rPr lang="ru-RU" sz="1600" dirty="0" smtClean="0"/>
              <a:t> корми </a:t>
            </a:r>
            <a:r>
              <a:rPr lang="ru-RU" sz="1600" dirty="0" err="1" smtClean="0"/>
              <a:t>включають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здебільшого</a:t>
            </a:r>
            <a:r>
              <a:rPr lang="ru-RU" sz="1600" dirty="0" smtClean="0"/>
              <a:t> 5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: </a:t>
            </a:r>
            <a:r>
              <a:rPr lang="ru-RU" sz="1600" dirty="0" err="1" smtClean="0"/>
              <a:t>смереку</a:t>
            </a:r>
            <a:r>
              <a:rPr lang="ru-RU" sz="1600" dirty="0" smtClean="0"/>
              <a:t> (29 %), </a:t>
            </a:r>
            <a:r>
              <a:rPr lang="ru-RU" sz="1600" dirty="0" err="1" smtClean="0"/>
              <a:t>чорницю</a:t>
            </a:r>
            <a:r>
              <a:rPr lang="ru-RU" sz="1600" dirty="0" smtClean="0"/>
              <a:t> (31 %), </a:t>
            </a:r>
            <a:r>
              <a:rPr lang="ru-RU" sz="1600" dirty="0" err="1" smtClean="0"/>
              <a:t>горобину</a:t>
            </a:r>
            <a:r>
              <a:rPr lang="ru-RU" sz="1600" dirty="0" smtClean="0"/>
              <a:t> (19 %), малину (12 %), бук (9 %). </a:t>
            </a:r>
            <a:r>
              <a:rPr lang="ru-RU" sz="1600" dirty="0" err="1" smtClean="0"/>
              <a:t>Середньопродуктивні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включають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середньовічні</a:t>
            </a:r>
            <a:r>
              <a:rPr lang="ru-RU" sz="1600" dirty="0" smtClean="0"/>
              <a:t> </a:t>
            </a:r>
            <a:r>
              <a:rPr lang="ru-RU" sz="1600" dirty="0" err="1" smtClean="0"/>
              <a:t>букові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мішані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хвойні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ліси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зімкненістю</a:t>
            </a:r>
            <a:r>
              <a:rPr lang="ru-RU" sz="1600" dirty="0" smtClean="0"/>
              <a:t> крон 0,7 – 0,8. У </a:t>
            </a:r>
            <a:r>
              <a:rPr lang="ru-RU" sz="1600" dirty="0" err="1" smtClean="0"/>
              <a:t>букових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лісах</a:t>
            </a:r>
            <a:r>
              <a:rPr lang="ru-RU" sz="1600" dirty="0" smtClean="0"/>
              <a:t> 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сягають</a:t>
            </a:r>
            <a:r>
              <a:rPr lang="ru-RU" sz="1600" dirty="0" smtClean="0"/>
              <a:t> 5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деревночагарникових</a:t>
            </a:r>
            <a:r>
              <a:rPr lang="ru-RU" sz="1600" dirty="0" smtClean="0"/>
              <a:t> – 8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У </a:t>
            </a:r>
            <a:r>
              <a:rPr lang="ru-RU" sz="1600" dirty="0" err="1" smtClean="0"/>
              <a:t>травостої</a:t>
            </a:r>
            <a:r>
              <a:rPr lang="ru-RU" sz="1600" dirty="0" smtClean="0"/>
              <a:t> злаки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21 %, </a:t>
            </a:r>
            <a:r>
              <a:rPr lang="ru-RU" sz="1600" dirty="0" err="1" smtClean="0"/>
              <a:t>осики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ситники – 2 %,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– 77 %. За </a:t>
            </a:r>
            <a:r>
              <a:rPr lang="ru-RU" sz="1600" dirty="0" err="1" smtClean="0"/>
              <a:t>масою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злаків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переважає</a:t>
            </a:r>
            <a:r>
              <a:rPr lang="ru-RU" sz="1600" dirty="0" smtClean="0"/>
              <a:t> </a:t>
            </a:r>
            <a:r>
              <a:rPr lang="ru-RU" sz="1600" dirty="0" err="1" smtClean="0"/>
              <a:t>мітлиця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біла</a:t>
            </a:r>
            <a:r>
              <a:rPr lang="ru-RU" sz="1600" dirty="0" smtClean="0"/>
              <a:t>,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ситників</a:t>
            </a:r>
            <a:r>
              <a:rPr lang="ru-RU" sz="1600" dirty="0" smtClean="0"/>
              <a:t> – осока </a:t>
            </a:r>
            <a:r>
              <a:rPr lang="ru-RU" sz="1600" dirty="0" err="1" smtClean="0"/>
              <a:t>трясучкоподібна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осока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звичайна</a:t>
            </a:r>
            <a:r>
              <a:rPr lang="ru-RU" sz="1600" dirty="0" smtClean="0"/>
              <a:t>,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– анемона </a:t>
            </a:r>
            <a:r>
              <a:rPr lang="ru-RU" sz="1600" dirty="0" err="1" smtClean="0"/>
              <a:t>дібровна</a:t>
            </a:r>
            <a:r>
              <a:rPr lang="ru-RU" sz="1600" dirty="0" smtClean="0"/>
              <a:t>, орляк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папороть</a:t>
            </a:r>
            <a:r>
              <a:rPr lang="ru-RU" sz="1600" dirty="0" smtClean="0"/>
              <a:t> </a:t>
            </a:r>
            <a:r>
              <a:rPr lang="ru-RU" sz="1600" dirty="0" err="1" smtClean="0"/>
              <a:t>чоловіча</a:t>
            </a:r>
            <a:r>
              <a:rPr lang="ru-RU" sz="1600" dirty="0" smtClean="0"/>
              <a:t>. </a:t>
            </a:r>
            <a:r>
              <a:rPr lang="ru-RU" sz="1600" dirty="0" err="1" smtClean="0"/>
              <a:t>Деревно-чагарникові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представлені</a:t>
            </a:r>
            <a:r>
              <a:rPr lang="ru-RU" sz="1600" dirty="0" smtClean="0"/>
              <a:t> 4 видами: </a:t>
            </a:r>
            <a:r>
              <a:rPr lang="ru-RU" sz="1600" dirty="0" err="1" smtClean="0"/>
              <a:t>ліщина</a:t>
            </a:r>
            <a:r>
              <a:rPr lang="ru-RU" sz="1600" dirty="0" smtClean="0"/>
              <a:t> (53 %) та </a:t>
            </a:r>
            <a:r>
              <a:rPr lang="ru-RU" sz="1600" dirty="0" err="1" smtClean="0"/>
              <a:t>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види</a:t>
            </a:r>
            <a:r>
              <a:rPr lang="ru-RU" sz="1600" dirty="0" smtClean="0"/>
              <a:t> (малина, береза, бук). У </a:t>
            </a:r>
            <a:r>
              <a:rPr lang="ru-RU" sz="1600" dirty="0" err="1" smtClean="0"/>
              <a:t>мішаних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лісах</a:t>
            </a:r>
            <a:r>
              <a:rPr lang="ru-RU" sz="1600" dirty="0" smtClean="0"/>
              <a:t> запаси </a:t>
            </a:r>
            <a:r>
              <a:rPr lang="ru-RU" sz="1600" dirty="0" err="1" smtClean="0"/>
              <a:t>трав’яних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сягають</a:t>
            </a:r>
            <a:r>
              <a:rPr lang="ru-RU" sz="1600" dirty="0" smtClean="0"/>
              <a:t> 6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– 6-7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У </a:t>
            </a:r>
            <a:r>
              <a:rPr lang="ru-RU" sz="1600" dirty="0" err="1" smtClean="0"/>
              <a:t>хвойних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відповідно</a:t>
            </a:r>
            <a:r>
              <a:rPr lang="ru-RU" sz="1600" dirty="0" smtClean="0"/>
              <a:t> 5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До </a:t>
            </a:r>
            <a:r>
              <a:rPr lang="ru-RU" sz="1600" dirty="0" err="1" smtClean="0"/>
              <a:t>низькопродуктивних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належать </a:t>
            </a:r>
            <a:r>
              <a:rPr lang="ru-RU" sz="1600" dirty="0" err="1" smtClean="0"/>
              <a:t>грабняки</a:t>
            </a:r>
            <a:r>
              <a:rPr lang="ru-RU" sz="1600" dirty="0" smtClean="0"/>
              <a:t>, </a:t>
            </a:r>
            <a:r>
              <a:rPr lang="ru-RU" sz="1600" dirty="0" err="1" smtClean="0"/>
              <a:t>смеречники</a:t>
            </a:r>
            <a:r>
              <a:rPr lang="ru-RU" sz="1600" dirty="0" smtClean="0"/>
              <a:t>, </a:t>
            </a:r>
            <a:r>
              <a:rPr lang="ru-RU" sz="1600" dirty="0" err="1" smtClean="0"/>
              <a:t>мішані</a:t>
            </a:r>
            <a:r>
              <a:rPr lang="ru-RU" sz="1600" dirty="0" smtClean="0"/>
              <a:t> </a:t>
            </a:r>
            <a:r>
              <a:rPr lang="ru-RU" sz="1600" dirty="0" err="1" smtClean="0"/>
              <a:t>смереково-букові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деревостани</a:t>
            </a:r>
            <a:r>
              <a:rPr lang="ru-RU" sz="1600" dirty="0" smtClean="0"/>
              <a:t> </a:t>
            </a:r>
            <a:r>
              <a:rPr lang="ru-RU" sz="1600" dirty="0" err="1" smtClean="0"/>
              <a:t>стиглого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перестиглого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віку</a:t>
            </a:r>
            <a:r>
              <a:rPr lang="ru-RU" sz="1600" dirty="0" smtClean="0"/>
              <a:t>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молодняки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зімкненістю</a:t>
            </a:r>
            <a:r>
              <a:rPr lang="ru-RU" sz="1600" dirty="0" smtClean="0"/>
              <a:t> крон 0,9 – 1,0, де 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0,3 – 0,6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деревночагарникових</a:t>
            </a:r>
            <a:r>
              <a:rPr lang="ru-RU" sz="1600" dirty="0" smtClean="0"/>
              <a:t> – 0,3 – 0,5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</a:t>
            </a:r>
            <a:endParaRPr lang="ru-RU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Поля в Карпатах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9 % </a:t>
            </a:r>
            <a:r>
              <a:rPr lang="ru-RU" sz="1600" dirty="0" err="1" smtClean="0"/>
              <a:t>загальної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. </a:t>
            </a:r>
            <a:r>
              <a:rPr lang="ru-RU" sz="1600" dirty="0" err="1" smtClean="0"/>
              <a:t>Найбільші</a:t>
            </a:r>
            <a:r>
              <a:rPr lang="ru-RU" sz="1600" dirty="0" smtClean="0"/>
              <a:t> </a:t>
            </a:r>
            <a:r>
              <a:rPr lang="ru-RU" sz="1600" dirty="0" err="1" smtClean="0"/>
              <a:t>посівні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культури</a:t>
            </a:r>
            <a:r>
              <a:rPr lang="ru-RU" sz="1600" dirty="0" smtClean="0"/>
              <a:t> – 67 %, </a:t>
            </a:r>
            <a:r>
              <a:rPr lang="ru-RU" sz="1600" dirty="0" err="1" smtClean="0"/>
              <a:t>зернові</a:t>
            </a:r>
            <a:r>
              <a:rPr lang="ru-RU" sz="1600" dirty="0" smtClean="0"/>
              <a:t> – 20 %, </a:t>
            </a:r>
            <a:r>
              <a:rPr lang="ru-RU" sz="1600" dirty="0" err="1" smtClean="0"/>
              <a:t>технічні</a:t>
            </a:r>
            <a:r>
              <a:rPr lang="ru-RU" sz="1600" dirty="0" smtClean="0"/>
              <a:t> – 9 %, </a:t>
            </a:r>
            <a:r>
              <a:rPr lang="ru-RU" sz="1600" dirty="0" err="1" smtClean="0"/>
              <a:t>картопля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овочі</a:t>
            </a:r>
            <a:r>
              <a:rPr lang="ru-RU" sz="1600" dirty="0" smtClean="0"/>
              <a:t> – 3 %. Луки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20 % </a:t>
            </a:r>
            <a:r>
              <a:rPr lang="ru-RU" sz="1600" dirty="0" err="1" smtClean="0"/>
              <a:t>усієї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Карпат. 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коливаються</a:t>
            </a:r>
            <a:r>
              <a:rPr lang="ru-RU" sz="1600" dirty="0" smtClean="0"/>
              <a:t> у </a:t>
            </a:r>
            <a:r>
              <a:rPr lang="ru-RU" sz="1600" dirty="0" err="1" smtClean="0"/>
              <a:t>різних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угрупованнях</a:t>
            </a:r>
            <a:r>
              <a:rPr lang="ru-RU" sz="1600" dirty="0" smtClean="0"/>
              <a:t> </a:t>
            </a:r>
            <a:r>
              <a:rPr lang="ru-RU" sz="1600" dirty="0" err="1" smtClean="0"/>
              <a:t>у</a:t>
            </a:r>
            <a:r>
              <a:rPr lang="ru-RU" sz="1600" dirty="0" smtClean="0"/>
              <a:t> межах 8 – 15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</a:t>
            </a:r>
            <a:r>
              <a:rPr lang="ru-RU" sz="1600" dirty="0" err="1" smtClean="0"/>
              <a:t>Переважають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пустошні</a:t>
            </a:r>
            <a:r>
              <a:rPr lang="ru-RU" sz="1600" dirty="0" smtClean="0"/>
              <a:t> луки (</a:t>
            </a:r>
            <a:r>
              <a:rPr lang="ru-RU" sz="1600" dirty="0" err="1" smtClean="0"/>
              <a:t>біля</a:t>
            </a:r>
            <a:r>
              <a:rPr lang="ru-RU" sz="1600" dirty="0" smtClean="0"/>
              <a:t> 65 %), </a:t>
            </a:r>
            <a:r>
              <a:rPr lang="ru-RU" sz="1600" dirty="0" err="1" smtClean="0"/>
              <a:t>справжніх</a:t>
            </a:r>
            <a:r>
              <a:rPr lang="ru-RU" sz="1600" dirty="0" smtClean="0"/>
              <a:t> </a:t>
            </a:r>
            <a:r>
              <a:rPr lang="ru-RU" sz="1600" dirty="0" err="1" smtClean="0"/>
              <a:t>луків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всього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біля</a:t>
            </a:r>
            <a:r>
              <a:rPr lang="ru-RU" sz="1600" dirty="0" smtClean="0"/>
              <a:t> 2-3 %. В </a:t>
            </a:r>
            <a:r>
              <a:rPr lang="ru-RU" sz="1600" dirty="0" err="1" smtClean="0"/>
              <a:t>альпійському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поясі</a:t>
            </a:r>
            <a:r>
              <a:rPr lang="ru-RU" sz="1600" dirty="0" smtClean="0"/>
              <a:t> </a:t>
            </a:r>
            <a:r>
              <a:rPr lang="ru-RU" sz="1600" dirty="0" err="1" smtClean="0"/>
              <a:t>поширені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пустища</a:t>
            </a:r>
            <a:r>
              <a:rPr lang="ru-RU" sz="1600" dirty="0" smtClean="0"/>
              <a:t> </a:t>
            </a:r>
            <a:r>
              <a:rPr lang="ru-RU" sz="1600" dirty="0" err="1" smtClean="0"/>
              <a:t>лохинові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рододендронові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злаково-чорницево-лохинові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ситникові</a:t>
            </a:r>
            <a:r>
              <a:rPr lang="ru-RU" sz="1600" dirty="0" smtClean="0"/>
              <a:t>. </a:t>
            </a:r>
            <a:r>
              <a:rPr lang="ru-RU" sz="1600" dirty="0" err="1" smtClean="0"/>
              <a:t>Малі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лежачокостричники</a:t>
            </a:r>
            <a:r>
              <a:rPr lang="ru-RU" sz="1600" dirty="0" smtClean="0"/>
              <a:t>, осока </a:t>
            </a:r>
            <a:r>
              <a:rPr lang="ru-RU" sz="1600" dirty="0" err="1" smtClean="0"/>
              <a:t>вічнозелена</a:t>
            </a:r>
            <a:r>
              <a:rPr lang="ru-RU" sz="1600" dirty="0" smtClean="0"/>
              <a:t>, </a:t>
            </a:r>
            <a:r>
              <a:rPr lang="ru-RU" sz="1600" dirty="0" err="1" smtClean="0"/>
              <a:t>осока</a:t>
            </a:r>
            <a:r>
              <a:rPr lang="ru-RU" sz="1600" dirty="0" smtClean="0"/>
              <a:t> </a:t>
            </a:r>
            <a:r>
              <a:rPr lang="ru-RU" sz="1600" dirty="0" err="1" smtClean="0"/>
              <a:t>зігнена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Болотні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угруповання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осок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мохів</a:t>
            </a:r>
            <a:r>
              <a:rPr lang="ru-RU" sz="1600" dirty="0" smtClean="0"/>
              <a:t> </a:t>
            </a:r>
            <a:r>
              <a:rPr lang="ru-RU" sz="1600" dirty="0" err="1" smtClean="0"/>
              <a:t>поширені</a:t>
            </a:r>
            <a:r>
              <a:rPr lang="ru-RU" sz="1600" dirty="0" smtClean="0"/>
              <a:t> в основному на </a:t>
            </a:r>
            <a:r>
              <a:rPr lang="ru-RU" sz="1600" dirty="0" err="1" smtClean="0"/>
              <a:t>Свидовці</a:t>
            </a:r>
            <a:r>
              <a:rPr lang="ru-RU" sz="1600" dirty="0" smtClean="0"/>
              <a:t> та в </a:t>
            </a:r>
            <a:r>
              <a:rPr lang="ru-RU" sz="1600" dirty="0" err="1" smtClean="0"/>
              <a:t>Чорногорії</a:t>
            </a:r>
            <a:r>
              <a:rPr lang="ru-RU" sz="1600" dirty="0" smtClean="0"/>
              <a:t>. </a:t>
            </a:r>
            <a:r>
              <a:rPr lang="ru-RU" sz="1600" dirty="0" err="1" smtClean="0"/>
              <a:t>Водні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Карпат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6,7 тис. га. Тут </a:t>
            </a:r>
            <a:r>
              <a:rPr lang="ru-RU" sz="1600" dirty="0" err="1" smtClean="0"/>
              <a:t>беруть</a:t>
            </a:r>
            <a:r>
              <a:rPr lang="ru-RU" sz="1600" dirty="0" smtClean="0"/>
              <a:t> початок </a:t>
            </a:r>
            <a:r>
              <a:rPr lang="ru-RU" sz="1600" dirty="0" err="1" smtClean="0"/>
              <a:t>такі</a:t>
            </a:r>
            <a:r>
              <a:rPr lang="ru-RU" sz="1600" dirty="0" smtClean="0"/>
              <a:t> </a:t>
            </a:r>
            <a:r>
              <a:rPr lang="ru-RU" sz="1600" dirty="0" err="1" smtClean="0"/>
              <a:t>великі</a:t>
            </a:r>
            <a:r>
              <a:rPr lang="ru-RU" sz="1600" dirty="0" smtClean="0"/>
              <a:t> </a:t>
            </a:r>
            <a:r>
              <a:rPr lang="ru-RU" sz="1600" dirty="0" err="1" smtClean="0"/>
              <a:t>річки</a:t>
            </a:r>
            <a:r>
              <a:rPr lang="ru-RU" sz="1600" dirty="0" smtClean="0"/>
              <a:t>, як </a:t>
            </a:r>
            <a:r>
              <a:rPr lang="ru-RU" sz="1600" dirty="0" err="1" smtClean="0"/>
              <a:t>Дністер</a:t>
            </a:r>
            <a:r>
              <a:rPr lang="ru-RU" sz="1600" dirty="0" smtClean="0"/>
              <a:t>, Прут, </a:t>
            </a:r>
            <a:r>
              <a:rPr lang="ru-RU" sz="1600" dirty="0" err="1" smtClean="0"/>
              <a:t>Черемош</a:t>
            </a:r>
            <a:r>
              <a:rPr lang="ru-RU" sz="1600" dirty="0" smtClean="0"/>
              <a:t>, </a:t>
            </a:r>
            <a:r>
              <a:rPr lang="ru-RU" sz="1600" dirty="0" err="1" smtClean="0"/>
              <a:t>Боржава</a:t>
            </a:r>
            <a:r>
              <a:rPr lang="ru-RU" sz="1600" dirty="0" smtClean="0"/>
              <a:t>, </a:t>
            </a:r>
            <a:r>
              <a:rPr lang="ru-RU" sz="1600" dirty="0" err="1" smtClean="0"/>
              <a:t>Латориця</a:t>
            </a:r>
            <a:r>
              <a:rPr lang="ru-RU" sz="1600" dirty="0" smtClean="0"/>
              <a:t>, </a:t>
            </a:r>
            <a:r>
              <a:rPr lang="ru-RU" sz="1600" dirty="0" err="1" smtClean="0"/>
              <a:t>Теребля</a:t>
            </a:r>
            <a:r>
              <a:rPr lang="ru-RU" sz="1600" dirty="0" smtClean="0"/>
              <a:t>, </a:t>
            </a:r>
            <a:r>
              <a:rPr lang="ru-RU" sz="1600" dirty="0" err="1" smtClean="0"/>
              <a:t>Сірет</a:t>
            </a:r>
            <a:r>
              <a:rPr lang="ru-RU" sz="1600" dirty="0" smtClean="0"/>
              <a:t>, </a:t>
            </a:r>
            <a:r>
              <a:rPr lang="ru-RU" sz="1600" dirty="0" err="1" smtClean="0"/>
              <a:t>Чорна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Біла</a:t>
            </a:r>
            <a:r>
              <a:rPr lang="ru-RU" sz="1600" dirty="0" smtClean="0"/>
              <a:t> </a:t>
            </a:r>
            <a:r>
              <a:rPr lang="ru-RU" sz="1600" dirty="0" err="1" smtClean="0"/>
              <a:t>Тиси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чисельними</a:t>
            </a:r>
            <a:r>
              <a:rPr lang="ru-RU" sz="1600" dirty="0" smtClean="0"/>
              <a:t> притоками. Озер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ставків</a:t>
            </a:r>
            <a:r>
              <a:rPr lang="ru-RU" sz="1600" dirty="0" smtClean="0"/>
              <a:t> не </a:t>
            </a:r>
            <a:r>
              <a:rPr lang="ru-RU" sz="1600" dirty="0" err="1" smtClean="0"/>
              <a:t>багато</a:t>
            </a:r>
            <a:r>
              <a:rPr lang="ru-RU" sz="1600" dirty="0" smtClean="0"/>
              <a:t>. </a:t>
            </a:r>
            <a:r>
              <a:rPr lang="ru-RU" sz="1600" dirty="0" err="1" smtClean="0"/>
              <a:t>Найбільше</a:t>
            </a:r>
            <a:r>
              <a:rPr lang="ru-RU" sz="1600" dirty="0" smtClean="0"/>
              <a:t> озеро – </a:t>
            </a:r>
            <a:r>
              <a:rPr lang="ru-RU" sz="1600" dirty="0" err="1" smtClean="0"/>
              <a:t>Синевір</a:t>
            </a:r>
            <a:r>
              <a:rPr lang="ru-RU" sz="1600" dirty="0" smtClean="0"/>
              <a:t>. </a:t>
            </a:r>
            <a:r>
              <a:rPr lang="ru-RU" sz="1600" dirty="0" err="1" smtClean="0"/>
              <a:t>Найкращі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водної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дичини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заплави</a:t>
            </a:r>
            <a:r>
              <a:rPr lang="ru-RU" sz="1600" dirty="0" smtClean="0"/>
              <a:t> </a:t>
            </a:r>
            <a:r>
              <a:rPr lang="ru-RU" sz="1600" dirty="0" err="1" smtClean="0"/>
              <a:t>Тиси</a:t>
            </a:r>
            <a:r>
              <a:rPr lang="ru-RU" sz="1600" dirty="0" smtClean="0"/>
              <a:t>, </a:t>
            </a:r>
            <a:r>
              <a:rPr lang="ru-RU" sz="1600" dirty="0" err="1" smtClean="0"/>
              <a:t>Латориці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Боржави</a:t>
            </a:r>
            <a:r>
              <a:rPr lang="ru-RU" sz="1600" dirty="0" smtClean="0"/>
              <a:t>. У </a:t>
            </a:r>
            <a:r>
              <a:rPr lang="ru-RU" sz="1600" dirty="0" err="1" smtClean="0"/>
              <a:t>Закарпатському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передгір’ї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загальної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лісів</a:t>
            </a:r>
            <a:r>
              <a:rPr lang="ru-RU" sz="1600" dirty="0" smtClean="0"/>
              <a:t> (258 тис. га) </a:t>
            </a:r>
            <a:r>
              <a:rPr lang="ru-RU" sz="1600" dirty="0" err="1" smtClean="0"/>
              <a:t>високопродуктивні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26 %, </a:t>
            </a:r>
            <a:r>
              <a:rPr lang="ru-RU" sz="1600" dirty="0" err="1" smtClean="0"/>
              <a:t>середньпродуктивні</a:t>
            </a:r>
            <a:r>
              <a:rPr lang="ru-RU" sz="1600" dirty="0" smtClean="0"/>
              <a:t> – 54 %, </a:t>
            </a:r>
            <a:r>
              <a:rPr lang="ru-RU" sz="1600" dirty="0" err="1" smtClean="0"/>
              <a:t>низькопродуктивні</a:t>
            </a:r>
            <a:r>
              <a:rPr lang="ru-RU" sz="1600" dirty="0" smtClean="0"/>
              <a:t> – 20 %. </a:t>
            </a:r>
            <a:r>
              <a:rPr lang="ru-RU" sz="1600" dirty="0" err="1" smtClean="0"/>
              <a:t>Високопродуктивними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листяні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мішані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віком</a:t>
            </a:r>
            <a:r>
              <a:rPr lang="ru-RU" sz="1600" dirty="0" smtClean="0"/>
              <a:t> до 20 </a:t>
            </a:r>
            <a:r>
              <a:rPr lang="ru-RU" sz="1600" dirty="0" err="1" smtClean="0"/>
              <a:t>років</a:t>
            </a:r>
            <a:r>
              <a:rPr lang="ru-RU" sz="1600" dirty="0" smtClean="0"/>
              <a:t>, запаси </a:t>
            </a:r>
            <a:r>
              <a:rPr lang="ru-RU" sz="1600" dirty="0" err="1" smtClean="0"/>
              <a:t>трав’яних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тут </a:t>
            </a:r>
            <a:r>
              <a:rPr lang="ru-RU" sz="1600" dirty="0" err="1" smtClean="0"/>
              <a:t>сягають</a:t>
            </a:r>
            <a:r>
              <a:rPr lang="ru-RU" sz="1600" dirty="0" smtClean="0"/>
              <a:t> 53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7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</a:t>
            </a:r>
            <a:r>
              <a:rPr lang="ru-RU" sz="1600" dirty="0" smtClean="0"/>
              <a:t> за </a:t>
            </a:r>
            <a:r>
              <a:rPr lang="ru-RU" sz="1600" dirty="0" err="1" smtClean="0"/>
              <a:t>масою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переважає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(53 %), злаки (31 %). Осоки та ситники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15 %, а </a:t>
            </a:r>
            <a:r>
              <a:rPr lang="ru-RU" sz="1600" dirty="0" err="1" smtClean="0"/>
              <a:t>бобові</a:t>
            </a:r>
            <a:r>
              <a:rPr lang="ru-RU" sz="1600" dirty="0" smtClean="0"/>
              <a:t> – 1 %.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злаків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найбільшу</a:t>
            </a:r>
            <a:r>
              <a:rPr lang="ru-RU" sz="1600" dirty="0" smtClean="0"/>
              <a:t> питому вагу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</a:t>
            </a:r>
            <a:r>
              <a:rPr lang="ru-RU" sz="1600" dirty="0" err="1" smtClean="0"/>
              <a:t>куничник</a:t>
            </a:r>
            <a:r>
              <a:rPr lang="ru-RU" sz="1600" dirty="0" smtClean="0"/>
              <a:t> </a:t>
            </a:r>
            <a:r>
              <a:rPr lang="ru-RU" sz="1600" dirty="0" err="1" smtClean="0"/>
              <a:t>очеретяний</a:t>
            </a:r>
            <a:r>
              <a:rPr lang="ru-RU" sz="1600" dirty="0" smtClean="0"/>
              <a:t>, </a:t>
            </a:r>
            <a:r>
              <a:rPr lang="ru-RU" sz="1600" dirty="0" err="1" smtClean="0"/>
              <a:t>мітлиця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звичайна</a:t>
            </a:r>
            <a:r>
              <a:rPr lang="ru-RU" sz="1600" dirty="0" smtClean="0"/>
              <a:t>, </a:t>
            </a:r>
            <a:r>
              <a:rPr lang="ru-RU" sz="1600" dirty="0" err="1" smtClean="0"/>
              <a:t>тонконіг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звичайний</a:t>
            </a:r>
            <a:r>
              <a:rPr lang="ru-RU" sz="1600" dirty="0" smtClean="0"/>
              <a:t>, а у </a:t>
            </a:r>
            <a:r>
              <a:rPr lang="ru-RU" sz="1600" dirty="0" err="1" smtClean="0"/>
              <a:t>бобових</a:t>
            </a:r>
            <a:r>
              <a:rPr lang="ru-RU" sz="1600" dirty="0" smtClean="0"/>
              <a:t> – </a:t>
            </a:r>
            <a:r>
              <a:rPr lang="ru-RU" sz="1600" dirty="0" err="1" smtClean="0"/>
              <a:t>конюшина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звичайна</a:t>
            </a:r>
            <a:r>
              <a:rPr lang="ru-RU" sz="1600" dirty="0" smtClean="0"/>
              <a:t>. </a:t>
            </a:r>
            <a:r>
              <a:rPr lang="ru-RU" sz="1600" dirty="0" err="1" smtClean="0"/>
              <a:t>Деревно-чагарникові</a:t>
            </a:r>
            <a:r>
              <a:rPr lang="ru-RU" sz="1600" dirty="0" smtClean="0"/>
              <a:t> корми </a:t>
            </a:r>
            <a:r>
              <a:rPr lang="ru-RU" sz="1600" dirty="0" err="1" smtClean="0"/>
              <a:t>складаються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ліщини</a:t>
            </a:r>
            <a:r>
              <a:rPr lang="ru-RU" sz="1600" dirty="0" smtClean="0"/>
              <a:t>, </a:t>
            </a:r>
            <a:r>
              <a:rPr lang="ru-RU" sz="1600" dirty="0" err="1" smtClean="0"/>
              <a:t>крушини</a:t>
            </a:r>
            <a:r>
              <a:rPr lang="ru-RU" sz="1600" dirty="0" smtClean="0"/>
              <a:t>, клена, </a:t>
            </a:r>
            <a:r>
              <a:rPr lang="ru-RU" sz="1600" dirty="0" err="1" smtClean="0"/>
              <a:t>акації</a:t>
            </a:r>
            <a:r>
              <a:rPr lang="ru-RU" sz="1600" dirty="0" smtClean="0"/>
              <a:t>, </a:t>
            </a:r>
            <a:r>
              <a:rPr lang="ru-RU" sz="1600" dirty="0" err="1" smtClean="0"/>
              <a:t>верби</a:t>
            </a:r>
            <a:r>
              <a:rPr lang="ru-RU" sz="1600" dirty="0" smtClean="0"/>
              <a:t>, </a:t>
            </a:r>
            <a:r>
              <a:rPr lang="ru-RU" sz="1600" dirty="0" err="1" smtClean="0"/>
              <a:t>ясена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 У </a:t>
            </a:r>
            <a:r>
              <a:rPr lang="ru-RU" sz="1600" dirty="0" err="1" smtClean="0"/>
              <a:t>середньопродуктивних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угіддях</a:t>
            </a:r>
            <a:r>
              <a:rPr lang="ru-RU" sz="1600" dirty="0" smtClean="0"/>
              <a:t> – </a:t>
            </a:r>
            <a:r>
              <a:rPr lang="ru-RU" sz="1600" dirty="0" err="1" smtClean="0"/>
              <a:t>листяних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мішаних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лісах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віку</a:t>
            </a:r>
            <a:r>
              <a:rPr lang="ru-RU" sz="1600" dirty="0" smtClean="0"/>
              <a:t> 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сягають</a:t>
            </a:r>
            <a:r>
              <a:rPr lang="ru-RU" sz="1600" dirty="0" smtClean="0"/>
              <a:t> 8 – 9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– 12 – 13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найбільша</a:t>
            </a:r>
            <a:r>
              <a:rPr lang="ru-RU" sz="1600" dirty="0" smtClean="0"/>
              <a:t> </a:t>
            </a:r>
            <a:r>
              <a:rPr lang="ru-RU" sz="1600" dirty="0" err="1" smtClean="0"/>
              <a:t>маса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різнотрав’я</a:t>
            </a:r>
            <a:r>
              <a:rPr lang="ru-RU" sz="1600" dirty="0" smtClean="0"/>
              <a:t> – 20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 (46 %), </a:t>
            </a:r>
            <a:r>
              <a:rPr lang="ru-RU" sz="1600" dirty="0" err="1" smtClean="0"/>
              <a:t>переважають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маренка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запашна</a:t>
            </a:r>
            <a:r>
              <a:rPr lang="ru-RU" sz="1600" dirty="0" smtClean="0"/>
              <a:t>, зеленчук </a:t>
            </a:r>
            <a:r>
              <a:rPr lang="ru-RU" sz="1600" dirty="0" err="1" smtClean="0"/>
              <a:t>жовтий</a:t>
            </a:r>
            <a:r>
              <a:rPr lang="ru-RU" sz="1600" dirty="0" smtClean="0"/>
              <a:t>, купина </a:t>
            </a:r>
            <a:r>
              <a:rPr lang="ru-RU" sz="1600" dirty="0" err="1" smtClean="0"/>
              <a:t>багатоквіткова</a:t>
            </a:r>
            <a:r>
              <a:rPr lang="ru-RU" sz="1600" dirty="0" smtClean="0"/>
              <a:t>. </a:t>
            </a:r>
            <a:r>
              <a:rPr lang="ru-RU" sz="1600" dirty="0" err="1" smtClean="0"/>
              <a:t>Значну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частку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злаки (35 %) – </a:t>
            </a:r>
            <a:r>
              <a:rPr lang="ru-RU" sz="1600" dirty="0" err="1" smtClean="0"/>
              <a:t>костриця</a:t>
            </a:r>
            <a:r>
              <a:rPr lang="ru-RU" sz="1600" dirty="0" smtClean="0"/>
              <a:t>, </a:t>
            </a:r>
            <a:r>
              <a:rPr lang="ru-RU" sz="1600" dirty="0" err="1" smtClean="0"/>
              <a:t>тонконіг</a:t>
            </a:r>
            <a:r>
              <a:rPr lang="ru-RU" sz="1600" dirty="0" smtClean="0"/>
              <a:t> </a:t>
            </a:r>
            <a:r>
              <a:rPr lang="ru-RU" sz="1600" dirty="0" err="1" smtClean="0"/>
              <a:t>лучний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 На долю </a:t>
            </a:r>
            <a:r>
              <a:rPr lang="ru-RU" sz="1600" dirty="0" err="1" smtClean="0"/>
              <a:t>ситників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осок </a:t>
            </a:r>
            <a:r>
              <a:rPr lang="ru-RU" sz="1600" dirty="0" err="1" smtClean="0"/>
              <a:t>припадає</a:t>
            </a:r>
            <a:r>
              <a:rPr lang="ru-RU" sz="1600" dirty="0" smtClean="0"/>
              <a:t> 19 %.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домінують</a:t>
            </a:r>
            <a:r>
              <a:rPr lang="ru-RU" sz="1600" dirty="0" smtClean="0"/>
              <a:t> крушина (37 %), </a:t>
            </a:r>
            <a:r>
              <a:rPr lang="ru-RU" sz="1600" dirty="0" err="1" smtClean="0"/>
              <a:t>ліщина</a:t>
            </a:r>
            <a:r>
              <a:rPr lang="ru-RU" sz="1600" dirty="0" smtClean="0"/>
              <a:t> (16 %), верба (16 %). </a:t>
            </a:r>
            <a:r>
              <a:rPr lang="ru-RU" sz="1600" dirty="0" err="1" smtClean="0"/>
              <a:t>Низькопродуктивні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представлені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стиглими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перестиглими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лісами</a:t>
            </a:r>
            <a:r>
              <a:rPr lang="ru-RU" sz="1600" dirty="0" smtClean="0"/>
              <a:t>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молодняками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зімкненістю</a:t>
            </a:r>
            <a:r>
              <a:rPr lang="ru-RU" sz="1600" dirty="0" smtClean="0"/>
              <a:t> крон 0,9 – 1,0, в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запаси </a:t>
            </a:r>
            <a:r>
              <a:rPr lang="ru-RU" sz="1600" dirty="0" err="1" smtClean="0"/>
              <a:t>трав’янистих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0,8 – 0,9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/га, </a:t>
            </a:r>
            <a:r>
              <a:rPr lang="ru-RU" sz="1600" dirty="0" err="1" smtClean="0"/>
              <a:t>деревно-чагарникових</a:t>
            </a:r>
            <a:r>
              <a:rPr lang="ru-RU" sz="1600" dirty="0" smtClean="0"/>
              <a:t> – 0,6 – 0,8 </a:t>
            </a:r>
            <a:r>
              <a:rPr lang="ru-RU" sz="1600" dirty="0" err="1" smtClean="0"/>
              <a:t>ц</a:t>
            </a:r>
            <a:r>
              <a:rPr lang="ru-RU" sz="1600" dirty="0" smtClean="0"/>
              <a:t>/га.</a:t>
            </a:r>
            <a:endParaRPr lang="ru-RU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Поля </a:t>
            </a:r>
            <a:r>
              <a:rPr lang="ru-RU" sz="2000" dirty="0" err="1" smtClean="0"/>
              <a:t>займають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лише</a:t>
            </a:r>
            <a:r>
              <a:rPr lang="ru-RU" sz="2000" dirty="0" smtClean="0"/>
              <a:t> 60,8 тис. га (13,5 % </a:t>
            </a:r>
            <a:r>
              <a:rPr lang="ru-RU" sz="2000" dirty="0" err="1" smtClean="0"/>
              <a:t>загальної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площі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Закарпаття</a:t>
            </a:r>
            <a:r>
              <a:rPr lang="ru-RU" sz="2000" dirty="0" smtClean="0"/>
              <a:t>). Луки – 22 %. У </a:t>
            </a:r>
            <a:r>
              <a:rPr lang="ru-RU" sz="2000" dirty="0" err="1" smtClean="0"/>
              <a:t>травостої</a:t>
            </a:r>
            <a:r>
              <a:rPr lang="ru-RU" sz="2000" dirty="0" smtClean="0"/>
              <a:t> </a:t>
            </a:r>
            <a:r>
              <a:rPr lang="ru-RU" sz="2000" dirty="0" err="1" smtClean="0"/>
              <a:t>луків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переважають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мітлиця</a:t>
            </a:r>
            <a:r>
              <a:rPr lang="ru-RU" sz="2000" dirty="0" smtClean="0"/>
              <a:t> </a:t>
            </a:r>
            <a:r>
              <a:rPr lang="ru-RU" sz="2000" dirty="0" err="1" smtClean="0"/>
              <a:t>звичайна</a:t>
            </a:r>
            <a:r>
              <a:rPr lang="ru-RU" sz="2000" dirty="0" smtClean="0"/>
              <a:t>, </a:t>
            </a:r>
            <a:r>
              <a:rPr lang="ru-RU" sz="2000" dirty="0" err="1" smtClean="0"/>
              <a:t>костриця</a:t>
            </a:r>
            <a:r>
              <a:rPr lang="ru-RU" sz="2000" dirty="0" smtClean="0"/>
              <a:t> </a:t>
            </a:r>
            <a:r>
              <a:rPr lang="ru-RU" sz="2000" dirty="0" err="1" smtClean="0"/>
              <a:t>червона</a:t>
            </a:r>
            <a:r>
              <a:rPr lang="ru-RU" sz="2000" dirty="0" smtClean="0"/>
              <a:t> та </a:t>
            </a:r>
            <a:r>
              <a:rPr lang="ru-RU" sz="2000" dirty="0" err="1" smtClean="0"/>
              <a:t>біловус</a:t>
            </a:r>
            <a:r>
              <a:rPr lang="ru-RU" sz="2000" dirty="0" smtClean="0"/>
              <a:t>. </a:t>
            </a:r>
            <a:r>
              <a:rPr lang="ru-RU" sz="2000" dirty="0" err="1" smtClean="0"/>
              <a:t>Водойми</a:t>
            </a:r>
            <a:r>
              <a:rPr lang="ru-RU" sz="2000" dirty="0" smtClean="0"/>
              <a:t> </a:t>
            </a:r>
            <a:r>
              <a:rPr lang="ru-RU" sz="2000" dirty="0" err="1" smtClean="0"/>
              <a:t>займають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незначну</a:t>
            </a:r>
            <a:r>
              <a:rPr lang="ru-RU" sz="2000" dirty="0" smtClean="0"/>
              <a:t> </a:t>
            </a:r>
            <a:r>
              <a:rPr lang="ru-RU" sz="2000" dirty="0" err="1" smtClean="0"/>
              <a:t>площу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представлені</a:t>
            </a:r>
            <a:r>
              <a:rPr lang="ru-RU" sz="2000" dirty="0" smtClean="0"/>
              <a:t> в основному </a:t>
            </a:r>
            <a:r>
              <a:rPr lang="ru-RU" sz="2000" dirty="0" err="1" smtClean="0"/>
              <a:t>річками</a:t>
            </a:r>
            <a:r>
              <a:rPr lang="ru-RU" sz="2000" dirty="0" smtClean="0"/>
              <a:t> та ставками. У </a:t>
            </a:r>
            <a:r>
              <a:rPr lang="ru-RU" sz="2000" dirty="0" err="1" smtClean="0"/>
              <a:t>Притиснянській</a:t>
            </a:r>
            <a:r>
              <a:rPr lang="ru-RU" sz="2000" dirty="0" smtClean="0"/>
              <a:t> </a:t>
            </a:r>
            <a:r>
              <a:rPr lang="ru-RU" sz="2000" dirty="0" err="1" smtClean="0"/>
              <a:t>низовині</a:t>
            </a:r>
            <a:r>
              <a:rPr lang="ru-RU" sz="2000" dirty="0" smtClean="0"/>
              <a:t> до </a:t>
            </a:r>
            <a:r>
              <a:rPr lang="ru-RU" sz="2000" dirty="0" err="1" smtClean="0"/>
              <a:t>високопродуктивних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угідь</a:t>
            </a:r>
            <a:r>
              <a:rPr lang="ru-RU" sz="2000" dirty="0" smtClean="0"/>
              <a:t> належать </a:t>
            </a:r>
            <a:r>
              <a:rPr lang="ru-RU" sz="2000" dirty="0" err="1" smtClean="0"/>
              <a:t>молоді</a:t>
            </a:r>
            <a:r>
              <a:rPr lang="ru-RU" sz="2000" dirty="0" smtClean="0"/>
              <a:t> </a:t>
            </a:r>
            <a:r>
              <a:rPr lang="ru-RU" sz="2000" dirty="0" err="1" smtClean="0"/>
              <a:t>листяні</a:t>
            </a:r>
            <a:r>
              <a:rPr lang="ru-RU" sz="2000" dirty="0" smtClean="0"/>
              <a:t>, </a:t>
            </a:r>
            <a:r>
              <a:rPr lang="ru-RU" sz="2000" dirty="0" err="1" smtClean="0"/>
              <a:t>мішані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хвойні</a:t>
            </a:r>
            <a:r>
              <a:rPr lang="ru-RU" sz="2000" dirty="0" smtClean="0"/>
              <a:t> </a:t>
            </a:r>
            <a:r>
              <a:rPr lang="ru-RU" sz="2000" dirty="0" err="1" smtClean="0"/>
              <a:t>ліси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зімкненістю</a:t>
            </a:r>
            <a:r>
              <a:rPr lang="ru-RU" sz="2000" dirty="0" smtClean="0"/>
              <a:t> крон 0,3-0,6, до </a:t>
            </a:r>
            <a:r>
              <a:rPr lang="ru-RU" sz="2000" dirty="0" err="1" smtClean="0"/>
              <a:t>середньопродуктивних</a:t>
            </a:r>
            <a:r>
              <a:rPr lang="ru-RU" sz="2000" dirty="0" smtClean="0"/>
              <a:t> – </a:t>
            </a:r>
            <a:r>
              <a:rPr lang="ru-RU" sz="2000" dirty="0" err="1" smtClean="0"/>
              <a:t>середньовічні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деревостани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зімкненістю</a:t>
            </a:r>
            <a:r>
              <a:rPr lang="ru-RU" sz="2000" dirty="0" smtClean="0"/>
              <a:t> крон 0,7-0,8, до </a:t>
            </a:r>
            <a:r>
              <a:rPr lang="ru-RU" sz="2000" dirty="0" err="1" smtClean="0"/>
              <a:t>низькопродуктивних</a:t>
            </a:r>
            <a:r>
              <a:rPr lang="ru-RU" sz="2000" dirty="0" smtClean="0"/>
              <a:t> – </a:t>
            </a:r>
            <a:r>
              <a:rPr lang="ru-RU" sz="2000" dirty="0" err="1" smtClean="0"/>
              <a:t>стиглі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перестиглі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зімкненістю</a:t>
            </a:r>
            <a:r>
              <a:rPr lang="ru-RU" sz="2000" dirty="0" smtClean="0"/>
              <a:t> крон 0,9-1,0. У </a:t>
            </a:r>
            <a:r>
              <a:rPr lang="ru-RU" sz="2000" dirty="0" err="1" smtClean="0"/>
              <a:t>високопродуктивних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угіддях</a:t>
            </a:r>
            <a:r>
              <a:rPr lang="ru-RU" sz="2000" dirty="0" smtClean="0"/>
              <a:t>, </a:t>
            </a:r>
            <a:r>
              <a:rPr lang="ru-RU" sz="2000" dirty="0" err="1" smtClean="0"/>
              <a:t>зокрема</a:t>
            </a:r>
            <a:r>
              <a:rPr lang="ru-RU" sz="2000" dirty="0" smtClean="0"/>
              <a:t> </a:t>
            </a:r>
            <a:r>
              <a:rPr lang="ru-RU" sz="2000" dirty="0" err="1" smtClean="0"/>
              <a:t>у</a:t>
            </a:r>
            <a:r>
              <a:rPr lang="ru-RU" sz="2000" dirty="0" smtClean="0"/>
              <a:t> </a:t>
            </a:r>
            <a:r>
              <a:rPr lang="ru-RU" sz="2000" dirty="0" err="1" smtClean="0"/>
              <a:t>мішаних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лісах</a:t>
            </a:r>
            <a:r>
              <a:rPr lang="ru-RU" sz="2000" dirty="0" smtClean="0"/>
              <a:t>, запаси </a:t>
            </a:r>
            <a:r>
              <a:rPr lang="ru-RU" sz="2000" dirty="0" err="1" smtClean="0"/>
              <a:t>трав’янистих</a:t>
            </a:r>
            <a:r>
              <a:rPr lang="ru-RU" sz="2000" dirty="0" smtClean="0"/>
              <a:t> </a:t>
            </a:r>
            <a:r>
              <a:rPr lang="ru-RU" sz="2000" dirty="0" err="1" smtClean="0"/>
              <a:t>кормів</a:t>
            </a:r>
            <a:r>
              <a:rPr lang="ru-RU" sz="2000" dirty="0" smtClean="0"/>
              <a:t> </a:t>
            </a:r>
            <a:r>
              <a:rPr lang="ru-RU" sz="2000" dirty="0" err="1" smtClean="0"/>
              <a:t>досягають</a:t>
            </a:r>
            <a:r>
              <a:rPr lang="ru-RU" sz="2000" dirty="0" smtClean="0"/>
              <a:t> 7-8 </a:t>
            </a:r>
            <a:r>
              <a:rPr lang="ru-RU" sz="2000" dirty="0" err="1" smtClean="0"/>
              <a:t>ц</a:t>
            </a:r>
            <a:r>
              <a:rPr lang="ru-RU" sz="2000" dirty="0" smtClean="0"/>
              <a:t>/га, </a:t>
            </a:r>
            <a:r>
              <a:rPr lang="ru-RU" sz="2000" dirty="0" err="1" smtClean="0"/>
              <a:t>деревно-чагарникових</a:t>
            </a:r>
            <a:r>
              <a:rPr lang="ru-RU" sz="2000" dirty="0" smtClean="0"/>
              <a:t> – 20 </a:t>
            </a:r>
            <a:r>
              <a:rPr lang="ru-RU" sz="2000" dirty="0" err="1" smtClean="0"/>
              <a:t>ц</a:t>
            </a:r>
            <a:r>
              <a:rPr lang="ru-RU" sz="2000" dirty="0" smtClean="0"/>
              <a:t>/га. З 20 </a:t>
            </a:r>
            <a:r>
              <a:rPr lang="ru-RU" sz="2000" dirty="0" err="1" smtClean="0"/>
              <a:t>видів</a:t>
            </a:r>
            <a:r>
              <a:rPr lang="ru-RU" sz="2000" dirty="0" smtClean="0"/>
              <a:t> трав </a:t>
            </a:r>
            <a:r>
              <a:rPr lang="ru-RU" sz="2000" dirty="0" err="1" smtClean="0"/>
              <a:t>найбільшу</a:t>
            </a:r>
            <a:r>
              <a:rPr lang="ru-RU" sz="2000" dirty="0" smtClean="0"/>
              <a:t> </a:t>
            </a:r>
            <a:r>
              <a:rPr lang="ru-RU" sz="2000" dirty="0" err="1" smtClean="0"/>
              <a:t>масу</a:t>
            </a:r>
            <a:r>
              <a:rPr lang="ru-RU" sz="2000" dirty="0" smtClean="0"/>
              <a:t> </a:t>
            </a:r>
            <a:r>
              <a:rPr lang="ru-RU" sz="2000" dirty="0" err="1" smtClean="0"/>
              <a:t>мають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різнотрав’я</a:t>
            </a:r>
            <a:r>
              <a:rPr lang="ru-RU" sz="2000" dirty="0" smtClean="0"/>
              <a:t> (40 %) та злаки (33 %), </a:t>
            </a:r>
            <a:r>
              <a:rPr lang="ru-RU" sz="2000" dirty="0" err="1" smtClean="0"/>
              <a:t>дещо</a:t>
            </a:r>
            <a:r>
              <a:rPr lang="ru-RU" sz="2000" dirty="0" smtClean="0"/>
              <a:t> </a:t>
            </a:r>
            <a:r>
              <a:rPr lang="ru-RU" sz="2000" dirty="0" err="1" smtClean="0"/>
              <a:t>меншу</a:t>
            </a:r>
            <a:r>
              <a:rPr lang="ru-RU" sz="2000" dirty="0" smtClean="0"/>
              <a:t> – ситники </a:t>
            </a:r>
            <a:r>
              <a:rPr lang="ru-RU" sz="2000" dirty="0" err="1" smtClean="0"/>
              <a:t>й</a:t>
            </a:r>
            <a:r>
              <a:rPr lang="ru-RU" sz="2000" dirty="0" smtClean="0"/>
              <a:t> осоки (25 %)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найменшу</a:t>
            </a:r>
            <a:r>
              <a:rPr lang="ru-RU" sz="2000" dirty="0" smtClean="0"/>
              <a:t> </a:t>
            </a:r>
            <a:r>
              <a:rPr lang="ru-RU" sz="2000" dirty="0" err="1" smtClean="0"/>
              <a:t>бобові</a:t>
            </a:r>
            <a:r>
              <a:rPr lang="ru-RU" sz="2000" dirty="0" smtClean="0"/>
              <a:t> (1 %). Поля </a:t>
            </a:r>
            <a:r>
              <a:rPr lang="ru-RU" sz="2000" dirty="0" err="1" smtClean="0"/>
              <a:t>займають</a:t>
            </a:r>
            <a:r>
              <a:rPr lang="ru-RU" sz="2000" dirty="0" smtClean="0"/>
              <a:t> 35 % </a:t>
            </a:r>
            <a:r>
              <a:rPr lang="ru-RU" sz="2000" dirty="0" err="1" smtClean="0"/>
              <a:t>загальної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площі</a:t>
            </a:r>
            <a:r>
              <a:rPr lang="ru-RU" sz="2000" dirty="0" smtClean="0"/>
              <a:t> </a:t>
            </a:r>
            <a:r>
              <a:rPr lang="ru-RU" sz="2000" dirty="0" err="1" smtClean="0"/>
              <a:t>мисливських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угідь</a:t>
            </a:r>
            <a:r>
              <a:rPr lang="ru-RU" sz="2000" dirty="0" smtClean="0"/>
              <a:t>. </a:t>
            </a:r>
            <a:r>
              <a:rPr lang="ru-RU" sz="2000" dirty="0" err="1" smtClean="0"/>
              <a:t>Головні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сільськогосподарські</a:t>
            </a:r>
            <a:r>
              <a:rPr lang="ru-RU" sz="2000" dirty="0" smtClean="0"/>
              <a:t> </a:t>
            </a:r>
            <a:r>
              <a:rPr lang="ru-RU" sz="2000" dirty="0" err="1" smtClean="0"/>
              <a:t>культури</a:t>
            </a:r>
            <a:r>
              <a:rPr lang="ru-RU" sz="2000" dirty="0" smtClean="0"/>
              <a:t> – </a:t>
            </a:r>
            <a:r>
              <a:rPr lang="ru-RU" sz="2000" dirty="0" err="1" smtClean="0"/>
              <a:t>кукурудза</a:t>
            </a:r>
            <a:r>
              <a:rPr lang="ru-RU" sz="2000" dirty="0" smtClean="0"/>
              <a:t>, </a:t>
            </a:r>
            <a:r>
              <a:rPr lang="ru-RU" sz="2000" dirty="0" err="1" smtClean="0"/>
              <a:t>соняшник</a:t>
            </a:r>
            <a:r>
              <a:rPr lang="ru-RU" sz="2000" dirty="0" smtClean="0"/>
              <a:t>, </a:t>
            </a:r>
            <a:r>
              <a:rPr lang="ru-RU" sz="2000" dirty="0" err="1" smtClean="0"/>
              <a:t>озима</a:t>
            </a:r>
            <a:r>
              <a:rPr lang="ru-RU" sz="2000" dirty="0" smtClean="0"/>
              <a:t> </a:t>
            </a:r>
            <a:r>
              <a:rPr lang="ru-RU" sz="2000" dirty="0" err="1" smtClean="0"/>
              <a:t>пшениця</a:t>
            </a:r>
            <a:r>
              <a:rPr lang="ru-RU" sz="2000" dirty="0" smtClean="0"/>
              <a:t>, </a:t>
            </a:r>
            <a:r>
              <a:rPr lang="ru-RU" sz="2000" dirty="0" err="1" smtClean="0"/>
              <a:t>картопля</a:t>
            </a:r>
            <a:r>
              <a:rPr lang="ru-RU" sz="2000" dirty="0" smtClean="0"/>
              <a:t>, тютюн. Луки – 19 % – </a:t>
            </a:r>
            <a:r>
              <a:rPr lang="ru-RU" sz="2000" dirty="0" err="1" smtClean="0"/>
              <a:t>остепнені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справжні</a:t>
            </a:r>
            <a:r>
              <a:rPr lang="ru-RU" sz="2000" dirty="0" smtClean="0"/>
              <a:t>. </a:t>
            </a:r>
            <a:r>
              <a:rPr lang="ru-RU" sz="2000" dirty="0" err="1" smtClean="0"/>
              <a:t>Остепнених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небагато</a:t>
            </a:r>
            <a:r>
              <a:rPr lang="ru-RU" sz="2000" dirty="0" smtClean="0"/>
              <a:t>,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травостій</a:t>
            </a:r>
            <a:r>
              <a:rPr lang="ru-RU" sz="2000" dirty="0" smtClean="0"/>
              <a:t> представлений </a:t>
            </a:r>
            <a:r>
              <a:rPr lang="ru-RU" sz="2000" dirty="0" err="1" smtClean="0"/>
              <a:t>типчатниками</a:t>
            </a:r>
            <a:r>
              <a:rPr lang="ru-RU" sz="2000" dirty="0" smtClean="0"/>
              <a:t>, </a:t>
            </a:r>
            <a:r>
              <a:rPr lang="ru-RU" sz="2000" dirty="0" err="1" smtClean="0"/>
              <a:t>рейграсниками</a:t>
            </a:r>
            <a:r>
              <a:rPr lang="ru-RU" sz="2000" dirty="0" smtClean="0"/>
              <a:t>, </a:t>
            </a:r>
            <a:r>
              <a:rPr lang="ru-RU" sz="2000" dirty="0" err="1" smtClean="0"/>
              <a:t>тонконіжниками</a:t>
            </a:r>
            <a:r>
              <a:rPr lang="ru-RU" sz="2000" dirty="0" smtClean="0"/>
              <a:t>. </a:t>
            </a:r>
            <a:r>
              <a:rPr lang="ru-RU" sz="2000" dirty="0" err="1" smtClean="0"/>
              <a:t>Продуктивність</a:t>
            </a:r>
            <a:r>
              <a:rPr lang="ru-RU" sz="2000" dirty="0" smtClean="0"/>
              <a:t> 10-18 </a:t>
            </a:r>
            <a:r>
              <a:rPr lang="ru-RU" sz="2000" dirty="0" err="1" smtClean="0"/>
              <a:t>ц</a:t>
            </a:r>
            <a:r>
              <a:rPr lang="ru-RU" sz="2000" dirty="0" smtClean="0"/>
              <a:t>/га. </a:t>
            </a:r>
            <a:r>
              <a:rPr lang="ru-RU" sz="2000" dirty="0" err="1" smtClean="0"/>
              <a:t>Травостій</a:t>
            </a:r>
            <a:r>
              <a:rPr lang="ru-RU" sz="2000" dirty="0" smtClean="0"/>
              <a:t> </a:t>
            </a:r>
            <a:r>
              <a:rPr lang="ru-RU" sz="2000" dirty="0" err="1" smtClean="0"/>
              <a:t>справжніх</a:t>
            </a:r>
            <a:r>
              <a:rPr lang="ru-RU" sz="2000" dirty="0" smtClean="0"/>
              <a:t> </a:t>
            </a:r>
            <a:r>
              <a:rPr lang="ru-RU" sz="2000" dirty="0" err="1" smtClean="0"/>
              <a:t>луків</a:t>
            </a:r>
            <a:r>
              <a:rPr lang="ru-RU" sz="2000" dirty="0" smtClean="0"/>
              <a:t> </a:t>
            </a:r>
            <a:r>
              <a:rPr lang="ru-RU" sz="2000" dirty="0" err="1" smtClean="0"/>
              <a:t>утворюють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мітлиця</a:t>
            </a:r>
            <a:r>
              <a:rPr lang="ru-RU" sz="2000" dirty="0" smtClean="0"/>
              <a:t> </a:t>
            </a:r>
            <a:r>
              <a:rPr lang="ru-RU" sz="2000" dirty="0" err="1" smtClean="0"/>
              <a:t>звичайна</a:t>
            </a:r>
            <a:r>
              <a:rPr lang="ru-RU" sz="2000" dirty="0" smtClean="0"/>
              <a:t>, </a:t>
            </a:r>
            <a:r>
              <a:rPr lang="ru-RU" sz="2000" dirty="0" err="1" smtClean="0"/>
              <a:t>костриця</a:t>
            </a:r>
            <a:r>
              <a:rPr lang="ru-RU" sz="2000" dirty="0" smtClean="0"/>
              <a:t> </a:t>
            </a:r>
            <a:r>
              <a:rPr lang="ru-RU" sz="2000" dirty="0" err="1" smtClean="0"/>
              <a:t>червона</a:t>
            </a:r>
            <a:r>
              <a:rPr lang="ru-RU" sz="2000" dirty="0" smtClean="0"/>
              <a:t>, </a:t>
            </a:r>
            <a:r>
              <a:rPr lang="ru-RU" sz="2000" dirty="0" err="1" smtClean="0"/>
              <a:t>пирій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повзучий</a:t>
            </a:r>
            <a:r>
              <a:rPr lang="ru-RU" sz="2000" dirty="0" smtClean="0"/>
              <a:t>, </a:t>
            </a:r>
            <a:r>
              <a:rPr lang="ru-RU" sz="2000" dirty="0" err="1" smtClean="0"/>
              <a:t>мітлиця</a:t>
            </a:r>
            <a:r>
              <a:rPr lang="ru-RU" sz="2000" dirty="0" smtClean="0"/>
              <a:t> собача, </a:t>
            </a:r>
            <a:r>
              <a:rPr lang="ru-RU" sz="2000" dirty="0" err="1" smtClean="0"/>
              <a:t>костриця</a:t>
            </a:r>
            <a:r>
              <a:rPr lang="ru-RU" sz="2000" dirty="0" smtClean="0"/>
              <a:t> </a:t>
            </a:r>
            <a:r>
              <a:rPr lang="ru-RU" sz="2000" dirty="0" err="1" smtClean="0"/>
              <a:t>лучна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. </a:t>
            </a:r>
            <a:r>
              <a:rPr lang="ru-RU" sz="2000" dirty="0" err="1" smtClean="0"/>
              <a:t>Продуктивність</a:t>
            </a:r>
            <a:r>
              <a:rPr lang="ru-RU" sz="2000" dirty="0" smtClean="0"/>
              <a:t> – 15 – 25 </a:t>
            </a:r>
            <a:r>
              <a:rPr lang="ru-RU" sz="2000" dirty="0" err="1" smtClean="0"/>
              <a:t>ц</a:t>
            </a:r>
            <a:r>
              <a:rPr lang="ru-RU" sz="2000" dirty="0" smtClean="0"/>
              <a:t>/га. </a:t>
            </a:r>
            <a:r>
              <a:rPr lang="ru-RU" sz="2000" dirty="0" err="1" smtClean="0"/>
              <a:t>Водні</a:t>
            </a:r>
            <a:r>
              <a:rPr lang="ru-RU" sz="2000" dirty="0" smtClean="0"/>
              <a:t> </a:t>
            </a:r>
            <a:r>
              <a:rPr lang="ru-RU" sz="2000" dirty="0" err="1" smtClean="0"/>
              <a:t>угіддя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Притиснянської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низовини</a:t>
            </a:r>
            <a:r>
              <a:rPr lang="ru-RU" sz="2000" dirty="0" smtClean="0"/>
              <a:t> – р. Тиса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притоками, ставки, </a:t>
            </a:r>
            <a:r>
              <a:rPr lang="ru-RU" sz="2000" dirty="0" err="1" smtClean="0"/>
              <a:t>невеликі</a:t>
            </a:r>
            <a:r>
              <a:rPr lang="ru-RU" sz="2000" dirty="0" smtClean="0"/>
              <a:t> озера.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Загальні</a:t>
            </a:r>
            <a:r>
              <a:rPr lang="ru-RU" b="1" dirty="0" smtClean="0"/>
              <a:t> </a:t>
            </a:r>
            <a:r>
              <a:rPr lang="ru-RU" b="1" dirty="0" err="1" smtClean="0"/>
              <a:t>принципи</a:t>
            </a:r>
            <a:r>
              <a:rPr lang="ru-RU" b="1" dirty="0" smtClean="0"/>
              <a:t> </a:t>
            </a:r>
            <a:r>
              <a:rPr lang="ru-RU" b="1" dirty="0" err="1" smtClean="0"/>
              <a:t>районування</a:t>
            </a:r>
            <a:r>
              <a:rPr lang="ru-RU" b="1" dirty="0" smtClean="0"/>
              <a:t> </a:t>
            </a:r>
            <a:r>
              <a:rPr lang="ru-RU" dirty="0" err="1" smtClean="0"/>
              <a:t>Територія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різними</a:t>
            </a:r>
            <a:r>
              <a:rPr lang="ru-RU" dirty="0" smtClean="0"/>
              <a:t> </a:t>
            </a:r>
            <a:r>
              <a:rPr lang="ru-RU" dirty="0" err="1" smtClean="0"/>
              <a:t>рівнинними</a:t>
            </a:r>
            <a:r>
              <a:rPr lang="ru-RU" dirty="0" smtClean="0"/>
              <a:t>, </a:t>
            </a:r>
            <a:r>
              <a:rPr lang="ru-RU" dirty="0" err="1" smtClean="0"/>
              <a:t>передгірськими</a:t>
            </a:r>
            <a:r>
              <a:rPr lang="ru-RU" dirty="0" smtClean="0"/>
              <a:t>, </a:t>
            </a:r>
            <a:r>
              <a:rPr lang="ru-RU" dirty="0" err="1" smtClean="0"/>
              <a:t>гірськими</a:t>
            </a:r>
            <a:r>
              <a:rPr lang="ru-RU" dirty="0" smtClean="0"/>
              <a:t> ландшафтами, </a:t>
            </a:r>
            <a:r>
              <a:rPr lang="ru-RU" dirty="0" err="1" smtClean="0"/>
              <a:t>різноманітними</a:t>
            </a:r>
            <a:r>
              <a:rPr lang="ru-RU" dirty="0" smtClean="0"/>
              <a:t> </a:t>
            </a:r>
            <a:r>
              <a:rPr lang="ru-RU" dirty="0" err="1" smtClean="0"/>
              <a:t>біотопами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зумовлює</a:t>
            </a:r>
            <a:r>
              <a:rPr lang="ru-RU" dirty="0" smtClean="0"/>
              <a:t> </a:t>
            </a:r>
            <a:r>
              <a:rPr lang="ru-RU" dirty="0" err="1" smtClean="0"/>
              <a:t>специфіку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склад </a:t>
            </a:r>
            <a:r>
              <a:rPr lang="ru-RU" dirty="0" err="1" smtClean="0"/>
              <a:t>і</a:t>
            </a:r>
            <a:r>
              <a:rPr lang="ru-RU" dirty="0" smtClean="0"/>
              <a:t> структуру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популяцій</a:t>
            </a:r>
            <a:r>
              <a:rPr lang="ru-RU" dirty="0" smtClean="0"/>
              <a:t>, </a:t>
            </a:r>
            <a:r>
              <a:rPr lang="ru-RU" dirty="0" err="1" smtClean="0"/>
              <a:t>динаміку</a:t>
            </a:r>
            <a:r>
              <a:rPr lang="ru-RU" dirty="0" smtClean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52 млн. </a:t>
            </a:r>
            <a:r>
              <a:rPr lang="ru-RU" dirty="0" err="1" smtClean="0"/>
              <a:t>гектарів</a:t>
            </a:r>
            <a:r>
              <a:rPr lang="ru-RU" dirty="0" smtClean="0"/>
              <a:t>. Для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ru-RU" dirty="0" err="1" smtClean="0"/>
              <a:t>напрямків</a:t>
            </a:r>
            <a:r>
              <a:rPr lang="ru-RU" dirty="0" smtClean="0"/>
              <a:t> </a:t>
            </a:r>
            <a:r>
              <a:rPr lang="ru-RU" dirty="0" err="1" smtClean="0"/>
              <a:t>мисливсько-господарської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проводиться </a:t>
            </a:r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.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доцільність</a:t>
            </a:r>
            <a:r>
              <a:rPr lang="ru-RU" dirty="0" smtClean="0"/>
              <a:t> </a:t>
            </a:r>
            <a:r>
              <a:rPr lang="ru-RU" dirty="0" err="1" smtClean="0"/>
              <a:t>лісомисливського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зумовлюється</a:t>
            </a:r>
            <a:r>
              <a:rPr lang="ru-RU" dirty="0" smtClean="0"/>
              <a:t> </a:t>
            </a:r>
            <a:r>
              <a:rPr lang="ru-RU" dirty="0" err="1" smtClean="0"/>
              <a:t>передусім</a:t>
            </a:r>
            <a:r>
              <a:rPr lang="ru-RU" dirty="0" smtClean="0"/>
              <a:t> потребою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диференціації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регіонах</a:t>
            </a:r>
            <a:r>
              <a:rPr lang="ru-RU" dirty="0" smtClean="0"/>
              <a:t>; </a:t>
            </a:r>
            <a:r>
              <a:rPr lang="ru-RU" dirty="0" err="1" smtClean="0"/>
              <a:t>територіального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 та </a:t>
            </a:r>
            <a:r>
              <a:rPr lang="ru-RU" dirty="0" err="1" smtClean="0"/>
              <a:t>розробки</a:t>
            </a:r>
            <a:r>
              <a:rPr lang="ru-RU" dirty="0" smtClean="0"/>
              <a:t> </a:t>
            </a:r>
            <a:r>
              <a:rPr lang="ru-RU" dirty="0" err="1" smtClean="0"/>
              <a:t>зональної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біотехнічних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багатоцільової</a:t>
            </a:r>
            <a:r>
              <a:rPr lang="ru-RU" dirty="0" smtClean="0"/>
              <a:t> </a:t>
            </a:r>
            <a:r>
              <a:rPr lang="ru-RU" dirty="0" err="1" smtClean="0"/>
              <a:t>ролі</a:t>
            </a:r>
            <a:r>
              <a:rPr lang="ru-RU" dirty="0" smtClean="0"/>
              <a:t> </a:t>
            </a:r>
            <a:r>
              <a:rPr lang="ru-RU" dirty="0" err="1" smtClean="0"/>
              <a:t>рослинності</a:t>
            </a:r>
            <a:r>
              <a:rPr lang="ru-RU" dirty="0" smtClean="0"/>
              <a:t>; </a:t>
            </a:r>
            <a:r>
              <a:rPr lang="ru-RU" dirty="0" err="1" smtClean="0"/>
              <a:t>найповнішого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err="1" smtClean="0"/>
              <a:t>рослинного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тваринного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Загалом</a:t>
            </a:r>
            <a:r>
              <a:rPr lang="ru-RU" dirty="0" smtClean="0"/>
              <a:t> </a:t>
            </a:r>
            <a:r>
              <a:rPr lang="ru-RU" dirty="0" err="1" smtClean="0"/>
              <a:t>лісомисливське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виступає</a:t>
            </a:r>
            <a:r>
              <a:rPr lang="ru-RU" dirty="0" smtClean="0"/>
              <a:t> </a:t>
            </a:r>
            <a:r>
              <a:rPr lang="ru-RU" dirty="0" err="1" smtClean="0"/>
              <a:t>складовою</a:t>
            </a:r>
            <a:r>
              <a:rPr lang="ru-RU" dirty="0" smtClean="0"/>
              <a:t>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лісогосподарського</a:t>
            </a:r>
            <a:r>
              <a:rPr lang="ru-RU" dirty="0" smtClean="0"/>
              <a:t>, водного </a:t>
            </a:r>
            <a:r>
              <a:rPr lang="ru-RU" dirty="0" err="1" smtClean="0"/>
              <a:t>і</a:t>
            </a:r>
            <a:r>
              <a:rPr lang="ru-RU" dirty="0" smtClean="0"/>
              <a:t> земельного </a:t>
            </a:r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. </a:t>
            </a:r>
            <a:r>
              <a:rPr lang="ru-RU" dirty="0" err="1" smtClean="0"/>
              <a:t>Лісомисливське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вписується</a:t>
            </a:r>
            <a:r>
              <a:rPr lang="ru-RU" dirty="0" smtClean="0"/>
              <a:t> в систему </a:t>
            </a:r>
            <a:r>
              <a:rPr lang="ru-RU" dirty="0" err="1" smtClean="0"/>
              <a:t>лісогосподарського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враховує</a:t>
            </a:r>
            <a:r>
              <a:rPr lang="ru-RU" dirty="0" smtClean="0"/>
              <a:t> </a:t>
            </a:r>
            <a:r>
              <a:rPr lang="ru-RU" dirty="0" err="1" smtClean="0"/>
              <a:t>закономірні</a:t>
            </a:r>
            <a:r>
              <a:rPr lang="ru-RU" dirty="0" smtClean="0"/>
              <a:t> </a:t>
            </a:r>
            <a:r>
              <a:rPr lang="ru-RU" dirty="0" err="1" smtClean="0"/>
              <a:t>зв’язки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рослинності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ареалами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 </a:t>
            </a:r>
            <a:r>
              <a:rPr lang="ru-RU" dirty="0" err="1" smtClean="0"/>
              <a:t>мешкання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узгоджується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лісоєкономічним</a:t>
            </a:r>
            <a:r>
              <a:rPr lang="ru-RU" dirty="0" smtClean="0"/>
              <a:t>, </a:t>
            </a:r>
            <a:r>
              <a:rPr lang="ru-RU" dirty="0" err="1" smtClean="0"/>
              <a:t>лісорослинним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сільськогосподарським</a:t>
            </a:r>
            <a:r>
              <a:rPr lang="ru-RU" dirty="0" smtClean="0"/>
              <a:t> </a:t>
            </a:r>
            <a:r>
              <a:rPr lang="ru-RU" dirty="0" err="1" smtClean="0"/>
              <a:t>районуванням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класифікацією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розчленовується</a:t>
            </a:r>
            <a:r>
              <a:rPr lang="ru-RU" dirty="0" smtClean="0"/>
              <a:t> </a:t>
            </a:r>
            <a:r>
              <a:rPr lang="ru-RU" dirty="0" err="1" smtClean="0"/>
              <a:t>різноманітність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умов, а </a:t>
            </a:r>
            <a:r>
              <a:rPr lang="ru-RU" dirty="0" err="1" smtClean="0"/>
              <a:t>господарство</a:t>
            </a:r>
            <a:r>
              <a:rPr lang="ru-RU" dirty="0" smtClean="0"/>
              <a:t> </a:t>
            </a:r>
            <a:r>
              <a:rPr lang="ru-RU" dirty="0" err="1" smtClean="0"/>
              <a:t>узгоджується</a:t>
            </a:r>
            <a:r>
              <a:rPr lang="ru-RU" dirty="0" smtClean="0"/>
              <a:t> таким чином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визначеною</a:t>
            </a:r>
            <a:r>
              <a:rPr lang="ru-RU" dirty="0" smtClean="0"/>
              <a:t> системою.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При </a:t>
            </a:r>
            <a:r>
              <a:rPr lang="ru-RU" dirty="0" err="1" smtClean="0"/>
              <a:t>розробці</a:t>
            </a:r>
            <a:r>
              <a:rPr lang="ru-RU" dirty="0" smtClean="0"/>
              <a:t> </a:t>
            </a:r>
            <a:r>
              <a:rPr lang="ru-RU" dirty="0" err="1" smtClean="0"/>
              <a:t>лісомисливського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використані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r>
              <a:rPr lang="ru-RU" dirty="0" smtClean="0"/>
              <a:t>, суть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застосуванні</a:t>
            </a:r>
            <a:r>
              <a:rPr lang="ru-RU" dirty="0" smtClean="0"/>
              <a:t> </a:t>
            </a:r>
            <a:r>
              <a:rPr lang="ru-RU" dirty="0" err="1" smtClean="0"/>
              <a:t>критеріїв</a:t>
            </a:r>
            <a:r>
              <a:rPr lang="ru-RU" dirty="0" smtClean="0"/>
              <a:t> </a:t>
            </a:r>
            <a:r>
              <a:rPr lang="ru-RU" dirty="0" err="1" smtClean="0"/>
              <a:t>провідних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поєднанні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поширенням</a:t>
            </a:r>
            <a:r>
              <a:rPr lang="ru-RU" dirty="0" smtClean="0"/>
              <a:t> </a:t>
            </a:r>
            <a:r>
              <a:rPr lang="ru-RU" dirty="0" err="1" smtClean="0"/>
              <a:t>звірів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птахів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нерозривній</a:t>
            </a:r>
            <a:r>
              <a:rPr lang="ru-RU" dirty="0" smtClean="0"/>
              <a:t> </a:t>
            </a:r>
            <a:r>
              <a:rPr lang="ru-RU" dirty="0" err="1" smtClean="0"/>
              <a:t>єдності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якістю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Ранг таксона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провідний</a:t>
            </a:r>
            <a:r>
              <a:rPr lang="ru-RU" dirty="0" smtClean="0"/>
              <a:t> фактор,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 </a:t>
            </a:r>
            <a:r>
              <a:rPr lang="ru-RU" dirty="0" err="1" smtClean="0"/>
              <a:t>комплексний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. </a:t>
            </a:r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мисливське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єдності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Різноманітність</a:t>
            </a:r>
            <a:r>
              <a:rPr lang="ru-RU" dirty="0" smtClean="0"/>
              <a:t> </a:t>
            </a:r>
            <a:r>
              <a:rPr lang="ru-RU" dirty="0" err="1" smtClean="0"/>
              <a:t>популяцій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та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(</a:t>
            </a:r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розселення</a:t>
            </a:r>
            <a:r>
              <a:rPr lang="ru-RU" dirty="0" smtClean="0"/>
              <a:t>, </a:t>
            </a:r>
            <a:r>
              <a:rPr lang="ru-RU" dirty="0" err="1" smtClean="0"/>
              <a:t>чисельність</a:t>
            </a:r>
            <a:r>
              <a:rPr lang="ru-RU" dirty="0" smtClean="0"/>
              <a:t>, </a:t>
            </a:r>
            <a:r>
              <a:rPr lang="ru-RU" dirty="0" err="1" smtClean="0"/>
              <a:t>відтворюваність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), </a:t>
            </a:r>
            <a:r>
              <a:rPr lang="ru-RU" dirty="0" err="1" smtClean="0"/>
              <a:t>рослинного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(</a:t>
            </a:r>
            <a:r>
              <a:rPr lang="ru-RU" dirty="0" err="1" smtClean="0"/>
              <a:t>видовий</a:t>
            </a:r>
            <a:r>
              <a:rPr lang="ru-RU" dirty="0" smtClean="0"/>
              <a:t> склад, запаси </a:t>
            </a:r>
            <a:r>
              <a:rPr lang="ru-RU" dirty="0" err="1" smtClean="0"/>
              <a:t>фітомаси</a:t>
            </a:r>
            <a:r>
              <a:rPr lang="ru-RU" dirty="0" smtClean="0"/>
              <a:t> в </a:t>
            </a:r>
            <a:r>
              <a:rPr lang="ru-RU" dirty="0" err="1" smtClean="0"/>
              <a:t>динаміці</a:t>
            </a:r>
            <a:r>
              <a:rPr lang="ru-RU" dirty="0" smtClean="0"/>
              <a:t>) у </a:t>
            </a:r>
            <a:r>
              <a:rPr lang="ru-RU" dirty="0" err="1" smtClean="0"/>
              <a:t>сукупності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познаками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(</a:t>
            </a:r>
            <a:r>
              <a:rPr lang="ru-RU" dirty="0" err="1" smtClean="0"/>
              <a:t>обсяги</a:t>
            </a:r>
            <a:r>
              <a:rPr lang="ru-RU" dirty="0" smtClean="0"/>
              <a:t> </a:t>
            </a:r>
            <a:r>
              <a:rPr lang="ru-RU" dirty="0" err="1" smtClean="0"/>
              <a:t>біотехнічних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,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добутих</a:t>
            </a:r>
            <a:r>
              <a:rPr lang="ru-RU" dirty="0" smtClean="0"/>
              <a:t> при </a:t>
            </a:r>
            <a:r>
              <a:rPr lang="ru-RU" dirty="0" err="1" smtClean="0"/>
              <a:t>полюванні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)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підставою</a:t>
            </a:r>
            <a:r>
              <a:rPr lang="ru-RU" dirty="0" smtClean="0"/>
              <a:t> для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 smtClean="0"/>
              <a:t>таксонів</a:t>
            </a:r>
            <a:r>
              <a:rPr lang="ru-RU" dirty="0" smtClean="0"/>
              <a:t> </a:t>
            </a:r>
            <a:r>
              <a:rPr lang="ru-RU" dirty="0" err="1" smtClean="0"/>
              <a:t>лісомисливського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Пропонується</a:t>
            </a:r>
            <a:r>
              <a:rPr lang="ru-RU" dirty="0" smtClean="0"/>
              <a:t>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</a:t>
            </a:r>
            <a:r>
              <a:rPr lang="ru-RU" dirty="0" err="1" smtClean="0"/>
              <a:t>таксони</a:t>
            </a:r>
            <a:r>
              <a:rPr lang="ru-RU" dirty="0" smtClean="0"/>
              <a:t>: – </a:t>
            </a:r>
            <a:r>
              <a:rPr lang="ru-RU" dirty="0" err="1" smtClean="0"/>
              <a:t>лісомисливська</a:t>
            </a:r>
            <a:r>
              <a:rPr lang="ru-RU" dirty="0" smtClean="0"/>
              <a:t> зона – </a:t>
            </a:r>
            <a:r>
              <a:rPr lang="ru-RU" dirty="0" err="1" smtClean="0"/>
              <a:t>найбільша</a:t>
            </a:r>
            <a:r>
              <a:rPr lang="ru-RU" dirty="0" smtClean="0"/>
              <a:t> </a:t>
            </a:r>
            <a:r>
              <a:rPr lang="ru-RU" dirty="0" err="1" smtClean="0"/>
              <a:t>територіальна</a:t>
            </a:r>
            <a:r>
              <a:rPr lang="ru-RU" dirty="0" smtClean="0"/>
              <a:t> </a:t>
            </a:r>
            <a:r>
              <a:rPr lang="ru-RU" dirty="0" err="1" smtClean="0"/>
              <a:t>одиниця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подібними</a:t>
            </a:r>
            <a:r>
              <a:rPr lang="ru-RU" dirty="0" smtClean="0"/>
              <a:t> </a:t>
            </a:r>
            <a:r>
              <a:rPr lang="ru-RU" dirty="0" err="1" smtClean="0"/>
              <a:t>природно-економічними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, яка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всією</a:t>
            </a:r>
            <a:r>
              <a:rPr lang="ru-RU" dirty="0" smtClean="0"/>
              <a:t> </a:t>
            </a:r>
            <a:r>
              <a:rPr lang="ru-RU" dirty="0" err="1" smtClean="0"/>
              <a:t>різноманітністю</a:t>
            </a:r>
            <a:r>
              <a:rPr lang="ru-RU" dirty="0" smtClean="0"/>
              <a:t> </a:t>
            </a:r>
            <a:r>
              <a:rPr lang="ru-RU" dirty="0" err="1" smtClean="0"/>
              <a:t>макропопуляцій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а тому для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однотипної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біотехнічних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;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лісомисливської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типами характерного ландшафту, </a:t>
            </a:r>
            <a:r>
              <a:rPr lang="ru-RU" dirty="0" err="1" smtClean="0"/>
              <a:t>специфічною</a:t>
            </a:r>
            <a:r>
              <a:rPr lang="ru-RU" dirty="0" smtClean="0"/>
              <a:t> </a:t>
            </a:r>
            <a:r>
              <a:rPr lang="ru-RU" dirty="0" err="1" smtClean="0"/>
              <a:t>динамікою</a:t>
            </a:r>
            <a:r>
              <a:rPr lang="ru-RU" dirty="0" smtClean="0"/>
              <a:t> </a:t>
            </a:r>
            <a:r>
              <a:rPr lang="ru-RU" dirty="0" err="1" smtClean="0"/>
              <a:t>популяції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типовими</a:t>
            </a:r>
            <a:r>
              <a:rPr lang="ru-RU" dirty="0" smtClean="0"/>
              <a:t> </a:t>
            </a:r>
            <a:r>
              <a:rPr lang="ru-RU" dirty="0" err="1" smtClean="0"/>
              <a:t>регіональними</a:t>
            </a:r>
            <a:r>
              <a:rPr lang="ru-RU" dirty="0" smtClean="0"/>
              <a:t> системами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; – </a:t>
            </a:r>
            <a:r>
              <a:rPr lang="ru-RU" dirty="0" err="1" smtClean="0"/>
              <a:t>лісомисливська</a:t>
            </a:r>
            <a:r>
              <a:rPr lang="ru-RU" dirty="0" smtClean="0"/>
              <a:t> </a:t>
            </a:r>
            <a:r>
              <a:rPr lang="ru-RU" dirty="0" err="1" smtClean="0"/>
              <a:t>підзона</a:t>
            </a:r>
            <a:r>
              <a:rPr lang="ru-RU" dirty="0" smtClean="0"/>
              <a:t> –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, </a:t>
            </a:r>
            <a:r>
              <a:rPr lang="ru-RU" dirty="0" err="1" smtClean="0"/>
              <a:t>однорідна</a:t>
            </a:r>
            <a:r>
              <a:rPr lang="ru-RU" dirty="0" smtClean="0"/>
              <a:t> за </a:t>
            </a:r>
            <a:r>
              <a:rPr lang="ru-RU" dirty="0" err="1" smtClean="0"/>
              <a:t>природним</a:t>
            </a:r>
            <a:r>
              <a:rPr lang="ru-RU" dirty="0" smtClean="0"/>
              <a:t> ландшафтом, комплексом </a:t>
            </a:r>
            <a:r>
              <a:rPr lang="ru-RU" dirty="0" err="1" smtClean="0"/>
              <a:t>фітоцензів</a:t>
            </a:r>
            <a:r>
              <a:rPr lang="ru-RU" dirty="0" smtClean="0"/>
              <a:t>, складом </a:t>
            </a:r>
            <a:r>
              <a:rPr lang="ru-RU" dirty="0" err="1" smtClean="0"/>
              <a:t>популяцій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мікропопуляцій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та </a:t>
            </a:r>
            <a:r>
              <a:rPr lang="ru-RU" dirty="0" err="1" smtClean="0"/>
              <a:t>їхньою</a:t>
            </a:r>
            <a:r>
              <a:rPr lang="ru-RU" dirty="0" smtClean="0"/>
              <a:t> репродуктивною </a:t>
            </a:r>
            <a:r>
              <a:rPr lang="ru-RU" dirty="0" err="1" smtClean="0"/>
              <a:t>здатністю</a:t>
            </a:r>
            <a:r>
              <a:rPr lang="ru-RU" dirty="0" smtClean="0"/>
              <a:t> у </a:t>
            </a:r>
            <a:r>
              <a:rPr lang="ru-RU" dirty="0" err="1" smtClean="0"/>
              <a:t>властивих</a:t>
            </a:r>
            <a:r>
              <a:rPr lang="ru-RU" dirty="0" smtClean="0"/>
              <a:t> для них </a:t>
            </a:r>
            <a:r>
              <a:rPr lang="ru-RU" dirty="0" err="1" smtClean="0"/>
              <a:t>екологічних</a:t>
            </a:r>
            <a:r>
              <a:rPr lang="ru-RU" dirty="0" smtClean="0"/>
              <a:t> </a:t>
            </a:r>
            <a:r>
              <a:rPr lang="ru-RU" dirty="0" err="1" smtClean="0"/>
              <a:t>нішах</a:t>
            </a:r>
            <a:r>
              <a:rPr lang="ru-RU" dirty="0" smtClean="0"/>
              <a:t>, а тому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однакових</a:t>
            </a:r>
            <a:r>
              <a:rPr lang="ru-RU" dirty="0" smtClean="0"/>
              <a:t> </a:t>
            </a:r>
            <a:r>
              <a:rPr lang="ru-RU" dirty="0" err="1" smtClean="0"/>
              <a:t>біотехнічних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для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спеціалізованого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89844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/>
              <a:t>Лісомисливська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підзона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основною </a:t>
            </a:r>
            <a:r>
              <a:rPr lang="ru-RU" sz="2400" dirty="0" err="1" smtClean="0"/>
              <a:t>класифікаційною</a:t>
            </a:r>
            <a:r>
              <a:rPr lang="ru-RU" sz="2400" dirty="0" smtClean="0"/>
              <a:t> </a:t>
            </a:r>
            <a:r>
              <a:rPr lang="ru-RU" sz="2400" dirty="0" err="1" smtClean="0"/>
              <a:t>одиницею</a:t>
            </a:r>
            <a:r>
              <a:rPr lang="ru-RU" sz="2400" dirty="0" smtClean="0"/>
              <a:t> </a:t>
            </a:r>
            <a:r>
              <a:rPr lang="ru-RU" sz="2400" dirty="0" err="1" smtClean="0"/>
              <a:t>лісомисливського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районування</a:t>
            </a:r>
            <a:r>
              <a:rPr lang="ru-RU" sz="2400" dirty="0" smtClean="0"/>
              <a:t>, а </a:t>
            </a:r>
            <a:r>
              <a:rPr lang="ru-RU" sz="2400" dirty="0" err="1" smtClean="0"/>
              <a:t>межі</a:t>
            </a:r>
            <a:r>
              <a:rPr lang="ru-RU" sz="2400" dirty="0" smtClean="0"/>
              <a:t> </a:t>
            </a:r>
            <a:r>
              <a:rPr lang="ru-RU" sz="2400" dirty="0" err="1" smtClean="0"/>
              <a:t>її</a:t>
            </a:r>
            <a:r>
              <a:rPr lang="ru-RU" sz="2400" dirty="0" smtClean="0"/>
              <a:t> </a:t>
            </a:r>
            <a:r>
              <a:rPr lang="ru-RU" sz="2400" dirty="0" err="1" smtClean="0"/>
              <a:t>визначаються</a:t>
            </a:r>
            <a:r>
              <a:rPr lang="ru-RU" sz="2400" dirty="0" smtClean="0"/>
              <a:t> межами </a:t>
            </a:r>
            <a:r>
              <a:rPr lang="ru-RU" sz="2400" dirty="0" err="1" smtClean="0"/>
              <a:t>комплексів</a:t>
            </a:r>
            <a:r>
              <a:rPr lang="ru-RU" sz="2400" dirty="0" smtClean="0"/>
              <a:t> </a:t>
            </a:r>
            <a:r>
              <a:rPr lang="ru-RU" sz="2400" dirty="0" err="1" smtClean="0"/>
              <a:t>екологічних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груп</a:t>
            </a:r>
            <a:r>
              <a:rPr lang="ru-RU" sz="2400" dirty="0" smtClean="0"/>
              <a:t> </a:t>
            </a:r>
            <a:r>
              <a:rPr lang="ru-RU" sz="2400" dirty="0" err="1" smtClean="0"/>
              <a:t>асоціацій</a:t>
            </a:r>
            <a:r>
              <a:rPr lang="ru-RU" sz="2400" dirty="0" smtClean="0"/>
              <a:t>, ареалом </a:t>
            </a:r>
            <a:r>
              <a:rPr lang="ru-RU" sz="2400" dirty="0" err="1" smtClean="0"/>
              <a:t>популяцій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мікропопуляцій</a:t>
            </a:r>
            <a:r>
              <a:rPr lang="ru-RU" sz="2400" dirty="0" smtClean="0"/>
              <a:t> </a:t>
            </a:r>
            <a:r>
              <a:rPr lang="ru-RU" sz="2400" dirty="0" err="1" smtClean="0"/>
              <a:t>тварин</a:t>
            </a:r>
            <a:r>
              <a:rPr lang="ru-RU" sz="2400" dirty="0" smtClean="0"/>
              <a:t>, </a:t>
            </a:r>
            <a:r>
              <a:rPr lang="ru-RU" sz="2400" dirty="0" err="1" smtClean="0"/>
              <a:t>близькою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продуктивністю</a:t>
            </a:r>
            <a:r>
              <a:rPr lang="ru-RU" sz="2400" dirty="0" smtClean="0"/>
              <a:t> </a:t>
            </a:r>
            <a:r>
              <a:rPr lang="ru-RU" sz="2400" dirty="0" err="1" smtClean="0"/>
              <a:t>типових</a:t>
            </a:r>
            <a:r>
              <a:rPr lang="ru-RU" sz="2400" dirty="0" smtClean="0"/>
              <a:t> для виду </a:t>
            </a:r>
            <a:r>
              <a:rPr lang="ru-RU" sz="2400" dirty="0" err="1" smtClean="0"/>
              <a:t>угідь</a:t>
            </a:r>
            <a:r>
              <a:rPr lang="ru-RU" sz="2400" dirty="0" smtClean="0"/>
              <a:t>. В </a:t>
            </a:r>
            <a:r>
              <a:rPr lang="ru-RU" sz="2400" dirty="0" err="1" smtClean="0"/>
              <a:t>зв’язку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тим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межі</a:t>
            </a:r>
            <a:r>
              <a:rPr lang="ru-RU" sz="2400" dirty="0" smtClean="0"/>
              <a:t> </a:t>
            </a:r>
            <a:r>
              <a:rPr lang="ru-RU" sz="2400" dirty="0" err="1" smtClean="0"/>
              <a:t>адміністративних</a:t>
            </a:r>
            <a:r>
              <a:rPr lang="ru-RU" sz="2400" dirty="0" smtClean="0"/>
              <a:t> областей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 не </a:t>
            </a:r>
            <a:r>
              <a:rPr lang="ru-RU" sz="2400" dirty="0" err="1" smtClean="0"/>
              <a:t>завжди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відповідають</a:t>
            </a:r>
            <a:r>
              <a:rPr lang="ru-RU" sz="2400" dirty="0" smtClean="0"/>
              <a:t> межам </a:t>
            </a:r>
            <a:r>
              <a:rPr lang="ru-RU" sz="2400" dirty="0" err="1" smtClean="0"/>
              <a:t>певних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лісомисливських</a:t>
            </a:r>
            <a:r>
              <a:rPr lang="ru-RU" sz="2400" dirty="0" smtClean="0"/>
              <a:t> зон </a:t>
            </a:r>
            <a:r>
              <a:rPr lang="ru-RU" sz="2400" dirty="0" err="1" smtClean="0"/>
              <a:t>перебування</a:t>
            </a:r>
            <a:r>
              <a:rPr lang="ru-RU" sz="2400" dirty="0" smtClean="0"/>
              <a:t> диких </a:t>
            </a:r>
            <a:r>
              <a:rPr lang="ru-RU" sz="2400" dirty="0" err="1" smtClean="0"/>
              <a:t>тварин</a:t>
            </a:r>
            <a:r>
              <a:rPr lang="ru-RU" sz="2400" dirty="0" smtClean="0"/>
              <a:t> та характеру </a:t>
            </a:r>
            <a:r>
              <a:rPr lang="ru-RU" sz="2400" dirty="0" err="1" smtClean="0"/>
              <a:t>ведення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мисливського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господарства</a:t>
            </a:r>
            <a:r>
              <a:rPr lang="ru-RU" sz="2400" dirty="0" smtClean="0"/>
              <a:t>, при </a:t>
            </a:r>
            <a:r>
              <a:rPr lang="ru-RU" sz="2400" dirty="0" err="1" smtClean="0"/>
              <a:t>проведенні</a:t>
            </a:r>
            <a:r>
              <a:rPr lang="ru-RU" sz="2400" dirty="0" smtClean="0"/>
              <a:t> </a:t>
            </a:r>
            <a:r>
              <a:rPr lang="ru-RU" sz="2400" dirty="0" err="1" smtClean="0"/>
              <a:t>типології</a:t>
            </a:r>
            <a:r>
              <a:rPr lang="ru-RU" sz="2400" dirty="0" smtClean="0"/>
              <a:t> </a:t>
            </a:r>
            <a:r>
              <a:rPr lang="ru-RU" sz="2400" dirty="0" err="1" smtClean="0"/>
              <a:t>угідь</a:t>
            </a:r>
            <a:r>
              <a:rPr lang="ru-RU" sz="2400" dirty="0" smtClean="0"/>
              <a:t> </a:t>
            </a:r>
            <a:r>
              <a:rPr lang="ru-RU" sz="2400" dirty="0" err="1" smtClean="0"/>
              <a:t>необхідно</a:t>
            </a:r>
            <a:r>
              <a:rPr lang="ru-RU" sz="2400" dirty="0" smtClean="0"/>
              <a:t> </a:t>
            </a:r>
            <a:r>
              <a:rPr lang="ru-RU" sz="2400" dirty="0" err="1" smtClean="0"/>
              <a:t>враховувати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природничу</a:t>
            </a:r>
            <a:r>
              <a:rPr lang="ru-RU" sz="2400" dirty="0" smtClean="0"/>
              <a:t> </a:t>
            </a:r>
            <a:r>
              <a:rPr lang="ru-RU" sz="2400" dirty="0" err="1" smtClean="0"/>
              <a:t>мозаїку</a:t>
            </a:r>
            <a:r>
              <a:rPr lang="ru-RU" sz="2400" dirty="0" smtClean="0"/>
              <a:t> умов, </a:t>
            </a:r>
            <a:r>
              <a:rPr lang="ru-RU" sz="2400" dirty="0" err="1" smtClean="0"/>
              <a:t>але</a:t>
            </a:r>
            <a:r>
              <a:rPr lang="ru-RU" sz="2400" dirty="0" smtClean="0"/>
              <a:t> за основу </a:t>
            </a:r>
            <a:r>
              <a:rPr lang="ru-RU" sz="2400" dirty="0" err="1" smtClean="0"/>
              <a:t>поділу</a:t>
            </a:r>
            <a:r>
              <a:rPr lang="ru-RU" sz="2400" dirty="0" smtClean="0"/>
              <a:t> </a:t>
            </a:r>
            <a:r>
              <a:rPr lang="ru-RU" sz="2400" dirty="0" err="1" smtClean="0"/>
              <a:t>беруться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межі</a:t>
            </a:r>
            <a:r>
              <a:rPr lang="ru-RU" sz="2400" dirty="0" smtClean="0"/>
              <a:t> </a:t>
            </a:r>
            <a:r>
              <a:rPr lang="ru-RU" sz="2400" dirty="0" err="1" smtClean="0"/>
              <a:t>районів</a:t>
            </a:r>
            <a:r>
              <a:rPr lang="ru-RU" sz="2400" dirty="0" smtClean="0"/>
              <a:t> </a:t>
            </a:r>
            <a:r>
              <a:rPr lang="ru-RU" sz="2400" dirty="0" err="1" smtClean="0"/>
              <a:t>адміністративного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поділу</a:t>
            </a:r>
            <a:r>
              <a:rPr lang="ru-RU" sz="2400" dirty="0" smtClean="0"/>
              <a:t>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Лісомисливське</a:t>
            </a:r>
            <a:r>
              <a:rPr lang="ru-RU" b="1" dirty="0" smtClean="0"/>
              <a:t> </a:t>
            </a:r>
            <a:r>
              <a:rPr lang="ru-RU" b="1" dirty="0" err="1" smtClean="0"/>
              <a:t>районування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розташовані</a:t>
            </a:r>
            <a:r>
              <a:rPr lang="ru-RU" dirty="0" smtClean="0"/>
              <a:t> в межах 5-ти </a:t>
            </a:r>
            <a:r>
              <a:rPr lang="ru-RU" dirty="0" err="1" smtClean="0"/>
              <a:t>лісомисливських</a:t>
            </a:r>
            <a:r>
              <a:rPr lang="ru-RU" dirty="0" smtClean="0"/>
              <a:t> зон: </a:t>
            </a:r>
            <a:r>
              <a:rPr lang="ru-RU" dirty="0" err="1" smtClean="0"/>
              <a:t>Поліської</a:t>
            </a:r>
            <a:r>
              <a:rPr lang="ru-RU" dirty="0" smtClean="0"/>
              <a:t>, </a:t>
            </a:r>
            <a:r>
              <a:rPr lang="ru-RU" dirty="0" err="1" smtClean="0"/>
              <a:t>Лісостепової</a:t>
            </a:r>
            <a:r>
              <a:rPr lang="ru-RU" dirty="0" smtClean="0"/>
              <a:t>, </a:t>
            </a:r>
            <a:r>
              <a:rPr lang="ru-RU" dirty="0" err="1" smtClean="0"/>
              <a:t>Степової</a:t>
            </a:r>
            <a:r>
              <a:rPr lang="ru-RU" dirty="0" smtClean="0"/>
              <a:t>, </a:t>
            </a:r>
            <a:r>
              <a:rPr lang="ru-RU" dirty="0" err="1" smtClean="0"/>
              <a:t>Карпатської</a:t>
            </a:r>
            <a:r>
              <a:rPr lang="ru-RU" dirty="0" smtClean="0"/>
              <a:t>, </a:t>
            </a:r>
            <a:r>
              <a:rPr lang="ru-RU" dirty="0" err="1" smtClean="0"/>
              <a:t>Кримської</a:t>
            </a:r>
            <a:r>
              <a:rPr lang="ru-RU" dirty="0" smtClean="0"/>
              <a:t> </a:t>
            </a:r>
            <a:r>
              <a:rPr lang="ru-RU" dirty="0" err="1" smtClean="0"/>
              <a:t>гірської</a:t>
            </a:r>
            <a:r>
              <a:rPr lang="ru-RU" dirty="0" smtClean="0"/>
              <a:t> (табл. 1, рис. 1). </a:t>
            </a:r>
          </a:p>
          <a:p>
            <a:pPr algn="just"/>
            <a:endParaRPr lang="ru-RU" dirty="0"/>
          </a:p>
          <a:p>
            <a:pPr algn="just"/>
            <a:r>
              <a:rPr lang="ru-RU" dirty="0" err="1" smtClean="0"/>
              <a:t>Таблиця</a:t>
            </a:r>
            <a:r>
              <a:rPr lang="ru-RU" dirty="0" smtClean="0"/>
              <a:t> 1 – </a:t>
            </a:r>
            <a:r>
              <a:rPr lang="ru-RU" dirty="0" err="1" smtClean="0"/>
              <a:t>Належність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адміністративних</a:t>
            </a:r>
            <a:r>
              <a:rPr lang="ru-RU" dirty="0" smtClean="0"/>
              <a:t> </a:t>
            </a:r>
            <a:r>
              <a:rPr lang="ru-RU" dirty="0" err="1" smtClean="0"/>
              <a:t>районів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до </a:t>
            </a:r>
            <a:r>
              <a:rPr lang="ru-RU" dirty="0" err="1" smtClean="0"/>
              <a:t>природних</a:t>
            </a:r>
            <a:r>
              <a:rPr lang="ru-RU" dirty="0" smtClean="0"/>
              <a:t> зон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556792"/>
            <a:ext cx="5026297" cy="509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-31945"/>
            <a:ext cx="4680519" cy="6817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-19032"/>
            <a:ext cx="4752528" cy="6896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076962" y="-124634"/>
            <a:ext cx="5151654" cy="6786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44</TotalTime>
  <Words>5105</Words>
  <Application>Microsoft Office PowerPoint</Application>
  <PresentationFormat>Экран (4:3)</PresentationFormat>
  <Paragraphs>45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Бумажная</vt:lpstr>
      <vt:lpstr>Лісомисливське районування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Лісомисливське районування</dc:title>
  <dc:creator>Руслан Аминов</dc:creator>
  <cp:lastModifiedBy>Руслан Аминов</cp:lastModifiedBy>
  <cp:revision>22</cp:revision>
  <dcterms:created xsi:type="dcterms:W3CDTF">2024-10-13T18:42:47Z</dcterms:created>
  <dcterms:modified xsi:type="dcterms:W3CDTF">2024-10-13T19:27:46Z</dcterms:modified>
</cp:coreProperties>
</file>