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3"/>
  </p:notesMasterIdLst>
  <p:sldIdLst>
    <p:sldId id="258" r:id="rId2"/>
    <p:sldId id="259" r:id="rId3"/>
    <p:sldId id="260" r:id="rId4"/>
    <p:sldId id="289" r:id="rId5"/>
    <p:sldId id="261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90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21.09.2023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8260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27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9753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7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6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5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ИСТЕМНИЙ АНАЛІЗ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2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4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6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" name="Rectangle 1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" name="Rectangle 1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9" name="Rectangle 1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3" name="Rectangle 1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7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9" name="Rectangle 1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1" name="Rectangle 1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3" name="Rectangle 1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5" name="Rectangle 1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7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1" name="Rectangle 1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3" name="Rectangle 1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5" name="Rectangle 1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7" name="Rectangle 1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9" name="Rectangle 1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" name="Rectangle 2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" name="Rectangle 2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" name="Rectangle 2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1" name="Rectangle 2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0" name="Rectangle 2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2" name="Rectangle 2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" name="Rectangle 4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4" name="Rectangle 4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2" name="Rectangle 6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5" name="Rectangle 6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7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1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1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1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1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1" name="Rectangle 1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3" name="Rectangle 1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5" name="Rectangle 1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7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8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2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8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2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6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8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0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2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Приклад 1</a:t>
            </a:r>
            <a:r>
              <a:rPr lang="uk-UA" sz="2000" b="1" dirty="0">
                <a:solidFill>
                  <a:schemeClr val="bg1"/>
                </a:solidFill>
              </a:rPr>
              <a:t>.</a:t>
            </a:r>
            <a:r>
              <a:rPr lang="uk-UA" sz="2000" dirty="0">
                <a:solidFill>
                  <a:schemeClr val="bg1"/>
                </a:solidFill>
              </a:rPr>
              <a:t> Одномірний осцилятор. Розглянемо </a:t>
            </a:r>
            <a:r>
              <a:rPr lang="uk-UA" sz="2000" dirty="0" smtClean="0">
                <a:solidFill>
                  <a:schemeClr val="bg1"/>
                </a:solidFill>
              </a:rPr>
              <a:t>простішу</a:t>
            </a:r>
          </a:p>
          <a:p>
            <a:r>
              <a:rPr lang="uk-UA" sz="2000" dirty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                                                коливальну </a:t>
            </a:r>
            <a:r>
              <a:rPr lang="uk-UA" sz="2000" dirty="0">
                <a:solidFill>
                  <a:schemeClr val="bg1"/>
                </a:solidFill>
              </a:rPr>
              <a:t>систему, зображену </a:t>
            </a:r>
            <a:r>
              <a:rPr lang="uk-UA" sz="2000" dirty="0" smtClean="0">
                <a:solidFill>
                  <a:schemeClr val="bg1"/>
                </a:solidFill>
              </a:rPr>
              <a:t>  </a:t>
            </a:r>
          </a:p>
          <a:p>
            <a:r>
              <a:rPr lang="uk-UA" sz="2000" dirty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                                                на </a:t>
            </a:r>
            <a:r>
              <a:rPr lang="uk-UA" sz="2000" dirty="0">
                <a:solidFill>
                  <a:schemeClr val="bg1"/>
                </a:solidFill>
              </a:rPr>
              <a:t>рис. 1.5.1. Вантаж маси </a:t>
            </a:r>
            <a:r>
              <a:rPr lang="en-US" sz="2000" dirty="0">
                <a:solidFill>
                  <a:schemeClr val="bg1"/>
                </a:solidFill>
              </a:rPr>
              <a:t>m</a:t>
            </a:r>
            <a:r>
              <a:rPr lang="uk-UA" sz="2000" dirty="0">
                <a:solidFill>
                  <a:schemeClr val="bg1"/>
                </a:solidFill>
              </a:rPr>
              <a:t> </a:t>
            </a:r>
            <a:endParaRPr lang="uk-UA" sz="2000" dirty="0" smtClean="0">
              <a:solidFill>
                <a:schemeClr val="bg1"/>
              </a:solidFill>
            </a:endParaRPr>
          </a:p>
          <a:p>
            <a:r>
              <a:rPr lang="uk-UA" sz="2000" dirty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                                                приєднаний </a:t>
            </a:r>
            <a:r>
              <a:rPr lang="uk-UA" sz="2000" dirty="0">
                <a:solidFill>
                  <a:schemeClr val="bg1"/>
                </a:solidFill>
              </a:rPr>
              <a:t>пружиною </a:t>
            </a:r>
            <a:r>
              <a:rPr lang="uk-UA" sz="2000" dirty="0" smtClean="0">
                <a:solidFill>
                  <a:schemeClr val="bg1"/>
                </a:solidFill>
              </a:rPr>
              <a:t>з </a:t>
            </a:r>
          </a:p>
          <a:p>
            <a:r>
              <a:rPr lang="uk-UA" sz="2000" dirty="0">
                <a:solidFill>
                  <a:schemeClr val="bg1"/>
                </a:solidFill>
              </a:rPr>
              <a:t> </a:t>
            </a:r>
            <a:r>
              <a:rPr lang="uk-UA" sz="2000" dirty="0" smtClean="0">
                <a:solidFill>
                  <a:schemeClr val="bg1"/>
                </a:solidFill>
              </a:rPr>
              <a:t>                                                жорсткістю </a:t>
            </a:r>
            <a:r>
              <a:rPr lang="uk-UA" sz="2000" dirty="0">
                <a:solidFill>
                  <a:schemeClr val="bg1"/>
                </a:solidFill>
              </a:rPr>
              <a:t>С до нерухомої опори</a:t>
            </a:r>
            <a:r>
              <a:rPr lang="uk-UA" sz="2000" dirty="0" smtClean="0">
                <a:solidFill>
                  <a:schemeClr val="bg1"/>
                </a:solidFill>
              </a:rPr>
              <a:t>.</a:t>
            </a:r>
            <a:r>
              <a:rPr lang="uk-UA" sz="2000" dirty="0"/>
              <a:t> </a:t>
            </a:r>
            <a:endParaRPr lang="uk-UA" sz="2000" dirty="0" smtClean="0"/>
          </a:p>
          <a:p>
            <a:endParaRPr lang="uk-UA" sz="2000" dirty="0">
              <a:solidFill>
                <a:schemeClr val="bg1"/>
              </a:solidFill>
            </a:endParaRPr>
          </a:p>
          <a:p>
            <a:r>
              <a:rPr lang="uk-UA" sz="2000" dirty="0" smtClean="0">
                <a:solidFill>
                  <a:schemeClr val="bg1"/>
                </a:solidFill>
              </a:rPr>
              <a:t>Виберемо </a:t>
            </a:r>
            <a:r>
              <a:rPr lang="uk-UA" sz="2000" dirty="0">
                <a:solidFill>
                  <a:schemeClr val="bg1"/>
                </a:solidFill>
              </a:rPr>
              <a:t>у якості єдиної узагальненої координати х зміщення вантажу з його положення рівноваги (яке відповідає недеформованому стану пружини). Тоді, із використанням відомих формул для кінетичної енергії точки і потенціальної енергії пружини, для функції Лагранжа маємо:</a:t>
            </a:r>
            <a:endParaRPr lang="ru-RU" sz="2000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45407"/>
            <a:ext cx="2664296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888209"/>
              </p:ext>
            </p:extLst>
          </p:nvPr>
        </p:nvGraphicFramePr>
        <p:xfrm>
          <a:off x="3335338" y="5341938"/>
          <a:ext cx="22558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Формула" r:id="rId4" imgW="1625400" imgH="419040" progId="Equation.3">
                  <p:embed/>
                </p:oleObj>
              </mc:Choice>
              <mc:Fallback>
                <p:oleObj name="Формула" r:id="rId4" imgW="1625400" imgH="41904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5338" y="5341938"/>
                        <a:ext cx="22558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6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2.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Математичний маятник (рис. 1.5.2). 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Вантаж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маси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підвішений на ниті,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що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розтя-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гується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довжини </a:t>
            </a:r>
            <a:r>
              <a:rPr lang="en-US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Вибираючи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якості єдиної 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узагальненої координати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кут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відхилення 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маятнику  від  вертикалі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маємо:  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                               . 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потенціальної енергії маємо, вважаючи 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нульовим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рівнем нижнє положення вантажу: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=mgh;   h=</a:t>
            </a:r>
            <a:r>
              <a:rPr lang="en-US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 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=mg</a:t>
            </a:r>
            <a:r>
              <a:rPr lang="en-US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(1–cos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Остаточно маємо: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628800"/>
            <a:ext cx="216024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806161"/>
              </p:ext>
            </p:extLst>
          </p:nvPr>
        </p:nvGraphicFramePr>
        <p:xfrm>
          <a:off x="4716016" y="3140968"/>
          <a:ext cx="576064" cy="291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3" name="Формула" r:id="rId4" imgW="457002" imgH="215806" progId="Equation.3">
                  <p:embed/>
                </p:oleObj>
              </mc:Choice>
              <mc:Fallback>
                <p:oleObj name="Формула" r:id="rId4" imgW="457002" imgH="215806" progId="Equation.3">
                  <p:embed/>
                  <p:pic>
                    <p:nvPicPr>
                      <p:cNvPr id="0" name="Объект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140968"/>
                        <a:ext cx="576064" cy="291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482016"/>
              </p:ext>
            </p:extLst>
          </p:nvPr>
        </p:nvGraphicFramePr>
        <p:xfrm>
          <a:off x="1187624" y="3429000"/>
          <a:ext cx="21602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Формула" r:id="rId6" imgW="1675673" imgH="266584" progId="Equation.3">
                  <p:embed/>
                </p:oleObj>
              </mc:Choice>
              <mc:Fallback>
                <p:oleObj name="Формула" r:id="rId6" imgW="1675673" imgH="266584" progId="Equation.3">
                  <p:embed/>
                  <p:pic>
                    <p:nvPicPr>
                      <p:cNvPr id="0" name="Объект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429000"/>
                        <a:ext cx="216024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068946"/>
              </p:ext>
            </p:extLst>
          </p:nvPr>
        </p:nvGraphicFramePr>
        <p:xfrm>
          <a:off x="1619672" y="5275262"/>
          <a:ext cx="5328591" cy="962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5" name="Формула" r:id="rId8" imgW="2374560" imgH="419040" progId="Equation.3">
                  <p:embed/>
                </p:oleObj>
              </mc:Choice>
              <mc:Fallback>
                <p:oleObj name="Формула" r:id="rId8" imgW="2374560" imgH="41904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275262"/>
                        <a:ext cx="5328591" cy="9620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5464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3.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Колесо з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вантажем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ободі, 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що котиться без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буксу-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вання по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дорозі (рис. 1.5.3). Маса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вантажу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маса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колеса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радіус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колеса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момент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інерції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відносно центральної осі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i="1" dirty="0">
                <a:solidFill>
                  <a:schemeClr val="bg1"/>
                </a:solidFill>
              </a:rPr>
              <a:t>Моме́нт іне́рції — скалярна фізична величина, яка характеризує розподіл мас у тілі та є мірою інертності для обертального руху аналогічно до маси для поступального руху.</a:t>
            </a:r>
            <a:endParaRPr lang="ru-RU" sz="20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556792"/>
            <a:ext cx="276225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854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дві, зовні не пов’язані між собою, величини – горизонтальне переміщення х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центру колеса А відносно нерухомого початку відліку О на осі х та кут повороту колеса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При відсутності буксування точка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контакту колеса з дорогою має нульову швидкість (є миттєвим центром швидкостей); при цьому швидкість центру колеса та його кутова швидкість пов’язані співвідношенням: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1.5.14)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Інтегруючи (1.5.14) отримуємо, при вдалому виборі початку відліку О на осі х: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145318"/>
              </p:ext>
            </p:extLst>
          </p:nvPr>
        </p:nvGraphicFramePr>
        <p:xfrm>
          <a:off x="3275856" y="4077072"/>
          <a:ext cx="136815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Формула" r:id="rId3" imgW="1066800" imgH="241300" progId="Equation.3">
                  <p:embed/>
                </p:oleObj>
              </mc:Choice>
              <mc:Fallback>
                <p:oleObj name="Формула" r:id="rId3" imgW="1066800" imgH="241300" progId="Equation.3">
                  <p:embed/>
                  <p:pic>
                    <p:nvPicPr>
                      <p:cNvPr id="0" name="Объект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077072"/>
                        <a:ext cx="1368152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0989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Таким чином виявляється, що величини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взаємопов’язані. З огляду на це будь яку з цих величин можна вибрати у якості єдиної узагальненої координаті, що однозначно визначає положення колеса на площині. Нехай це буде кут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Виразимо через цей кут усі необхідні величини.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Центр тяжіння колеса А рухається горизонтально; тому вага колеса не виконує роботи і її можна не враховувати. Вага вантажу М враховується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як і 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випадку математичного маятника; відповідна потенціальна енергія буде: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П=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MgR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(1–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15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Кінетична енергія колеса складається з кінетичних енергій поступального та обертового рухів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Тут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враховано співвідношення (1.5.14).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Обчислюючи кінетичну енергію вантажу: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врахуємо, що вантаж бере участь у русі колеса, а цей рух можна розглядати як обертання навколо миттєвого центру швидкостей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У відповідності до цього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790319"/>
              </p:ext>
            </p:extLst>
          </p:nvPr>
        </p:nvGraphicFramePr>
        <p:xfrm>
          <a:off x="1403648" y="2564904"/>
          <a:ext cx="4968552" cy="612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4" name="Формула" r:id="rId4" imgW="2654280" imgH="419040" progId="Equation.3">
                  <p:embed/>
                </p:oleObj>
              </mc:Choice>
              <mc:Fallback>
                <p:oleObj name="Формула" r:id="rId4" imgW="2654280" imgH="419040" progId="Equation.3">
                  <p:embed/>
                  <p:pic>
                    <p:nvPicPr>
                      <p:cNvPr id="0" name="Объект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564904"/>
                        <a:ext cx="4968552" cy="612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983055"/>
              </p:ext>
            </p:extLst>
          </p:nvPr>
        </p:nvGraphicFramePr>
        <p:xfrm>
          <a:off x="6905625" y="3616325"/>
          <a:ext cx="8794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5" name="Формула" r:id="rId6" imgW="723600" imgH="419040" progId="Equation.3">
                  <p:embed/>
                </p:oleObj>
              </mc:Choice>
              <mc:Fallback>
                <p:oleObj name="Формула" r:id="rId6" imgW="723600" imgH="419040" progId="Equation.3">
                  <p:embed/>
                  <p:pic>
                    <p:nvPicPr>
                      <p:cNvPr id="0" name="Объект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3616325"/>
                        <a:ext cx="87947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023067"/>
              </p:ext>
            </p:extLst>
          </p:nvPr>
        </p:nvGraphicFramePr>
        <p:xfrm>
          <a:off x="1619672" y="5373216"/>
          <a:ext cx="936104" cy="33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6" name="Формула" r:id="rId8" imgW="761669" imgH="266584" progId="Equation.3">
                  <p:embed/>
                </p:oleObj>
              </mc:Choice>
              <mc:Fallback>
                <p:oleObj name="Формула" r:id="rId8" imgW="761669" imgH="266584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373216"/>
                        <a:ext cx="936104" cy="3387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6028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Згідно з теоремою косинусів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підсумку маємо: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Складаючи (1.5.17) та (1.5.19)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отримуємо</a:t>
            </a: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95633"/>
              </p:ext>
            </p:extLst>
          </p:nvPr>
        </p:nvGraphicFramePr>
        <p:xfrm>
          <a:off x="4932040" y="1700808"/>
          <a:ext cx="1800200" cy="367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8" name="Формула" r:id="rId3" imgW="1625600" imgH="292100" progId="Equation.3">
                  <p:embed/>
                </p:oleObj>
              </mc:Choice>
              <mc:Fallback>
                <p:oleObj name="Формула" r:id="rId3" imgW="1625600" imgH="292100" progId="Equation.3">
                  <p:embed/>
                  <p:pic>
                    <p:nvPicPr>
                      <p:cNvPr id="0" name="Объект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700808"/>
                        <a:ext cx="1800200" cy="3672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357696"/>
              </p:ext>
            </p:extLst>
          </p:nvPr>
        </p:nvGraphicFramePr>
        <p:xfrm>
          <a:off x="1733550" y="2305050"/>
          <a:ext cx="34448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9" name="Формула" r:id="rId5" imgW="2197080" imgH="241200" progId="Equation.3">
                  <p:embed/>
                </p:oleObj>
              </mc:Choice>
              <mc:Fallback>
                <p:oleObj name="Формула" r:id="rId5" imgW="2197080" imgH="241200" progId="Equation.3">
                  <p:embed/>
                  <p:pic>
                    <p:nvPicPr>
                      <p:cNvPr id="0" name="Объект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2305050"/>
                        <a:ext cx="3444875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398114"/>
              </p:ext>
            </p:extLst>
          </p:nvPr>
        </p:nvGraphicFramePr>
        <p:xfrm>
          <a:off x="2093913" y="3660775"/>
          <a:ext cx="265112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0" name="Формула" r:id="rId7" imgW="2145960" imgH="660240" progId="Equation.3">
                  <p:embed/>
                </p:oleObj>
              </mc:Choice>
              <mc:Fallback>
                <p:oleObj name="Формула" r:id="rId7" imgW="2145960" imgH="660240" progId="Equation.3">
                  <p:embed/>
                  <p:pic>
                    <p:nvPicPr>
                      <p:cNvPr id="0" name="Объект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913" y="3660775"/>
                        <a:ext cx="2651125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3904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Як бачимо, даний випадок демонструє приклад змінної приведеної маси. Це пов’язано з тим, що мірою інерції вантажу М для колеса, що котиться, є його момент інерції відносно точки К. Цей момент інерції пропорційний квадрату відстані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 вказана відстань змінюється у межах від 0 до 2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Остаточний вираз для функції Лагранжа очевидний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183253"/>
              </p:ext>
            </p:extLst>
          </p:nvPr>
        </p:nvGraphicFramePr>
        <p:xfrm>
          <a:off x="6300192" y="3140968"/>
          <a:ext cx="648072" cy="3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Формула" r:id="rId3" imgW="380835" imgH="266584" progId="Equation.3">
                  <p:embed/>
                </p:oleObj>
              </mc:Choice>
              <mc:Fallback>
                <p:oleObj name="Формула" r:id="rId3" imgW="380835" imgH="266584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3140968"/>
                        <a:ext cx="648072" cy="3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9040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                                           Існують </a:t>
            </a:r>
            <a:r>
              <a:rPr lang="uk-UA" dirty="0">
                <a:solidFill>
                  <a:schemeClr val="bg1"/>
                </a:solidFill>
              </a:rPr>
              <a:t>засоби безпосереднього 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</a:p>
          <a:p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                                       застосування </a:t>
            </a:r>
            <a:r>
              <a:rPr lang="uk-UA" dirty="0">
                <a:solidFill>
                  <a:schemeClr val="bg1"/>
                </a:solidFill>
              </a:rPr>
              <a:t>варіаційного принципу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                                       Гамільтона </a:t>
            </a:r>
            <a:r>
              <a:rPr lang="uk-UA" dirty="0">
                <a:solidFill>
                  <a:schemeClr val="bg1"/>
                </a:solidFill>
              </a:rPr>
              <a:t>при рішенні задач, однак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                                          вони використовуються </a:t>
            </a:r>
            <a:r>
              <a:rPr lang="uk-UA" dirty="0">
                <a:solidFill>
                  <a:schemeClr val="bg1"/>
                </a:solidFill>
              </a:rPr>
              <a:t>відносно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                                       рідко</a:t>
            </a:r>
            <a:r>
              <a:rPr lang="uk-UA" dirty="0">
                <a:solidFill>
                  <a:schemeClr val="bg1"/>
                </a:solidFill>
              </a:rPr>
              <a:t>. Частіше використовується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                                       наслідок </a:t>
            </a:r>
            <a:r>
              <a:rPr lang="uk-UA" dirty="0">
                <a:solidFill>
                  <a:schemeClr val="bg1"/>
                </a:solidFill>
              </a:rPr>
              <a:t>принципу Гамільтона – </a:t>
            </a:r>
            <a:r>
              <a:rPr lang="uk-UA" dirty="0" smtClean="0">
                <a:solidFill>
                  <a:schemeClr val="bg1"/>
                </a:solidFill>
              </a:rPr>
              <a:t>так</a:t>
            </a:r>
          </a:p>
          <a:p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                                       </a:t>
            </a:r>
            <a:r>
              <a:rPr lang="uk-UA" dirty="0">
                <a:solidFill>
                  <a:schemeClr val="bg1"/>
                </a:solidFill>
              </a:rPr>
              <a:t>звані диференціальні рівняння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                                       Лагранжа </a:t>
            </a:r>
            <a:r>
              <a:rPr lang="en-US" dirty="0">
                <a:solidFill>
                  <a:schemeClr val="bg1"/>
                </a:solidFill>
              </a:rPr>
              <a:t>II </a:t>
            </a:r>
            <a:r>
              <a:rPr lang="uk-UA" dirty="0">
                <a:solidFill>
                  <a:schemeClr val="bg1"/>
                </a:solidFill>
              </a:rPr>
              <a:t>роду (існують і </a:t>
            </a:r>
            <a:r>
              <a:rPr lang="uk-UA" dirty="0" smtClean="0">
                <a:solidFill>
                  <a:schemeClr val="bg1"/>
                </a:solidFill>
              </a:rPr>
              <a:t>рівняння Лагранжа </a:t>
            </a:r>
            <a:r>
              <a:rPr lang="en-US" dirty="0">
                <a:solidFill>
                  <a:schemeClr val="bg1"/>
                </a:solidFill>
              </a:rPr>
              <a:t>I </a:t>
            </a:r>
            <a:r>
              <a:rPr lang="uk-UA" dirty="0">
                <a:solidFill>
                  <a:schemeClr val="bg1"/>
                </a:solidFill>
              </a:rPr>
              <a:t>роду, однак ми їх вивчати не </a:t>
            </a:r>
            <a:r>
              <a:rPr lang="uk-UA" dirty="0" smtClean="0">
                <a:solidFill>
                  <a:schemeClr val="bg1"/>
                </a:solidFill>
              </a:rPr>
              <a:t>будемо).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2847975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974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виведення диференціальних рівнянь Лагранжа з варіаційного принципу Гамільтона. Нехай відома істинна траєкторія М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руху точки, що зображує, у просторі конфігурацій (траєкторія 1 на рис. 1.6.1). Дамо усім узагальненим координатам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нескінченно малі прирощення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що відповідає переходу від істинної траєкторії до якоїсь іншої, нескінченно близької до істинної (траєкторія 2 на рис. 1.6.1). Обчислимо прирощення функції Лагранжа, викликане прирощеннями узагальнених координат.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20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2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Лагранжа ІІ роду.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площина.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цьому врахуємо, що функція Лагранжа є функція як координат, так і швидкостей: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1.6.1)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 тому треба враховувати не тільки прирощення координат, але й прирощення швидкостей: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Ці прирощення швидкостей виникають як неминучий наслідок прирощення координат, оскільки рух по зміненій траєкторії повинен виконуватись за той же час [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], що й рух по вихідній траєкторії, а це можливо тільки при зміні швидкостей.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044499"/>
              </p:ext>
            </p:extLst>
          </p:nvPr>
        </p:nvGraphicFramePr>
        <p:xfrm>
          <a:off x="2627784" y="2420888"/>
          <a:ext cx="2520280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" name="Формула" r:id="rId3" imgW="1803400" imgH="241300" progId="Equation.3">
                  <p:embed/>
                </p:oleObj>
              </mc:Choice>
              <mc:Fallback>
                <p:oleObj name="Формула" r:id="rId3" imgW="1803400" imgH="241300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20888"/>
                        <a:ext cx="2520280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725933"/>
              </p:ext>
            </p:extLst>
          </p:nvPr>
        </p:nvGraphicFramePr>
        <p:xfrm>
          <a:off x="6948264" y="3284984"/>
          <a:ext cx="115212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Формула" r:id="rId5" imgW="787400" imgH="241300" progId="Equation.3">
                  <p:embed/>
                </p:oleObj>
              </mc:Choice>
              <mc:Fallback>
                <p:oleObj name="Формула" r:id="rId5" imgW="787400" imgH="241300" progId="Equation.3">
                  <p:embed/>
                  <p:pic>
                    <p:nvPicPr>
                      <p:cNvPr id="0" name="Объект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3284984"/>
                        <a:ext cx="1152128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0164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Отже, обчислимо нескінченно мале прирощення функції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змінних (1.6.1) викликане нескінченно малими прирощеннями усіх змінних: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1.6.2)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Враховуючи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рівність: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1.6.3)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маємо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1.6.4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048286"/>
              </p:ext>
            </p:extLst>
          </p:nvPr>
        </p:nvGraphicFramePr>
        <p:xfrm>
          <a:off x="2411760" y="2708920"/>
          <a:ext cx="295232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9" name="Формула" r:id="rId3" imgW="2006600" imgH="520700" progId="Equation.3">
                  <p:embed/>
                </p:oleObj>
              </mc:Choice>
              <mc:Fallback>
                <p:oleObj name="Формула" r:id="rId3" imgW="2006600" imgH="520700" progId="Equation.3">
                  <p:embed/>
                  <p:pic>
                    <p:nvPicPr>
                      <p:cNvPr id="0" name="Объект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708920"/>
                        <a:ext cx="2952328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08517"/>
              </p:ext>
            </p:extLst>
          </p:nvPr>
        </p:nvGraphicFramePr>
        <p:xfrm>
          <a:off x="2483768" y="4149080"/>
          <a:ext cx="410445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0" name="Формула" r:id="rId5" imgW="2908300" imgH="520700" progId="Equation.3">
                  <p:embed/>
                </p:oleObj>
              </mc:Choice>
              <mc:Fallback>
                <p:oleObj name="Формула" r:id="rId5" imgW="2908300" imgH="520700" progId="Equation.3">
                  <p:embed/>
                  <p:pic>
                    <p:nvPicPr>
                      <p:cNvPr id="0" name="Объект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149080"/>
                        <a:ext cx="4104456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166386"/>
              </p:ext>
            </p:extLst>
          </p:nvPr>
        </p:nvGraphicFramePr>
        <p:xfrm>
          <a:off x="2411760" y="5301208"/>
          <a:ext cx="4248472" cy="739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1" name="Формула" r:id="rId7" imgW="2895600" imgH="520700" progId="Equation.3">
                  <p:embed/>
                </p:oleObj>
              </mc:Choice>
              <mc:Fallback>
                <p:oleObj name="Формула" r:id="rId7" imgW="2895600" imgH="520700" progId="Equation.3">
                  <p:embed/>
                  <p:pic>
                    <p:nvPicPr>
                      <p:cNvPr id="0" name="Объект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301208"/>
                        <a:ext cx="4248472" cy="739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6528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(1.6.3) та (1.6.4) використані рівності: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                                                                   (1.6.5)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які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припускають можливість перестановки операцій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dt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Насправді це вимагає доказу, але він тут опускається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відповідності до (1.6.4) вираз (1.6.2) приймає вид: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221811"/>
              </p:ext>
            </p:extLst>
          </p:nvPr>
        </p:nvGraphicFramePr>
        <p:xfrm>
          <a:off x="2483768" y="2107828"/>
          <a:ext cx="21590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" name="Формула" r:id="rId3" imgW="1752600" imgH="457200" progId="Equation.3">
                  <p:embed/>
                </p:oleObj>
              </mc:Choice>
              <mc:Fallback>
                <p:oleObj name="Формула" r:id="rId3" imgW="1752600" imgH="457200" progId="Equation.3">
                  <p:embed/>
                  <p:pic>
                    <p:nvPicPr>
                      <p:cNvPr id="0" name="Объект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107828"/>
                        <a:ext cx="21590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207907"/>
              </p:ext>
            </p:extLst>
          </p:nvPr>
        </p:nvGraphicFramePr>
        <p:xfrm>
          <a:off x="1475656" y="4869160"/>
          <a:ext cx="6336704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" name="Формула" r:id="rId5" imgW="3213000" imgH="444240" progId="Equation.3">
                  <p:embed/>
                </p:oleObj>
              </mc:Choice>
              <mc:Fallback>
                <p:oleObj name="Формула" r:id="rId5" imgW="3213000" imgH="444240" progId="Equation.3">
                  <p:embed/>
                  <p:pic>
                    <p:nvPicPr>
                      <p:cNvPr id="0" name="Объект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869160"/>
                        <a:ext cx="6336704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463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Завдяки тому що дія по Гамільтону (1.4.1) для істинної траєкторії є екстремальною, її прирощення при переході до нескінченно близької траєкторії дорівнює нулю: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1.6.7)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Підставляючи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(1.6.7) вираз (1.6.6) отримуємо: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205728"/>
              </p:ext>
            </p:extLst>
          </p:nvPr>
        </p:nvGraphicFramePr>
        <p:xfrm>
          <a:off x="3059832" y="2852936"/>
          <a:ext cx="180020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4" name="Формула" r:id="rId3" imgW="1104900" imgH="609600" progId="Equation.3">
                  <p:embed/>
                </p:oleObj>
              </mc:Choice>
              <mc:Fallback>
                <p:oleObj name="Формула" r:id="rId3" imgW="1104900" imgH="609600" progId="Equation.3">
                  <p:embed/>
                  <p:pic>
                    <p:nvPicPr>
                      <p:cNvPr id="0" name="Объект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852936"/>
                        <a:ext cx="1800200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825628"/>
              </p:ext>
            </p:extLst>
          </p:nvPr>
        </p:nvGraphicFramePr>
        <p:xfrm>
          <a:off x="1043608" y="4653136"/>
          <a:ext cx="7560840" cy="1018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" name="Формула" r:id="rId5" imgW="3670200" imgH="495000" progId="Equation.3">
                  <p:embed/>
                </p:oleObj>
              </mc:Choice>
              <mc:Fallback>
                <p:oleObj name="Формула" r:id="rId5" imgW="3670200" imgH="495000" progId="Equation.3">
                  <p:embed/>
                  <p:pic>
                    <p:nvPicPr>
                      <p:cNvPr id="0" name="Объект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653136"/>
                        <a:ext cx="7560840" cy="1018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340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Другий інтеграл у (1.6.8) буде: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1.6.9)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Оскільки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(1.6.9) прирощення  обчислюється у моменти часу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а у ці моменти усі траєкторії проходять через точки М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та М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відповідно, то вказані прирощення дорівнюють нулю і, отже, дорівнює нулю інтеграл (1.6.9). У результаті (1.6.8) приймає вид: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1.6.10)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830962"/>
              </p:ext>
            </p:extLst>
          </p:nvPr>
        </p:nvGraphicFramePr>
        <p:xfrm>
          <a:off x="2195736" y="2060848"/>
          <a:ext cx="396044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6" name="Формула" r:id="rId3" imgW="2235200" imgH="647700" progId="Equation.3">
                  <p:embed/>
                </p:oleObj>
              </mc:Choice>
              <mc:Fallback>
                <p:oleObj name="Формула" r:id="rId3" imgW="2235200" imgH="647700" progId="Equation.3">
                  <p:embed/>
                  <p:pic>
                    <p:nvPicPr>
                      <p:cNvPr id="0" name="Объект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060848"/>
                        <a:ext cx="3960440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457331"/>
              </p:ext>
            </p:extLst>
          </p:nvPr>
        </p:nvGraphicFramePr>
        <p:xfrm>
          <a:off x="2195736" y="5013176"/>
          <a:ext cx="4320480" cy="969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7" name="Формула" r:id="rId5" imgW="2400300" imgH="609600" progId="Equation.3">
                  <p:embed/>
                </p:oleObj>
              </mc:Choice>
              <mc:Fallback>
                <p:oleObj name="Формула" r:id="rId5" imgW="2400300" imgH="609600" progId="Equation.3">
                  <p:embed/>
                  <p:pic>
                    <p:nvPicPr>
                      <p:cNvPr id="0" name="Объект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013176"/>
                        <a:ext cx="4320480" cy="969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1302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Вираз (1.6.10) може дорівнювати нулю при довільних і незалежних між собою величинах  тільки у випадку одночасної рівності нулю усіх коефіцієнтів при цих величинах: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1.6.11)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(1.6.11) – це й є диференціальні рівняння Лагранжа 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Їх кількість дорівнює кількості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ступенів свободи системи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Розв’язуючи ці рівняння,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необхідно знайти узагальнені координати як функції часу:</a:t>
            </a:r>
            <a:endParaRPr lang="ru-RU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880038"/>
              </p:ext>
            </p:extLst>
          </p:nvPr>
        </p:nvGraphicFramePr>
        <p:xfrm>
          <a:off x="2411760" y="2852936"/>
          <a:ext cx="316835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2" name="Формула" r:id="rId3" imgW="2057400" imgH="495300" progId="Equation.3">
                  <p:embed/>
                </p:oleObj>
              </mc:Choice>
              <mc:Fallback>
                <p:oleObj name="Формула" r:id="rId3" imgW="2057400" imgH="495300" progId="Equation.3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852936"/>
                        <a:ext cx="3168352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204290"/>
              </p:ext>
            </p:extLst>
          </p:nvPr>
        </p:nvGraphicFramePr>
        <p:xfrm>
          <a:off x="3059832" y="5229200"/>
          <a:ext cx="3672408" cy="441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3" name="Формула" r:id="rId5" imgW="1981080" imgH="228600" progId="Equation.3">
                  <p:embed/>
                </p:oleObj>
              </mc:Choice>
              <mc:Fallback>
                <p:oleObj name="Формула" r:id="rId5" imgW="1981080" imgH="228600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229200"/>
                        <a:ext cx="3672408" cy="4414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805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Вивчимо структуру рівнянь (1.6.11) декілька детальніше. Оскільки у функції Лагранжа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від узагальнених швидкостей  залежить тільки кінетична енергія Т, то (1.6.11) можна переписати у виді: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1.6.13)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або у виді: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1.6.14)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Враховуючи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(1.3.13), можна записати і ще один варіант цих рівнянь: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1.6.15)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792554"/>
              </p:ext>
            </p:extLst>
          </p:nvPr>
        </p:nvGraphicFramePr>
        <p:xfrm>
          <a:off x="2699792" y="2708920"/>
          <a:ext cx="280831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1" name="Формула" r:id="rId3" imgW="2463800" imgH="495300" progId="Equation.3">
                  <p:embed/>
                </p:oleObj>
              </mc:Choice>
              <mc:Fallback>
                <p:oleObj name="Формула" r:id="rId3" imgW="2463800" imgH="495300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708920"/>
                        <a:ext cx="2808312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676827"/>
              </p:ext>
            </p:extLst>
          </p:nvPr>
        </p:nvGraphicFramePr>
        <p:xfrm>
          <a:off x="2771800" y="3501008"/>
          <a:ext cx="2808312" cy="711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2" name="Формула" r:id="rId5" imgW="2362200" imgH="495300" progId="Equation.3">
                  <p:embed/>
                </p:oleObj>
              </mc:Choice>
              <mc:Fallback>
                <p:oleObj name="Формула" r:id="rId5" imgW="2362200" imgH="4953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501008"/>
                        <a:ext cx="2808312" cy="711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012461"/>
              </p:ext>
            </p:extLst>
          </p:nvPr>
        </p:nvGraphicFramePr>
        <p:xfrm>
          <a:off x="2483768" y="5085184"/>
          <a:ext cx="302433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3" name="Формула" r:id="rId7" imgW="2145369" imgH="495085" progId="Equation.3">
                  <p:embed/>
                </p:oleObj>
              </mc:Choice>
              <mc:Fallback>
                <p:oleObj name="Формула" r:id="rId7" imgW="2145369" imgH="495085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085184"/>
                        <a:ext cx="3024336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4836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відповідності до (1.5.6) маємо: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1.6.16)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Звідси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видно, що рівняння Лагранжа є рівняннями другого порядку відносно шуканих функцій. Сумарний порядок системи рівнянь Лагранжа для матеріальної системи з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степенями вільності буде рівним 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Отже, при їх інтегруванні виникають 2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довільних постійних, для знаходження яких потрібні 2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додаткових умов. Наприклад, це можуть бути початкові значення узагальнених координат 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і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швидкостей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,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що задані у початковий момент часу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20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734908"/>
              </p:ext>
            </p:extLst>
          </p:nvPr>
        </p:nvGraphicFramePr>
        <p:xfrm>
          <a:off x="827584" y="2132856"/>
          <a:ext cx="604867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6" name="Формула" r:id="rId4" imgW="4419600" imgH="558800" progId="Equation.3">
                  <p:embed/>
                </p:oleObj>
              </mc:Choice>
              <mc:Fallback>
                <p:oleObj name="Формула" r:id="rId4" imgW="4419600" imgH="558800" progId="Equation.3">
                  <p:embed/>
                  <p:pic>
                    <p:nvPicPr>
                      <p:cNvPr id="0" name="Объект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132856"/>
                        <a:ext cx="6048672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563339"/>
              </p:ext>
            </p:extLst>
          </p:nvPr>
        </p:nvGraphicFramePr>
        <p:xfrm>
          <a:off x="3779912" y="4941168"/>
          <a:ext cx="9366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7" name="Формула" r:id="rId6" imgW="812447" imgH="266584" progId="Equation.3">
                  <p:embed/>
                </p:oleObj>
              </mc:Choice>
              <mc:Fallback>
                <p:oleObj name="Формула" r:id="rId6" imgW="812447" imgH="266584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941168"/>
                        <a:ext cx="936625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723250"/>
              </p:ext>
            </p:extLst>
          </p:nvPr>
        </p:nvGraphicFramePr>
        <p:xfrm>
          <a:off x="6588224" y="4941168"/>
          <a:ext cx="1080120" cy="338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8" name="Формула" r:id="rId8" imgW="812447" imgH="266584" progId="Equation.3">
                  <p:embed/>
                </p:oleObj>
              </mc:Choice>
              <mc:Fallback>
                <p:oleObj name="Формула" r:id="rId8" imgW="812447" imgH="266584" progId="Equation.3">
                  <p:embed/>
                  <p:pic>
                    <p:nvPicPr>
                      <p:cNvPr id="0" name="Объект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941168"/>
                        <a:ext cx="1080120" cy="3387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8995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1.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Побудуємо, для ілюстрації, рівняння Лагранжа для функцій 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Лагранжа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що наведені у попередньому параграфі.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</a:t>
            </a: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Треба скласти єдине рівняння: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відповідності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1.5.11) 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маємо: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830993"/>
              </p:ext>
            </p:extLst>
          </p:nvPr>
        </p:nvGraphicFramePr>
        <p:xfrm>
          <a:off x="2267744" y="2996952"/>
          <a:ext cx="3564681" cy="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3" name="Формула" r:id="rId3" imgW="1612800" imgH="393480" progId="Equation.3">
                  <p:embed/>
                </p:oleObj>
              </mc:Choice>
              <mc:Fallback>
                <p:oleObj name="Формула" r:id="rId3" imgW="1612800" imgH="393480" progId="Equation.3">
                  <p:embed/>
                  <p:pic>
                    <p:nvPicPr>
                      <p:cNvPr id="0" name="Объект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996952"/>
                        <a:ext cx="3564681" cy="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700488"/>
              </p:ext>
            </p:extLst>
          </p:nvPr>
        </p:nvGraphicFramePr>
        <p:xfrm>
          <a:off x="1692275" y="5067300"/>
          <a:ext cx="51847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4" name="Формула" r:id="rId5" imgW="2857320" imgH="393480" progId="Equation.3">
                  <p:embed/>
                </p:oleObj>
              </mc:Choice>
              <mc:Fallback>
                <p:oleObj name="Формула" r:id="rId5" imgW="2857320" imgH="393480" progId="Equation.3">
                  <p:embed/>
                  <p:pic>
                    <p:nvPicPr>
                      <p:cNvPr id="0" name="Объект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067300"/>
                        <a:ext cx="5184775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037979"/>
              </p:ext>
            </p:extLst>
          </p:nvPr>
        </p:nvGraphicFramePr>
        <p:xfrm>
          <a:off x="4427984" y="3747120"/>
          <a:ext cx="24066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5" name="Формула" r:id="rId7" imgW="1155600" imgH="419040" progId="Equation.3">
                  <p:embed/>
                </p:oleObj>
              </mc:Choice>
              <mc:Fallback>
                <p:oleObj name="Формула" r:id="rId7" imgW="1155600" imgH="4190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747120"/>
                        <a:ext cx="24066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6482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підсумку рівняння Лагранжа має вид: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                                                                  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відоме рівняння гармонічних коливань. Його загальне рішення: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                                                                   </a:t>
            </a:r>
          </a:p>
          <a:p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містить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дві довільні постійні: амплітуду а та початкову фазу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210946"/>
              </p:ext>
            </p:extLst>
          </p:nvPr>
        </p:nvGraphicFramePr>
        <p:xfrm>
          <a:off x="2051720" y="2132856"/>
          <a:ext cx="424847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Формула" r:id="rId3" imgW="2095200" imgH="393480" progId="Equation.3">
                  <p:embed/>
                </p:oleObj>
              </mc:Choice>
              <mc:Fallback>
                <p:oleObj name="Формула" r:id="rId3" imgW="2095200" imgH="39348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132856"/>
                        <a:ext cx="4248472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301297"/>
              </p:ext>
            </p:extLst>
          </p:nvPr>
        </p:nvGraphicFramePr>
        <p:xfrm>
          <a:off x="2373313" y="4005064"/>
          <a:ext cx="3422823" cy="411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Формула" r:id="rId5" imgW="1701720" imgH="203040" progId="Equation.3">
                  <p:embed/>
                </p:oleObj>
              </mc:Choice>
              <mc:Fallback>
                <p:oleObj name="Формула" r:id="rId5" imgW="1701720" imgH="20304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313" y="4005064"/>
                        <a:ext cx="3422823" cy="411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970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більш детально функцію Лагранжа, яка застосовується у варіаційному принципі Гамільтона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Функція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Лагранжа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	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кінетична енергія системи, 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– потенціальна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енергія системи.</a:t>
            </a:r>
            <a:r>
              <a:rPr lang="ru-RU" sz="2200" dirty="0"/>
              <a:t> </a:t>
            </a: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відповідності до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сенсу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викладеного вище, її треба виражати через узагальнені координати. 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Питання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 вираження через узагальнені координати потенціальної енергії ми вже розглядали вище (1.3.14). Декілька більш складні справи маємо у випадку з кінетичною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енергією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02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r>
              <a:rPr lang="en-US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2.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2.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Єдине рівняння Лагранжа має форму: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Використовуючи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(1.5.13)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знаходимо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похідні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Лагранжа має вид: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310756"/>
              </p:ext>
            </p:extLst>
          </p:nvPr>
        </p:nvGraphicFramePr>
        <p:xfrm>
          <a:off x="1841500" y="2179638"/>
          <a:ext cx="25812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9" name="Формула" r:id="rId3" imgW="1650960" imgH="419040" progId="Equation.3">
                  <p:embed/>
                </p:oleObj>
              </mc:Choice>
              <mc:Fallback>
                <p:oleObj name="Формула" r:id="rId3" imgW="1650960" imgH="419040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2179638"/>
                        <a:ext cx="25812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482652"/>
              </p:ext>
            </p:extLst>
          </p:nvPr>
        </p:nvGraphicFramePr>
        <p:xfrm>
          <a:off x="1403648" y="3861048"/>
          <a:ext cx="669674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0" name="Формула" r:id="rId5" imgW="3543120" imgH="419040" progId="Equation.3">
                  <p:embed/>
                </p:oleObj>
              </mc:Choice>
              <mc:Fallback>
                <p:oleObj name="Формула" r:id="rId5" imgW="3543120" imgH="419040" progId="Equation.3">
                  <p:embed/>
                  <p:pic>
                    <p:nvPicPr>
                      <p:cNvPr id="0" name="Объект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861048"/>
                        <a:ext cx="6696744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392480"/>
              </p:ext>
            </p:extLst>
          </p:nvPr>
        </p:nvGraphicFramePr>
        <p:xfrm>
          <a:off x="1927225" y="5229200"/>
          <a:ext cx="521652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1" name="Формула" r:id="rId7" imgW="2412720" imgH="393480" progId="Equation.3">
                  <p:embed/>
                </p:oleObj>
              </mc:Choice>
              <mc:Fallback>
                <p:oleObj name="Формула" r:id="rId7" imgW="2412720" imgH="393480" progId="Equation.3">
                  <p:embed/>
                  <p:pic>
                    <p:nvPicPr>
                      <p:cNvPr id="0" name="Объект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5229200"/>
                        <a:ext cx="5216525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60395660"/>
              </p:ext>
            </p:extLst>
          </p:nvPr>
        </p:nvGraphicFramePr>
        <p:xfrm>
          <a:off x="4427984" y="2852936"/>
          <a:ext cx="4464050" cy="706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2" name="Формула" r:id="rId9" imgW="2374900" imgH="419100" progId="Equation.3">
                  <p:embed/>
                </p:oleObj>
              </mc:Choice>
              <mc:Fallback>
                <p:oleObj name="Формула" r:id="rId9" imgW="2374900" imgH="419100" progId="Equation.3">
                  <p:embed/>
                  <p:pic>
                    <p:nvPicPr>
                      <p:cNvPr id="0" name="Объект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852936"/>
                        <a:ext cx="4464050" cy="7068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29317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Диференціальні рівняння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Лагранжа </a:t>
            </a: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рівняння значно складніше, ніж рівняння (1.6.19); його рішення не має виразу через елементарні функції. Але у випадку малих значень кута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можна вважати, що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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рівняння (1.6.23) стане по формі таким само, як (1.6.19), тобто рівнянням гармонічних коливань.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45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Розглядаючи матеріальну систему як сукупність матеріальних точок із масами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що рухаються зі швидкостями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запишемо звичайний вираз для кінетичної енергії системи як суми кінетичних енергій усіх її точок: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                                                                                                   </a:t>
            </a: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Тут, для зручності подальших викладок, квадрат швидкості точки представлений у вигляді скалярного добутку двох однакових векторів швидкості.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3355057"/>
              </p:ext>
            </p:extLst>
          </p:nvPr>
        </p:nvGraphicFramePr>
        <p:xfrm>
          <a:off x="3131840" y="2420888"/>
          <a:ext cx="79216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Формула" r:id="rId3" imgW="647700" imgH="241300" progId="Equation.3">
                  <p:embed/>
                </p:oleObj>
              </mc:Choice>
              <mc:Fallback>
                <p:oleObj name="Формула" r:id="rId3" imgW="647700" imgH="2413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420888"/>
                        <a:ext cx="792162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318835"/>
              </p:ext>
            </p:extLst>
          </p:nvPr>
        </p:nvGraphicFramePr>
        <p:xfrm>
          <a:off x="2123728" y="3501008"/>
          <a:ext cx="40322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Формула" r:id="rId5" imgW="2323800" imgH="431640" progId="Equation.3">
                  <p:embed/>
                </p:oleObj>
              </mc:Choice>
              <mc:Fallback>
                <p:oleObj name="Формула" r:id="rId5" imgW="2323800" imgH="4316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501008"/>
                        <a:ext cx="40322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132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Використовуючи вираз (1.3.2) обчислимо швидкість довільної точки як похідну складної функції: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(1.5.2) використано позначення: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для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величини, що називається, за аналогією зі звичайною швидкістю, узагальненою швидкістю.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Дві різні форми запису суми у (1.5.2) із різними індексами потрібні для подальшого перемноження. Зрозуміло, що позначення індексу додавання (як “німого” або безіменного індексу) не відіграє ніякої ролі. Він має допоміжну роль і у розгорнутій формі суми (1.5.2) відсутній.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865138"/>
              </p:ext>
            </p:extLst>
          </p:nvPr>
        </p:nvGraphicFramePr>
        <p:xfrm>
          <a:off x="841374" y="2263775"/>
          <a:ext cx="6682953" cy="733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" name="Формула" r:id="rId3" imgW="4483080" imgH="457200" progId="Equation.3">
                  <p:embed/>
                </p:oleObj>
              </mc:Choice>
              <mc:Fallback>
                <p:oleObj name="Формула" r:id="rId3" imgW="4483080" imgH="457200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4" y="2263775"/>
                        <a:ext cx="6682953" cy="733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200663"/>
              </p:ext>
            </p:extLst>
          </p:nvPr>
        </p:nvGraphicFramePr>
        <p:xfrm>
          <a:off x="5436096" y="2924944"/>
          <a:ext cx="28083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" name="Формула" r:id="rId5" imgW="1815840" imgH="393480" progId="Equation.3">
                  <p:embed/>
                </p:oleObj>
              </mc:Choice>
              <mc:Fallback>
                <p:oleObj name="Формула" r:id="rId5" imgW="1815840" imgH="393480" progId="Equation.3">
                  <p:embed/>
                  <p:pic>
                    <p:nvPicPr>
                      <p:cNvPr id="0" name="Объект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924944"/>
                        <a:ext cx="2808312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017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Підставляючи (1.5.2) у (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1.5.1) одержуємо:</a:t>
            </a: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Уведемо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позначення: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Остаточно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отримуємо: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364650"/>
              </p:ext>
            </p:extLst>
          </p:nvPr>
        </p:nvGraphicFramePr>
        <p:xfrm>
          <a:off x="1115616" y="2348880"/>
          <a:ext cx="619268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Формула" r:id="rId3" imgW="4876800" imgH="596900" progId="Equation.3">
                  <p:embed/>
                </p:oleObj>
              </mc:Choice>
              <mc:Fallback>
                <p:oleObj name="Формула" r:id="rId3" imgW="4876800" imgH="596900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348880"/>
                        <a:ext cx="619268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701816"/>
              </p:ext>
            </p:extLst>
          </p:nvPr>
        </p:nvGraphicFramePr>
        <p:xfrm>
          <a:off x="2051720" y="3861048"/>
          <a:ext cx="424847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Формула" r:id="rId5" imgW="3556000" imgH="546100" progId="Equation.3">
                  <p:embed/>
                </p:oleObj>
              </mc:Choice>
              <mc:Fallback>
                <p:oleObj name="Формула" r:id="rId5" imgW="3556000" imgH="5461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861048"/>
                        <a:ext cx="4248472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47319"/>
              </p:ext>
            </p:extLst>
          </p:nvPr>
        </p:nvGraphicFramePr>
        <p:xfrm>
          <a:off x="1511300" y="5084763"/>
          <a:ext cx="43211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Формула" r:id="rId7" imgW="2463480" imgH="444240" progId="Equation.3">
                  <p:embed/>
                </p:oleObj>
              </mc:Choice>
              <mc:Fallback>
                <p:oleObj name="Формула" r:id="rId7" imgW="2463480" imgH="44424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5084763"/>
                        <a:ext cx="432117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20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Таким чином, кінетична енергія має у загальному випадку вид квадратичної форми узагальнених швидкостей з коефіцієнтами – функціями узагальнених координат. Ця квадратична форма симетрична: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ij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ji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(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=1,…,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),	(1.5.7)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що видно з виразу (1.5.5) (перестановка індексів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еквівалентна перестановці множників у (1.5.5) і не змінює результатів) та визначена як додатна (Т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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0), що відповідає смислу кінетичної енергії та виразу (1.5.1).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Запишемо, для наочності, розгорнуту форму виразу для кінетичної енергії у випадках однієї, двох та трьох степенів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свободи.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521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Одна степінь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свободи.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вказуючи індексу у єдиній узагальненій координаті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маємо: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1.5.8)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Як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бачимо, форма цього виразу копіює звичайну форму кінетичної енергії з тією важливою різницею, що коефіцієнт, який відіграє роль маси, може бути змінним. Цей коефіцієнт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прийнято називати приведеною масою.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375981"/>
              </p:ext>
            </p:extLst>
          </p:nvPr>
        </p:nvGraphicFramePr>
        <p:xfrm>
          <a:off x="2915816" y="2492896"/>
          <a:ext cx="151216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Формула" r:id="rId3" imgW="850531" imgH="482391" progId="Equation.3">
                  <p:embed/>
                </p:oleObj>
              </mc:Choice>
              <mc:Fallback>
                <p:oleObj name="Формула" r:id="rId3" imgW="850531" imgH="482391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492896"/>
                        <a:ext cx="1512168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052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функцій Лагранжа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Два ступеня свободи:</a:t>
            </a:r>
            <a:endParaRPr lang="ru-RU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Тут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приведені подібні з однаковими коефіцієнтами а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=а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Три </a:t>
            </a:r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ступеня свободи.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Знову приводячи подібні, отримуємо: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702656"/>
              </p:ext>
            </p:extLst>
          </p:nvPr>
        </p:nvGraphicFramePr>
        <p:xfrm>
          <a:off x="1835696" y="2060848"/>
          <a:ext cx="482453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" name="Формула" r:id="rId3" imgW="3276600" imgH="393700" progId="Equation.3">
                  <p:embed/>
                </p:oleObj>
              </mc:Choice>
              <mc:Fallback>
                <p:oleObj name="Формула" r:id="rId3" imgW="3276600" imgH="39370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060848"/>
                        <a:ext cx="4824536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434441"/>
              </p:ext>
            </p:extLst>
          </p:nvPr>
        </p:nvGraphicFramePr>
        <p:xfrm>
          <a:off x="1187624" y="4653136"/>
          <a:ext cx="6408712" cy="663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" name="Формула" r:id="rId5" imgW="5003800" imgH="444500" progId="Equation.3">
                  <p:embed/>
                </p:oleObj>
              </mc:Choice>
              <mc:Fallback>
                <p:oleObj name="Формула" r:id="rId5" imgW="5003800" imgH="444500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653136"/>
                        <a:ext cx="6408712" cy="6636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216776"/>
              </p:ext>
            </p:extLst>
          </p:nvPr>
        </p:nvGraphicFramePr>
        <p:xfrm>
          <a:off x="1547664" y="5589240"/>
          <a:ext cx="6336704" cy="549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Формула" r:id="rId7" imgW="4483100" imgH="330200" progId="Equation.3">
                  <p:embed/>
                </p:oleObj>
              </mc:Choice>
              <mc:Fallback>
                <p:oleObj name="Формула" r:id="rId7" imgW="4483100" imgH="330200" progId="Equation.3">
                  <p:embed/>
                  <p:pic>
                    <p:nvPicPr>
                      <p:cNvPr id="0" name="Объект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589240"/>
                        <a:ext cx="6336704" cy="549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7778548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3293</TotalTime>
  <Words>1111</Words>
  <Application>Microsoft Office PowerPoint</Application>
  <PresentationFormat>Экран (4:3)</PresentationFormat>
  <Paragraphs>230</Paragraphs>
  <Slides>31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Паркет</vt:lpstr>
      <vt:lpstr>Формула</vt:lpstr>
      <vt:lpstr>Microsoft Equation 3.0</vt:lpstr>
      <vt:lpstr>CИСТЕМНИЙ АНАЛІЗ</vt:lpstr>
      <vt:lpstr>ЛЕКЦІЯ 2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Структура функцій Лагранжа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</vt:lpstr>
      <vt:lpstr>Диференціальні рівняння  Лагранжа II роду Приклад 1.</vt:lpstr>
      <vt:lpstr>Приклад 1.</vt:lpstr>
      <vt:lpstr>Диференціальні рівняння  Лагранжа II роду. Приклад 2.</vt:lpstr>
      <vt:lpstr>Диференціальні рівняння  Лагранжа II роду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user</cp:lastModifiedBy>
  <cp:revision>283</cp:revision>
  <dcterms:created xsi:type="dcterms:W3CDTF">2018-09-10T07:12:08Z</dcterms:created>
  <dcterms:modified xsi:type="dcterms:W3CDTF">2023-09-21T10:14:47Z</dcterms:modified>
</cp:coreProperties>
</file>