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73" r:id="rId5"/>
    <p:sldId id="274" r:id="rId6"/>
    <p:sldId id="264" r:id="rId7"/>
    <p:sldId id="263" r:id="rId8"/>
    <p:sldId id="262" r:id="rId9"/>
    <p:sldId id="267" r:id="rId10"/>
    <p:sldId id="275" r:id="rId11"/>
    <p:sldId id="266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3032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6459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573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095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361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939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317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0333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7160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24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090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DEBAD-20AC-4B82-8251-F1BF2B29A928}" type="datetimeFigureOut">
              <a:rPr lang="uk-UA" smtClean="0"/>
              <a:t>24.09.2024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73F3C-F3CF-4FA1-9A4A-878DC92880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96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040" y="992175"/>
            <a:ext cx="9285321" cy="372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009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14475" y="95702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/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(проста ситуація).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який декілька днів перебував у відпустці за власний рахунок, у січні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року нараховано зарплату 5700 грн.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трудових відносинах був увесь місяць.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Розраховуємо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ЄСВ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ЄСВ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фактичної бази = 5700 грн × 0,22 = 1254 грн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 мінімальною та фактичною базою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7100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5700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донарахований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ЄСВ на різницю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 ×0,22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308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ЄСВ = 1254 +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308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1562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88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3025" y="2128094"/>
            <a:ext cx="94868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(внутрішній сумісник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травні 2024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року працівник має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 (основна робота) +1300 грн (внутрішнє сумісництво) та 700 грн (робота за ЦПД)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такому разі ЄСВ треба нарахувати не тільки з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грн, але ще й з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(= 8000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7000).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 загальна сума ЄСВ з усіх 4-х компонент і складе мінімальні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1760   грн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093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76424" y="2007364"/>
            <a:ext cx="83915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uk-UA" dirty="0" smtClean="0"/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(зовнішній сумісник).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292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який не працює в установі як по основному місцю роботи, нарахована у січні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року зарплата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грн. ЄСВ нараховуємо з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грн, так як це зовнішній сумісник і діє виняток з правила «мінімальної бази».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2925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ЄСВ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 × 0,22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1100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грн.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502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72084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Заробітна </a:t>
            </a:r>
            <a:r>
              <a:rPr lang="uk-UA" dirty="0"/>
              <a:t>плата </a:t>
            </a:r>
            <a:r>
              <a:rPr lang="uk-UA" dirty="0" smtClean="0"/>
              <a:t>працівника-інваліда склала 9000 грн. </a:t>
            </a:r>
          </a:p>
          <a:p>
            <a:r>
              <a:rPr lang="uk-UA" smtClean="0"/>
              <a:t>ЄСВ</a:t>
            </a:r>
            <a:r>
              <a:rPr lang="uk-UA" dirty="0" smtClean="0"/>
              <a:t>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4605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550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615" y="942975"/>
            <a:ext cx="9224259" cy="417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628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1743075" y="514350"/>
            <a:ext cx="8394065" cy="531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343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1876425" y="885825"/>
            <a:ext cx="8651240" cy="479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93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90626" y="1661339"/>
            <a:ext cx="1004887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входить до бази ЄСВ та як застосовується мінімальна база ЄСВ 2023</a:t>
            </a:r>
          </a:p>
          <a:p>
            <a:pPr indent="542925"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фактичної бази нарахування ЄСВ входить не лише зарплата, але й доходи за цивільно-правовими договорами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доходи працівників за основним місцем роботи, що є об’єктом обкладання ЄСВ, зокрема оплата днів тимчасової непрацездатності (як за рахунок установи, так і ФСС). При цьому, якщо працівник працює за внутрішнім сумісництвом в одній установі, то розраховується загальна сума всіх виплат по ньому й порівнюється з мінімальною базою. 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851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38226" y="707589"/>
            <a:ext cx="104584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у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квітні 2024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року ЄСВ нараховуємо з мінімальної бази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(8000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грн) у таких ситуаціях: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+ лікарняні &lt;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8000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грн;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+ відпускні &lt;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8000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грн;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+ оплата за ЦПД &lt;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8000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грн;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(основна робота) + зарплата (внутрішнє сумісництво) &lt;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8000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грн;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на повну ставку &lt;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8000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грн;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на неповну ставку &lt;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8000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грн.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8175" y="3983177"/>
            <a:ext cx="104965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1950" algn="ctr"/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усіх цих випадках сума нарахованого ЄСВ по таким працівникам буде </a:t>
            </a:r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1760,00 </a:t>
            </a:r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 </a:t>
            </a:r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(=8000×0,22</a:t>
            </a:r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36460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1443841"/>
            <a:ext cx="84582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uk-UA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Зверніть увагу при цьому на таке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542925" algn="just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доходів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 сумісників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мінімальна база ЄСВ не застосовується, тобто у зовнішнього сумісника незалежно від суми його доходу ЄСВ нараховується на фактичну, а не мінімальну базу. Наприклад, при зарплаті зовнішнього сумісника 4000 грн у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квітні 2024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року ЄСВ буде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880 грн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(=4000×0,22);</a:t>
            </a:r>
          </a:p>
          <a:p>
            <a:pPr indent="542925" algn="just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той факт, що працівник за основним місцем роботи працює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неповний робочий час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звільняє від застосування мінімальної бази ЄСВ. Виходить, що при зарплаті основного працівника 4000 грн на 0,5 ставки у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квітні 2024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року ЄСВ усе одно буде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1760,00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(=8000×0,22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Через це працівників з малими окладами тримати на неповному робочому дню невигідно.</a:t>
            </a:r>
          </a:p>
        </p:txBody>
      </p:sp>
    </p:spTree>
    <p:extLst>
      <p:ext uri="{BB962C8B-B14F-4D97-AF65-F5344CB8AC3E}">
        <p14:creationId xmlns:p14="http://schemas.microsoft.com/office/powerpoint/2010/main" val="2369945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9174" y="117693"/>
            <a:ext cx="976312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8650" algn="just"/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 мінімальна база ЄСВ не застосовується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628650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Винятки з правила «мінімальної бази», коли ЄСВ сплачується з фактично нарахованого доходу (фактичної бази), а не з мінімальної зарплати (див.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абз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 ч. 5 ст. 8 Закону про ЄСВ):</a:t>
            </a:r>
          </a:p>
          <a:p>
            <a:pPr indent="628650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аванс, тобто зарплата за першу половину місяця;</a:t>
            </a:r>
          </a:p>
          <a:p>
            <a:pPr indent="628650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зовнішніх сумісників;</a:t>
            </a:r>
          </a:p>
          <a:p>
            <a:pPr indent="628650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особи з інвалідності;</a:t>
            </a:r>
          </a:p>
          <a:p>
            <a:pPr indent="628650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працівника, який працював неповний місяць (прийнятий на роботу не з 1-го числа місяця або звільнений з роботи не останнім числом місяця);</a:t>
            </a:r>
          </a:p>
          <a:p>
            <a:pPr indent="628650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працівника, який спочатку був звільнений, а потім протягом місяця заново прийнятий;</a:t>
            </a:r>
          </a:p>
          <a:p>
            <a:pPr indent="628650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за ЦПД особі, яка на працює в установі, тобто «зі сторони» (тут аналогія з зовнішнім сумісником);</a:t>
            </a:r>
          </a:p>
          <a:p>
            <a:pPr indent="628650"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за трудовим договором з нефіксованим робочим часом </a:t>
            </a:r>
          </a:p>
          <a:p>
            <a:pPr indent="628650" algn="ctr"/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вищеперерахованих винятках ЄСВ нараховується стандартним чином: зарплата × ставка ЄСВ</a:t>
            </a:r>
            <a:endParaRPr lang="uk-UA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350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7275" y="1061799"/>
            <a:ext cx="100203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ctr"/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(проста ситуація).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працівника дорівнює мінімальній зарплаті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грн.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Утримання: ( платить робітник)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Військовий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1,5%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Податок на доходи фізичних осіб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0,18 =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1440грн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Нарахування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 соціального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внеску (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платить підприємство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8000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0,22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=1760 грн.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виплати: 8000 – 1440 – 120 = 6440 грн.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4371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740</Words>
  <Application>Microsoft Office PowerPoint</Application>
  <PresentationFormat>Широкоэкранный</PresentationFormat>
  <Paragraphs>52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30</cp:revision>
  <dcterms:created xsi:type="dcterms:W3CDTF">2023-10-11T06:36:06Z</dcterms:created>
  <dcterms:modified xsi:type="dcterms:W3CDTF">2024-09-24T21:33:55Z</dcterms:modified>
</cp:coreProperties>
</file>