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80" r:id="rId3"/>
    <p:sldId id="281" r:id="rId4"/>
    <p:sldId id="413" r:id="rId5"/>
    <p:sldId id="451" r:id="rId6"/>
    <p:sldId id="452" r:id="rId7"/>
    <p:sldId id="415" r:id="rId8"/>
    <p:sldId id="416" r:id="rId9"/>
    <p:sldId id="332" r:id="rId10"/>
    <p:sldId id="453" r:id="rId11"/>
    <p:sldId id="454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334" r:id="rId21"/>
    <p:sldId id="414" r:id="rId22"/>
    <p:sldId id="426" r:id="rId23"/>
    <p:sldId id="357" r:id="rId24"/>
    <p:sldId id="425" r:id="rId25"/>
    <p:sldId id="360" r:id="rId26"/>
    <p:sldId id="427" r:id="rId27"/>
    <p:sldId id="428" r:id="rId28"/>
    <p:sldId id="361" r:id="rId29"/>
    <p:sldId id="386" r:id="rId30"/>
    <p:sldId id="430" r:id="rId31"/>
    <p:sldId id="429" r:id="rId32"/>
    <p:sldId id="362" r:id="rId33"/>
    <p:sldId id="363" r:id="rId34"/>
    <p:sldId id="433" r:id="rId35"/>
    <p:sldId id="389" r:id="rId36"/>
    <p:sldId id="434" r:id="rId37"/>
    <p:sldId id="391" r:id="rId38"/>
    <p:sldId id="432" r:id="rId39"/>
    <p:sldId id="436" r:id="rId40"/>
    <p:sldId id="435" r:id="rId41"/>
    <p:sldId id="438" r:id="rId42"/>
    <p:sldId id="439" r:id="rId43"/>
    <p:sldId id="440" r:id="rId44"/>
    <p:sldId id="441" r:id="rId45"/>
    <p:sldId id="442" r:id="rId46"/>
    <p:sldId id="443" r:id="rId47"/>
    <p:sldId id="455" r:id="rId48"/>
    <p:sldId id="444" r:id="rId49"/>
    <p:sldId id="445" r:id="rId50"/>
    <p:sldId id="446" r:id="rId51"/>
    <p:sldId id="447" r:id="rId52"/>
    <p:sldId id="448" r:id="rId53"/>
    <p:sldId id="449" r:id="rId54"/>
    <p:sldId id="437" r:id="rId55"/>
    <p:sldId id="450" r:id="rId56"/>
    <p:sldId id="279" r:id="rId5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EAED2E-186A-48B2-ABE7-937762E4A0B7}">
          <p14:sldIdLst>
            <p14:sldId id="257"/>
            <p14:sldId id="280"/>
            <p14:sldId id="281"/>
            <p14:sldId id="413"/>
            <p14:sldId id="451"/>
            <p14:sldId id="452"/>
            <p14:sldId id="415"/>
            <p14:sldId id="416"/>
            <p14:sldId id="332"/>
            <p14:sldId id="453"/>
            <p14:sldId id="454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334"/>
            <p14:sldId id="414"/>
            <p14:sldId id="426"/>
            <p14:sldId id="357"/>
            <p14:sldId id="425"/>
            <p14:sldId id="360"/>
            <p14:sldId id="427"/>
            <p14:sldId id="428"/>
            <p14:sldId id="361"/>
            <p14:sldId id="386"/>
            <p14:sldId id="430"/>
            <p14:sldId id="429"/>
            <p14:sldId id="362"/>
            <p14:sldId id="363"/>
            <p14:sldId id="433"/>
            <p14:sldId id="389"/>
            <p14:sldId id="434"/>
            <p14:sldId id="391"/>
            <p14:sldId id="432"/>
            <p14:sldId id="436"/>
            <p14:sldId id="435"/>
            <p14:sldId id="438"/>
            <p14:sldId id="439"/>
            <p14:sldId id="440"/>
            <p14:sldId id="441"/>
            <p14:sldId id="442"/>
            <p14:sldId id="443"/>
            <p14:sldId id="455"/>
            <p14:sldId id="444"/>
            <p14:sldId id="445"/>
            <p14:sldId id="446"/>
            <p14:sldId id="447"/>
            <p14:sldId id="448"/>
            <p14:sldId id="449"/>
            <p14:sldId id="437"/>
            <p14:sldId id="450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FF0000"/>
    <a:srgbClr val="EE7B5C"/>
    <a:srgbClr val="FF0066"/>
    <a:srgbClr val="F9CFC3"/>
    <a:srgbClr val="FDCCBF"/>
    <a:srgbClr val="F18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4" autoAdjust="0"/>
    <p:restoredTop sz="94660"/>
  </p:normalViewPr>
  <p:slideViewPr>
    <p:cSldViewPr snapToGrid="0">
      <p:cViewPr>
        <p:scale>
          <a:sx n="72" d="100"/>
          <a:sy n="72" d="100"/>
        </p:scale>
        <p:origin x="-66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HD-Title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98F1-1F28-49F6-9C77-713F01B813D4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679DA-B203-4FC8-B610-149405AF8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FB614-B5CD-42DB-BA3B-790C71ECCC2C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C490-14BF-4728-90C8-9D22C23EF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D801-196B-49E1-8C03-A208F92FAB66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81FE-F9E1-4E02-A133-2E72346FF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5EA56-09BB-4B9C-9720-60ED6D98249C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847FE-9022-41B9-A510-2F6209650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B6ADA-7BD9-4BDB-A65E-B8BA6ADC39C6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6493D-168A-4AEC-BD28-26E620D25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6A6A4-CD59-4856-9622-9C11D8A9726A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53E48-5BDF-4236-88A4-5BC37DED6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5902E-E957-47F9-9556-12F50FD72666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4F64-8FC8-4AF3-936C-1FCACE2BC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69316-2D94-42A1-AE4A-6AF522A4415E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F657A-C76A-4DE6-8C49-F5B3FFFA3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E9874-99F7-4583-AD3E-2EA5AF72F297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F3C5-B2AE-4A67-9F28-0986580B0A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352A2-FE90-4E20-AA82-6D7D07A64D4D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6DAA4-7A90-4A57-9439-B3214B308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19D82-785C-4E99-BFC8-A108F435C4A7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EAD56-49B2-456F-85D2-07FF29CB3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C190D-DBA8-4608-92A1-897B9E3C427F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88428-30F8-424F-BE8C-900C5EEA3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070C-5E7C-43DD-8481-A36845433F79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68E13-000B-427A-9578-F587BF320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32D8F-3B59-4E63-B7B0-218315E4C6CB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B9AA-0EEE-4633-AA4B-AF2390360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B2A4E-00A9-455E-A6BF-64E9063009CD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57659-FF39-4DB5-8BCF-118D72C9C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7553C-E3E6-47EB-92CC-C14896298B5F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05BDF-C6CA-44FE-9DB8-36A4C62F37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58D1CE9-3373-4A8A-B77D-55DE6D166DDE}" type="datetimeFigureOut">
              <a:rPr lang="ru-RU"/>
              <a:pPr>
                <a:defRPr/>
              </a:pPr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A4D35DC-BDF0-41D5-8856-39E389EAF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6858000"/>
          </a:xfrm>
          <a:ln>
            <a:solidFill>
              <a:srgbClr val="0000F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cap="none" dirty="0" smtClean="0">
                <a:solidFill>
                  <a:srgbClr val="993300"/>
                </a:solidFill>
                <a:latin typeface="Arial" charset="0"/>
              </a:rPr>
              <a:t/>
            </a:r>
            <a:br>
              <a:rPr lang="ru-RU" b="1" cap="none" dirty="0" smtClean="0">
                <a:solidFill>
                  <a:srgbClr val="993300"/>
                </a:solidFill>
                <a:latin typeface="Arial" charset="0"/>
              </a:rPr>
            </a:br>
            <a:r>
              <a:rPr lang="ru-RU" b="1" cap="none" dirty="0" smtClean="0">
                <a:solidFill>
                  <a:schemeClr val="folHlink"/>
                </a:solidFill>
              </a:rPr>
              <a:t>ЛЕКЦІЯ №</a:t>
            </a:r>
            <a:r>
              <a:rPr lang="en-US" b="1" cap="none" dirty="0" smtClean="0">
                <a:solidFill>
                  <a:schemeClr val="folHlink"/>
                </a:solidFill>
                <a:latin typeface="Arial" charset="0"/>
              </a:rPr>
              <a:t>1</a:t>
            </a:r>
            <a:r>
              <a:rPr lang="ru-RU" b="1" cap="none" dirty="0" smtClean="0">
                <a:solidFill>
                  <a:schemeClr val="folHlink"/>
                </a:solidFill>
              </a:rPr>
              <a:t/>
            </a:r>
            <a:br>
              <a:rPr lang="ru-RU" b="1" cap="none" dirty="0" smtClean="0">
                <a:solidFill>
                  <a:schemeClr val="folHlink"/>
                </a:solidFill>
              </a:rPr>
            </a:br>
            <a:r>
              <a:rPr lang="ru-RU" b="1" cap="none" dirty="0" smtClean="0">
                <a:solidFill>
                  <a:srgbClr val="993300"/>
                </a:solidFill>
              </a:rPr>
              <a:t> з курсу «</a:t>
            </a:r>
            <a:r>
              <a:rPr lang="uk-UA" b="1" cap="none" dirty="0" smtClean="0">
                <a:solidFill>
                  <a:srgbClr val="993300"/>
                </a:solidFill>
                <a:latin typeface="Arial" charset="0"/>
              </a:rPr>
              <a:t>Фізіологія серцево-судинної                                         і дихальної систем</a:t>
            </a:r>
            <a:r>
              <a:rPr lang="ru-RU" b="1" cap="none" dirty="0" smtClean="0">
                <a:solidFill>
                  <a:srgbClr val="993300"/>
                </a:solidFill>
              </a:rPr>
              <a:t>» на</a:t>
            </a:r>
            <a:r>
              <a:rPr lang="ru-RU" b="1" cap="none" dirty="0" smtClean="0">
                <a:solidFill>
                  <a:schemeClr val="accent1"/>
                </a:solidFill>
              </a:rPr>
              <a:t> </a:t>
            </a:r>
            <a:r>
              <a:rPr lang="ru-RU" b="1" cap="none" dirty="0" smtClean="0">
                <a:solidFill>
                  <a:srgbClr val="993300"/>
                </a:solidFill>
              </a:rPr>
              <a:t>тему:</a:t>
            </a:r>
            <a:r>
              <a:rPr lang="ru-RU" cap="none" dirty="0" smtClean="0">
                <a:solidFill>
                  <a:schemeClr val="accent1"/>
                </a:solidFill>
              </a:rPr>
              <a:t> </a:t>
            </a:r>
            <a:br>
              <a:rPr lang="ru-RU" cap="none" dirty="0" smtClean="0">
                <a:solidFill>
                  <a:schemeClr val="accent1"/>
                </a:solidFill>
              </a:rPr>
            </a:br>
            <a:r>
              <a:rPr lang="ru-RU" b="1" cap="none" dirty="0" smtClean="0">
                <a:solidFill>
                  <a:srgbClr val="FF0000"/>
                </a:solidFill>
              </a:rPr>
              <a:t>«</a:t>
            </a:r>
            <a:r>
              <a:rPr lang="ru-RU" b="1" cap="none" dirty="0" err="1" smtClean="0">
                <a:solidFill>
                  <a:srgbClr val="FF0000"/>
                </a:solidFill>
                <a:latin typeface="Arial" charset="0"/>
              </a:rPr>
              <a:t>Фізіологія</a:t>
            </a:r>
            <a:r>
              <a:rPr lang="ru-RU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b="1" cap="none" dirty="0" err="1">
                <a:solidFill>
                  <a:srgbClr val="FF0000"/>
                </a:solidFill>
                <a:latin typeface="Arial" charset="0"/>
              </a:rPr>
              <a:t>серцево-судинної</a:t>
            </a:r>
            <a:r>
              <a:rPr lang="ru-RU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b="1" cap="none" dirty="0" err="1" smtClean="0">
                <a:solidFill>
                  <a:srgbClr val="FF0000"/>
                </a:solidFill>
                <a:latin typeface="Arial" charset="0"/>
              </a:rPr>
              <a:t>системи</a:t>
            </a:r>
            <a:r>
              <a:rPr lang="ru-RU" b="1" cap="none" dirty="0" smtClean="0">
                <a:solidFill>
                  <a:srgbClr val="FF0000"/>
                </a:solidFill>
              </a:rPr>
              <a:t>»</a:t>
            </a:r>
            <a:br>
              <a:rPr lang="ru-RU" b="1" cap="none" dirty="0" smtClean="0">
                <a:solidFill>
                  <a:srgbClr val="FF0000"/>
                </a:solidFill>
              </a:rPr>
            </a:br>
            <a:r>
              <a:rPr lang="ru-RU" cap="none" dirty="0" smtClean="0"/>
              <a:t/>
            </a:r>
            <a:br>
              <a:rPr lang="ru-RU" cap="none" dirty="0" smtClean="0"/>
            </a:br>
            <a:r>
              <a:rPr lang="ru-RU" cap="none" dirty="0" smtClean="0">
                <a:latin typeface="Arial" charset="0"/>
              </a:rPr>
              <a:t/>
            </a:r>
            <a:br>
              <a:rPr lang="ru-RU" cap="none" dirty="0" smtClean="0">
                <a:latin typeface="Arial" charset="0"/>
              </a:rPr>
            </a:br>
            <a:r>
              <a:rPr lang="ru-RU" cap="none" dirty="0" smtClean="0">
                <a:latin typeface="Arial" charset="0"/>
              </a:rPr>
              <a:t>   </a:t>
            </a:r>
            <a:r>
              <a:rPr lang="uk-UA" sz="3200" cap="none" dirty="0" smtClean="0"/>
              <a:t>Викладач курсу: доцент кафедри</a:t>
            </a:r>
            <a:r>
              <a:rPr lang="uk-UA" sz="3200" cap="none" dirty="0" smtClean="0">
                <a:latin typeface="Arial" charset="0"/>
              </a:rPr>
              <a:t>     </a:t>
            </a:r>
            <a:br>
              <a:rPr lang="uk-UA" sz="3200" cap="none" dirty="0" smtClean="0">
                <a:latin typeface="Arial" charset="0"/>
              </a:rPr>
            </a:br>
            <a:r>
              <a:rPr lang="uk-UA" sz="3200" cap="none" dirty="0" smtClean="0">
                <a:latin typeface="Arial" charset="0"/>
              </a:rPr>
              <a:t>    </a:t>
            </a:r>
            <a:r>
              <a:rPr lang="uk-UA" sz="3200" cap="none" dirty="0" smtClean="0"/>
              <a:t>фізіології, імунології і біохімії</a:t>
            </a:r>
            <a:r>
              <a:rPr lang="uk-UA" sz="3200" cap="none" dirty="0" smtClean="0">
                <a:latin typeface="Arial" charset="0"/>
              </a:rPr>
              <a:t> </a:t>
            </a:r>
            <a:r>
              <a:rPr lang="uk-UA" sz="3200" cap="none" dirty="0" smtClean="0"/>
              <a:t>з курсом </a:t>
            </a:r>
            <a:r>
              <a:rPr lang="uk-UA" sz="3200" cap="none" dirty="0" smtClean="0">
                <a:latin typeface="Arial" charset="0"/>
              </a:rPr>
              <a:t/>
            </a:r>
            <a:br>
              <a:rPr lang="uk-UA" sz="3200" cap="none" dirty="0" smtClean="0">
                <a:latin typeface="Arial" charset="0"/>
              </a:rPr>
            </a:br>
            <a:r>
              <a:rPr lang="uk-UA" sz="3200" cap="none" dirty="0" smtClean="0"/>
              <a:t>цивільного захисту та медицини</a:t>
            </a:r>
            <a:br>
              <a:rPr lang="uk-UA" sz="3200" cap="none" dirty="0" smtClean="0"/>
            </a:br>
            <a:r>
              <a:rPr lang="uk-UA" sz="3200" cap="none" dirty="0" smtClean="0"/>
              <a:t>     Григорова Наталя Володимирівна</a:t>
            </a:r>
            <a:br>
              <a:rPr lang="uk-UA" sz="3200" cap="none" dirty="0" smtClean="0"/>
            </a:br>
            <a:endParaRPr lang="uk-UA" sz="3200" cap="none" dirty="0" smtClean="0"/>
          </a:p>
        </p:txBody>
      </p:sp>
      <p:sp>
        <p:nvSpPr>
          <p:cNvPr id="18434" name="AutoShape 3" descr="human-heart-anatomy-picture-id50504827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8435" name="AutoShape 5" descr="human-heart-anatomy-picture-id50504827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8436" name="AutoShape 7" descr="Кровоносні судини. Рух крові по судинах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21" y="246063"/>
            <a:ext cx="4902200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513" y="441325"/>
            <a:ext cx="3998913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508125"/>
            <a:ext cx="1040130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3670" y="3750365"/>
            <a:ext cx="14974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"/>
          </a:p>
        </p:txBody>
      </p:sp>
    </p:spTree>
    <p:extLst>
      <p:ext uri="{BB962C8B-B14F-4D97-AF65-F5344CB8AC3E}">
        <p14:creationId xmlns:p14="http://schemas.microsoft.com/office/powerpoint/2010/main" val="42476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36574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Міокард</a:t>
            </a:r>
            <a:r>
              <a:rPr lang="uk-UA" sz="2100" cap="none" dirty="0">
                <a:latin typeface="Arial" charset="0"/>
              </a:rPr>
              <a:t> представлений </a:t>
            </a:r>
            <a:r>
              <a:rPr lang="uk-UA" sz="2100" cap="none" dirty="0" smtClean="0">
                <a:latin typeface="Arial" charset="0"/>
              </a:rPr>
              <a:t>по</a:t>
            </a:r>
            <a:r>
              <a:rPr lang="en-US" sz="2100" cap="none" dirty="0" smtClean="0">
                <a:latin typeface="Arial" charset="0"/>
              </a:rPr>
              <a:t>c</a:t>
            </a:r>
            <a:r>
              <a:rPr lang="uk-UA" sz="2100" cap="none" dirty="0" err="1" smtClean="0">
                <a:latin typeface="Arial" charset="0"/>
              </a:rPr>
              <a:t>мугованою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м'язовою тканиною, що складається з окремих клітин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b="1" i="1" cap="none" dirty="0" err="1">
                <a:solidFill>
                  <a:srgbClr val="FF0000"/>
                </a:solidFill>
                <a:latin typeface="Arial" charset="0"/>
              </a:rPr>
              <a:t>кардіоміоцитів</a:t>
            </a:r>
            <a:r>
              <a:rPr lang="uk-UA" sz="2100" cap="none" dirty="0">
                <a:latin typeface="Arial" charset="0"/>
              </a:rPr>
              <a:t>, з'єднаних між собою за допомогою </a:t>
            </a:r>
            <a:r>
              <a:rPr lang="uk-UA" sz="2100" b="1" i="1" cap="none" dirty="0" err="1">
                <a:solidFill>
                  <a:srgbClr val="FF0000"/>
                </a:solidFill>
                <a:latin typeface="Arial" charset="0"/>
              </a:rPr>
              <a:t>нексусів</a:t>
            </a:r>
            <a:r>
              <a:rPr lang="uk-UA" sz="2100" cap="none" dirty="0">
                <a:latin typeface="Arial" charset="0"/>
              </a:rPr>
              <a:t>, що утворюють м'язове волокно міокарда. Таким чином, він не має анатомічної цілісності, але функціонує як синцитій. Це пов'язано з наявністю </a:t>
            </a:r>
            <a:r>
              <a:rPr lang="uk-UA" sz="2100" cap="none" dirty="0" err="1">
                <a:latin typeface="Arial" charset="0"/>
              </a:rPr>
              <a:t>нексусів</a:t>
            </a:r>
            <a:r>
              <a:rPr lang="uk-UA" sz="2100" cap="none" dirty="0">
                <a:latin typeface="Arial" charset="0"/>
              </a:rPr>
              <a:t>, що забезпечують швидке проведення збудження з </a:t>
            </a:r>
            <a:r>
              <a:rPr lang="uk-UA" sz="2100" cap="none" dirty="0" smtClean="0">
                <a:latin typeface="Arial" charset="0"/>
              </a:rPr>
              <a:t>однієї клітини на інші. Розрізняють </a:t>
            </a:r>
            <a:r>
              <a:rPr lang="uk-UA" sz="2100" cap="none" dirty="0">
                <a:latin typeface="Arial" charset="0"/>
              </a:rPr>
              <a:t>два типи </a:t>
            </a:r>
            <a:r>
              <a:rPr lang="uk-UA" sz="2100" cap="none" dirty="0" err="1" smtClean="0">
                <a:latin typeface="Arial" charset="0"/>
              </a:rPr>
              <a:t>кардіоміоцитів</a:t>
            </a:r>
            <a:r>
              <a:rPr lang="uk-UA" sz="2100" cap="none" dirty="0" smtClean="0">
                <a:latin typeface="Arial" charset="0"/>
              </a:rPr>
              <a:t>:                                                                                       -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типові</a:t>
            </a:r>
            <a:r>
              <a:rPr lang="uk-UA" sz="2100" cap="none" dirty="0">
                <a:latin typeface="Arial" charset="0"/>
              </a:rPr>
              <a:t>, або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скорочувальні</a:t>
            </a:r>
            <a:r>
              <a:rPr lang="uk-UA" sz="2100" cap="none" dirty="0">
                <a:latin typeface="Arial" charset="0"/>
              </a:rPr>
              <a:t> (99%) </a:t>
            </a:r>
            <a:r>
              <a:rPr lang="uk-UA" sz="2100" b="1" i="1" cap="none" dirty="0" err="1">
                <a:solidFill>
                  <a:srgbClr val="C00000"/>
                </a:solidFill>
                <a:latin typeface="Arial" charset="0"/>
              </a:rPr>
              <a:t>кардіоміоцити</a:t>
            </a:r>
            <a:r>
              <a:rPr lang="uk-UA" sz="2100" cap="none" dirty="0">
                <a:latin typeface="Arial" charset="0"/>
              </a:rPr>
              <a:t> шлуночків та передсердь </a:t>
            </a:r>
            <a:r>
              <a:rPr lang="uk-UA" sz="2100" cap="none" dirty="0" err="1">
                <a:latin typeface="Arial" charset="0"/>
              </a:rPr>
              <a:t>–забезпечують</a:t>
            </a: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нагнітальну функцію </a:t>
            </a:r>
            <a:r>
              <a:rPr lang="uk-UA" sz="2100" cap="none" dirty="0" smtClean="0">
                <a:latin typeface="Arial" charset="0"/>
              </a:rPr>
              <a:t>серця;                                                                                          -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атипові</a:t>
            </a:r>
            <a:r>
              <a:rPr lang="uk-UA" sz="2100" cap="none" dirty="0">
                <a:latin typeface="Arial" charset="0"/>
              </a:rPr>
              <a:t>, або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провідні </a:t>
            </a:r>
            <a:r>
              <a:rPr lang="uk-UA" sz="2100" b="1" i="1" cap="none" dirty="0" err="1">
                <a:solidFill>
                  <a:srgbClr val="C00000"/>
                </a:solidFill>
                <a:latin typeface="Arial" charset="0"/>
              </a:rPr>
              <a:t>кардіоміоцити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(1%)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утворюють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провідну систему серця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 smtClean="0">
                <a:latin typeface="Arial" charset="0"/>
              </a:rPr>
              <a:t>забезпечують </a:t>
            </a:r>
            <a:r>
              <a:rPr lang="uk-UA" sz="2100" cap="none" dirty="0">
                <a:latin typeface="Arial" charset="0"/>
              </a:rPr>
              <a:t>генерацію та </a:t>
            </a:r>
            <a:r>
              <a:rPr lang="uk-UA" sz="2100" cap="none" dirty="0" smtClean="0">
                <a:latin typeface="Arial" charset="0"/>
              </a:rPr>
              <a:t>проведення </a:t>
            </a:r>
            <a:r>
              <a:rPr lang="uk-UA" sz="2100" cap="none" dirty="0">
                <a:latin typeface="Arial" charset="0"/>
              </a:rPr>
              <a:t>збудження до </a:t>
            </a:r>
            <a:r>
              <a:rPr lang="uk-UA" sz="2100" cap="none" dirty="0" smtClean="0">
                <a:latin typeface="Arial" charset="0"/>
              </a:rPr>
              <a:t>клітин </a:t>
            </a:r>
            <a:r>
              <a:rPr lang="uk-UA" sz="2100" cap="none" dirty="0">
                <a:latin typeface="Arial" charset="0"/>
              </a:rPr>
              <a:t>робочого </a:t>
            </a:r>
            <a:r>
              <a:rPr lang="uk-UA" sz="2100" cap="none" dirty="0" smtClean="0">
                <a:latin typeface="Arial" charset="0"/>
              </a:rPr>
              <a:t>міокарда.        Робочий </a:t>
            </a:r>
            <a:r>
              <a:rPr lang="uk-UA" sz="2100" cap="none" dirty="0">
                <a:latin typeface="Arial" charset="0"/>
              </a:rPr>
              <a:t>міокард має ряд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фізичних властивостей</a:t>
            </a:r>
            <a:r>
              <a:rPr lang="uk-UA" sz="2100" cap="none" dirty="0">
                <a:latin typeface="Arial" charset="0"/>
              </a:rPr>
              <a:t>:                                                                  </a:t>
            </a:r>
            <a:r>
              <a:rPr lang="uk-UA" sz="2100" cap="none" dirty="0" smtClean="0">
                <a:latin typeface="Arial" charset="0"/>
              </a:rPr>
              <a:t>1. </a:t>
            </a:r>
            <a:r>
              <a:rPr lang="uk-UA" sz="2100" b="1" i="1" cap="none" dirty="0" smtClean="0">
                <a:solidFill>
                  <a:srgbClr val="7030A0"/>
                </a:solidFill>
                <a:latin typeface="Arial" charset="0"/>
              </a:rPr>
              <a:t>Розтяжність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здатність збільшувати довжину без порушення структури під впливом сили, що </a:t>
            </a:r>
            <a:r>
              <a:rPr lang="uk-UA" sz="2100" cap="none" dirty="0" smtClean="0">
                <a:latin typeface="Arial" charset="0"/>
              </a:rPr>
              <a:t>розтягує.                                                                                                             2. </a:t>
            </a:r>
            <a:r>
              <a:rPr lang="uk-UA" sz="2100" b="1" cap="none" dirty="0" smtClean="0">
                <a:solidFill>
                  <a:srgbClr val="7030A0"/>
                </a:solidFill>
                <a:latin typeface="Arial" charset="0"/>
              </a:rPr>
              <a:t>Еластичність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здатність відновлювати вихідне положення після припинення </a:t>
            </a:r>
            <a:r>
              <a:rPr lang="uk-UA" sz="2100" cap="none" dirty="0" smtClean="0">
                <a:latin typeface="Arial" charset="0"/>
              </a:rPr>
              <a:t>                      дії </a:t>
            </a:r>
            <a:r>
              <a:rPr lang="uk-UA" sz="2100" cap="none" dirty="0">
                <a:latin typeface="Arial" charset="0"/>
              </a:rPr>
              <a:t>деформуючої </a:t>
            </a:r>
            <a:r>
              <a:rPr lang="uk-UA" sz="2100" cap="none" dirty="0" smtClean="0">
                <a:latin typeface="Arial" charset="0"/>
              </a:rPr>
              <a:t>сили.                                                                                                                        3. Здатність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розвивати силу </a:t>
            </a:r>
            <a:r>
              <a:rPr lang="uk-UA" sz="2100" cap="none" dirty="0">
                <a:latin typeface="Arial" charset="0"/>
              </a:rPr>
              <a:t>у процесі скорочення </a:t>
            </a:r>
            <a:r>
              <a:rPr lang="uk-UA" sz="2100" cap="none" dirty="0" smtClean="0">
                <a:latin typeface="Arial" charset="0"/>
              </a:rPr>
              <a:t>м'яза.                                                        4. Здатність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виконувати роботу при скороченні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переміщення крові по кровоносній </a:t>
            </a:r>
            <a:r>
              <a:rPr lang="uk-UA" sz="2100" cap="none" dirty="0" smtClean="0">
                <a:latin typeface="Arial" charset="0"/>
              </a:rPr>
              <a:t>системі.</a:t>
            </a:r>
          </a:p>
        </p:txBody>
      </p:sp>
    </p:spTree>
    <p:extLst>
      <p:ext uri="{BB962C8B-B14F-4D97-AF65-F5344CB8AC3E}">
        <p14:creationId xmlns:p14="http://schemas.microsoft.com/office/powerpoint/2010/main" val="1075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2" y="424068"/>
            <a:ext cx="4147260" cy="517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5182" y="781878"/>
            <a:ext cx="4823791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/>
              <a:t>Скоротливий</a:t>
            </a:r>
            <a:r>
              <a:rPr lang="ru-RU" b="1" dirty="0"/>
              <a:t> (</a:t>
            </a:r>
            <a:r>
              <a:rPr lang="ru-RU" b="1" dirty="0" err="1"/>
              <a:t>типовий</a:t>
            </a:r>
            <a:r>
              <a:rPr lang="ru-RU" b="1" dirty="0"/>
              <a:t>) </a:t>
            </a:r>
            <a:r>
              <a:rPr lang="ru-RU" b="1" dirty="0" err="1" smtClean="0"/>
              <a:t>кардіоміоцит</a:t>
            </a:r>
            <a:r>
              <a:rPr lang="ru-RU" b="1" dirty="0" smtClean="0"/>
              <a:t>:</a:t>
            </a:r>
            <a:r>
              <a:rPr lang="ru-RU" dirty="0" smtClean="0"/>
              <a:t>        </a:t>
            </a:r>
            <a:r>
              <a:rPr lang="ru-RU" dirty="0" smtClean="0"/>
              <a:t>1 - міофібрили</a:t>
            </a:r>
            <a:r>
              <a:rPr lang="ru-RU" dirty="0" smtClean="0"/>
              <a:t>;                                                        </a:t>
            </a:r>
            <a:r>
              <a:rPr lang="ru-RU" dirty="0" smtClean="0"/>
              <a:t>2. - </a:t>
            </a:r>
            <a:r>
              <a:rPr lang="ru-RU" dirty="0" err="1" smtClean="0"/>
              <a:t>місця</a:t>
            </a:r>
            <a:r>
              <a:rPr lang="ru-RU" dirty="0" smtClean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прикріплення</a:t>
            </a:r>
            <a:r>
              <a:rPr lang="ru-RU" dirty="0"/>
              <a:t> до </a:t>
            </a:r>
            <a:r>
              <a:rPr lang="ru-RU" dirty="0" err="1" smtClean="0"/>
              <a:t>плазмолеми</a:t>
            </a:r>
            <a:r>
              <a:rPr lang="ru-RU" dirty="0" smtClean="0"/>
              <a:t>;                        </a:t>
            </a:r>
            <a:r>
              <a:rPr lang="ru-RU" dirty="0" smtClean="0"/>
              <a:t>                                            3 - </a:t>
            </a:r>
            <a:r>
              <a:rPr lang="en-US" dirty="0" smtClean="0"/>
              <a:t>L-</a:t>
            </a:r>
            <a:r>
              <a:rPr lang="ru-RU" dirty="0" err="1" smtClean="0"/>
              <a:t>системи</a:t>
            </a:r>
            <a:r>
              <a:rPr lang="ru-RU" dirty="0" smtClean="0"/>
              <a:t>;                                                            </a:t>
            </a:r>
            <a:r>
              <a:rPr lang="ru-RU" dirty="0" smtClean="0"/>
              <a:t>4 - </a:t>
            </a:r>
            <a:r>
              <a:rPr lang="en-US" dirty="0" smtClean="0"/>
              <a:t>L-</a:t>
            </a:r>
            <a:r>
              <a:rPr lang="ru-RU" dirty="0" smtClean="0"/>
              <a:t>трубочки;                                                         </a:t>
            </a:r>
            <a:r>
              <a:rPr lang="ru-RU" dirty="0" smtClean="0"/>
              <a:t>5 - </a:t>
            </a:r>
            <a:r>
              <a:rPr lang="ru-RU" dirty="0" err="1" smtClean="0"/>
              <a:t>мітохондрії</a:t>
            </a:r>
            <a:r>
              <a:rPr lang="ru-RU" dirty="0" smtClean="0"/>
              <a:t>;                                                     </a:t>
            </a:r>
            <a:r>
              <a:rPr lang="ru-RU" dirty="0" smtClean="0"/>
              <a:t>6 - </a:t>
            </a:r>
            <a:r>
              <a:rPr lang="ru-RU" dirty="0" err="1" smtClean="0"/>
              <a:t>лізосоми</a:t>
            </a:r>
            <a:r>
              <a:rPr lang="ru-RU" dirty="0" smtClean="0"/>
              <a:t>;                                                              </a:t>
            </a:r>
            <a:r>
              <a:rPr lang="ru-RU" dirty="0" smtClean="0"/>
              <a:t>7 - </a:t>
            </a:r>
            <a:r>
              <a:rPr lang="ru-RU" dirty="0" err="1" smtClean="0"/>
              <a:t>рибосоми</a:t>
            </a:r>
            <a:r>
              <a:rPr lang="ru-RU" dirty="0" smtClean="0"/>
              <a:t>;                                                          </a:t>
            </a:r>
            <a:r>
              <a:rPr lang="ru-RU" dirty="0" smtClean="0"/>
              <a:t>8 - </a:t>
            </a:r>
            <a:r>
              <a:rPr lang="ru-RU" dirty="0" err="1" smtClean="0"/>
              <a:t>базальна</a:t>
            </a:r>
            <a:r>
              <a:rPr lang="ru-RU" dirty="0" smtClean="0"/>
              <a:t> </a:t>
            </a:r>
            <a:r>
              <a:rPr lang="ru-RU" dirty="0" smtClean="0"/>
              <a:t>мембрана;                                                                  </a:t>
            </a:r>
            <a:r>
              <a:rPr lang="ru-RU" dirty="0" smtClean="0"/>
              <a:t>9 - </a:t>
            </a:r>
            <a:r>
              <a:rPr lang="ru-RU" dirty="0" err="1" smtClean="0"/>
              <a:t>вставний</a:t>
            </a:r>
            <a:r>
              <a:rPr lang="ru-RU" dirty="0" smtClean="0"/>
              <a:t> </a:t>
            </a:r>
            <a:r>
              <a:rPr lang="ru-RU" dirty="0" smtClean="0"/>
              <a:t>диск;                                                </a:t>
            </a:r>
            <a:r>
              <a:rPr lang="ru-RU" dirty="0" smtClean="0"/>
              <a:t>10 - </a:t>
            </a:r>
            <a:r>
              <a:rPr lang="ru-RU" dirty="0" err="1" smtClean="0"/>
              <a:t>десмосоми</a:t>
            </a:r>
            <a:r>
              <a:rPr lang="ru-RU" dirty="0" smtClean="0"/>
              <a:t>;                                                       </a:t>
            </a:r>
            <a:r>
              <a:rPr lang="ru-RU" dirty="0" smtClean="0"/>
              <a:t>11 - </a:t>
            </a:r>
            <a:r>
              <a:rPr lang="ru-RU" dirty="0" err="1" smtClean="0"/>
              <a:t>нексуси</a:t>
            </a:r>
            <a:r>
              <a:rPr lang="en-US" dirty="0"/>
              <a:t>.</a:t>
            </a:r>
            <a:endParaRPr lang="" dirty="0"/>
          </a:p>
        </p:txBody>
      </p:sp>
    </p:spTree>
    <p:extLst>
      <p:ext uri="{BB962C8B-B14F-4D97-AF65-F5344CB8AC3E}">
        <p14:creationId xmlns:p14="http://schemas.microsoft.com/office/powerpoint/2010/main" val="14545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Фізіологічні властивості робочого міокарда:</a:t>
            </a:r>
          </a:p>
          <a:p>
            <a:pPr>
              <a:buNone/>
            </a:pP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1.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 Збудливість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це здатність </a:t>
            </a:r>
            <a:r>
              <a:rPr lang="uk-UA" sz="2100" cap="none" dirty="0" smtClean="0">
                <a:latin typeface="Arial" charset="0"/>
              </a:rPr>
              <a:t>посмугованого м'яза відповідати </a:t>
            </a:r>
            <a:r>
              <a:rPr lang="uk-UA" sz="2100" cap="none" dirty="0">
                <a:latin typeface="Arial" charset="0"/>
              </a:rPr>
              <a:t>на дію нервових імпульсів. Вона менша, ніжу посмугованих скелетних м'язів. </a:t>
            </a: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 2.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Провідність</a:t>
            </a: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здатність передавати </a:t>
            </a:r>
            <a:r>
              <a:rPr lang="uk-UA" sz="2100" cap="none" dirty="0" smtClean="0">
                <a:latin typeface="Arial" charset="0"/>
              </a:rPr>
              <a:t>збудження. Клітини </a:t>
            </a:r>
            <a:r>
              <a:rPr lang="uk-UA" sz="2100" cap="none" dirty="0">
                <a:latin typeface="Arial" charset="0"/>
              </a:rPr>
              <a:t>робочого міокарда мають </a:t>
            </a:r>
            <a:r>
              <a:rPr lang="uk-UA" sz="2100" cap="none" dirty="0" smtClean="0">
                <a:latin typeface="Arial" charset="0"/>
              </a:rPr>
              <a:t>більшу </a:t>
            </a:r>
            <a:r>
              <a:rPr lang="uk-UA" sz="2100" cap="none" dirty="0">
                <a:latin typeface="Arial" charset="0"/>
              </a:rPr>
              <a:t>величину мембранного потенціалу і за рахунок цього реагують лише на сильне подразнення</a:t>
            </a:r>
            <a:r>
              <a:rPr lang="uk-UA" sz="2100" cap="none" dirty="0" smtClean="0">
                <a:latin typeface="Arial" charset="0"/>
              </a:rPr>
              <a:t>. </a:t>
            </a:r>
          </a:p>
          <a:p>
            <a:pPr>
              <a:buNone/>
            </a:pP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  3. </a:t>
            </a:r>
            <a:r>
              <a:rPr lang="ru-RU" sz="2100" b="1" cap="none" dirty="0" err="1" smtClean="0">
                <a:solidFill>
                  <a:srgbClr val="FF0000"/>
                </a:solidFill>
                <a:latin typeface="Arial" charset="0"/>
              </a:rPr>
              <a:t>Скоротність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здатність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змінювати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довжину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або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напругу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кардіоміоцитів</a:t>
            </a:r>
            <a:r>
              <a:rPr lang="ru-RU" sz="2100" cap="none" dirty="0" smtClean="0">
                <a:latin typeface="Arial" charset="0"/>
              </a:rPr>
              <a:t>.</a:t>
            </a:r>
            <a:r>
              <a:rPr lang="uk-UA" sz="2100" cap="none" dirty="0" smtClean="0">
                <a:latin typeface="Arial" charset="0"/>
              </a:rPr>
              <a:t>                        </a:t>
            </a:r>
          </a:p>
          <a:p>
            <a:pPr>
              <a:buNone/>
            </a:pP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  4.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Низька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лабільність </a:t>
            </a:r>
            <a:r>
              <a:rPr lang="uk-UA" sz="2100" cap="none" dirty="0" smtClean="0">
                <a:latin typeface="Arial" charset="0"/>
              </a:rPr>
              <a:t>- за </a:t>
            </a:r>
            <a:r>
              <a:rPr lang="uk-UA" sz="2100" cap="none" dirty="0">
                <a:latin typeface="Arial" charset="0"/>
              </a:rPr>
              <a:t>рахунок низької швидкості проведення збудження забезпечується поперемінне скорочення передсердь та шлуночків</a:t>
            </a:r>
            <a:r>
              <a:rPr lang="uk-UA" sz="2100" cap="none" dirty="0" smtClean="0">
                <a:latin typeface="Arial" charset="0"/>
              </a:rPr>
              <a:t>.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5. </a:t>
            </a:r>
            <a:r>
              <a:rPr lang="uk-UA" sz="2100" b="1" cap="none" dirty="0" err="1" smtClean="0">
                <a:solidFill>
                  <a:srgbClr val="FF0000"/>
                </a:solidFill>
                <a:latin typeface="Arial" charset="0"/>
              </a:rPr>
              <a:t>Рефрактерність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неможливість збуджених клітин міокарда знову активуватись при виникненні додаткового </a:t>
            </a:r>
            <a:r>
              <a:rPr lang="uk-UA" sz="2100" cap="none" dirty="0" smtClean="0">
                <a:latin typeface="Arial" charset="0"/>
              </a:rPr>
              <a:t>імпульсу. </a:t>
            </a:r>
            <a:r>
              <a:rPr lang="ru-RU" sz="2100" cap="none" dirty="0" err="1">
                <a:latin typeface="Arial" charset="0"/>
              </a:rPr>
              <a:t>Рефрактерний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період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досить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довгий</a:t>
            </a:r>
            <a:r>
              <a:rPr lang="ru-RU" sz="2100" cap="none" dirty="0">
                <a:latin typeface="Arial" charset="0"/>
              </a:rPr>
              <a:t> і </a:t>
            </a:r>
            <a:r>
              <a:rPr lang="ru-RU" sz="2100" cap="none" dirty="0" err="1">
                <a:latin typeface="Arial" charset="0"/>
              </a:rPr>
              <a:t>пов'язаний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із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періодом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дії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cap="none" dirty="0" err="1">
                <a:latin typeface="Arial" charset="0"/>
              </a:rPr>
              <a:t>Скорочуватися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серце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може</a:t>
            </a:r>
            <a:r>
              <a:rPr lang="ru-RU" sz="2100" cap="none" dirty="0">
                <a:latin typeface="Arial" charset="0"/>
              </a:rPr>
              <a:t> за типом одиночного </a:t>
            </a:r>
            <a:r>
              <a:rPr lang="ru-RU" sz="2100" cap="none" dirty="0" smtClean="0">
                <a:latin typeface="Arial" charset="0"/>
              </a:rPr>
              <a:t>м</a:t>
            </a:r>
            <a:r>
              <a:rPr lang="en-US" sz="2100" cap="none" dirty="0" smtClean="0">
                <a:latin typeface="Arial" charset="0"/>
              </a:rPr>
              <a:t>’</a:t>
            </a:r>
            <a:r>
              <a:rPr lang="ru-RU" sz="2100" cap="none" dirty="0" err="1" smtClean="0">
                <a:latin typeface="Arial" charset="0"/>
              </a:rPr>
              <a:t>язового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скорочення</a:t>
            </a:r>
            <a:r>
              <a:rPr lang="ru-RU" sz="2100" cap="none" dirty="0">
                <a:latin typeface="Arial" charset="0"/>
              </a:rPr>
              <a:t> (через </a:t>
            </a:r>
            <a:r>
              <a:rPr lang="ru-RU" sz="2100" cap="none" dirty="0" err="1">
                <a:latin typeface="Arial" charset="0"/>
              </a:rPr>
              <a:t>тривалий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рефрактерний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період</a:t>
            </a:r>
            <a:r>
              <a:rPr lang="ru-RU" sz="2100" cap="none" dirty="0">
                <a:latin typeface="Arial" charset="0"/>
              </a:rPr>
              <a:t>) і за законом 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«все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або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 smtClean="0">
                <a:solidFill>
                  <a:srgbClr val="C00000"/>
                </a:solidFill>
                <a:latin typeface="Arial" charset="0"/>
              </a:rPr>
              <a:t>нічого</a:t>
            </a:r>
            <a:r>
              <a:rPr lang="ru-RU" sz="2100" b="1" i="1" cap="none" dirty="0" smtClean="0">
                <a:solidFill>
                  <a:srgbClr val="C00000"/>
                </a:solidFill>
                <a:latin typeface="Arial" charset="0"/>
              </a:rPr>
              <a:t>»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: </a:t>
            </a:r>
            <a:r>
              <a:rPr lang="ru-RU" sz="2100" cap="none" dirty="0">
                <a:latin typeface="Arial" charset="0"/>
              </a:rPr>
              <a:t>с</a:t>
            </a:r>
            <a:r>
              <a:rPr lang="ru-RU" sz="2100" cap="none" dirty="0" smtClean="0">
                <a:latin typeface="Arial" charset="0"/>
              </a:rPr>
              <a:t>ила </a:t>
            </a:r>
            <a:r>
              <a:rPr lang="ru-RU" sz="2100" cap="none" dirty="0" err="1">
                <a:latin typeface="Arial" charset="0"/>
              </a:rPr>
              <a:t>серцевих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скорочень</a:t>
            </a:r>
            <a:r>
              <a:rPr lang="ru-RU" sz="2100" cap="none" dirty="0">
                <a:latin typeface="Arial" charset="0"/>
              </a:rPr>
              <a:t> не </a:t>
            </a:r>
            <a:r>
              <a:rPr lang="ru-RU" sz="2100" cap="none" dirty="0" err="1">
                <a:latin typeface="Arial" charset="0"/>
              </a:rPr>
              <a:t>залежить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від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сили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подразнювача</a:t>
            </a:r>
            <a:r>
              <a:rPr lang="ru-RU" sz="2100" cap="none" dirty="0" smtClean="0">
                <a:latin typeface="Arial" charset="0"/>
              </a:rPr>
              <a:t>, </a:t>
            </a:r>
            <a:r>
              <a:rPr lang="ru-RU" sz="2100" cap="none" dirty="0" err="1">
                <a:latin typeface="Arial" charset="0"/>
              </a:rPr>
              <a:t>тобто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серце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або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скорочується</a:t>
            </a:r>
            <a:r>
              <a:rPr lang="ru-RU" sz="2100" cap="none" dirty="0">
                <a:latin typeface="Arial" charset="0"/>
              </a:rPr>
              <a:t> максимально </a:t>
            </a:r>
            <a:r>
              <a:rPr lang="ru-RU" sz="2100" cap="none" dirty="0" err="1">
                <a:latin typeface="Arial" charset="0"/>
              </a:rPr>
              <a:t>або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взагалі</a:t>
            </a:r>
            <a:r>
              <a:rPr lang="ru-RU" sz="2100" cap="none" dirty="0">
                <a:latin typeface="Arial" charset="0"/>
              </a:rPr>
              <a:t> не </a:t>
            </a:r>
            <a:r>
              <a:rPr lang="ru-RU" sz="2100" cap="none" dirty="0" err="1">
                <a:latin typeface="Arial" charset="0"/>
              </a:rPr>
              <a:t>відповідає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скороченням</a:t>
            </a:r>
            <a:r>
              <a:rPr lang="ru-RU" sz="2100" cap="none" dirty="0">
                <a:latin typeface="Arial" charset="0"/>
              </a:rPr>
              <a:t> на </a:t>
            </a:r>
            <a:r>
              <a:rPr lang="ru-RU" sz="2100" cap="none" dirty="0" err="1">
                <a:latin typeface="Arial" charset="0"/>
              </a:rPr>
              <a:t>подразнення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малої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сили</a:t>
            </a:r>
            <a:r>
              <a:rPr lang="ru-RU" sz="2100" cap="none" dirty="0">
                <a:latin typeface="Arial" charset="0"/>
              </a:rPr>
              <a:t>. 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767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Мембранний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потенціал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спокою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кардіоміоцитів</a:t>
            </a:r>
            <a:r>
              <a:rPr lang="ru-RU" sz="2100" cap="none" dirty="0">
                <a:latin typeface="Arial" charset="0"/>
              </a:rPr>
              <a:t> становить -90 мВ. </a:t>
            </a:r>
            <a:r>
              <a:rPr lang="ru-RU" sz="2100" cap="none" dirty="0" err="1">
                <a:latin typeface="Arial" charset="0"/>
              </a:rPr>
              <a:t>Підтримується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головним</a:t>
            </a:r>
            <a:r>
              <a:rPr lang="ru-RU" sz="2100" cap="none" dirty="0">
                <a:latin typeface="Arial" charset="0"/>
              </a:rPr>
              <a:t> чином за </a:t>
            </a:r>
            <a:r>
              <a:rPr lang="ru-RU" sz="2100" cap="none" dirty="0" err="1">
                <a:latin typeface="Arial" charset="0"/>
              </a:rPr>
              <a:t>рахунок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виходу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smtClean="0">
                <a:latin typeface="Arial" charset="0"/>
              </a:rPr>
              <a:t>К+. Як  </a:t>
            </a:r>
            <a:r>
              <a:rPr lang="ru-RU" sz="2100" cap="none" dirty="0">
                <a:latin typeface="Arial" charset="0"/>
              </a:rPr>
              <a:t>і  в  </a:t>
            </a:r>
            <a:r>
              <a:rPr lang="ru-RU" sz="2100" cap="none" dirty="0" err="1">
                <a:latin typeface="Arial" charset="0"/>
              </a:rPr>
              <a:t>інших</a:t>
            </a:r>
            <a:r>
              <a:rPr lang="ru-RU" sz="2100" cap="none" dirty="0">
                <a:latin typeface="Arial" charset="0"/>
              </a:rPr>
              <a:t>  </a:t>
            </a:r>
            <a:r>
              <a:rPr lang="ru-RU" sz="2100" cap="none" dirty="0" err="1">
                <a:latin typeface="Arial" charset="0"/>
              </a:rPr>
              <a:t>збудливих</a:t>
            </a:r>
            <a:r>
              <a:rPr lang="ru-RU" sz="2100" cap="none" dirty="0">
                <a:latin typeface="Arial" charset="0"/>
              </a:rPr>
              <a:t>  </a:t>
            </a:r>
            <a:r>
              <a:rPr lang="ru-RU" sz="2100" cap="none" dirty="0" smtClean="0">
                <a:latin typeface="Arial" charset="0"/>
              </a:rPr>
              <a:t>тканинах,  </a:t>
            </a:r>
            <a:r>
              <a:rPr lang="ru-RU" sz="2100" cap="none" dirty="0" err="1">
                <a:latin typeface="Arial" charset="0"/>
              </a:rPr>
              <a:t>зміни</a:t>
            </a:r>
            <a:r>
              <a:rPr lang="ru-RU" sz="2100" cap="none" dirty="0">
                <a:latin typeface="Arial" charset="0"/>
              </a:rPr>
              <a:t>  </a:t>
            </a:r>
            <a:r>
              <a:rPr lang="ru-RU" sz="2100" cap="none" dirty="0" err="1">
                <a:latin typeface="Arial" charset="0"/>
              </a:rPr>
              <a:t>концентрації</a:t>
            </a:r>
            <a:r>
              <a:rPr lang="ru-RU" sz="2100" cap="none" dirty="0">
                <a:latin typeface="Arial" charset="0"/>
              </a:rPr>
              <a:t>  К+  в  </a:t>
            </a:r>
            <a:r>
              <a:rPr lang="ru-RU" sz="2100" cap="none" dirty="0" err="1">
                <a:latin typeface="Arial" charset="0"/>
              </a:rPr>
              <a:t>позаклітинному</a:t>
            </a:r>
            <a:r>
              <a:rPr lang="ru-RU" sz="2100" cap="none" dirty="0">
                <a:latin typeface="Arial" charset="0"/>
              </a:rPr>
              <a:t>  </a:t>
            </a:r>
            <a:r>
              <a:rPr lang="ru-RU" sz="2100" cap="none" dirty="0" err="1">
                <a:latin typeface="Arial" charset="0"/>
              </a:rPr>
              <a:t>середовищі</a:t>
            </a:r>
            <a:r>
              <a:rPr lang="ru-RU" sz="2100" cap="none" dirty="0">
                <a:latin typeface="Arial" charset="0"/>
              </a:rPr>
              <a:t>  </a:t>
            </a:r>
            <a:r>
              <a:rPr lang="ru-RU" sz="2100" cap="none" dirty="0" err="1">
                <a:latin typeface="Arial" charset="0"/>
              </a:rPr>
              <a:t>впливають</a:t>
            </a:r>
            <a:r>
              <a:rPr lang="ru-RU" sz="2100" cap="none" dirty="0">
                <a:latin typeface="Arial" charset="0"/>
              </a:rPr>
              <a:t>  на </a:t>
            </a:r>
            <a:r>
              <a:rPr lang="ru-RU" sz="2100" cap="none" dirty="0" err="1">
                <a:latin typeface="Arial" charset="0"/>
              </a:rPr>
              <a:t>мембранний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потенціал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спокою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серцевого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м’яза</a:t>
            </a:r>
            <a:r>
              <a:rPr lang="ru-RU" sz="2100" cap="none" dirty="0">
                <a:latin typeface="Arial" charset="0"/>
              </a:rPr>
              <a:t>, </a:t>
            </a:r>
            <a:r>
              <a:rPr lang="ru-RU" sz="2100" cap="none" dirty="0" err="1">
                <a:latin typeface="Arial" charset="0"/>
              </a:rPr>
              <a:t>тоді</a:t>
            </a:r>
            <a:r>
              <a:rPr lang="ru-RU" sz="2100" cap="none" dirty="0">
                <a:latin typeface="Arial" charset="0"/>
              </a:rPr>
              <a:t> як </a:t>
            </a:r>
            <a:r>
              <a:rPr lang="ru-RU" sz="2100" cap="none" dirty="0" err="1">
                <a:latin typeface="Arial" charset="0"/>
              </a:rPr>
              <a:t>зміни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концентрації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Nа</a:t>
            </a:r>
            <a:r>
              <a:rPr lang="ru-RU" sz="2100" cap="none" dirty="0">
                <a:latin typeface="Arial" charset="0"/>
              </a:rPr>
              <a:t>+ </a:t>
            </a:r>
            <a:r>
              <a:rPr lang="ru-RU" sz="2100" cap="none" dirty="0" err="1">
                <a:latin typeface="Arial" charset="0"/>
              </a:rPr>
              <a:t>впливають</a:t>
            </a:r>
            <a:r>
              <a:rPr lang="ru-RU" sz="2100" cap="none" dirty="0">
                <a:latin typeface="Arial" charset="0"/>
              </a:rPr>
              <a:t> на </a:t>
            </a:r>
            <a:r>
              <a:rPr lang="ru-RU" sz="2100" cap="none" dirty="0" err="1">
                <a:latin typeface="Arial" charset="0"/>
              </a:rPr>
              <a:t>потенціал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дії</a:t>
            </a:r>
            <a:r>
              <a:rPr lang="ru-RU" sz="2100" cap="none" dirty="0">
                <a:latin typeface="Arial" charset="0"/>
              </a:rPr>
              <a:t>.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В </a:t>
            </a:r>
            <a:r>
              <a:rPr lang="uk-UA" sz="2100" cap="none" dirty="0">
                <a:latin typeface="Arial" charset="0"/>
              </a:rPr>
              <a:t>основі розвитку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ПД </a:t>
            </a:r>
            <a:r>
              <a:rPr lang="uk-UA" sz="2100" b="1" cap="none" dirty="0" err="1">
                <a:solidFill>
                  <a:srgbClr val="FF0000"/>
                </a:solidFill>
                <a:latin typeface="Arial" charset="0"/>
              </a:rPr>
              <a:t>кардіоміоцитів</a:t>
            </a:r>
            <a:r>
              <a:rPr lang="uk-UA" sz="2100" cap="none" dirty="0">
                <a:latin typeface="Arial" charset="0"/>
              </a:rPr>
              <a:t>, як і клітин скелетних м’язів - зміни </a:t>
            </a:r>
            <a:r>
              <a:rPr lang="uk-UA" sz="2100" cap="none" dirty="0" smtClean="0">
                <a:latin typeface="Arial" charset="0"/>
              </a:rPr>
              <a:t>іонної </a:t>
            </a:r>
            <a:r>
              <a:rPr lang="uk-UA" sz="2100" cap="none" dirty="0">
                <a:latin typeface="Arial" charset="0"/>
              </a:rPr>
              <a:t>проникності </a:t>
            </a:r>
            <a:r>
              <a:rPr lang="uk-UA" sz="2100" cap="none" dirty="0" smtClean="0">
                <a:latin typeface="Arial" charset="0"/>
              </a:rPr>
              <a:t>мембрани. </a:t>
            </a:r>
            <a:r>
              <a:rPr lang="uk-UA" sz="2100" cap="none" dirty="0">
                <a:latin typeface="Arial" charset="0"/>
              </a:rPr>
              <a:t>Під дією подразника змінюється конформація білкових каналів: </a:t>
            </a:r>
            <a:r>
              <a:rPr lang="en-US" sz="2100" cap="none" dirty="0">
                <a:latin typeface="Arial" charset="0"/>
              </a:rPr>
              <a:t>N</a:t>
            </a:r>
            <a:r>
              <a:rPr lang="uk-UA" sz="2100" cap="none" dirty="0" err="1">
                <a:latin typeface="Arial" charset="0"/>
              </a:rPr>
              <a:t>а</a:t>
            </a:r>
            <a:r>
              <a:rPr lang="uk-UA" sz="2100" cap="none" dirty="0" err="1" smtClean="0">
                <a:latin typeface="Arial" charset="0"/>
              </a:rPr>
              <a:t>+-</a:t>
            </a:r>
            <a:r>
              <a:rPr lang="uk-UA" sz="2100" cap="none" dirty="0" err="1">
                <a:latin typeface="Arial" charset="0"/>
              </a:rPr>
              <a:t>канали</a:t>
            </a:r>
            <a:r>
              <a:rPr lang="uk-UA" sz="2100" cap="none" dirty="0">
                <a:latin typeface="Arial" charset="0"/>
              </a:rPr>
              <a:t> відкриваються і </a:t>
            </a:r>
            <a:r>
              <a:rPr lang="en-US" sz="2100" cap="none" dirty="0">
                <a:latin typeface="Arial" charset="0"/>
              </a:rPr>
              <a:t>N</a:t>
            </a:r>
            <a:r>
              <a:rPr lang="uk-UA" sz="2100" cap="none" dirty="0">
                <a:latin typeface="Arial" charset="0"/>
              </a:rPr>
              <a:t>а+ </a:t>
            </a:r>
            <a:r>
              <a:rPr lang="uk-UA" sz="2100" cap="none" dirty="0" err="1">
                <a:latin typeface="Arial" charset="0"/>
              </a:rPr>
              <a:t>лавиноподібно</a:t>
            </a:r>
            <a:r>
              <a:rPr lang="uk-UA" sz="2100" cap="none" dirty="0">
                <a:latin typeface="Arial" charset="0"/>
              </a:rPr>
              <a:t> надходить у клітину. Надходження позитивних зарядів у клітину викликає зменшення </a:t>
            </a:r>
            <a:r>
              <a:rPr lang="uk-UA" sz="2100" cap="none" dirty="0" smtClean="0">
                <a:latin typeface="Arial" charset="0"/>
              </a:rPr>
              <a:t>позитивного </a:t>
            </a:r>
            <a:r>
              <a:rPr lang="uk-UA" sz="2100" cap="none" dirty="0">
                <a:latin typeface="Arial" charset="0"/>
              </a:rPr>
              <a:t>заряду на зовнішній поверхні мембрани й збільшення його в цитоплазмі. Спочатку різниця </a:t>
            </a:r>
            <a:r>
              <a:rPr lang="uk-UA" sz="2100" cap="none" dirty="0" smtClean="0">
                <a:latin typeface="Arial" charset="0"/>
              </a:rPr>
              <a:t>потенціалів </a:t>
            </a:r>
            <a:r>
              <a:rPr lang="uk-UA" sz="2100" cap="none" dirty="0">
                <a:latin typeface="Arial" charset="0"/>
              </a:rPr>
              <a:t>зникає, а потім відбувається перезаряджання мембрани. Зовнішня поверхня стає </a:t>
            </a:r>
            <a:r>
              <a:rPr lang="uk-UA" sz="2100" cap="none" dirty="0" smtClean="0">
                <a:latin typeface="Arial" charset="0"/>
              </a:rPr>
              <a:t>електронегативною </a:t>
            </a:r>
            <a:r>
              <a:rPr lang="uk-UA" sz="2100" cap="none" dirty="0">
                <a:latin typeface="Arial" charset="0"/>
              </a:rPr>
              <a:t>відносно цитоплазми.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Цей </a:t>
            </a:r>
            <a:r>
              <a:rPr lang="uk-UA" sz="2100" cap="none" dirty="0">
                <a:latin typeface="Arial" charset="0"/>
              </a:rPr>
              <a:t>процес інверсії заряду зветься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деполяризація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і триває 2 </a:t>
            </a:r>
            <a:r>
              <a:rPr lang="uk-UA" sz="2100" cap="none" dirty="0" err="1">
                <a:latin typeface="Arial" charset="0"/>
              </a:rPr>
              <a:t>мс</a:t>
            </a:r>
            <a:r>
              <a:rPr lang="uk-UA" sz="2100" cap="none" dirty="0">
                <a:latin typeface="Arial" charset="0"/>
              </a:rPr>
              <a:t>. При досягненні максимального значення потенціалу дії (120 мВ) </a:t>
            </a:r>
            <a:r>
              <a:rPr lang="en-US" sz="2100" cap="none" dirty="0">
                <a:latin typeface="Arial" charset="0"/>
              </a:rPr>
              <a:t>N</a:t>
            </a:r>
            <a:r>
              <a:rPr lang="uk-UA" sz="2100" cap="none" dirty="0" err="1">
                <a:latin typeface="Arial" charset="0"/>
              </a:rPr>
              <a:t>а+-канали</a:t>
            </a:r>
            <a:r>
              <a:rPr lang="uk-UA" sz="2100" cap="none" dirty="0">
                <a:latin typeface="Arial" charset="0"/>
              </a:rPr>
              <a:t> закриваються. </a:t>
            </a:r>
            <a:r>
              <a:rPr lang="uk-UA" sz="2100" cap="none" dirty="0" smtClean="0">
                <a:latin typeface="Arial" charset="0"/>
              </a:rPr>
              <a:t>                        Рух </a:t>
            </a:r>
            <a:r>
              <a:rPr lang="en-US" sz="2100" cap="none" dirty="0" smtClean="0">
                <a:latin typeface="Arial" charset="0"/>
              </a:rPr>
              <a:t>N</a:t>
            </a:r>
            <a:r>
              <a:rPr lang="uk-UA" sz="2100" cap="none" dirty="0">
                <a:latin typeface="Arial" charset="0"/>
              </a:rPr>
              <a:t>а+ всередину клітини припиняється, але продовжує зростати вихід К+. </a:t>
            </a:r>
            <a:r>
              <a:rPr lang="uk-UA" sz="2100" cap="none" dirty="0" smtClean="0">
                <a:latin typeface="Arial" charset="0"/>
              </a:rPr>
              <a:t>                        Це </a:t>
            </a:r>
            <a:r>
              <a:rPr lang="uk-UA" sz="2100" cap="none" dirty="0">
                <a:latin typeface="Arial" charset="0"/>
              </a:rPr>
              <a:t>призводить до зупинки деполяризації. Закінчується пік ПД і починається відновлення поляризації мембрани – початкова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швидка </a:t>
            </a:r>
            <a:r>
              <a:rPr lang="uk-UA" sz="2100" b="1" i="1" cap="none" dirty="0" err="1">
                <a:solidFill>
                  <a:srgbClr val="C00000"/>
                </a:solidFill>
                <a:latin typeface="Arial" charset="0"/>
              </a:rPr>
              <a:t>реполяризація</a:t>
            </a:r>
            <a:r>
              <a:rPr lang="uk-UA" sz="2100" cap="none" dirty="0">
                <a:latin typeface="Arial" charset="0"/>
              </a:rPr>
              <a:t>.</a:t>
            </a: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675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                                                        </a:t>
            </a: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r>
              <a:rPr lang="ru-RU" sz="2100" cap="none" dirty="0" smtClean="0">
                <a:latin typeface="Arial" charset="0"/>
              </a:rPr>
              <a:t>  </a:t>
            </a:r>
            <a:r>
              <a:rPr lang="ru-RU" sz="2050" cap="none" dirty="0" smtClean="0">
                <a:latin typeface="Arial" charset="0"/>
              </a:rPr>
              <a:t>Але</a:t>
            </a:r>
            <a:r>
              <a:rPr lang="ru-RU" sz="2050" cap="none" dirty="0">
                <a:latin typeface="Arial" charset="0"/>
              </a:rPr>
              <a:t>, на відміну </a:t>
            </a:r>
            <a:r>
              <a:rPr lang="ru-RU" sz="2050" cap="none" dirty="0" err="1">
                <a:latin typeface="Arial" charset="0"/>
              </a:rPr>
              <a:t>від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скелетних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м’язів</a:t>
            </a:r>
            <a:r>
              <a:rPr lang="ru-RU" sz="2050" cap="none" dirty="0">
                <a:latin typeface="Arial" charset="0"/>
              </a:rPr>
              <a:t>, у </a:t>
            </a:r>
            <a:r>
              <a:rPr lang="ru-RU" sz="2050" cap="none" dirty="0" err="1" smtClean="0">
                <a:latin typeface="Arial" charset="0"/>
              </a:rPr>
              <a:t>кардіоміоцитах</a:t>
            </a:r>
            <a:r>
              <a:rPr lang="ru-RU" sz="2050" cap="none" dirty="0" smtClean="0">
                <a:latin typeface="Arial" charset="0"/>
              </a:rPr>
              <a:t> </a:t>
            </a:r>
            <a:r>
              <a:rPr lang="ru-RU" sz="2050" cap="none" dirty="0">
                <a:latin typeface="Arial" charset="0"/>
              </a:rPr>
              <a:t>у </a:t>
            </a:r>
            <a:r>
              <a:rPr lang="ru-RU" sz="2050" cap="none" dirty="0" err="1">
                <a:latin typeface="Arial" charset="0"/>
              </a:rPr>
              <a:t>цей</a:t>
            </a:r>
            <a:r>
              <a:rPr lang="ru-RU" sz="2050" cap="none" dirty="0">
                <a:latin typeface="Arial" charset="0"/>
              </a:rPr>
              <a:t> час </a:t>
            </a:r>
            <a:r>
              <a:rPr lang="ru-RU" sz="2050" cap="none" dirty="0" err="1">
                <a:latin typeface="Arial" charset="0"/>
              </a:rPr>
              <a:t>активуються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потенціалзалежні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 smtClean="0">
                <a:latin typeface="Arial" charset="0"/>
              </a:rPr>
              <a:t>повільні</a:t>
            </a:r>
            <a:r>
              <a:rPr lang="ru-RU" sz="2050" cap="none" dirty="0" smtClean="0">
                <a:latin typeface="Arial" charset="0"/>
              </a:rPr>
              <a:t> </a:t>
            </a:r>
            <a:r>
              <a:rPr lang="ru-RU" sz="2050" cap="none" dirty="0">
                <a:latin typeface="Arial" charset="0"/>
              </a:rPr>
              <a:t>Са2+-канали (через них </a:t>
            </a:r>
            <a:r>
              <a:rPr lang="ru-RU" sz="2050" cap="none" dirty="0" err="1">
                <a:latin typeface="Arial" charset="0"/>
              </a:rPr>
              <a:t>може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проходити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 smtClean="0">
                <a:latin typeface="Arial" charset="0"/>
              </a:rPr>
              <a:t>частково</a:t>
            </a:r>
            <a:r>
              <a:rPr lang="ru-RU" sz="2050" cap="none" dirty="0" smtClean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також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Nа</a:t>
            </a:r>
            <a:r>
              <a:rPr lang="ru-RU" sz="2050" cap="none" dirty="0">
                <a:latin typeface="Arial" charset="0"/>
              </a:rPr>
              <a:t>+), </a:t>
            </a:r>
            <a:r>
              <a:rPr lang="ru-RU" sz="2050" cap="none" dirty="0" err="1">
                <a:latin typeface="Arial" charset="0"/>
              </a:rPr>
              <a:t>що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призводить</a:t>
            </a:r>
            <a:r>
              <a:rPr lang="ru-RU" sz="2050" cap="none" dirty="0">
                <a:latin typeface="Arial" charset="0"/>
              </a:rPr>
              <a:t> до </a:t>
            </a:r>
            <a:r>
              <a:rPr lang="ru-RU" sz="2050" b="1" i="1" cap="none" dirty="0" err="1">
                <a:solidFill>
                  <a:srgbClr val="C00000"/>
                </a:solidFill>
                <a:latin typeface="Arial" charset="0"/>
              </a:rPr>
              <a:t>повільної</a:t>
            </a:r>
            <a:r>
              <a:rPr lang="ru-RU" sz="205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050" b="1" i="1" cap="none" dirty="0" err="1" smtClean="0">
                <a:solidFill>
                  <a:srgbClr val="C00000"/>
                </a:solidFill>
                <a:latin typeface="Arial" charset="0"/>
              </a:rPr>
              <a:t>реполяризації</a:t>
            </a:r>
            <a:r>
              <a:rPr lang="ru-RU" sz="2050" cap="none" dirty="0">
                <a:latin typeface="Arial" charset="0"/>
              </a:rPr>
              <a:t>,  </a:t>
            </a:r>
            <a:r>
              <a:rPr lang="ru-RU" sz="2050" cap="none" dirty="0" err="1">
                <a:latin typeface="Arial" charset="0"/>
              </a:rPr>
              <a:t>тобто</a:t>
            </a:r>
            <a:r>
              <a:rPr lang="ru-RU" sz="2050" cap="none" dirty="0">
                <a:latin typeface="Arial" charset="0"/>
              </a:rPr>
              <a:t>  до  </a:t>
            </a:r>
            <a:r>
              <a:rPr lang="ru-RU" sz="2050" cap="none" dirty="0" err="1">
                <a:latin typeface="Arial" charset="0"/>
              </a:rPr>
              <a:t>тривалого</a:t>
            </a:r>
            <a:r>
              <a:rPr lang="ru-RU" sz="2050" cap="none" dirty="0">
                <a:latin typeface="Arial" charset="0"/>
              </a:rPr>
              <a:t>  (200  </a:t>
            </a:r>
            <a:r>
              <a:rPr lang="ru-RU" sz="2050" cap="none" dirty="0" err="1">
                <a:latin typeface="Arial" charset="0"/>
              </a:rPr>
              <a:t>мс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smtClean="0">
                <a:latin typeface="Arial" charset="0"/>
              </a:rPr>
              <a:t>і </a:t>
            </a:r>
            <a:r>
              <a:rPr lang="ru-RU" sz="2050" cap="none" dirty="0" err="1" smtClean="0">
                <a:latin typeface="Arial" charset="0"/>
              </a:rPr>
              <a:t>більше</a:t>
            </a:r>
            <a:r>
              <a:rPr lang="ru-RU" sz="2050" cap="none" dirty="0">
                <a:latin typeface="Arial" charset="0"/>
              </a:rPr>
              <a:t>) </a:t>
            </a:r>
            <a:r>
              <a:rPr lang="ru-RU" sz="2050" cap="none" dirty="0" err="1">
                <a:latin typeface="Arial" charset="0"/>
              </a:rPr>
              <a:t>утримування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мембрани</a:t>
            </a:r>
            <a:r>
              <a:rPr lang="ru-RU" sz="2050" cap="none" dirty="0">
                <a:latin typeface="Arial" charset="0"/>
              </a:rPr>
              <a:t> в </a:t>
            </a:r>
            <a:r>
              <a:rPr lang="ru-RU" sz="2050" cap="none" dirty="0" err="1">
                <a:latin typeface="Arial" charset="0"/>
              </a:rPr>
              <a:t>деполяризованому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стані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>
                <a:latin typeface="Arial" charset="0"/>
              </a:rPr>
              <a:t>– </a:t>
            </a:r>
            <a:r>
              <a:rPr lang="ru-RU" sz="2050" cap="none" dirty="0" err="1">
                <a:latin typeface="Arial" charset="0"/>
              </a:rPr>
              <a:t>формування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b="1" i="1" cap="none" dirty="0" err="1">
                <a:solidFill>
                  <a:srgbClr val="C00000"/>
                </a:solidFill>
                <a:latin typeface="Arial" charset="0"/>
              </a:rPr>
              <a:t>фази</a:t>
            </a:r>
            <a:r>
              <a:rPr lang="ru-RU" sz="2050" b="1" i="1" cap="none" dirty="0">
                <a:solidFill>
                  <a:srgbClr val="C00000"/>
                </a:solidFill>
                <a:latin typeface="Arial" charset="0"/>
              </a:rPr>
              <a:t> плато</a:t>
            </a:r>
            <a:r>
              <a:rPr lang="ru-RU" sz="2050" b="1" i="1" cap="none" dirty="0" smtClean="0">
                <a:solidFill>
                  <a:srgbClr val="C00000"/>
                </a:solidFill>
                <a:latin typeface="Arial" charset="0"/>
              </a:rPr>
              <a:t>. </a:t>
            </a:r>
            <a:r>
              <a:rPr lang="ru-RU" sz="2050" cap="none" dirty="0" err="1" smtClean="0">
                <a:latin typeface="Arial" charset="0"/>
              </a:rPr>
              <a:t>Остаточна</a:t>
            </a:r>
            <a:r>
              <a:rPr lang="ru-RU" sz="2050" cap="none" dirty="0" smtClean="0">
                <a:latin typeface="Arial" charset="0"/>
              </a:rPr>
              <a:t> </a:t>
            </a:r>
            <a:r>
              <a:rPr lang="ru-RU" sz="2050" cap="none" dirty="0" err="1" smtClean="0">
                <a:latin typeface="Arial" charset="0"/>
              </a:rPr>
              <a:t>реполяризація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 smtClean="0">
                <a:latin typeface="Arial" charset="0"/>
              </a:rPr>
              <a:t>мембрани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smtClean="0">
                <a:latin typeface="Arial" charset="0"/>
              </a:rPr>
              <a:t>(</a:t>
            </a:r>
            <a:r>
              <a:rPr lang="ru-RU" sz="2050" cap="none" dirty="0" err="1" smtClean="0">
                <a:latin typeface="Arial" charset="0"/>
              </a:rPr>
              <a:t>відновлення</a:t>
            </a:r>
            <a:r>
              <a:rPr lang="ru-RU" sz="2050" cap="none" dirty="0" smtClean="0">
                <a:latin typeface="Arial" charset="0"/>
              </a:rPr>
              <a:t>   </a:t>
            </a:r>
            <a:r>
              <a:rPr lang="ru-RU" sz="2050" cap="none" dirty="0" err="1">
                <a:latin typeface="Arial" charset="0"/>
              </a:rPr>
              <a:t>потенціалу</a:t>
            </a:r>
            <a:r>
              <a:rPr lang="ru-RU" sz="2050" cap="none" dirty="0">
                <a:latin typeface="Arial" charset="0"/>
              </a:rPr>
              <a:t>   </a:t>
            </a:r>
            <a:r>
              <a:rPr lang="ru-RU" sz="2050" cap="none" dirty="0" err="1">
                <a:latin typeface="Arial" charset="0"/>
              </a:rPr>
              <a:t>спокою</a:t>
            </a:r>
            <a:r>
              <a:rPr lang="ru-RU" sz="2050" cap="none" dirty="0">
                <a:latin typeface="Arial" charset="0"/>
              </a:rPr>
              <a:t>) </a:t>
            </a:r>
            <a:r>
              <a:rPr lang="ru-RU" sz="2050" cap="none" dirty="0" err="1">
                <a:latin typeface="Arial" charset="0"/>
              </a:rPr>
              <a:t>відбувається</a:t>
            </a:r>
            <a:r>
              <a:rPr lang="ru-RU" sz="2050" cap="none" dirty="0">
                <a:latin typeface="Arial" charset="0"/>
              </a:rPr>
              <a:t>   </a:t>
            </a:r>
            <a:r>
              <a:rPr lang="ru-RU" sz="2050" cap="none" dirty="0" err="1">
                <a:latin typeface="Arial" charset="0"/>
              </a:rPr>
              <a:t>внаслідок</a:t>
            </a:r>
            <a:r>
              <a:rPr lang="ru-RU" sz="2050" cap="none" dirty="0">
                <a:latin typeface="Arial" charset="0"/>
              </a:rPr>
              <a:t>   </a:t>
            </a:r>
            <a:r>
              <a:rPr lang="ru-RU" sz="2050" cap="none" dirty="0" err="1" smtClean="0">
                <a:latin typeface="Arial" charset="0"/>
              </a:rPr>
              <a:t>закриття</a:t>
            </a:r>
            <a:r>
              <a:rPr lang="ru-RU" sz="2050" cap="none" dirty="0" smtClean="0">
                <a:latin typeface="Arial" charset="0"/>
              </a:rPr>
              <a:t> Са2</a:t>
            </a:r>
            <a:r>
              <a:rPr lang="ru-RU" sz="2050" cap="none" dirty="0">
                <a:latin typeface="Arial" charset="0"/>
              </a:rPr>
              <a:t>+-</a:t>
            </a:r>
            <a:r>
              <a:rPr lang="ru-RU" sz="2050" cap="none" dirty="0" err="1">
                <a:latin typeface="Arial" charset="0"/>
              </a:rPr>
              <a:t>каналів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smtClean="0">
                <a:latin typeface="Arial" charset="0"/>
              </a:rPr>
              <a:t>та </a:t>
            </a:r>
            <a:r>
              <a:rPr lang="ru-RU" sz="2050" cap="none" dirty="0" err="1">
                <a:latin typeface="Arial" charset="0"/>
              </a:rPr>
              <a:t>виходу</a:t>
            </a:r>
            <a:r>
              <a:rPr lang="ru-RU" sz="2050" cap="none" dirty="0">
                <a:latin typeface="Arial" charset="0"/>
              </a:rPr>
              <a:t>  К+ через  </a:t>
            </a:r>
            <a:r>
              <a:rPr lang="ru-RU" sz="2050" cap="none" dirty="0" err="1" smtClean="0">
                <a:latin typeface="Arial" charset="0"/>
              </a:rPr>
              <a:t>різноманітні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smtClean="0">
                <a:latin typeface="Arial" charset="0"/>
              </a:rPr>
              <a:t>К</a:t>
            </a:r>
            <a:r>
              <a:rPr lang="ru-RU" sz="2050" cap="none" dirty="0">
                <a:latin typeface="Arial" charset="0"/>
              </a:rPr>
              <a:t>+-канали.  </a:t>
            </a:r>
            <a:r>
              <a:rPr lang="ru-RU" sz="2050" cap="none" dirty="0" smtClean="0">
                <a:latin typeface="Arial" charset="0"/>
              </a:rPr>
              <a:t>                            </a:t>
            </a:r>
            <a:r>
              <a:rPr lang="ru-RU" sz="2050" cap="none" dirty="0" err="1" smtClean="0">
                <a:latin typeface="Arial" charset="0"/>
              </a:rPr>
              <a:t>Далі</a:t>
            </a:r>
            <a:r>
              <a:rPr lang="ru-RU" sz="2050" cap="none" dirty="0" smtClean="0">
                <a:latin typeface="Arial" charset="0"/>
              </a:rPr>
              <a:t>  </a:t>
            </a:r>
            <a:r>
              <a:rPr lang="ru-RU" sz="2050" cap="none" dirty="0" err="1" smtClean="0">
                <a:latin typeface="Arial" charset="0"/>
              </a:rPr>
              <a:t>починають</a:t>
            </a:r>
            <a:r>
              <a:rPr lang="ru-RU" sz="2050" cap="none" dirty="0" smtClean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працювати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Nа</a:t>
            </a:r>
            <a:r>
              <a:rPr lang="ru-RU" sz="2050" cap="none" dirty="0">
                <a:latin typeface="Arial" charset="0"/>
              </a:rPr>
              <a:t>+-К+ насоси, </a:t>
            </a:r>
            <a:r>
              <a:rPr lang="ru-RU" sz="2050" cap="none" dirty="0" err="1">
                <a:latin typeface="Arial" charset="0"/>
              </a:rPr>
              <a:t>викачуючи</a:t>
            </a:r>
            <a:r>
              <a:rPr lang="ru-RU" sz="2050" cap="none" dirty="0">
                <a:latin typeface="Arial" charset="0"/>
              </a:rPr>
              <a:t> </a:t>
            </a:r>
            <a:r>
              <a:rPr lang="ru-RU" sz="2050" cap="none" dirty="0" err="1">
                <a:latin typeface="Arial" charset="0"/>
              </a:rPr>
              <a:t>Nа</a:t>
            </a:r>
            <a:r>
              <a:rPr lang="ru-RU" sz="2050" cap="none" dirty="0">
                <a:latin typeface="Arial" charset="0"/>
              </a:rPr>
              <a:t>+ і </a:t>
            </a:r>
            <a:r>
              <a:rPr lang="ru-RU" sz="2050" cap="none" dirty="0" err="1">
                <a:latin typeface="Arial" charset="0"/>
              </a:rPr>
              <a:t>повертаючи</a:t>
            </a:r>
            <a:r>
              <a:rPr lang="ru-RU" sz="2050" cap="none" dirty="0">
                <a:latin typeface="Arial" charset="0"/>
              </a:rPr>
              <a:t> К+ у </a:t>
            </a:r>
            <a:r>
              <a:rPr lang="ru-RU" sz="2050" cap="none" dirty="0" err="1" smtClean="0">
                <a:latin typeface="Arial" charset="0"/>
              </a:rPr>
              <a:t>клітину</a:t>
            </a:r>
            <a:r>
              <a:rPr lang="ru-RU" sz="2050" cap="none" dirty="0" smtClean="0">
                <a:latin typeface="Arial" charset="0"/>
              </a:rPr>
              <a:t>. </a:t>
            </a:r>
            <a:endParaRPr lang="uk-UA" sz="2050" cap="none" dirty="0" smtClean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5182" y="781878"/>
            <a:ext cx="510208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/>
              <a:t>Потенціал</a:t>
            </a:r>
            <a:r>
              <a:rPr lang="ru-RU" b="1" dirty="0"/>
              <a:t> </a:t>
            </a:r>
            <a:r>
              <a:rPr lang="ru-RU" b="1" dirty="0" err="1"/>
              <a:t>дії</a:t>
            </a:r>
            <a:r>
              <a:rPr lang="ru-RU" b="1" dirty="0"/>
              <a:t> типового </a:t>
            </a:r>
            <a:r>
              <a:rPr lang="ru-RU" b="1" dirty="0" err="1" smtClean="0"/>
              <a:t>кардіоміоцита</a:t>
            </a:r>
            <a:r>
              <a:rPr lang="uk-UA" b="1" dirty="0"/>
              <a:t>:</a:t>
            </a:r>
            <a:r>
              <a:rPr lang="ru-RU" b="1" dirty="0" smtClean="0"/>
              <a:t>                   </a:t>
            </a:r>
            <a:r>
              <a:rPr lang="ru-RU" dirty="0" smtClean="0"/>
              <a:t>1 </a:t>
            </a:r>
            <a:r>
              <a:rPr lang="ru-RU" dirty="0"/>
              <a:t>- фаза </a:t>
            </a:r>
            <a:r>
              <a:rPr lang="ru-RU" dirty="0" err="1"/>
              <a:t>спокою</a:t>
            </a:r>
            <a:r>
              <a:rPr lang="ru-RU" dirty="0"/>
              <a:t>; </a:t>
            </a:r>
            <a:r>
              <a:rPr lang="ru-RU" dirty="0" smtClean="0"/>
              <a:t>                                               2 </a:t>
            </a:r>
            <a:r>
              <a:rPr lang="ru-RU" dirty="0"/>
              <a:t>- фаза </a:t>
            </a:r>
            <a:r>
              <a:rPr lang="ru-RU" dirty="0" err="1"/>
              <a:t>деполяризації</a:t>
            </a:r>
            <a:r>
              <a:rPr lang="ru-RU" dirty="0"/>
              <a:t>; </a:t>
            </a:r>
            <a:r>
              <a:rPr lang="ru-RU" dirty="0" smtClean="0"/>
              <a:t>                                                 3 </a:t>
            </a:r>
            <a:r>
              <a:rPr lang="ru-RU" dirty="0"/>
              <a:t>- фаза </a:t>
            </a:r>
            <a:r>
              <a:rPr lang="ru-RU" dirty="0" err="1" smtClean="0"/>
              <a:t>початкової</a:t>
            </a:r>
            <a:r>
              <a:rPr lang="ru-RU" dirty="0" smtClean="0"/>
              <a:t> </a:t>
            </a:r>
            <a:r>
              <a:rPr lang="ru-RU" dirty="0" err="1"/>
              <a:t>швидкої</a:t>
            </a:r>
            <a:r>
              <a:rPr lang="ru-RU" dirty="0"/>
              <a:t> </a:t>
            </a:r>
            <a:r>
              <a:rPr lang="ru-RU" dirty="0" err="1"/>
              <a:t>реполяризації</a:t>
            </a:r>
            <a:r>
              <a:rPr lang="ru-RU" dirty="0"/>
              <a:t>; </a:t>
            </a:r>
            <a:r>
              <a:rPr lang="ru-RU" dirty="0" smtClean="0"/>
              <a:t>              4 </a:t>
            </a:r>
            <a:r>
              <a:rPr lang="ru-RU" dirty="0"/>
              <a:t>- фаза </a:t>
            </a:r>
            <a:r>
              <a:rPr lang="ru-RU" dirty="0" err="1"/>
              <a:t>повільної</a:t>
            </a:r>
            <a:r>
              <a:rPr lang="ru-RU" dirty="0"/>
              <a:t> </a:t>
            </a:r>
            <a:r>
              <a:rPr lang="ru-RU" dirty="0" err="1"/>
              <a:t>реполя</a:t>
            </a:r>
            <a:r>
              <a:rPr lang="ru-RU" dirty="0"/>
              <a:t>- </a:t>
            </a:r>
            <a:r>
              <a:rPr lang="ru-RU" dirty="0" err="1"/>
              <a:t>ризації</a:t>
            </a:r>
            <a:r>
              <a:rPr lang="ru-RU" dirty="0"/>
              <a:t> (плато); </a:t>
            </a:r>
            <a:r>
              <a:rPr lang="ru-RU" dirty="0" smtClean="0"/>
              <a:t>                      5 </a:t>
            </a:r>
            <a:r>
              <a:rPr lang="ru-RU" dirty="0"/>
              <a:t>- фаза </a:t>
            </a:r>
            <a:r>
              <a:rPr lang="ru-RU" dirty="0" err="1"/>
              <a:t>кінцевої</a:t>
            </a:r>
            <a:r>
              <a:rPr lang="ru-RU" dirty="0"/>
              <a:t> </a:t>
            </a:r>
            <a:r>
              <a:rPr lang="ru-RU" dirty="0" err="1"/>
              <a:t>швидкої</a:t>
            </a:r>
            <a:r>
              <a:rPr lang="ru-RU" dirty="0"/>
              <a:t> </a:t>
            </a:r>
            <a:r>
              <a:rPr lang="ru-RU" dirty="0" err="1"/>
              <a:t>реполяризації</a:t>
            </a:r>
            <a:r>
              <a:rPr lang="ru-RU" dirty="0"/>
              <a:t>.</a:t>
            </a:r>
            <a:endParaRPr lang=""/>
          </a:p>
        </p:txBody>
      </p:sp>
      <p:pic>
        <p:nvPicPr>
          <p:cNvPr id="5" name="image6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382" y="384314"/>
            <a:ext cx="3697355" cy="30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Атипові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err="1" smtClean="0">
                <a:solidFill>
                  <a:srgbClr val="FF0000"/>
                </a:solidFill>
                <a:latin typeface="Arial" charset="0"/>
              </a:rPr>
              <a:t>кардіоміоцити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мають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слабовиражені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властивості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скорочення</a:t>
            </a:r>
            <a:r>
              <a:rPr lang="ru-RU" sz="2100" cap="none" dirty="0">
                <a:latin typeface="Arial" charset="0"/>
              </a:rPr>
              <a:t> і </a:t>
            </a:r>
            <a:r>
              <a:rPr lang="ru-RU" sz="2100" cap="none" dirty="0" err="1">
                <a:latin typeface="Arial" charset="0"/>
              </a:rPr>
              <a:t>мають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досить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високий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рівень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обмінних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процесів</a:t>
            </a:r>
            <a:r>
              <a:rPr lang="ru-RU" sz="2100" cap="none" dirty="0">
                <a:latin typeface="Arial" charset="0"/>
              </a:rPr>
              <a:t>. У </a:t>
            </a:r>
            <a:r>
              <a:rPr lang="ru-RU" sz="2100" cap="none" dirty="0" err="1">
                <a:latin typeface="Arial" charset="0"/>
              </a:rPr>
              <a:t>порівнянні</a:t>
            </a:r>
            <a:r>
              <a:rPr lang="ru-RU" sz="2100" cap="none" dirty="0">
                <a:latin typeface="Arial" charset="0"/>
              </a:rPr>
              <a:t> з </a:t>
            </a:r>
            <a:r>
              <a:rPr lang="ru-RU" sz="2100" cap="none" dirty="0" err="1">
                <a:latin typeface="Arial" charset="0"/>
              </a:rPr>
              <a:t>робочими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кардіоміоцитами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клітини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провідної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системи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товстіші</a:t>
            </a:r>
            <a:r>
              <a:rPr lang="ru-RU" sz="2100" cap="none" dirty="0">
                <a:latin typeface="Arial" charset="0"/>
              </a:rPr>
              <a:t>, у них мало міофібрил, </a:t>
            </a:r>
            <a:r>
              <a:rPr lang="ru-RU" sz="2100" cap="none" dirty="0" err="1">
                <a:latin typeface="Arial" charset="0"/>
              </a:rPr>
              <a:t>багато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мітохондрій</a:t>
            </a:r>
            <a:r>
              <a:rPr lang="ru-RU" sz="2100" cap="none" dirty="0">
                <a:latin typeface="Arial" charset="0"/>
              </a:rPr>
              <a:t>. Волокна </a:t>
            </a:r>
            <a:r>
              <a:rPr lang="ru-RU" sz="2100" cap="none" dirty="0" err="1">
                <a:latin typeface="Arial" charset="0"/>
              </a:rPr>
              <a:t>провідної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системи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оточені</a:t>
            </a:r>
            <a:r>
              <a:rPr lang="ru-RU" sz="2100" cap="none" dirty="0">
                <a:latin typeface="Arial" charset="0"/>
              </a:rPr>
              <a:t> густим </a:t>
            </a:r>
            <a:r>
              <a:rPr lang="ru-RU" sz="2100" cap="none" dirty="0" err="1">
                <a:latin typeface="Arial" charset="0"/>
              </a:rPr>
              <a:t>сплетенням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нервових</a:t>
            </a:r>
            <a:r>
              <a:rPr lang="ru-RU" sz="2100" cap="none" dirty="0">
                <a:latin typeface="Arial" charset="0"/>
              </a:rPr>
              <a:t> волокон </a:t>
            </a:r>
            <a:r>
              <a:rPr lang="ru-RU" sz="2100" cap="none" dirty="0" err="1">
                <a:latin typeface="Arial" charset="0"/>
              </a:rPr>
              <a:t>від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блукаючого</a:t>
            </a:r>
            <a:r>
              <a:rPr lang="ru-RU" sz="2100" cap="none" dirty="0">
                <a:latin typeface="Arial" charset="0"/>
              </a:rPr>
              <a:t> й </a:t>
            </a:r>
            <a:r>
              <a:rPr lang="ru-RU" sz="2100" cap="none" dirty="0" err="1">
                <a:latin typeface="Arial" charset="0"/>
              </a:rPr>
              <a:t>симпатичних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нервів</a:t>
            </a:r>
            <a:r>
              <a:rPr lang="ru-RU" sz="2100" cap="none" dirty="0">
                <a:latin typeface="Arial" charset="0"/>
              </a:rPr>
              <a:t>.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buNone/>
            </a:pP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2373673"/>
            <a:ext cx="3458819" cy="411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051" y="2373673"/>
            <a:ext cx="5559288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Атипові</a:t>
            </a:r>
            <a:r>
              <a:rPr lang="ru-RU" b="1" dirty="0" smtClean="0"/>
              <a:t> </a:t>
            </a:r>
            <a:r>
              <a:rPr lang="ru-RU" b="1" dirty="0" err="1" smtClean="0"/>
              <a:t>кардіоміоцити</a:t>
            </a:r>
            <a:r>
              <a:rPr lang="ru-RU" b="1" dirty="0" smtClean="0"/>
              <a:t>:                                                       </a:t>
            </a:r>
            <a:r>
              <a:rPr lang="en-US" dirty="0" smtClean="0"/>
              <a:t>I </a:t>
            </a:r>
            <a:r>
              <a:rPr lang="en-US" dirty="0"/>
              <a:t>- </a:t>
            </a:r>
            <a:r>
              <a:rPr lang="ru-RU" dirty="0"/>
              <a:t>схема </a:t>
            </a:r>
            <a:r>
              <a:rPr lang="ru-RU" dirty="0" err="1"/>
              <a:t>розташування</a:t>
            </a:r>
            <a:r>
              <a:rPr lang="ru-RU" dirty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 </a:t>
            </a:r>
            <a:r>
              <a:rPr lang="ru-RU" dirty="0" err="1" smtClean="0"/>
              <a:t>провідної</a:t>
            </a:r>
            <a:r>
              <a:rPr lang="ru-RU" dirty="0" smtClean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 smtClean="0"/>
              <a:t>;                                                                      </a:t>
            </a:r>
            <a:r>
              <a:rPr lang="en-US" dirty="0" smtClean="0"/>
              <a:t>II </a:t>
            </a:r>
            <a:r>
              <a:rPr lang="en-US" dirty="0"/>
              <a:t>- </a:t>
            </a:r>
            <a:r>
              <a:rPr lang="ru-RU" dirty="0" err="1"/>
              <a:t>кардіоміоцити</a:t>
            </a:r>
            <a:r>
              <a:rPr lang="ru-RU" dirty="0"/>
              <a:t> </a:t>
            </a:r>
            <a:r>
              <a:rPr lang="ru-RU" dirty="0" smtClean="0"/>
              <a:t>синусного та </a:t>
            </a:r>
            <a:r>
              <a:rPr lang="ru-RU" dirty="0" err="1" smtClean="0"/>
              <a:t>атріовентрикулярних</a:t>
            </a:r>
            <a:r>
              <a:rPr lang="ru-RU" dirty="0" smtClean="0"/>
              <a:t> </a:t>
            </a:r>
            <a:r>
              <a:rPr lang="ru-RU" dirty="0" err="1"/>
              <a:t>вузлів</a:t>
            </a:r>
            <a:r>
              <a:rPr lang="ru-RU" dirty="0" smtClean="0"/>
              <a:t>:                                                  а </a:t>
            </a:r>
            <a:r>
              <a:rPr lang="ru-RU" dirty="0"/>
              <a:t>- </a:t>
            </a:r>
            <a:r>
              <a:rPr lang="ru-RU" dirty="0" smtClean="0"/>
              <a:t>Р-</a:t>
            </a:r>
            <a:r>
              <a:rPr lang="ru-RU" dirty="0" err="1" smtClean="0"/>
              <a:t>клітини</a:t>
            </a:r>
            <a:r>
              <a:rPr lang="ru-RU" dirty="0" smtClean="0"/>
              <a:t>;                                                                          б </a:t>
            </a:r>
            <a:r>
              <a:rPr lang="ru-RU" dirty="0"/>
              <a:t>- </a:t>
            </a:r>
            <a:r>
              <a:rPr lang="ru-RU" dirty="0" err="1"/>
              <a:t>перехідні</a:t>
            </a:r>
            <a:r>
              <a:rPr lang="ru-RU" dirty="0"/>
              <a:t> </a:t>
            </a:r>
            <a:r>
              <a:rPr lang="ru-RU" dirty="0" err="1" smtClean="0"/>
              <a:t>клітини</a:t>
            </a:r>
            <a:r>
              <a:rPr lang="ru-RU" dirty="0" smtClean="0"/>
              <a:t>;                                                             </a:t>
            </a:r>
            <a:r>
              <a:rPr lang="en-US" dirty="0" smtClean="0"/>
              <a:t>III </a:t>
            </a:r>
            <a:r>
              <a:rPr lang="en-US" dirty="0"/>
              <a:t>- </a:t>
            </a:r>
            <a:r>
              <a:rPr lang="ru-RU" dirty="0" err="1"/>
              <a:t>кардіоміоцит</a:t>
            </a:r>
            <a:r>
              <a:rPr lang="ru-RU" dirty="0"/>
              <a:t> з пучка </a:t>
            </a:r>
            <a:r>
              <a:rPr lang="ru-RU" dirty="0" err="1" smtClean="0"/>
              <a:t>Гіса</a:t>
            </a:r>
            <a:r>
              <a:rPr lang="ru-RU" dirty="0" smtClean="0"/>
              <a:t> (</a:t>
            </a:r>
            <a:r>
              <a:rPr lang="ru-RU" dirty="0"/>
              <a:t>волокна </a:t>
            </a:r>
            <a:r>
              <a:rPr lang="ru-RU" dirty="0" err="1"/>
              <a:t>Пуркіньє</a:t>
            </a:r>
            <a:r>
              <a:rPr lang="ru-RU" dirty="0" smtClean="0"/>
              <a:t>):                                                                            1 – ядра;                                                                                         2 – міофібрили;                                                                    3 – </a:t>
            </a:r>
            <a:r>
              <a:rPr lang="ru-RU" dirty="0" err="1" smtClean="0"/>
              <a:t>мітохондрії</a:t>
            </a:r>
            <a:r>
              <a:rPr lang="ru-RU" dirty="0" smtClean="0"/>
              <a:t>;                                                                     4 – саркоплазма;                                                                      5 </a:t>
            </a:r>
            <a:r>
              <a:rPr lang="ru-RU" dirty="0"/>
              <a:t>- </a:t>
            </a:r>
            <a:r>
              <a:rPr lang="ru-RU" dirty="0" err="1"/>
              <a:t>глибки</a:t>
            </a:r>
            <a:r>
              <a:rPr lang="ru-RU" dirty="0"/>
              <a:t> </a:t>
            </a:r>
            <a:r>
              <a:rPr lang="ru-RU" dirty="0" err="1" smtClean="0"/>
              <a:t>глікогену</a:t>
            </a:r>
            <a:r>
              <a:rPr lang="ru-RU" dirty="0" smtClean="0"/>
              <a:t>;                                                                         6 </a:t>
            </a:r>
            <a:r>
              <a:rPr lang="ru-RU" dirty="0"/>
              <a:t>- </a:t>
            </a:r>
            <a:r>
              <a:rPr lang="ru-RU" dirty="0" err="1"/>
              <a:t>проміжні</a:t>
            </a:r>
            <a:r>
              <a:rPr lang="ru-RU" dirty="0"/>
              <a:t> </a:t>
            </a:r>
            <a:r>
              <a:rPr lang="ru-RU" dirty="0" smtClean="0"/>
              <a:t>філаменти;                                                             7 </a:t>
            </a:r>
            <a:r>
              <a:rPr lang="ru-RU" dirty="0"/>
              <a:t>- </a:t>
            </a:r>
            <a:r>
              <a:rPr lang="ru-RU" dirty="0" err="1"/>
              <a:t>міофіламентні</a:t>
            </a:r>
            <a:r>
              <a:rPr lang="ru-RU" dirty="0"/>
              <a:t> </a:t>
            </a:r>
            <a:r>
              <a:rPr lang="ru-RU" dirty="0" err="1" smtClean="0"/>
              <a:t>комплекси</a:t>
            </a:r>
            <a:r>
              <a:rPr lang="ru-RU" dirty="0" smtClean="0"/>
              <a:t>.</a:t>
            </a:r>
            <a:endParaRPr lang=""/>
          </a:p>
        </p:txBody>
      </p:sp>
    </p:spTree>
    <p:extLst>
      <p:ext uri="{BB962C8B-B14F-4D97-AF65-F5344CB8AC3E}">
        <p14:creationId xmlns:p14="http://schemas.microsoft.com/office/powerpoint/2010/main" val="10099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56186"/>
            <a:ext cx="11252200" cy="660242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  </a:t>
            </a:r>
            <a:r>
              <a:rPr lang="ru-RU" sz="2100" b="1" cap="none" dirty="0" err="1" smtClean="0">
                <a:solidFill>
                  <a:srgbClr val="FF0000"/>
                </a:solidFill>
                <a:latin typeface="Arial" charset="0"/>
              </a:rPr>
              <a:t>Фізіологічні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властивості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атипового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міокарда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:                                                                                    </a:t>
            </a:r>
            <a:r>
              <a:rPr lang="ru-RU" sz="2100" cap="none" dirty="0" smtClean="0">
                <a:latin typeface="Arial" charset="0"/>
              </a:rPr>
              <a:t>1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cap="none" dirty="0" err="1">
                <a:latin typeface="Arial" charset="0"/>
              </a:rPr>
              <a:t>збудливість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нижча</a:t>
            </a:r>
            <a:r>
              <a:rPr lang="ru-RU" sz="2100" cap="none" dirty="0">
                <a:latin typeface="Arial" charset="0"/>
              </a:rPr>
              <a:t>, </a:t>
            </a:r>
            <a:r>
              <a:rPr lang="ru-RU" sz="2100" cap="none" dirty="0" err="1">
                <a:latin typeface="Arial" charset="0"/>
              </a:rPr>
              <a:t>ніж</a:t>
            </a:r>
            <a:r>
              <a:rPr lang="ru-RU" sz="2100" cap="none" dirty="0">
                <a:latin typeface="Arial" charset="0"/>
              </a:rPr>
              <a:t> у </a:t>
            </a:r>
            <a:r>
              <a:rPr lang="ru-RU" sz="2100" cap="none" dirty="0" err="1">
                <a:latin typeface="Arial" charset="0"/>
              </a:rPr>
              <a:t>скелетних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м'язів</a:t>
            </a:r>
            <a:r>
              <a:rPr lang="ru-RU" sz="2100" cap="none" dirty="0">
                <a:latin typeface="Arial" charset="0"/>
              </a:rPr>
              <a:t>, але </a:t>
            </a:r>
            <a:r>
              <a:rPr lang="ru-RU" sz="2100" cap="none" dirty="0" err="1">
                <a:latin typeface="Arial" charset="0"/>
              </a:rPr>
              <a:t>вища</a:t>
            </a:r>
            <a:r>
              <a:rPr lang="ru-RU" sz="2100" cap="none" dirty="0">
                <a:latin typeface="Arial" charset="0"/>
              </a:rPr>
              <a:t>, </a:t>
            </a:r>
            <a:r>
              <a:rPr lang="ru-RU" sz="2100" cap="none" dirty="0" err="1" smtClean="0">
                <a:latin typeface="Arial" charset="0"/>
              </a:rPr>
              <a:t>ніж</a:t>
            </a:r>
            <a:r>
              <a:rPr lang="ru-RU" sz="2100" cap="none" dirty="0" smtClean="0">
                <a:latin typeface="Arial" charset="0"/>
              </a:rPr>
              <a:t> у </a:t>
            </a:r>
            <a:r>
              <a:rPr lang="ru-RU" sz="2100" cap="none" dirty="0" err="1">
                <a:latin typeface="Arial" charset="0"/>
              </a:rPr>
              <a:t>клітин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скорочувального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міокарда</a:t>
            </a:r>
            <a:r>
              <a:rPr lang="ru-RU" sz="2100" cap="none" dirty="0">
                <a:latin typeface="Arial" charset="0"/>
              </a:rPr>
              <a:t>, тому </a:t>
            </a:r>
            <a:r>
              <a:rPr lang="ru-RU" sz="2100" cap="none" dirty="0" err="1">
                <a:latin typeface="Arial" charset="0"/>
              </a:rPr>
              <a:t>саме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smtClean="0">
                <a:latin typeface="Arial" charset="0"/>
              </a:rPr>
              <a:t>тут </a:t>
            </a:r>
            <a:r>
              <a:rPr lang="ru-RU" sz="2100" cap="none" dirty="0" err="1" smtClean="0">
                <a:latin typeface="Arial" charset="0"/>
              </a:rPr>
              <a:t>відбувається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генерація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нервових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імпульсів</a:t>
            </a:r>
            <a:r>
              <a:rPr lang="ru-RU" sz="2100" cap="none" dirty="0">
                <a:latin typeface="Arial" charset="0"/>
              </a:rPr>
              <a:t>; </a:t>
            </a:r>
            <a:r>
              <a:rPr lang="ru-RU" sz="2100" cap="none" dirty="0" smtClean="0">
                <a:latin typeface="Arial" charset="0"/>
              </a:rPr>
              <a:t>                                                     2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cap="none" dirty="0" err="1">
                <a:latin typeface="Arial" charset="0"/>
              </a:rPr>
              <a:t>провідність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менше</a:t>
            </a:r>
            <a:r>
              <a:rPr lang="ru-RU" sz="2100" cap="none" dirty="0">
                <a:latin typeface="Arial" charset="0"/>
              </a:rPr>
              <a:t>, </a:t>
            </a:r>
            <a:r>
              <a:rPr lang="ru-RU" sz="2100" cap="none" dirty="0" err="1">
                <a:latin typeface="Arial" charset="0"/>
              </a:rPr>
              <a:t>ніж</a:t>
            </a:r>
            <a:r>
              <a:rPr lang="ru-RU" sz="2100" cap="none" dirty="0">
                <a:latin typeface="Arial" charset="0"/>
              </a:rPr>
              <a:t> у </a:t>
            </a:r>
            <a:r>
              <a:rPr lang="ru-RU" sz="2100" cap="none" dirty="0" err="1" smtClean="0">
                <a:latin typeface="Arial" charset="0"/>
              </a:rPr>
              <a:t>посмугованих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м'язів</a:t>
            </a:r>
            <a:r>
              <a:rPr lang="ru-RU" sz="2100" cap="none" dirty="0">
                <a:latin typeface="Arial" charset="0"/>
              </a:rPr>
              <a:t>, але </a:t>
            </a:r>
            <a:r>
              <a:rPr lang="ru-RU" sz="2100" cap="none" dirty="0" err="1" smtClean="0">
                <a:latin typeface="Arial" charset="0"/>
              </a:rPr>
              <a:t>вища</a:t>
            </a:r>
            <a:r>
              <a:rPr lang="ru-RU" sz="2100" cap="none" dirty="0" smtClean="0">
                <a:latin typeface="Arial" charset="0"/>
              </a:rPr>
              <a:t>, </a:t>
            </a:r>
            <a:r>
              <a:rPr lang="ru-RU" sz="2100" cap="none" dirty="0" err="1" smtClean="0">
                <a:latin typeface="Arial" charset="0"/>
              </a:rPr>
              <a:t>ніж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у </a:t>
            </a:r>
            <a:r>
              <a:rPr lang="ru-RU" sz="2100" cap="none" dirty="0" err="1">
                <a:latin typeface="Arial" charset="0"/>
              </a:rPr>
              <a:t>скорочувального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міокарда</a:t>
            </a:r>
            <a:r>
              <a:rPr lang="ru-RU" sz="2100" cap="none" dirty="0" smtClean="0">
                <a:latin typeface="Arial" charset="0"/>
              </a:rPr>
              <a:t>;                                                                                                                                                                          3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cap="none" dirty="0" err="1">
                <a:latin typeface="Arial" charset="0"/>
              </a:rPr>
              <a:t>рефрактерний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період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досить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довгий</a:t>
            </a:r>
            <a:r>
              <a:rPr lang="ru-RU" sz="2100" cap="none" dirty="0">
                <a:latin typeface="Arial" charset="0"/>
              </a:rPr>
              <a:t> і </a:t>
            </a:r>
            <a:r>
              <a:rPr lang="ru-RU" sz="2100" cap="none" dirty="0" err="1">
                <a:latin typeface="Arial" charset="0"/>
              </a:rPr>
              <a:t>пов'язаний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із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виникненням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потенціалу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дії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smtClean="0">
                <a:latin typeface="Arial" charset="0"/>
              </a:rPr>
              <a:t>                       та </a:t>
            </a:r>
            <a:r>
              <a:rPr lang="ru-RU" sz="2100" cap="none" dirty="0" err="1">
                <a:latin typeface="Arial" charset="0"/>
              </a:rPr>
              <a:t>іонами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кальцію</a:t>
            </a:r>
            <a:r>
              <a:rPr lang="ru-RU" sz="2100" cap="none" dirty="0" smtClean="0">
                <a:latin typeface="Arial" charset="0"/>
              </a:rPr>
              <a:t>;                                                                                                                                          4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cap="none" dirty="0" err="1">
                <a:latin typeface="Arial" charset="0"/>
              </a:rPr>
              <a:t>низька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лабільність</a:t>
            </a:r>
            <a:r>
              <a:rPr lang="ru-RU" sz="2100" cap="none" dirty="0" smtClean="0">
                <a:latin typeface="Arial" charset="0"/>
              </a:rPr>
              <a:t>;                                                                                                                                 5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cap="none" dirty="0" err="1">
                <a:latin typeface="Arial" charset="0"/>
              </a:rPr>
              <a:t>низька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здатність</a:t>
            </a:r>
            <a:r>
              <a:rPr lang="ru-RU" sz="2100" cap="none" dirty="0">
                <a:latin typeface="Arial" charset="0"/>
              </a:rPr>
              <a:t> до </a:t>
            </a:r>
            <a:r>
              <a:rPr lang="ru-RU" sz="2100" cap="none" dirty="0" err="1">
                <a:latin typeface="Arial" charset="0"/>
              </a:rPr>
              <a:t>скоротливості</a:t>
            </a:r>
            <a:r>
              <a:rPr lang="ru-RU" sz="2100" cap="none" dirty="0" smtClean="0">
                <a:latin typeface="Arial" charset="0"/>
              </a:rPr>
              <a:t>;                                                                                                             6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автоматія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 smtClean="0">
                <a:latin typeface="Arial" charset="0"/>
              </a:rPr>
              <a:t>здатність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клітин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самостійно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генерувати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нервовий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імпульс</a:t>
            </a:r>
            <a:r>
              <a:rPr lang="ru-RU" sz="2100" cap="none" dirty="0" smtClean="0">
                <a:latin typeface="Arial" charset="0"/>
              </a:rPr>
              <a:t>.</a:t>
            </a: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r>
              <a:rPr lang="uk-UA" sz="2100" cap="none" dirty="0">
                <a:latin typeface="Arial" charset="0"/>
              </a:rPr>
              <a:t>    </a:t>
            </a:r>
            <a:r>
              <a:rPr lang="uk-UA" sz="2100" b="1" cap="none" dirty="0" smtClean="0">
                <a:solidFill>
                  <a:srgbClr val="C00000"/>
                </a:solidFill>
                <a:latin typeface="Arial" charset="0"/>
              </a:rPr>
              <a:t>Провідна система серця </a:t>
            </a:r>
            <a:r>
              <a:rPr lang="uk-UA" sz="2100" b="1" cap="none" dirty="0">
                <a:solidFill>
                  <a:srgbClr val="C00000"/>
                </a:solidFill>
                <a:latin typeface="Arial" charset="0"/>
              </a:rPr>
              <a:t>містить в собі</a:t>
            </a:r>
            <a:r>
              <a:rPr lang="uk-UA" sz="2100" cap="none" dirty="0" smtClean="0">
                <a:latin typeface="Arial" charset="0"/>
              </a:rPr>
              <a:t>:                                                                                                 </a:t>
            </a:r>
            <a:r>
              <a:rPr lang="uk-UA" sz="2050" cap="none" dirty="0" smtClean="0">
                <a:latin typeface="Arial" charset="0"/>
              </a:rPr>
              <a:t>1</a:t>
            </a:r>
            <a:r>
              <a:rPr lang="uk-UA" sz="2050" cap="none" dirty="0">
                <a:latin typeface="Arial" charset="0"/>
              </a:rPr>
              <a:t>) </a:t>
            </a:r>
            <a:r>
              <a:rPr lang="uk-UA" sz="2050" b="1" i="1" cap="none" dirty="0" err="1">
                <a:solidFill>
                  <a:srgbClr val="7030A0"/>
                </a:solidFill>
                <a:latin typeface="Arial" charset="0"/>
              </a:rPr>
              <a:t>синоатріальний</a:t>
            </a:r>
            <a:r>
              <a:rPr lang="uk-UA" sz="2050" b="1" i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050" b="1" i="1" cap="none" dirty="0" smtClean="0">
                <a:solidFill>
                  <a:srgbClr val="7030A0"/>
                </a:solidFill>
                <a:latin typeface="Arial" charset="0"/>
              </a:rPr>
              <a:t>вузол, </a:t>
            </a:r>
            <a:r>
              <a:rPr lang="uk-UA" sz="2050" b="1" i="1" cap="none" dirty="0">
                <a:solidFill>
                  <a:srgbClr val="7030A0"/>
                </a:solidFill>
                <a:latin typeface="Arial" charset="0"/>
              </a:rPr>
              <a:t>або </a:t>
            </a:r>
            <a:r>
              <a:rPr lang="uk-UA" sz="2050" b="1" i="1" cap="none" dirty="0" err="1" smtClean="0">
                <a:solidFill>
                  <a:srgbClr val="7030A0"/>
                </a:solidFill>
                <a:latin typeface="Arial" charset="0"/>
              </a:rPr>
              <a:t>Кейта-Флека</a:t>
            </a:r>
            <a:r>
              <a:rPr lang="uk-UA" sz="2050" b="1" i="1" cap="none" dirty="0" smtClean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ru-RU" sz="2050" b="1" i="1" cap="none" dirty="0" err="1" smtClean="0">
                <a:solidFill>
                  <a:srgbClr val="7030A0"/>
                </a:solidFill>
                <a:latin typeface="Arial" charset="0"/>
              </a:rPr>
              <a:t>водій</a:t>
            </a:r>
            <a:r>
              <a:rPr lang="ru-RU" sz="2050" b="1" i="1" cap="none" dirty="0" smtClean="0">
                <a:solidFill>
                  <a:srgbClr val="7030A0"/>
                </a:solidFill>
                <a:latin typeface="Arial" charset="0"/>
              </a:rPr>
              <a:t> ритму (</a:t>
            </a:r>
            <a:r>
              <a:rPr lang="ru-RU" sz="2050" b="1" i="1" cap="none" dirty="0" err="1" smtClean="0">
                <a:solidFill>
                  <a:srgbClr val="7030A0"/>
                </a:solidFill>
                <a:latin typeface="Arial" charset="0"/>
              </a:rPr>
              <a:t>пейсмекер</a:t>
            </a:r>
            <a:r>
              <a:rPr lang="ru-RU" sz="2050" b="1" i="1" cap="none" dirty="0">
                <a:solidFill>
                  <a:srgbClr val="7030A0"/>
                </a:solidFill>
                <a:latin typeface="Arial" charset="0"/>
              </a:rPr>
              <a:t>)</a:t>
            </a:r>
            <a:r>
              <a:rPr lang="ru-RU" sz="2050" b="1" i="1" cap="none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050" b="1" i="1" cap="none" dirty="0" err="1">
                <a:solidFill>
                  <a:srgbClr val="7030A0"/>
                </a:solidFill>
                <a:latin typeface="Arial" charset="0"/>
              </a:rPr>
              <a:t>першого</a:t>
            </a:r>
            <a:r>
              <a:rPr lang="ru-RU" sz="2050" b="1" i="1" cap="none" dirty="0">
                <a:solidFill>
                  <a:srgbClr val="7030A0"/>
                </a:solidFill>
                <a:latin typeface="Arial" charset="0"/>
              </a:rPr>
              <a:t> порядку</a:t>
            </a:r>
            <a:r>
              <a:rPr lang="uk-UA" sz="2050" b="1" i="1" cap="none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uk-UA" sz="2050" cap="none" dirty="0">
                <a:latin typeface="Arial" charset="0"/>
              </a:rPr>
              <a:t>(розташований на </a:t>
            </a:r>
            <a:r>
              <a:rPr lang="uk-UA" sz="2050" cap="none" dirty="0" smtClean="0">
                <a:latin typeface="Arial" charset="0"/>
              </a:rPr>
              <a:t>задній правій стінці, </a:t>
            </a:r>
            <a:r>
              <a:rPr lang="uk-UA" sz="2050" cap="none" dirty="0">
                <a:latin typeface="Arial" charset="0"/>
              </a:rPr>
              <a:t>на межі між верхньою та нижньою </a:t>
            </a:r>
            <a:r>
              <a:rPr lang="uk-UA" sz="2050" cap="none" dirty="0" smtClean="0">
                <a:latin typeface="Arial" charset="0"/>
              </a:rPr>
              <a:t>порожнистими </a:t>
            </a:r>
            <a:r>
              <a:rPr lang="uk-UA" sz="2050" cap="none" dirty="0">
                <a:latin typeface="Arial" charset="0"/>
              </a:rPr>
              <a:t>венами</a:t>
            </a:r>
            <a:r>
              <a:rPr lang="uk-UA" sz="2050" cap="none" dirty="0" smtClean="0">
                <a:latin typeface="Arial" charset="0"/>
              </a:rPr>
              <a:t>);                                                                                                                       2</a:t>
            </a:r>
            <a:r>
              <a:rPr lang="uk-UA" sz="2050" cap="none" dirty="0">
                <a:latin typeface="Arial" charset="0"/>
              </a:rPr>
              <a:t>) </a:t>
            </a:r>
            <a:r>
              <a:rPr lang="uk-UA" sz="2050" b="1" i="1" cap="none" dirty="0" err="1">
                <a:solidFill>
                  <a:srgbClr val="7030A0"/>
                </a:solidFill>
                <a:latin typeface="Arial" charset="0"/>
              </a:rPr>
              <a:t>атріовентрикулярний</a:t>
            </a:r>
            <a:r>
              <a:rPr lang="uk-UA" sz="2050" b="1" i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050" b="1" i="1" cap="none" dirty="0" smtClean="0">
                <a:solidFill>
                  <a:srgbClr val="7030A0"/>
                </a:solidFill>
                <a:latin typeface="Arial" charset="0"/>
              </a:rPr>
              <a:t>вузол, </a:t>
            </a:r>
            <a:r>
              <a:rPr lang="uk-UA" sz="2050" b="1" i="1" cap="none" dirty="0">
                <a:solidFill>
                  <a:srgbClr val="7030A0"/>
                </a:solidFill>
                <a:latin typeface="Arial" charset="0"/>
              </a:rPr>
              <a:t>або </a:t>
            </a:r>
            <a:r>
              <a:rPr lang="uk-UA" sz="2050" b="1" i="1" cap="none" dirty="0" err="1" smtClean="0">
                <a:solidFill>
                  <a:srgbClr val="7030A0"/>
                </a:solidFill>
                <a:latin typeface="Arial" charset="0"/>
              </a:rPr>
              <a:t>Ашофа-Тавара</a:t>
            </a:r>
            <a:r>
              <a:rPr lang="uk-UA" sz="2050" b="1" i="1" cap="none" dirty="0" smtClean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ru-RU" sz="2050" b="1" i="1" cap="none" dirty="0" err="1" smtClean="0">
                <a:solidFill>
                  <a:srgbClr val="7030A0"/>
                </a:solidFill>
                <a:latin typeface="Arial" charset="0"/>
              </a:rPr>
              <a:t>водій</a:t>
            </a:r>
            <a:r>
              <a:rPr lang="ru-RU" sz="2050" b="1" i="1" cap="none" dirty="0" smtClean="0">
                <a:solidFill>
                  <a:srgbClr val="7030A0"/>
                </a:solidFill>
                <a:latin typeface="Arial" charset="0"/>
              </a:rPr>
              <a:t> ритму (</a:t>
            </a:r>
            <a:r>
              <a:rPr lang="ru-RU" sz="2050" b="1" i="1" cap="none" dirty="0" err="1" smtClean="0">
                <a:solidFill>
                  <a:srgbClr val="7030A0"/>
                </a:solidFill>
                <a:latin typeface="Arial" charset="0"/>
              </a:rPr>
              <a:t>пейсмекер</a:t>
            </a:r>
            <a:r>
              <a:rPr lang="ru-RU" sz="2050" b="1" i="1" cap="none" dirty="0">
                <a:solidFill>
                  <a:srgbClr val="7030A0"/>
                </a:solidFill>
                <a:latin typeface="Arial" charset="0"/>
              </a:rPr>
              <a:t>)</a:t>
            </a:r>
            <a:r>
              <a:rPr lang="ru-RU" sz="2050" b="1" i="1" cap="none" dirty="0" smtClean="0">
                <a:solidFill>
                  <a:srgbClr val="7030A0"/>
                </a:solidFill>
                <a:latin typeface="Arial" charset="0"/>
              </a:rPr>
              <a:t> другого </a:t>
            </a:r>
            <a:r>
              <a:rPr lang="ru-RU" sz="2050" b="1" i="1" cap="none" dirty="0">
                <a:solidFill>
                  <a:srgbClr val="7030A0"/>
                </a:solidFill>
                <a:latin typeface="Arial" charset="0"/>
              </a:rPr>
              <a:t>порядку</a:t>
            </a:r>
            <a:r>
              <a:rPr lang="uk-UA" sz="2050" b="1" i="1" cap="none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050" cap="none" dirty="0">
                <a:latin typeface="Arial" charset="0"/>
              </a:rPr>
              <a:t>(</a:t>
            </a:r>
            <a:r>
              <a:rPr lang="uk-UA" sz="2050" cap="none" dirty="0" smtClean="0">
                <a:latin typeface="Arial" charset="0"/>
              </a:rPr>
              <a:t>лежить </a:t>
            </a:r>
            <a:r>
              <a:rPr lang="uk-UA" sz="2050" cap="none" dirty="0">
                <a:latin typeface="Arial" charset="0"/>
              </a:rPr>
              <a:t>у нижній частині </a:t>
            </a:r>
            <a:r>
              <a:rPr lang="uk-UA" sz="2050" cap="none" dirty="0" smtClean="0">
                <a:latin typeface="Arial" charset="0"/>
              </a:rPr>
              <a:t>міжпередсердної </a:t>
            </a:r>
            <a:r>
              <a:rPr lang="uk-UA" sz="2050" cap="none" dirty="0">
                <a:latin typeface="Arial" charset="0"/>
              </a:rPr>
              <a:t>перегородки під ендокардом правого </a:t>
            </a:r>
            <a:r>
              <a:rPr lang="uk-UA" sz="2050" cap="none" dirty="0" smtClean="0">
                <a:latin typeface="Arial" charset="0"/>
              </a:rPr>
              <a:t>передсердя</a:t>
            </a:r>
            <a:r>
              <a:rPr lang="uk-UA" sz="2050" cap="none" dirty="0">
                <a:latin typeface="Arial" charset="0"/>
              </a:rPr>
              <a:t>, він посилає імпульси до шлуночків</a:t>
            </a:r>
            <a:r>
              <a:rPr lang="uk-UA" sz="2050" cap="none" dirty="0" smtClean="0">
                <a:latin typeface="Arial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1082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 3</a:t>
            </a:r>
            <a:r>
              <a:rPr lang="uk-UA" sz="2100" cap="none" dirty="0">
                <a:latin typeface="Arial" charset="0"/>
              </a:rPr>
              <a:t>)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пучок Гіса </a:t>
            </a:r>
            <a:r>
              <a:rPr lang="uk-UA" sz="2100" cap="none" dirty="0">
                <a:latin typeface="Arial" charset="0"/>
              </a:rPr>
              <a:t>(йде через </a:t>
            </a:r>
            <a:r>
              <a:rPr lang="uk-UA" sz="2100" cap="none" dirty="0" err="1" smtClean="0">
                <a:latin typeface="Arial" charset="0"/>
              </a:rPr>
              <a:t>передсердно-шлуночкову</a:t>
            </a:r>
            <a:r>
              <a:rPr lang="uk-UA" sz="2100" cap="none" dirty="0" smtClean="0">
                <a:latin typeface="Arial" charset="0"/>
              </a:rPr>
              <a:t> перегородку </a:t>
            </a:r>
            <a:r>
              <a:rPr lang="uk-UA" sz="2100" cap="none" dirty="0">
                <a:latin typeface="Arial" charset="0"/>
              </a:rPr>
              <a:t>і продовжується в шлуночку у вигляді двох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ніжок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– </a:t>
            </a:r>
            <a:r>
              <a:rPr lang="uk-UA" sz="2100" b="1" i="1" cap="none" dirty="0" smtClean="0">
                <a:solidFill>
                  <a:srgbClr val="7030A0"/>
                </a:solidFill>
                <a:latin typeface="Arial" charset="0"/>
              </a:rPr>
              <a:t>правої </a:t>
            </a:r>
            <a:r>
              <a:rPr lang="uk-UA" sz="2100" cap="none" dirty="0">
                <a:latin typeface="Arial" charset="0"/>
              </a:rPr>
              <a:t>та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100" b="1" i="1" cap="none" dirty="0" smtClean="0">
                <a:solidFill>
                  <a:srgbClr val="7030A0"/>
                </a:solidFill>
                <a:latin typeface="Arial" charset="0"/>
              </a:rPr>
              <a:t>лівої</a:t>
            </a:r>
            <a:r>
              <a:rPr lang="uk-UA" sz="2100" cap="none" dirty="0" smtClean="0">
                <a:latin typeface="Arial" charset="0"/>
              </a:rPr>
              <a:t>);                                                                                 4</a:t>
            </a:r>
            <a:r>
              <a:rPr lang="uk-UA" sz="2100" cap="none" dirty="0">
                <a:latin typeface="Arial" charset="0"/>
              </a:rPr>
              <a:t>)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волокна </a:t>
            </a:r>
            <a:r>
              <a:rPr lang="uk-UA" sz="2100" b="1" i="1" cap="none" dirty="0" err="1">
                <a:solidFill>
                  <a:srgbClr val="7030A0"/>
                </a:solidFill>
                <a:latin typeface="Arial" charset="0"/>
              </a:rPr>
              <a:t>Пуркіньє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(є розгалуженнями ніжок </a:t>
            </a:r>
            <a:r>
              <a:rPr lang="uk-UA" sz="2100" cap="none" dirty="0" smtClean="0">
                <a:latin typeface="Arial" charset="0"/>
              </a:rPr>
              <a:t>пучка </a:t>
            </a:r>
            <a:r>
              <a:rPr lang="uk-UA" sz="2100" cap="none" dirty="0">
                <a:latin typeface="Arial" charset="0"/>
              </a:rPr>
              <a:t>Гіса, які віддають свої гілки до </a:t>
            </a:r>
            <a:r>
              <a:rPr lang="uk-UA" sz="2100" cap="none" dirty="0" err="1">
                <a:latin typeface="Arial" charset="0"/>
              </a:rPr>
              <a:t>кардіоміоцитів</a:t>
            </a:r>
            <a:r>
              <a:rPr lang="uk-UA" sz="2100" cap="none" dirty="0" smtClean="0">
                <a:latin typeface="Arial" charset="0"/>
              </a:rPr>
              <a:t>).                                                                                                                               Також </a:t>
            </a:r>
            <a:r>
              <a:rPr lang="uk-UA" sz="2100" cap="none" dirty="0">
                <a:latin typeface="Arial" charset="0"/>
              </a:rPr>
              <a:t>є </a:t>
            </a:r>
            <a:r>
              <a:rPr lang="uk-UA" sz="2100" b="1" cap="none" dirty="0">
                <a:solidFill>
                  <a:srgbClr val="C00000"/>
                </a:solidFill>
                <a:latin typeface="Arial" charset="0"/>
              </a:rPr>
              <a:t>додаткові структури</a:t>
            </a:r>
            <a:r>
              <a:rPr lang="uk-UA" sz="2100" cap="none" dirty="0" smtClean="0">
                <a:latin typeface="Arial" charset="0"/>
              </a:rPr>
              <a:t>:                                                                                                               1</a:t>
            </a:r>
            <a:r>
              <a:rPr lang="uk-UA" sz="2100" cap="none" dirty="0">
                <a:latin typeface="Arial" charset="0"/>
              </a:rPr>
              <a:t>)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пучки </a:t>
            </a:r>
            <a:r>
              <a:rPr lang="uk-UA" sz="2100" b="1" i="1" cap="none" dirty="0" err="1">
                <a:solidFill>
                  <a:srgbClr val="7030A0"/>
                </a:solidFill>
                <a:latin typeface="Arial" charset="0"/>
              </a:rPr>
              <a:t>Кента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(починаються від </a:t>
            </a:r>
            <a:r>
              <a:rPr lang="uk-UA" sz="2100" cap="none" dirty="0" err="1">
                <a:latin typeface="Arial" charset="0"/>
              </a:rPr>
              <a:t>передсердних</a:t>
            </a:r>
            <a:r>
              <a:rPr lang="uk-UA" sz="2100" cap="none" dirty="0">
                <a:latin typeface="Arial" charset="0"/>
              </a:rPr>
              <a:t> трактів та </a:t>
            </a:r>
            <a:r>
              <a:rPr lang="uk-UA" sz="2100" cap="none" dirty="0" smtClean="0">
                <a:latin typeface="Arial" charset="0"/>
              </a:rPr>
              <a:t>йдуть по </a:t>
            </a:r>
            <a:r>
              <a:rPr lang="uk-UA" sz="2100" cap="none" dirty="0">
                <a:latin typeface="Arial" charset="0"/>
              </a:rPr>
              <a:t>латеральному краю серця, з'єднуючи передсердя і </a:t>
            </a:r>
            <a:r>
              <a:rPr lang="uk-UA" sz="2100" cap="none" dirty="0" smtClean="0">
                <a:latin typeface="Arial" charset="0"/>
              </a:rPr>
              <a:t>шлуночки </a:t>
            </a:r>
            <a:r>
              <a:rPr lang="uk-UA" sz="2100" cap="none" dirty="0">
                <a:latin typeface="Arial" charset="0"/>
              </a:rPr>
              <a:t>та минаючи </a:t>
            </a:r>
            <a:r>
              <a:rPr lang="uk-UA" sz="2100" cap="none" dirty="0" err="1">
                <a:latin typeface="Arial" charset="0"/>
              </a:rPr>
              <a:t>атріовентрикулярні</a:t>
            </a:r>
            <a:r>
              <a:rPr lang="uk-UA" sz="2100" cap="none" dirty="0">
                <a:latin typeface="Arial" charset="0"/>
              </a:rPr>
              <a:t> шляхи</a:t>
            </a:r>
            <a:r>
              <a:rPr lang="uk-UA" sz="2100" cap="none" dirty="0" smtClean="0">
                <a:latin typeface="Arial" charset="0"/>
              </a:rPr>
              <a:t>);                                      2</a:t>
            </a:r>
            <a:r>
              <a:rPr lang="uk-UA" sz="2100" cap="none" dirty="0">
                <a:latin typeface="Arial" charset="0"/>
              </a:rPr>
              <a:t>) 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пучок </a:t>
            </a:r>
            <a:r>
              <a:rPr lang="uk-UA" sz="2100" b="1" i="1" cap="none" dirty="0" err="1">
                <a:solidFill>
                  <a:srgbClr val="7030A0"/>
                </a:solidFill>
                <a:latin typeface="Arial" charset="0"/>
              </a:rPr>
              <a:t>Мейгайля</a:t>
            </a:r>
            <a:r>
              <a:rPr lang="uk-UA" sz="2100" b="1" i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(розташовується нижче </a:t>
            </a:r>
            <a:r>
              <a:rPr lang="uk-UA" sz="2100" cap="none" dirty="0" err="1">
                <a:latin typeface="Arial" charset="0"/>
              </a:rPr>
              <a:t>атріовентрикулярного</a:t>
            </a:r>
            <a:r>
              <a:rPr lang="uk-UA" sz="2100" cap="none" dirty="0" smtClean="0">
                <a:latin typeface="Arial" charset="0"/>
              </a:rPr>
              <a:t>) вузла </a:t>
            </a:r>
            <a:r>
              <a:rPr lang="uk-UA" sz="2100" cap="none" dirty="0">
                <a:latin typeface="Arial" charset="0"/>
              </a:rPr>
              <a:t>і передає інформацію в шлуночки в обхід </a:t>
            </a:r>
            <a:r>
              <a:rPr lang="uk-UA" sz="2100" cap="none" dirty="0" smtClean="0">
                <a:latin typeface="Arial" charset="0"/>
              </a:rPr>
              <a:t>пучків </a:t>
            </a:r>
            <a:r>
              <a:rPr lang="uk-UA" sz="2100" cap="none" dirty="0">
                <a:latin typeface="Arial" charset="0"/>
              </a:rPr>
              <a:t>Гіса</a:t>
            </a:r>
            <a:r>
              <a:rPr lang="uk-UA" sz="2100" cap="none" dirty="0" smtClean="0">
                <a:latin typeface="Arial" charset="0"/>
              </a:rPr>
              <a:t>).                                                                                                Ці </a:t>
            </a:r>
            <a:r>
              <a:rPr lang="uk-UA" sz="2100" cap="none" dirty="0">
                <a:latin typeface="Arial" charset="0"/>
              </a:rPr>
              <a:t>додаткові тракти забезпечують передачу </a:t>
            </a:r>
            <a:r>
              <a:rPr lang="uk-UA" sz="2100" cap="none" dirty="0" smtClean="0">
                <a:latin typeface="Arial" charset="0"/>
              </a:rPr>
              <a:t>імпульсів </a:t>
            </a:r>
            <a:r>
              <a:rPr lang="uk-UA" sz="2100" cap="none" dirty="0">
                <a:latin typeface="Arial" charset="0"/>
              </a:rPr>
              <a:t>при вимкненні </a:t>
            </a:r>
            <a:r>
              <a:rPr lang="uk-UA" sz="2100" cap="none" dirty="0" err="1">
                <a:latin typeface="Arial" charset="0"/>
              </a:rPr>
              <a:t>атріовентрикулярного</a:t>
            </a:r>
            <a:r>
              <a:rPr lang="uk-UA" sz="2100" cap="none" dirty="0">
                <a:latin typeface="Arial" charset="0"/>
              </a:rPr>
              <a:t> вузла, тобто </a:t>
            </a:r>
            <a:r>
              <a:rPr lang="uk-UA" sz="2100" cap="none" dirty="0" smtClean="0">
                <a:latin typeface="Arial" charset="0"/>
              </a:rPr>
              <a:t>є причиною </a:t>
            </a:r>
            <a:r>
              <a:rPr lang="uk-UA" sz="2100" cap="none" dirty="0">
                <a:latin typeface="Arial" charset="0"/>
              </a:rPr>
              <a:t>зайвої інформації при патології та можуть </a:t>
            </a:r>
            <a:r>
              <a:rPr lang="uk-UA" sz="2100" cap="none" dirty="0" smtClean="0">
                <a:latin typeface="Arial" charset="0"/>
              </a:rPr>
              <a:t>викликати позачергове </a:t>
            </a:r>
            <a:r>
              <a:rPr lang="uk-UA" sz="2100" cap="none" dirty="0">
                <a:latin typeface="Arial" charset="0"/>
              </a:rPr>
              <a:t>скорочення серця –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екстрасистолу</a:t>
            </a:r>
            <a:r>
              <a:rPr lang="uk-UA" sz="2100" cap="none" dirty="0" smtClean="0">
                <a:latin typeface="Arial" charset="0"/>
              </a:rPr>
              <a:t>.                                                Швидкість поширення збудження в передсердях становить </a:t>
            </a:r>
            <a:r>
              <a:rPr lang="uk-UA" sz="2100" cap="none" dirty="0" smtClean="0">
                <a:latin typeface="Arial" charset="0"/>
              </a:rPr>
              <a:t>0,8-1,0 </a:t>
            </a:r>
            <a:r>
              <a:rPr lang="uk-UA" sz="2100" cap="none" dirty="0" smtClean="0">
                <a:latin typeface="Arial" charset="0"/>
              </a:rPr>
              <a:t>м/с, </a:t>
            </a:r>
            <a:r>
              <a:rPr lang="uk-UA" sz="2100" cap="none" dirty="0" smtClean="0">
                <a:latin typeface="Arial" charset="0"/>
              </a:rPr>
              <a:t>                              шлуночків </a:t>
            </a:r>
            <a:r>
              <a:rPr lang="uk-UA" sz="2100" cap="none" dirty="0" smtClean="0">
                <a:latin typeface="Arial" charset="0"/>
              </a:rPr>
              <a:t>– 0,8-0,9 м/с. При переході збудження на </a:t>
            </a:r>
            <a:r>
              <a:rPr lang="uk-UA" sz="2100" cap="none" dirty="0" err="1" smtClean="0">
                <a:latin typeface="Arial" charset="0"/>
              </a:rPr>
              <a:t>атріовентрикулярний</a:t>
            </a:r>
            <a:r>
              <a:rPr lang="uk-UA" sz="2100" cap="none" dirty="0" smtClean="0">
                <a:latin typeface="Arial" charset="0"/>
              </a:rPr>
              <a:t> вузол має місце так звана </a:t>
            </a:r>
            <a:r>
              <a:rPr lang="uk-UA" sz="2100" b="1" cap="none" dirty="0" err="1" smtClean="0">
                <a:solidFill>
                  <a:srgbClr val="FF0000"/>
                </a:solidFill>
                <a:latin typeface="Arial" charset="0"/>
              </a:rPr>
              <a:t>атріовентрикулярна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 затримка</a:t>
            </a:r>
            <a:r>
              <a:rPr lang="uk-UA" sz="2100" cap="none" dirty="0" smtClean="0">
                <a:latin typeface="Arial" charset="0"/>
              </a:rPr>
              <a:t>, що складає 0,04-0,06 с.</a:t>
            </a:r>
            <a:endParaRPr lang="uk-UA" sz="21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914400" y="350838"/>
            <a:ext cx="9798050" cy="153987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uk-UA" sz="48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>ПЛАН</a:t>
            </a:r>
            <a:r>
              <a:rPr lang="en-US" sz="48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/>
            </a:r>
            <a:br>
              <a:rPr lang="en-US" sz="48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</a:br>
            <a:r>
              <a:rPr lang="uk-UA" sz="4800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/>
            </a:r>
            <a:br>
              <a:rPr lang="uk-UA" sz="4800" cap="none" dirty="0" smtClean="0">
                <a:solidFill>
                  <a:srgbClr val="4F81BD"/>
                </a:solidFill>
                <a:ea typeface="맑은 고딕"/>
                <a:cs typeface="Arial" charset="0"/>
              </a:rPr>
            </a:br>
            <a:endParaRPr lang="ru-RU" sz="3200" cap="none" dirty="0" smtClean="0">
              <a:ea typeface="맑은 고딕"/>
              <a:cs typeface="Arial" charset="0"/>
            </a:endParaRPr>
          </a:p>
        </p:txBody>
      </p:sp>
      <p:sp>
        <p:nvSpPr>
          <p:cNvPr id="19458" name="Rectangle 6"/>
          <p:cNvSpPr>
            <a:spLocks noGrp="1"/>
          </p:cNvSpPr>
          <p:nvPr>
            <p:ph type="body" idx="4294967295"/>
          </p:nvPr>
        </p:nvSpPr>
        <p:spPr bwMode="auto">
          <a:xfrm>
            <a:off x="914399" y="1333500"/>
            <a:ext cx="11012557" cy="5129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81000" indent="-381000" eaLnBrk="1" hangingPunct="1">
              <a:lnSpc>
                <a:spcPct val="110000"/>
              </a:lnSpc>
              <a:buNone/>
            </a:pPr>
            <a:r>
              <a:rPr lang="ru-RU" sz="2800" cap="none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1</a:t>
            </a:r>
            <a:r>
              <a:rPr lang="ru-RU" sz="2800" cap="none" dirty="0" smtClean="0">
                <a:latin typeface="Arial" charset="0"/>
                <a:cs typeface="Arial" charset="0"/>
              </a:rPr>
              <a:t>. </a:t>
            </a:r>
            <a:r>
              <a:rPr lang="ru-RU" sz="2800" cap="none" dirty="0">
                <a:latin typeface="Arial" charset="0"/>
                <a:cs typeface="Arial" charset="0"/>
              </a:rPr>
              <a:t>Система </a:t>
            </a:r>
            <a:r>
              <a:rPr lang="ru-RU" sz="2800" cap="none" dirty="0" err="1">
                <a:latin typeface="Arial" charset="0"/>
                <a:cs typeface="Arial" charset="0"/>
              </a:rPr>
              <a:t>кровообігу</a:t>
            </a:r>
            <a:r>
              <a:rPr lang="ru-RU" sz="2800" cap="none" dirty="0">
                <a:latin typeface="Arial" charset="0"/>
                <a:cs typeface="Arial" charset="0"/>
              </a:rPr>
              <a:t>. </a:t>
            </a:r>
            <a:r>
              <a:rPr lang="ru-RU" sz="2800" cap="none" dirty="0" err="1" smtClean="0">
                <a:latin typeface="Arial" charset="0"/>
                <a:cs typeface="Arial" charset="0"/>
              </a:rPr>
              <a:t>Властивості</a:t>
            </a:r>
            <a:r>
              <a:rPr lang="ru-RU" sz="2800" cap="none" dirty="0" smtClean="0">
                <a:latin typeface="Arial" charset="0"/>
                <a:cs typeface="Arial" charset="0"/>
              </a:rPr>
              <a:t> </a:t>
            </a:r>
            <a:r>
              <a:rPr lang="ru-RU" sz="2800" cap="none" dirty="0" err="1">
                <a:latin typeface="Arial" charset="0"/>
                <a:cs typeface="Arial" charset="0"/>
              </a:rPr>
              <a:t>серцевого</a:t>
            </a:r>
            <a:r>
              <a:rPr lang="ru-RU" sz="2800" cap="none" dirty="0">
                <a:latin typeface="Arial" charset="0"/>
                <a:cs typeface="Arial" charset="0"/>
              </a:rPr>
              <a:t> </a:t>
            </a:r>
            <a:r>
              <a:rPr lang="ru-RU" sz="2800" cap="none" dirty="0" err="1">
                <a:latin typeface="Arial" charset="0"/>
                <a:cs typeface="Arial" charset="0"/>
              </a:rPr>
              <a:t>м’яза</a:t>
            </a:r>
            <a:r>
              <a:rPr lang="en-US" sz="2800" cap="none" dirty="0" smtClean="0">
                <a:latin typeface="Arial" charset="0"/>
                <a:cs typeface="Arial" charset="0"/>
              </a:rPr>
              <a:t>.</a:t>
            </a:r>
            <a:endParaRPr lang="uk-UA" sz="2800" cap="none" dirty="0" smtClean="0">
              <a:latin typeface="Arial" charset="0"/>
              <a:cs typeface="Arial" charset="0"/>
            </a:endParaRPr>
          </a:p>
          <a:p>
            <a:pPr marL="381000" indent="-381000" eaLnBrk="1" hangingPunct="1">
              <a:lnSpc>
                <a:spcPct val="110000"/>
              </a:lnSpc>
              <a:buNone/>
            </a:pPr>
            <a:r>
              <a:rPr lang="uk-UA" sz="2800" cap="none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2.</a:t>
            </a:r>
            <a:r>
              <a:rPr lang="uk-UA" sz="2800" cap="none" dirty="0" smtClean="0">
                <a:latin typeface="Arial" charset="0"/>
                <a:cs typeface="Arial" charset="0"/>
              </a:rPr>
              <a:t> </a:t>
            </a:r>
            <a:r>
              <a:rPr lang="ru-RU" sz="2800" cap="none" dirty="0" err="1">
                <a:latin typeface="Arial" charset="0"/>
                <a:cs typeface="Arial" charset="0"/>
              </a:rPr>
              <a:t>Насосна</a:t>
            </a:r>
            <a:r>
              <a:rPr lang="ru-RU" sz="2800" cap="none" dirty="0">
                <a:latin typeface="Arial" charset="0"/>
                <a:cs typeface="Arial" charset="0"/>
              </a:rPr>
              <a:t> </a:t>
            </a:r>
            <a:r>
              <a:rPr lang="ru-RU" sz="2800" cap="none" dirty="0" err="1">
                <a:latin typeface="Arial" charset="0"/>
                <a:cs typeface="Arial" charset="0"/>
              </a:rPr>
              <a:t>функція</a:t>
            </a:r>
            <a:r>
              <a:rPr lang="ru-RU" sz="2800" cap="none" dirty="0">
                <a:latin typeface="Arial" charset="0"/>
                <a:cs typeface="Arial" charset="0"/>
              </a:rPr>
              <a:t> </a:t>
            </a:r>
            <a:r>
              <a:rPr lang="ru-RU" sz="2800" cap="none" dirty="0" err="1">
                <a:latin typeface="Arial" charset="0"/>
                <a:cs typeface="Arial" charset="0"/>
              </a:rPr>
              <a:t>серця</a:t>
            </a:r>
            <a:r>
              <a:rPr lang="ru-RU" sz="2800" cap="none" dirty="0" smtClean="0">
                <a:latin typeface="Arial" charset="0"/>
                <a:cs typeface="Arial" charset="0"/>
              </a:rPr>
              <a:t>. </a:t>
            </a:r>
            <a:r>
              <a:rPr lang="ru-RU" sz="2800" cap="none" dirty="0" err="1" smtClean="0">
                <a:latin typeface="Arial" charset="0"/>
                <a:cs typeface="Arial" charset="0"/>
              </a:rPr>
              <a:t>Зовнішні</a:t>
            </a:r>
            <a:r>
              <a:rPr lang="ru-RU" sz="2800" cap="none" dirty="0" smtClean="0">
                <a:latin typeface="Arial" charset="0"/>
                <a:cs typeface="Arial" charset="0"/>
              </a:rPr>
              <a:t> </a:t>
            </a:r>
            <a:r>
              <a:rPr lang="ru-RU" sz="2800" cap="none" dirty="0">
                <a:latin typeface="Arial" charset="0"/>
                <a:cs typeface="Arial" charset="0"/>
              </a:rPr>
              <a:t>прояви </a:t>
            </a:r>
            <a:r>
              <a:rPr lang="ru-RU" sz="2800" cap="none" dirty="0" err="1">
                <a:latin typeface="Arial" charset="0"/>
                <a:cs typeface="Arial" charset="0"/>
              </a:rPr>
              <a:t>серцевої</a:t>
            </a:r>
            <a:r>
              <a:rPr lang="ru-RU" sz="2800" cap="none" dirty="0">
                <a:latin typeface="Arial" charset="0"/>
                <a:cs typeface="Arial" charset="0"/>
              </a:rPr>
              <a:t> </a:t>
            </a:r>
            <a:r>
              <a:rPr lang="ru-RU" sz="2800" cap="none" dirty="0" err="1">
                <a:latin typeface="Arial" charset="0"/>
                <a:cs typeface="Arial" charset="0"/>
              </a:rPr>
              <a:t>діяльності</a:t>
            </a:r>
            <a:r>
              <a:rPr lang="ru-RU" sz="2800" cap="none" dirty="0">
                <a:latin typeface="Arial" charset="0"/>
                <a:cs typeface="Arial" charset="0"/>
              </a:rPr>
              <a:t>.</a:t>
            </a:r>
            <a:endParaRPr lang="uk-UA" sz="2800" cap="none" dirty="0" smtClean="0">
              <a:latin typeface="Arial" charset="0"/>
              <a:cs typeface="Arial" charset="0"/>
            </a:endParaRPr>
          </a:p>
          <a:p>
            <a:pPr marL="381000" indent="-381000" eaLnBrk="1" hangingPunct="1">
              <a:lnSpc>
                <a:spcPct val="110000"/>
              </a:lnSpc>
              <a:buNone/>
            </a:pPr>
            <a:r>
              <a:rPr lang="uk-UA" sz="2800" cap="none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3</a:t>
            </a:r>
            <a:r>
              <a:rPr lang="uk-UA" sz="2800" cap="none" dirty="0" smtClean="0">
                <a:latin typeface="Arial" charset="0"/>
                <a:cs typeface="Arial" charset="0"/>
              </a:rPr>
              <a:t>. </a:t>
            </a:r>
            <a:r>
              <a:rPr lang="uk-UA" sz="2800" cap="none" dirty="0">
                <a:latin typeface="Arial" charset="0"/>
                <a:cs typeface="Arial" charset="0"/>
              </a:rPr>
              <a:t>Регуляція серцевої діяльності.</a:t>
            </a:r>
            <a:endParaRPr lang="uk-UA" sz="2800" cap="none" dirty="0" smtClean="0">
              <a:latin typeface="Arial" charset="0"/>
              <a:cs typeface="Arial" charset="0"/>
            </a:endParaRPr>
          </a:p>
          <a:p>
            <a:pPr marL="381000" indent="-381000" eaLnBrk="1" hangingPunct="1">
              <a:lnSpc>
                <a:spcPct val="110000"/>
              </a:lnSpc>
              <a:buNone/>
            </a:pPr>
            <a:r>
              <a:rPr lang="uk-UA" sz="2800" cap="none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4.</a:t>
            </a:r>
            <a:r>
              <a:rPr lang="uk-UA" sz="2800" cap="none" dirty="0" smtClean="0">
                <a:latin typeface="Arial" charset="0"/>
                <a:cs typeface="Arial" charset="0"/>
              </a:rPr>
              <a:t> </a:t>
            </a:r>
            <a:r>
              <a:rPr lang="uk-UA" sz="2800" cap="none" dirty="0">
                <a:latin typeface="Arial" charset="0"/>
                <a:cs typeface="Arial" charset="0"/>
              </a:rPr>
              <a:t>Пульс. </a:t>
            </a:r>
            <a:r>
              <a:rPr lang="uk-UA" sz="2800" cap="none" dirty="0" err="1">
                <a:latin typeface="Arial" charset="0"/>
                <a:cs typeface="Arial" charset="0"/>
              </a:rPr>
              <a:t>Мікроциркуляція</a:t>
            </a:r>
            <a:r>
              <a:rPr lang="uk-UA" sz="2800" cap="none" dirty="0">
                <a:latin typeface="Arial" charset="0"/>
                <a:cs typeface="Arial" charset="0"/>
              </a:rPr>
              <a:t>. Венозний </a:t>
            </a:r>
            <a:r>
              <a:rPr lang="uk-UA" sz="2800" cap="none" dirty="0" err="1" smtClean="0">
                <a:latin typeface="Arial" charset="0"/>
                <a:cs typeface="Arial" charset="0"/>
              </a:rPr>
              <a:t>кровоток</a:t>
            </a:r>
            <a:r>
              <a:rPr lang="uk-UA" sz="2800" cap="none" dirty="0" smtClean="0">
                <a:latin typeface="Arial" charset="0"/>
                <a:cs typeface="Arial" charset="0"/>
              </a:rPr>
              <a:t>.</a:t>
            </a:r>
          </a:p>
          <a:p>
            <a:pPr marL="381000" indent="-381000" eaLnBrk="1" hangingPunct="1">
              <a:lnSpc>
                <a:spcPct val="110000"/>
              </a:lnSpc>
              <a:buNone/>
            </a:pPr>
            <a:r>
              <a:rPr lang="uk-UA" sz="2800" cap="none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5.</a:t>
            </a:r>
            <a:r>
              <a:rPr lang="uk-UA" sz="2800" cap="none" dirty="0" smtClean="0">
                <a:latin typeface="Arial" charset="0"/>
                <a:cs typeface="Arial" charset="0"/>
              </a:rPr>
              <a:t> </a:t>
            </a:r>
            <a:r>
              <a:rPr lang="ru-RU" sz="2800" cap="none" dirty="0" err="1">
                <a:latin typeface="Arial" charset="0"/>
                <a:cs typeface="Arial" charset="0"/>
              </a:rPr>
              <a:t>Регуляція</a:t>
            </a:r>
            <a:r>
              <a:rPr lang="ru-RU" sz="2800" cap="none" dirty="0">
                <a:latin typeface="Arial" charset="0"/>
                <a:cs typeface="Arial" charset="0"/>
              </a:rPr>
              <a:t> </a:t>
            </a:r>
            <a:r>
              <a:rPr lang="ru-RU" sz="2800" cap="none" dirty="0" err="1" smtClean="0">
                <a:latin typeface="Arial" charset="0"/>
                <a:cs typeface="Arial" charset="0"/>
              </a:rPr>
              <a:t>кровообігу</a:t>
            </a:r>
            <a:r>
              <a:rPr lang="ru-RU" sz="2800" cap="none" dirty="0"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анатомия человека фото серд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75" y="407988"/>
            <a:ext cx="5138738" cy="627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6588124" y="407988"/>
            <a:ext cx="4519613" cy="6376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b="1" dirty="0" err="1"/>
              <a:t>Провідна</a:t>
            </a:r>
            <a:r>
              <a:rPr lang="ru-RU" b="1" dirty="0"/>
              <a:t> система </a:t>
            </a:r>
            <a:r>
              <a:rPr lang="ru-RU" b="1" dirty="0" err="1"/>
              <a:t>серця</a:t>
            </a:r>
            <a:r>
              <a:rPr lang="ru-RU" b="1" dirty="0"/>
              <a:t>: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1 - </a:t>
            </a:r>
            <a:r>
              <a:rPr lang="ru-RU" sz="1450" dirty="0" err="1"/>
              <a:t>верхня</a:t>
            </a:r>
            <a:r>
              <a:rPr lang="ru-RU" sz="1450" dirty="0"/>
              <a:t> </a:t>
            </a:r>
            <a:r>
              <a:rPr lang="ru-RU" sz="1450" dirty="0" err="1"/>
              <a:t>порожниста</a:t>
            </a:r>
            <a:r>
              <a:rPr lang="ru-RU" sz="1450" dirty="0"/>
              <a:t> вена;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2 - аорта;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3 - </a:t>
            </a:r>
            <a:r>
              <a:rPr lang="ru-RU" sz="1450" dirty="0" err="1"/>
              <a:t>ліве</a:t>
            </a:r>
            <a:r>
              <a:rPr lang="ru-RU" sz="1450" dirty="0"/>
              <a:t> </a:t>
            </a:r>
            <a:r>
              <a:rPr lang="ru-RU" sz="1450" dirty="0" err="1"/>
              <a:t>передсердя</a:t>
            </a:r>
            <a:r>
              <a:rPr lang="ru-RU" sz="1450" dirty="0"/>
              <a:t>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4 - клапан </a:t>
            </a:r>
            <a:r>
              <a:rPr lang="ru-RU" sz="1450" dirty="0" err="1"/>
              <a:t>аорти</a:t>
            </a:r>
            <a:r>
              <a:rPr lang="ru-RU" sz="1450" dirty="0"/>
              <a:t>;                             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5 - </a:t>
            </a:r>
            <a:r>
              <a:rPr lang="ru-RU" sz="1450" dirty="0" err="1"/>
              <a:t>двостулковий</a:t>
            </a:r>
            <a:r>
              <a:rPr lang="ru-RU" sz="1450" dirty="0"/>
              <a:t> клапан;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6 - </a:t>
            </a:r>
            <a:r>
              <a:rPr lang="ru-RU" sz="1450" dirty="0" err="1"/>
              <a:t>лівий</a:t>
            </a:r>
            <a:r>
              <a:rPr lang="ru-RU" sz="1450" dirty="0"/>
              <a:t> </a:t>
            </a:r>
            <a:r>
              <a:rPr lang="ru-RU" sz="1450" dirty="0" err="1"/>
              <a:t>шлуночок</a:t>
            </a:r>
            <a:r>
              <a:rPr lang="ru-RU" sz="1450" dirty="0"/>
              <a:t>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7 - </a:t>
            </a:r>
            <a:r>
              <a:rPr lang="ru-RU" sz="1450" dirty="0" err="1"/>
              <a:t>сосочкові</a:t>
            </a:r>
            <a:r>
              <a:rPr lang="ru-RU" sz="1450" dirty="0"/>
              <a:t> </a:t>
            </a:r>
            <a:r>
              <a:rPr lang="ru-RU" sz="1450" dirty="0" err="1"/>
              <a:t>м'язи</a:t>
            </a:r>
            <a:r>
              <a:rPr lang="ru-RU" sz="1450" dirty="0"/>
              <a:t>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8 - </a:t>
            </a:r>
            <a:r>
              <a:rPr lang="ru-RU" sz="1450" dirty="0" err="1"/>
              <a:t>міжшлуночкова</a:t>
            </a:r>
            <a:r>
              <a:rPr lang="ru-RU" sz="1450" dirty="0"/>
              <a:t> перегородка;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9 </a:t>
            </a:r>
            <a:r>
              <a:rPr lang="ru-RU" sz="1450" dirty="0" smtClean="0"/>
              <a:t>– </a:t>
            </a:r>
            <a:r>
              <a:rPr lang="ru-RU" sz="1450" dirty="0" err="1" smtClean="0"/>
              <a:t>ніжки</a:t>
            </a:r>
            <a:r>
              <a:rPr lang="ru-RU" sz="1450" dirty="0" smtClean="0"/>
              <a:t> </a:t>
            </a:r>
            <a:r>
              <a:rPr lang="ru-RU" sz="1450" dirty="0" err="1" smtClean="0"/>
              <a:t>Гіса</a:t>
            </a:r>
            <a:r>
              <a:rPr lang="ru-RU" sz="1450" dirty="0" smtClean="0"/>
              <a:t>; </a:t>
            </a:r>
            <a:endParaRPr lang="ru-RU" sz="1450" dirty="0"/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10 - </a:t>
            </a:r>
            <a:r>
              <a:rPr lang="ru-RU" sz="1450" dirty="0" err="1"/>
              <a:t>тристулковий</a:t>
            </a:r>
            <a:r>
              <a:rPr lang="ru-RU" sz="1450" dirty="0"/>
              <a:t> клапан;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11 - праве </a:t>
            </a:r>
            <a:r>
              <a:rPr lang="ru-RU" sz="1450" dirty="0" err="1"/>
              <a:t>передсердя</a:t>
            </a:r>
            <a:r>
              <a:rPr lang="ru-RU" sz="1450" dirty="0"/>
              <a:t>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12 - </a:t>
            </a:r>
            <a:r>
              <a:rPr lang="ru-RU" sz="1450" dirty="0" err="1"/>
              <a:t>нижня</a:t>
            </a:r>
            <a:r>
              <a:rPr lang="ru-RU" sz="1450" dirty="0"/>
              <a:t> </a:t>
            </a:r>
            <a:r>
              <a:rPr lang="ru-RU" sz="1450" dirty="0" err="1"/>
              <a:t>порожниста</a:t>
            </a:r>
            <a:r>
              <a:rPr lang="ru-RU" sz="1450" dirty="0"/>
              <a:t> вена;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13 - </a:t>
            </a:r>
            <a:r>
              <a:rPr lang="ru-RU" sz="1450" dirty="0" err="1"/>
              <a:t>синусний</a:t>
            </a:r>
            <a:r>
              <a:rPr lang="ru-RU" sz="1450" dirty="0"/>
              <a:t> </a:t>
            </a:r>
            <a:r>
              <a:rPr lang="ru-RU" sz="1450" dirty="0" err="1"/>
              <a:t>вузол</a:t>
            </a:r>
            <a:r>
              <a:rPr lang="ru-RU" sz="1450" dirty="0"/>
              <a:t>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14 - </a:t>
            </a:r>
            <a:r>
              <a:rPr lang="ru-RU" sz="1450" dirty="0" err="1" smtClean="0"/>
              <a:t>атріовентрикулярний</a:t>
            </a:r>
            <a:r>
              <a:rPr lang="ru-RU" sz="1450" dirty="0" smtClean="0"/>
              <a:t> </a:t>
            </a:r>
            <a:r>
              <a:rPr lang="ru-RU" sz="1450" dirty="0" err="1"/>
              <a:t>вузол</a:t>
            </a:r>
            <a:r>
              <a:rPr lang="ru-RU" sz="1450" dirty="0"/>
              <a:t>; 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/>
              <a:t>15 - </a:t>
            </a:r>
            <a:r>
              <a:rPr lang="ru-RU" sz="1450" dirty="0" err="1"/>
              <a:t>стовбур</a:t>
            </a:r>
            <a:r>
              <a:rPr lang="ru-RU" sz="1450" dirty="0"/>
              <a:t> </a:t>
            </a:r>
            <a:r>
              <a:rPr lang="ru-RU" sz="1450" dirty="0" err="1"/>
              <a:t>атріовентрикулярного</a:t>
            </a:r>
            <a:r>
              <a:rPr lang="ru-RU" sz="1450" dirty="0"/>
              <a:t> пучка</a:t>
            </a:r>
            <a:r>
              <a:rPr lang="ru-RU" sz="1450" dirty="0" smtClean="0"/>
              <a:t>.</a:t>
            </a:r>
          </a:p>
          <a:p>
            <a:pPr defTabSz="914400" eaLnBrk="0" hangingPunct="0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Font typeface="Arial" charset="0"/>
              <a:buNone/>
            </a:pPr>
            <a:r>
              <a:rPr lang="ru-RU" sz="1450" dirty="0" smtClean="0"/>
              <a:t>16 – волокна </a:t>
            </a:r>
            <a:r>
              <a:rPr lang="ru-RU" sz="1450" dirty="0" err="1" smtClean="0"/>
              <a:t>Пуркін</a:t>
            </a:r>
            <a:r>
              <a:rPr lang="en-US" sz="1450" dirty="0" smtClean="0"/>
              <a:t>’</a:t>
            </a:r>
            <a:r>
              <a:rPr lang="uk-UA" sz="1450" dirty="0" smtClean="0"/>
              <a:t>є.</a:t>
            </a:r>
            <a:endParaRPr lang="ru-RU" sz="1450" dirty="0"/>
          </a:p>
        </p:txBody>
      </p:sp>
      <p:sp>
        <p:nvSpPr>
          <p:cNvPr id="2" name="TextBox 1"/>
          <p:cNvSpPr txBox="1"/>
          <p:nvPr/>
        </p:nvSpPr>
        <p:spPr>
          <a:xfrm>
            <a:off x="3985146" y="426896"/>
            <a:ext cx="491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</a:t>
            </a:r>
            <a:endParaRPr lang="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Імпульси автоматії виникають завдяки   </a:t>
            </a:r>
            <a:r>
              <a:rPr lang="uk-UA" sz="2100" cap="none" dirty="0">
                <a:latin typeface="Arial" charset="0"/>
              </a:rPr>
              <a:t>мимовільній вільній   </a:t>
            </a:r>
            <a:r>
              <a:rPr lang="uk-UA" sz="2100" cap="none" dirty="0" err="1">
                <a:latin typeface="Arial" charset="0"/>
              </a:rPr>
              <a:t>діастолічній</a:t>
            </a:r>
            <a:r>
              <a:rPr lang="uk-UA" sz="2100" cap="none" dirty="0">
                <a:latin typeface="Arial" charset="0"/>
              </a:rPr>
              <a:t>   </a:t>
            </a:r>
            <a:r>
              <a:rPr lang="uk-UA" sz="2100" cap="none" dirty="0" smtClean="0">
                <a:latin typeface="Arial" charset="0"/>
              </a:rPr>
              <a:t>деполяризації внаслідок активації </a:t>
            </a:r>
            <a:r>
              <a:rPr lang="uk-UA" sz="2100" cap="none" dirty="0">
                <a:latin typeface="Arial" charset="0"/>
              </a:rPr>
              <a:t>повільних (Т-канали) кальцієвих </a:t>
            </a:r>
            <a:r>
              <a:rPr lang="uk-UA" sz="2100" cap="none" dirty="0" smtClean="0">
                <a:latin typeface="Arial" charset="0"/>
              </a:rPr>
              <a:t>каналів.</a:t>
            </a: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Коли </a:t>
            </a:r>
            <a:r>
              <a:rPr lang="uk-UA" sz="2100" cap="none" dirty="0">
                <a:latin typeface="Arial" charset="0"/>
              </a:rPr>
              <a:t>деполяризація досягає критичного рівня (-50 мВ), активуються швидкі кальцієві канали (</a:t>
            </a:r>
            <a:r>
              <a:rPr lang="en-US" sz="2100" cap="none" dirty="0">
                <a:latin typeface="Arial" charset="0"/>
              </a:rPr>
              <a:t>L-</a:t>
            </a:r>
            <a:r>
              <a:rPr lang="uk-UA" sz="2100" cap="none" dirty="0">
                <a:latin typeface="Arial" charset="0"/>
              </a:rPr>
              <a:t>канали) і виникає імпульс.  Швидкість  повільної  деполяризації  найбільша  в клітинах </a:t>
            </a:r>
            <a:r>
              <a:rPr lang="uk-UA" sz="2100" cap="none" dirty="0" err="1">
                <a:latin typeface="Arial" charset="0"/>
              </a:rPr>
              <a:t>АВ-вузла</a:t>
            </a:r>
            <a:r>
              <a:rPr lang="uk-UA" sz="2100" cap="none" dirty="0">
                <a:latin typeface="Arial" charset="0"/>
              </a:rPr>
              <a:t>. Це й пояснює найбільшу частоту його </a:t>
            </a:r>
            <a:r>
              <a:rPr lang="uk-UA" sz="2100" cap="none" dirty="0" smtClean="0">
                <a:latin typeface="Arial" charset="0"/>
              </a:rPr>
              <a:t>збудження. Збудження</a:t>
            </a:r>
            <a:r>
              <a:rPr lang="uk-UA" sz="2100" cap="none" dirty="0">
                <a:latin typeface="Arial" charset="0"/>
              </a:rPr>
              <a:t>,  що  виникає  у  водія  ритму  (СА- вузол), прискорює деполяризацію нижче розташованого відділу  провідної  системи  і  таким  чином  нав’язує  йому свою частоту збудження.</a:t>
            </a: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24" y="1252468"/>
            <a:ext cx="3157054" cy="297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7530" y="1259232"/>
            <a:ext cx="495631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/>
              <a:t>Потенціал</a:t>
            </a:r>
            <a:r>
              <a:rPr lang="ru-RU" b="1" dirty="0"/>
              <a:t> </a:t>
            </a:r>
            <a:r>
              <a:rPr lang="ru-RU" b="1" dirty="0" err="1"/>
              <a:t>дії</a:t>
            </a:r>
            <a:r>
              <a:rPr lang="ru-RU" b="1" dirty="0"/>
              <a:t> </a:t>
            </a:r>
            <a:r>
              <a:rPr lang="ru-RU" b="1" dirty="0" err="1"/>
              <a:t>атипового</a:t>
            </a:r>
            <a:r>
              <a:rPr lang="ru-RU" b="1" dirty="0"/>
              <a:t> </a:t>
            </a:r>
            <a:r>
              <a:rPr lang="ru-RU" b="1" dirty="0" err="1"/>
              <a:t>кардіоміоцита</a:t>
            </a:r>
            <a:endParaRPr lang="ru-RU" b="1" dirty="0"/>
          </a:p>
          <a:p>
            <a:r>
              <a:rPr lang="ru-RU" b="1" dirty="0"/>
              <a:t>(</a:t>
            </a:r>
            <a:r>
              <a:rPr lang="ru-RU" b="1" dirty="0" err="1"/>
              <a:t>клітини</a:t>
            </a:r>
            <a:r>
              <a:rPr lang="ru-RU" b="1" dirty="0"/>
              <a:t> </a:t>
            </a:r>
            <a:r>
              <a:rPr lang="ru-RU" b="1" dirty="0" err="1"/>
              <a:t>водія</a:t>
            </a:r>
            <a:r>
              <a:rPr lang="ru-RU" b="1" dirty="0"/>
              <a:t> ритму).</a:t>
            </a:r>
          </a:p>
          <a:p>
            <a:r>
              <a:rPr lang="ru-RU" dirty="0"/>
              <a:t>1 – фаза </a:t>
            </a:r>
            <a:r>
              <a:rPr lang="ru-RU" dirty="0" err="1"/>
              <a:t>спонтанної</a:t>
            </a:r>
            <a:r>
              <a:rPr lang="ru-RU" dirty="0"/>
              <a:t> </a:t>
            </a:r>
            <a:r>
              <a:rPr lang="ru-RU" dirty="0" err="1"/>
              <a:t>повільної</a:t>
            </a:r>
            <a:r>
              <a:rPr lang="ru-RU" dirty="0"/>
              <a:t> </a:t>
            </a:r>
            <a:r>
              <a:rPr lang="ru-RU" dirty="0" err="1"/>
              <a:t>діастолічної</a:t>
            </a:r>
            <a:r>
              <a:rPr lang="ru-RU" dirty="0"/>
              <a:t> </a:t>
            </a:r>
            <a:r>
              <a:rPr lang="ru-RU" dirty="0" err="1"/>
              <a:t>деполяризації</a:t>
            </a:r>
            <a:r>
              <a:rPr lang="ru-RU" dirty="0"/>
              <a:t> (СПДД); </a:t>
            </a:r>
            <a:r>
              <a:rPr lang="ru-RU" dirty="0" smtClean="0"/>
              <a:t>                                               2 </a:t>
            </a:r>
            <a:r>
              <a:rPr lang="ru-RU" dirty="0"/>
              <a:t>– фаза </a:t>
            </a:r>
            <a:r>
              <a:rPr lang="ru-RU" dirty="0" err="1"/>
              <a:t>деполяризації</a:t>
            </a:r>
            <a:r>
              <a:rPr lang="ru-RU" dirty="0"/>
              <a:t>; </a:t>
            </a:r>
            <a:r>
              <a:rPr lang="ru-RU" dirty="0" smtClean="0"/>
              <a:t>                                              3 </a:t>
            </a:r>
            <a:r>
              <a:rPr lang="ru-RU" dirty="0"/>
              <a:t>– фаза </a:t>
            </a:r>
            <a:r>
              <a:rPr lang="ru-RU" dirty="0" err="1"/>
              <a:t>реполярізаціі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24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  <a:r>
              <a:rPr lang="uk-UA" sz="2100" cap="none" dirty="0">
                <a:latin typeface="Arial" charset="0"/>
              </a:rPr>
              <a:t>Збудження, яке виникло в синусному вузлі, проводиться передсердями зі швидкістю 0,8-1,0 м/с. При передачі збудження з передсердь на шлуночки відбувається його затримка (приблизно на 0,1 с внаслідок зменшення  швидкості  проведення  до  </a:t>
            </a:r>
            <a:r>
              <a:rPr lang="uk-UA" sz="2100" cap="none" dirty="0" smtClean="0">
                <a:latin typeface="Arial" charset="0"/>
              </a:rPr>
              <a:t>                   0,02  м/с) в </a:t>
            </a:r>
            <a:r>
              <a:rPr lang="uk-UA" sz="2100" cap="none" dirty="0" err="1">
                <a:latin typeface="Arial" charset="0"/>
              </a:rPr>
              <a:t>атріовентрикулярному</a:t>
            </a:r>
            <a:r>
              <a:rPr lang="uk-UA" sz="2100" cap="none" dirty="0">
                <a:latin typeface="Arial" charset="0"/>
              </a:rPr>
              <a:t>  вузлі, що  має  суттєве  значення для послідовного скорочення передсердь і шлуночків. Швидкість розповсюдження збудження волокнами пучка Гіса й волокнами </a:t>
            </a:r>
            <a:r>
              <a:rPr lang="uk-UA" sz="2100" cap="none" dirty="0" err="1">
                <a:latin typeface="Arial" charset="0"/>
              </a:rPr>
              <a:t>Пуркін’є</a:t>
            </a:r>
            <a:r>
              <a:rPr lang="uk-UA" sz="2100" cap="none" dirty="0">
                <a:latin typeface="Arial" charset="0"/>
              </a:rPr>
              <a:t> різко збільшується, досягаючи 4,5-5 м/с, що в 5 разів більше швидкості розповсюдження  збудження  безпосередньо  міокардом  передсердь  та  шлуночків.  Це  забезпечує  </a:t>
            </a:r>
            <a:r>
              <a:rPr lang="uk-UA" sz="2100" cap="none" dirty="0" smtClean="0">
                <a:latin typeface="Arial" charset="0"/>
              </a:rPr>
              <a:t>максимально </a:t>
            </a:r>
            <a:r>
              <a:rPr lang="uk-UA" sz="2100" cap="none" dirty="0">
                <a:latin typeface="Arial" charset="0"/>
              </a:rPr>
              <a:t>одночасний початок збудження і скорочення </a:t>
            </a:r>
            <a:r>
              <a:rPr lang="uk-UA" sz="2100" cap="none" dirty="0" err="1">
                <a:latin typeface="Arial" charset="0"/>
              </a:rPr>
              <a:t>кардіоміоцитів</a:t>
            </a:r>
            <a:r>
              <a:rPr lang="uk-UA" sz="2100" cap="none" dirty="0" smtClean="0">
                <a:latin typeface="Arial" charset="0"/>
              </a:rPr>
              <a:t>.</a:t>
            </a:r>
          </a:p>
          <a:p>
            <a:pPr algn="just">
              <a:buNone/>
            </a:pP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ru-RU" sz="2100" b="1" cap="none" dirty="0" err="1" smtClean="0">
                <a:solidFill>
                  <a:srgbClr val="FF0000"/>
                </a:solidFill>
                <a:latin typeface="Arial" charset="0"/>
              </a:rPr>
              <a:t>Градієнт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автоматії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зменшення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частоти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генерації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збудження</a:t>
            </a:r>
            <a:r>
              <a:rPr lang="ru-RU" sz="2100" cap="none" dirty="0">
                <a:latin typeface="Arial" charset="0"/>
              </a:rPr>
              <a:t> в </a:t>
            </a:r>
            <a:r>
              <a:rPr lang="ru-RU" sz="2100" cap="none" dirty="0" err="1" smtClean="0">
                <a:latin typeface="Arial" charset="0"/>
              </a:rPr>
              <a:t>провідній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системі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серця</a:t>
            </a:r>
            <a:r>
              <a:rPr lang="ru-RU" sz="2100" cap="none" dirty="0">
                <a:latin typeface="Arial" charset="0"/>
              </a:rPr>
              <a:t> у </a:t>
            </a:r>
            <a:r>
              <a:rPr lang="ru-RU" sz="2100" cap="none" dirty="0" err="1">
                <a:latin typeface="Arial" charset="0"/>
              </a:rPr>
              <a:t>напрямку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від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передсердь</a:t>
            </a:r>
            <a:r>
              <a:rPr lang="ru-RU" sz="2100" cap="none" dirty="0">
                <a:latin typeface="Arial" charset="0"/>
              </a:rPr>
              <a:t> до </a:t>
            </a:r>
            <a:r>
              <a:rPr lang="ru-RU" sz="2100" cap="none" dirty="0" err="1" smtClean="0">
                <a:latin typeface="Arial" charset="0"/>
              </a:rPr>
              <a:t>верхівки</a:t>
            </a:r>
            <a:r>
              <a:rPr lang="ru-RU" sz="2100" cap="none" dirty="0" smtClean="0">
                <a:latin typeface="Arial" charset="0"/>
              </a:rPr>
              <a:t>.</a:t>
            </a:r>
            <a:endParaRPr lang="uk-UA" sz="2100" cap="none" dirty="0">
              <a:latin typeface="Arial" charset="0"/>
            </a:endParaRPr>
          </a:p>
          <a:p>
            <a:pPr>
              <a:buNone/>
            </a:pP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Закон </a:t>
            </a:r>
            <a:r>
              <a:rPr lang="ru-RU" sz="2100" b="1" cap="none" dirty="0" err="1">
                <a:solidFill>
                  <a:srgbClr val="FF0000"/>
                </a:solidFill>
                <a:latin typeface="Arial" charset="0"/>
              </a:rPr>
              <a:t>градієнта</a:t>
            </a: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автоматії В. </a:t>
            </a:r>
            <a:r>
              <a:rPr lang="ru-RU" sz="2100" b="1" cap="none" dirty="0" err="1" smtClean="0">
                <a:solidFill>
                  <a:srgbClr val="FF0000"/>
                </a:solidFill>
                <a:latin typeface="Arial" charset="0"/>
              </a:rPr>
              <a:t>Гаскелл</a:t>
            </a:r>
            <a:r>
              <a:rPr lang="ru-RU" sz="2100" cap="none" dirty="0" err="1" smtClean="0">
                <a:solidFill>
                  <a:srgbClr val="FF0000"/>
                </a:solidFill>
                <a:latin typeface="Arial" charset="0"/>
              </a:rPr>
              <a:t>а</a:t>
            </a:r>
            <a:r>
              <a:rPr lang="ru-RU" sz="2100" cap="none" dirty="0" smtClean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uk-UA" sz="2100" cap="none" dirty="0" smtClean="0">
                <a:latin typeface="Arial" charset="0"/>
              </a:rPr>
              <a:t>Ступінь </a:t>
            </a:r>
            <a:r>
              <a:rPr lang="uk-UA" sz="2100" cap="none" dirty="0">
                <a:latin typeface="Arial" charset="0"/>
              </a:rPr>
              <a:t>автоматії тим вище, чим ближче розташована ділянка провідної системи до </a:t>
            </a:r>
            <a:r>
              <a:rPr lang="uk-UA" sz="2100" cap="none" dirty="0" err="1">
                <a:latin typeface="Arial" charset="0"/>
              </a:rPr>
              <a:t>синоатріального</a:t>
            </a:r>
            <a:r>
              <a:rPr lang="uk-UA" sz="2100" cap="none" dirty="0">
                <a:latin typeface="Arial" charset="0"/>
              </a:rPr>
              <a:t> вузла.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 err="1" smtClean="0">
                <a:latin typeface="Arial" charset="0"/>
              </a:rPr>
              <a:t>Синоатріальний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вузол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60-80 </a:t>
            </a:r>
            <a:r>
              <a:rPr lang="uk-UA" sz="2100" cap="none" dirty="0" err="1" smtClean="0">
                <a:latin typeface="Arial" charset="0"/>
              </a:rPr>
              <a:t>імп</a:t>
            </a:r>
            <a:r>
              <a:rPr lang="uk-UA" sz="2100" cap="none" dirty="0" smtClean="0">
                <a:latin typeface="Arial" charset="0"/>
              </a:rPr>
              <a:t>/</a:t>
            </a:r>
            <a:r>
              <a:rPr lang="uk-UA" sz="2100" cap="none" dirty="0" err="1" smtClean="0">
                <a:latin typeface="Arial" charset="0"/>
              </a:rPr>
              <a:t>хв</a:t>
            </a:r>
            <a:r>
              <a:rPr lang="uk-UA" sz="2100" cap="none" dirty="0" smtClean="0">
                <a:latin typeface="Arial" charset="0"/>
              </a:rPr>
              <a:t>, </a:t>
            </a:r>
            <a:r>
              <a:rPr lang="uk-UA" sz="2100" cap="none" dirty="0" err="1">
                <a:latin typeface="Arial" charset="0"/>
              </a:rPr>
              <a:t>а</a:t>
            </a:r>
            <a:r>
              <a:rPr lang="uk-UA" sz="2100" cap="none" dirty="0" err="1" smtClean="0">
                <a:latin typeface="Arial" charset="0"/>
              </a:rPr>
              <a:t>тріовентрикулярний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вузол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40-50 </a:t>
            </a:r>
            <a:r>
              <a:rPr lang="uk-UA" sz="2100" cap="none" dirty="0" err="1" smtClean="0">
                <a:latin typeface="Arial" charset="0"/>
              </a:rPr>
              <a:t>імп</a:t>
            </a:r>
            <a:r>
              <a:rPr lang="uk-UA" sz="2100" cap="none" dirty="0" smtClean="0">
                <a:latin typeface="Arial" charset="0"/>
              </a:rPr>
              <a:t>/</a:t>
            </a:r>
            <a:r>
              <a:rPr lang="uk-UA" sz="2100" cap="none" dirty="0" err="1" smtClean="0">
                <a:latin typeface="Arial" charset="0"/>
              </a:rPr>
              <a:t>хв</a:t>
            </a:r>
            <a:r>
              <a:rPr lang="uk-UA" sz="2100" cap="none" dirty="0" smtClean="0">
                <a:latin typeface="Arial" charset="0"/>
              </a:rPr>
              <a:t>,                    пучок </a:t>
            </a:r>
            <a:r>
              <a:rPr lang="uk-UA" sz="2100" cap="none" dirty="0">
                <a:latin typeface="Arial" charset="0"/>
              </a:rPr>
              <a:t>Гіса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30-40 </a:t>
            </a:r>
            <a:r>
              <a:rPr lang="uk-UA" sz="2100" cap="none" dirty="0" err="1" smtClean="0">
                <a:latin typeface="Arial" charset="0"/>
              </a:rPr>
              <a:t>імп</a:t>
            </a:r>
            <a:r>
              <a:rPr lang="uk-UA" sz="2100" cap="none" dirty="0" smtClean="0">
                <a:latin typeface="Arial" charset="0"/>
              </a:rPr>
              <a:t>/</a:t>
            </a:r>
            <a:r>
              <a:rPr lang="uk-UA" sz="2100" cap="none" dirty="0" err="1" smtClean="0">
                <a:latin typeface="Arial" charset="0"/>
              </a:rPr>
              <a:t>хв</a:t>
            </a:r>
            <a:r>
              <a:rPr lang="uk-UA" sz="2100" cap="none" dirty="0" smtClean="0">
                <a:latin typeface="Arial" charset="0"/>
              </a:rPr>
              <a:t>, волокна </a:t>
            </a:r>
            <a:r>
              <a:rPr lang="uk-UA" sz="2100" cap="none" dirty="0" err="1">
                <a:latin typeface="Arial" charset="0"/>
              </a:rPr>
              <a:t>Пуркіньє</a:t>
            </a: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20 </a:t>
            </a:r>
            <a:r>
              <a:rPr lang="uk-UA" sz="2100" cap="none" dirty="0" err="1">
                <a:latin typeface="Arial" charset="0"/>
              </a:rPr>
              <a:t>імп</a:t>
            </a:r>
            <a:r>
              <a:rPr lang="uk-UA" sz="2100" cap="none" dirty="0">
                <a:latin typeface="Arial" charset="0"/>
              </a:rPr>
              <a:t>/хв.</a:t>
            </a: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569913" y="280988"/>
            <a:ext cx="11069637" cy="60007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cap="none" dirty="0" smtClean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НАСОСНА ФУНКЦІЯ СЕРЦЯ.ЗОВНІШНІ ПРОЯВИ СЕРЦЕВОЇ ДІЯЛЬНОСТІ</a:t>
            </a:r>
            <a:endParaRPr lang="ru-RU" b="1" cap="none" dirty="0" smtClean="0">
              <a:solidFill>
                <a:srgbClr val="4F81BD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615536" y="1065212"/>
            <a:ext cx="11244263" cy="5587379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81000" indent="-381000" algn="ctr">
              <a:lnSpc>
                <a:spcPct val="110000"/>
              </a:lnSpc>
              <a:buNone/>
            </a:pPr>
            <a:r>
              <a:rPr lang="uk-UA" b="1" cap="none" dirty="0" smtClean="0">
                <a:latin typeface="Arial" charset="0"/>
              </a:rPr>
              <a:t>   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Зовнішні прояви серця                     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</a:t>
            </a:r>
          </a:p>
          <a:p>
            <a:pPr marL="381000" indent="-381000">
              <a:lnSpc>
                <a:spcPct val="110000"/>
              </a:lnSpc>
              <a:buNone/>
            </a:pPr>
            <a:r>
              <a:rPr lang="uk-UA" sz="2400" cap="none" dirty="0">
                <a:latin typeface="Arial" charset="0"/>
              </a:rPr>
              <a:t> </a:t>
            </a:r>
            <a:r>
              <a:rPr lang="uk-UA" sz="2400" cap="none" dirty="0" smtClean="0">
                <a:latin typeface="Arial" charset="0"/>
              </a:rPr>
              <a:t>   Діяльність </a:t>
            </a:r>
            <a:r>
              <a:rPr lang="uk-UA" sz="2400" cap="none" dirty="0">
                <a:latin typeface="Arial" charset="0"/>
              </a:rPr>
              <a:t>серця супроводжується</a:t>
            </a:r>
            <a:r>
              <a:rPr lang="uk-UA" sz="2400" cap="none" dirty="0" smtClean="0">
                <a:latin typeface="Arial" charset="0"/>
              </a:rPr>
              <a:t>:                                                                                       • </a:t>
            </a:r>
            <a:r>
              <a:rPr lang="uk-UA" sz="2400" cap="none" dirty="0">
                <a:latin typeface="Arial" charset="0"/>
              </a:rPr>
              <a:t>механічними явищами </a:t>
            </a:r>
            <a:r>
              <a:rPr lang="uk-UA" sz="2400" cap="none" dirty="0" smtClean="0">
                <a:latin typeface="Arial" charset="0"/>
              </a:rPr>
              <a:t>(верхівковий поштовх);                                                           • </a:t>
            </a:r>
            <a:r>
              <a:rPr lang="uk-UA" sz="2400" cap="none" dirty="0">
                <a:latin typeface="Arial" charset="0"/>
              </a:rPr>
              <a:t>електричними явищами (електрокардіографія</a:t>
            </a:r>
            <a:r>
              <a:rPr lang="uk-UA" sz="2400" cap="none" dirty="0" smtClean="0">
                <a:latin typeface="Arial" charset="0"/>
              </a:rPr>
              <a:t>);                                                                      • </a:t>
            </a:r>
            <a:r>
              <a:rPr lang="uk-UA" sz="2400" cap="none" dirty="0">
                <a:latin typeface="Arial" charset="0"/>
              </a:rPr>
              <a:t>звуковими явищами (тони серця</a:t>
            </a:r>
            <a:r>
              <a:rPr lang="uk-UA" sz="2400" cap="none" dirty="0" smtClean="0">
                <a:latin typeface="Arial" charset="0"/>
              </a:rPr>
              <a:t>).                                                                     Реєстрація </a:t>
            </a:r>
            <a:r>
              <a:rPr lang="uk-UA" sz="2400" cap="none" dirty="0">
                <a:latin typeface="Arial" charset="0"/>
              </a:rPr>
              <a:t>та аналіз зовнішніх проявів роботи серця дозволяють </a:t>
            </a:r>
            <a:r>
              <a:rPr lang="uk-UA" sz="2400" cap="none" dirty="0" smtClean="0">
                <a:latin typeface="Arial" charset="0"/>
              </a:rPr>
              <a:t>судити про </a:t>
            </a:r>
            <a:r>
              <a:rPr lang="uk-UA" sz="2400" cap="none" dirty="0">
                <a:latin typeface="Arial" charset="0"/>
              </a:rPr>
              <a:t>функціональний стан серця в нормі та при </a:t>
            </a:r>
            <a:r>
              <a:rPr lang="uk-UA" sz="2400" cap="none" dirty="0" smtClean="0">
                <a:latin typeface="Arial" charset="0"/>
              </a:rPr>
              <a:t>патології. </a:t>
            </a:r>
          </a:p>
          <a:p>
            <a:pPr marL="381000" indent="-381000">
              <a:lnSpc>
                <a:spcPct val="110000"/>
              </a:lnSpc>
              <a:buNone/>
            </a:pPr>
            <a:r>
              <a:rPr lang="uk-UA" sz="2400" cap="none" dirty="0">
                <a:latin typeface="Arial" charset="0"/>
              </a:rPr>
              <a:t>     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Верхівковий </a:t>
            </a:r>
            <a:r>
              <a:rPr lang="uk-UA" sz="2400" b="1" i="1" cap="none" dirty="0">
                <a:solidFill>
                  <a:srgbClr val="C00000"/>
                </a:solidFill>
                <a:latin typeface="Arial" charset="0"/>
              </a:rPr>
              <a:t>поштовх </a:t>
            </a:r>
            <a:r>
              <a:rPr lang="uk-UA" sz="2400" cap="none" dirty="0" smtClean="0">
                <a:latin typeface="Arial" charset="0"/>
              </a:rPr>
              <a:t>– </a:t>
            </a:r>
            <a:r>
              <a:rPr lang="uk-UA" sz="2400" cap="none" dirty="0">
                <a:latin typeface="Arial" charset="0"/>
              </a:rPr>
              <a:t>це </a:t>
            </a:r>
            <a:r>
              <a:rPr lang="uk-UA" sz="2400" cap="none" dirty="0" smtClean="0">
                <a:latin typeface="Arial" charset="0"/>
              </a:rPr>
              <a:t>пульсація </a:t>
            </a:r>
            <a:r>
              <a:rPr lang="uk-UA" sz="2400" cap="none" dirty="0">
                <a:latin typeface="Arial" charset="0"/>
              </a:rPr>
              <a:t>передньої стінки </a:t>
            </a:r>
            <a:r>
              <a:rPr lang="uk-UA" sz="2400" cap="none" dirty="0" smtClean="0">
                <a:latin typeface="Arial" charset="0"/>
              </a:rPr>
              <a:t>грудної клітки                 в </a:t>
            </a:r>
            <a:r>
              <a:rPr lang="uk-UA" sz="2400" cap="none" dirty="0">
                <a:latin typeface="Arial" charset="0"/>
              </a:rPr>
              <a:t>області прилягання </a:t>
            </a:r>
            <a:r>
              <a:rPr lang="uk-UA" sz="2400" cap="none" dirty="0" smtClean="0">
                <a:latin typeface="Arial" charset="0"/>
              </a:rPr>
              <a:t>верхівки серця</a:t>
            </a:r>
            <a:r>
              <a:rPr lang="uk-UA" sz="2400" cap="none" dirty="0">
                <a:latin typeface="Arial" charset="0"/>
              </a:rPr>
              <a:t>, пов'язана із зміною форми </a:t>
            </a:r>
            <a:r>
              <a:rPr lang="uk-UA" sz="2400" cap="none" dirty="0" smtClean="0">
                <a:latin typeface="Arial" charset="0"/>
              </a:rPr>
              <a:t>серця              та </a:t>
            </a:r>
            <a:r>
              <a:rPr lang="uk-UA" sz="2400" cap="none" dirty="0">
                <a:latin typeface="Arial" charset="0"/>
              </a:rPr>
              <a:t>щільності міокарда на початку </a:t>
            </a:r>
            <a:r>
              <a:rPr lang="uk-UA" sz="2400" cap="none" dirty="0" smtClean="0">
                <a:latin typeface="Arial" charset="0"/>
              </a:rPr>
              <a:t>кожної систоли. Визначається </a:t>
            </a:r>
            <a:r>
              <a:rPr lang="uk-UA" sz="2400" cap="none" dirty="0">
                <a:latin typeface="Arial" charset="0"/>
              </a:rPr>
              <a:t>пальпаторно (у </a:t>
            </a:r>
            <a:r>
              <a:rPr lang="uk-UA" sz="2400" cap="none" dirty="0" smtClean="0">
                <a:latin typeface="Arial" charset="0"/>
              </a:rPr>
              <a:t>худорлявих людей </a:t>
            </a:r>
            <a:r>
              <a:rPr lang="uk-UA" sz="2400" cap="none" dirty="0">
                <a:latin typeface="Arial" charset="0"/>
              </a:rPr>
              <a:t>– </a:t>
            </a:r>
            <a:r>
              <a:rPr lang="uk-UA" sz="2400" cap="none" dirty="0">
                <a:latin typeface="Arial" charset="0"/>
              </a:rPr>
              <a:t>візуально) зліва від грудини </a:t>
            </a:r>
            <a:r>
              <a:rPr lang="uk-UA" sz="2400" cap="none" dirty="0" smtClean="0">
                <a:latin typeface="Arial" charset="0"/>
              </a:rPr>
              <a:t>                                в ділянці 5-го </a:t>
            </a:r>
            <a:r>
              <a:rPr lang="uk-UA" sz="2400" cap="none" dirty="0" err="1" smtClean="0">
                <a:latin typeface="Arial" charset="0"/>
              </a:rPr>
              <a:t>міжребір’я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cap="none" dirty="0">
                <a:latin typeface="Arial" charset="0"/>
              </a:rPr>
              <a:t>по середній ключичній лінії. Поштовх можна </a:t>
            </a:r>
            <a:r>
              <a:rPr lang="uk-UA" sz="2400" cap="none" dirty="0" smtClean="0">
                <a:latin typeface="Arial" charset="0"/>
              </a:rPr>
              <a:t> також </a:t>
            </a:r>
            <a:r>
              <a:rPr lang="uk-UA" sz="2400" cap="none" dirty="0">
                <a:latin typeface="Arial" charset="0"/>
              </a:rPr>
              <a:t>зафіксувати за допомогою кардіографа.   </a:t>
            </a:r>
            <a:endParaRPr lang="uk-UA" sz="2200" cap="none" dirty="0" smtClean="0">
              <a:latin typeface="Arial" charset="0"/>
            </a:endParaRPr>
          </a:p>
        </p:txBody>
      </p:sp>
      <p:sp>
        <p:nvSpPr>
          <p:cNvPr id="21507" name="AutoShape 5" descr="Картинки по запросу положення серця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536161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Тони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серця</a:t>
            </a: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 smtClean="0">
                <a:latin typeface="Arial" charset="0"/>
              </a:rPr>
              <a:t>це  </a:t>
            </a:r>
            <a:r>
              <a:rPr lang="uk-UA" sz="2100" cap="none" dirty="0">
                <a:latin typeface="Arial" charset="0"/>
              </a:rPr>
              <a:t>звукові  прояви  роботи  серця. 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Їх  </a:t>
            </a:r>
            <a:r>
              <a:rPr lang="uk-UA" sz="2100" cap="none" dirty="0">
                <a:latin typeface="Arial" charset="0"/>
              </a:rPr>
              <a:t>можна  прослухати  за  допомогою  фонендоскопа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або </a:t>
            </a:r>
            <a:r>
              <a:rPr lang="uk-UA" sz="2100" cap="none" dirty="0">
                <a:latin typeface="Arial" charset="0"/>
              </a:rPr>
              <a:t>записати за допомогою </a:t>
            </a:r>
            <a:r>
              <a:rPr lang="uk-UA" sz="2100" cap="none" dirty="0" smtClean="0">
                <a:latin typeface="Arial" charset="0"/>
              </a:rPr>
              <a:t>фонокардіографа.                                                                           Існує </a:t>
            </a:r>
            <a:r>
              <a:rPr lang="uk-UA" sz="2100" cap="none" dirty="0">
                <a:latin typeface="Arial" charset="0"/>
              </a:rPr>
              <a:t>4 тони </a:t>
            </a:r>
            <a:r>
              <a:rPr lang="uk-UA" sz="2100" cap="none" dirty="0" smtClean="0">
                <a:latin typeface="Arial" charset="0"/>
              </a:rPr>
              <a:t>серця:                                                                                                                                      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І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тон</a:t>
            </a:r>
            <a:r>
              <a:rPr lang="uk-UA" sz="2100" cap="none" dirty="0">
                <a:latin typeface="Arial" charset="0"/>
              </a:rPr>
              <a:t> – систолічний. Довгий, протяжний, глухий.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Виникає </a:t>
            </a:r>
            <a:r>
              <a:rPr lang="uk-UA" sz="2100" cap="none" dirty="0">
                <a:latin typeface="Arial" charset="0"/>
              </a:rPr>
              <a:t>внаслідок закриття стулкових клапанів,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напруження </a:t>
            </a:r>
            <a:r>
              <a:rPr lang="uk-UA" sz="2100" cap="none" dirty="0">
                <a:latin typeface="Arial" charset="0"/>
              </a:rPr>
              <a:t>мускулатури шлуночків і напруги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сухожильних </a:t>
            </a:r>
            <a:r>
              <a:rPr lang="uk-UA" sz="2100" cap="none" dirty="0" smtClean="0">
                <a:latin typeface="Arial" charset="0"/>
              </a:rPr>
              <a:t>ниток, </a:t>
            </a:r>
            <a:r>
              <a:rPr lang="uk-UA" sz="2100" cap="none" dirty="0">
                <a:latin typeface="Arial" charset="0"/>
              </a:rPr>
              <a:t>а також турбулентності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в </a:t>
            </a:r>
            <a:r>
              <a:rPr lang="uk-UA" sz="2100" cap="none" dirty="0">
                <a:latin typeface="Arial" charset="0"/>
              </a:rPr>
              <a:t>початкових </a:t>
            </a:r>
            <a:r>
              <a:rPr lang="uk-UA" sz="2100" cap="none" dirty="0" smtClean="0">
                <a:latin typeface="Arial" charset="0"/>
              </a:rPr>
              <a:t>сегментах </a:t>
            </a:r>
            <a:r>
              <a:rPr lang="uk-UA" sz="2100" cap="none" dirty="0">
                <a:latin typeface="Arial" charset="0"/>
              </a:rPr>
              <a:t>аорти й легеневого </a:t>
            </a:r>
            <a:r>
              <a:rPr lang="uk-UA" sz="2100" cap="none" dirty="0" smtClean="0">
                <a:latin typeface="Arial" charset="0"/>
              </a:rPr>
              <a:t>стовбура.                                                                                    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ІІ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тон </a:t>
            </a:r>
            <a:r>
              <a:rPr lang="uk-UA" sz="2100" cap="none" dirty="0">
                <a:latin typeface="Arial" charset="0"/>
              </a:rPr>
              <a:t>– діастолічний. Короткий і дзвінкий.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Виникає </a:t>
            </a:r>
            <a:r>
              <a:rPr lang="uk-UA" sz="2100" cap="none" dirty="0">
                <a:latin typeface="Arial" charset="0"/>
              </a:rPr>
              <a:t>при закритті півмісяцевих клапанів аорти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й легеневого стовбура. Перші </a:t>
            </a:r>
            <a:r>
              <a:rPr lang="uk-UA" sz="2100" cap="none" dirty="0">
                <a:latin typeface="Arial" charset="0"/>
              </a:rPr>
              <a:t>два тони можна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прослухати за допомогою фонендоскопа.                                                                                                                                    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ІІІ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тон </a:t>
            </a:r>
            <a:r>
              <a:rPr lang="uk-UA" sz="2100" cap="none" dirty="0">
                <a:latin typeface="Arial" charset="0"/>
              </a:rPr>
              <a:t>– утворюється внаслідок коливання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стінок </a:t>
            </a:r>
            <a:r>
              <a:rPr lang="uk-UA" sz="2100" cap="none" dirty="0">
                <a:latin typeface="Arial" charset="0"/>
              </a:rPr>
              <a:t>шлуночків під час їх швидкого наповнення </a:t>
            </a:r>
            <a:r>
              <a:rPr lang="uk-UA" sz="2100" cap="none" dirty="0" smtClean="0">
                <a:latin typeface="Arial" charset="0"/>
              </a:rPr>
              <a:t>кров’ю.                                                                          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І</a:t>
            </a:r>
            <a:r>
              <a:rPr lang="en-US" sz="2100" b="1" cap="none" dirty="0">
                <a:solidFill>
                  <a:srgbClr val="FF0000"/>
                </a:solidFill>
                <a:latin typeface="Arial" charset="0"/>
              </a:rPr>
              <a:t>V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тон </a:t>
            </a:r>
            <a:r>
              <a:rPr lang="uk-UA" sz="2100" cap="none" dirty="0">
                <a:latin typeface="Arial" charset="0"/>
              </a:rPr>
              <a:t>- утворюється внаслідок коливання стінок шлуночків, </a:t>
            </a:r>
            <a:r>
              <a:rPr lang="uk-UA" sz="2100" cap="none" dirty="0" smtClean="0">
                <a:latin typeface="Arial" charset="0"/>
              </a:rPr>
              <a:t>                                            зумовлених </a:t>
            </a:r>
            <a:r>
              <a:rPr lang="uk-UA" sz="2100" cap="none" dirty="0">
                <a:latin typeface="Arial" charset="0"/>
              </a:rPr>
              <a:t>переходом крові під час </a:t>
            </a:r>
            <a:r>
              <a:rPr lang="uk-UA" sz="2100" cap="none" dirty="0" smtClean="0">
                <a:latin typeface="Arial" charset="0"/>
              </a:rPr>
              <a:t>систоли </a:t>
            </a:r>
            <a:r>
              <a:rPr lang="uk-UA" sz="2100" cap="none" dirty="0">
                <a:latin typeface="Arial" charset="0"/>
              </a:rPr>
              <a:t>передсердь.</a:t>
            </a:r>
          </a:p>
          <a:p>
            <a:pPr>
              <a:buNone/>
            </a:pPr>
            <a:endParaRPr lang="uk-UA" sz="2100" cap="none" dirty="0" smtClean="0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82" y="379412"/>
            <a:ext cx="34290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2493" y="3062117"/>
            <a:ext cx="3334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Верхівковий</a:t>
            </a:r>
            <a:r>
              <a:rPr lang="ru-RU" b="1" dirty="0"/>
              <a:t> </a:t>
            </a:r>
            <a:r>
              <a:rPr lang="ru-RU" b="1" dirty="0" err="1"/>
              <a:t>поштовх</a:t>
            </a:r>
            <a:r>
              <a:rPr lang="ru-RU" b="1" dirty="0"/>
              <a:t> </a:t>
            </a:r>
            <a:endParaRPr lang="" b="1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69" y="3589609"/>
            <a:ext cx="3261513" cy="22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17785" y="5993525"/>
            <a:ext cx="30064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Проекція</a:t>
            </a:r>
            <a:r>
              <a:rPr lang="ru-RU" b="1" dirty="0" smtClean="0"/>
              <a:t> </a:t>
            </a:r>
            <a:r>
              <a:rPr lang="ru-RU" b="1" dirty="0" err="1" smtClean="0"/>
              <a:t>тонів</a:t>
            </a:r>
            <a:r>
              <a:rPr lang="ru-RU" b="1" dirty="0" smtClean="0"/>
              <a:t> </a:t>
            </a:r>
            <a:r>
              <a:rPr lang="ru-RU" b="1" dirty="0" err="1" smtClean="0"/>
              <a:t>серця</a:t>
            </a:r>
            <a:endParaRPr lang="" b="1"/>
          </a:p>
        </p:txBody>
      </p:sp>
    </p:spTree>
    <p:extLst>
      <p:ext uri="{BB962C8B-B14F-4D97-AF65-F5344CB8AC3E}">
        <p14:creationId xmlns:p14="http://schemas.microsoft.com/office/powerpoint/2010/main" val="39016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144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r>
              <a:rPr lang="ru-RU" sz="2400" b="1" cap="none" dirty="0" err="1" smtClean="0">
                <a:solidFill>
                  <a:srgbClr val="FF0000"/>
                </a:solidFill>
                <a:latin typeface="Arial" charset="0"/>
              </a:rPr>
              <a:t>Електрокардіографія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>
                <a:latin typeface="Arial" charset="0"/>
              </a:rPr>
              <a:t>– </a:t>
            </a:r>
            <a:r>
              <a:rPr lang="ru-RU" sz="2400" cap="none" dirty="0" err="1">
                <a:latin typeface="Arial" charset="0"/>
              </a:rPr>
              <a:t>з</a:t>
            </a:r>
            <a:r>
              <a:rPr lang="ru-RU" sz="2400" cap="none" dirty="0" err="1" smtClean="0">
                <a:latin typeface="Arial" charset="0"/>
              </a:rPr>
              <a:t>апис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електричної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активності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серця</a:t>
            </a:r>
            <a:r>
              <a:rPr lang="ru-RU" sz="2400" cap="none" dirty="0">
                <a:latin typeface="Arial" charset="0"/>
              </a:rPr>
              <a:t>, </a:t>
            </a:r>
            <a:r>
              <a:rPr lang="ru-RU" sz="2400" cap="none" dirty="0" err="1">
                <a:latin typeface="Arial" charset="0"/>
              </a:rPr>
              <a:t>зареєстрований</a:t>
            </a:r>
            <a:r>
              <a:rPr lang="ru-RU" sz="2400" cap="none" dirty="0">
                <a:latin typeface="Arial" charset="0"/>
              </a:rPr>
              <a:t> за </a:t>
            </a:r>
            <a:r>
              <a:rPr lang="ru-RU" sz="2400" cap="none" dirty="0" err="1" smtClean="0">
                <a:latin typeface="Arial" charset="0"/>
              </a:rPr>
              <a:t>допомогою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електрокардіографа</a:t>
            </a:r>
            <a:r>
              <a:rPr lang="ru-RU" sz="2400" cap="none" dirty="0" smtClean="0">
                <a:latin typeface="Arial" charset="0"/>
              </a:rPr>
              <a:t>.</a:t>
            </a:r>
          </a:p>
          <a:p>
            <a:pPr>
              <a:buNone/>
            </a:pPr>
            <a:r>
              <a:rPr lang="ru-RU" sz="2400" cap="none" dirty="0" smtClean="0">
                <a:latin typeface="Arial" charset="0"/>
              </a:rPr>
              <a:t>  При </a:t>
            </a:r>
            <a:r>
              <a:rPr lang="ru-RU" sz="2400" cap="none" dirty="0" err="1">
                <a:latin typeface="Arial" charset="0"/>
              </a:rPr>
              <a:t>збудженні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серця</a:t>
            </a:r>
            <a:r>
              <a:rPr lang="ru-RU" sz="2400" cap="none" dirty="0">
                <a:latin typeface="Arial" charset="0"/>
              </a:rPr>
              <a:t> в </a:t>
            </a:r>
            <a:r>
              <a:rPr lang="ru-RU" sz="2400" cap="none" dirty="0" err="1">
                <a:latin typeface="Arial" charset="0"/>
              </a:rPr>
              <a:t>ньому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виникає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різниця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потенціалів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між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збудженими</a:t>
            </a:r>
            <a:r>
              <a:rPr lang="ru-RU" sz="2400" cap="none" dirty="0">
                <a:latin typeface="Arial" charset="0"/>
              </a:rPr>
              <a:t> (на </a:t>
            </a:r>
            <a:r>
              <a:rPr lang="ru-RU" sz="2400" cap="none" dirty="0" err="1">
                <a:latin typeface="Arial" charset="0"/>
              </a:rPr>
              <a:t>поверхні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мають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негативний</a:t>
            </a:r>
            <a:r>
              <a:rPr lang="ru-RU" sz="2400" cap="none" dirty="0" smtClean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потенціал</a:t>
            </a:r>
            <a:r>
              <a:rPr lang="ru-RU" sz="2400" cap="none" dirty="0">
                <a:latin typeface="Arial" charset="0"/>
              </a:rPr>
              <a:t>)  й  </a:t>
            </a:r>
            <a:r>
              <a:rPr lang="ru-RU" sz="2400" cap="none" dirty="0" err="1" smtClean="0">
                <a:latin typeface="Arial" charset="0"/>
              </a:rPr>
              <a:t>незбудженими</a:t>
            </a:r>
            <a:r>
              <a:rPr lang="ru-RU" sz="2400" cap="none" dirty="0" smtClean="0">
                <a:latin typeface="Arial" charset="0"/>
              </a:rPr>
              <a:t>  </a:t>
            </a:r>
            <a:r>
              <a:rPr lang="ru-RU" sz="2400" cap="none" dirty="0">
                <a:latin typeface="Arial" charset="0"/>
              </a:rPr>
              <a:t>(на  </a:t>
            </a:r>
            <a:r>
              <a:rPr lang="ru-RU" sz="2400" cap="none" dirty="0" err="1">
                <a:latin typeface="Arial" charset="0"/>
              </a:rPr>
              <a:t>поверхні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мають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позитивний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потенціал</a:t>
            </a:r>
            <a:r>
              <a:rPr lang="ru-RU" sz="2400" cap="none" dirty="0">
                <a:latin typeface="Arial" charset="0"/>
              </a:rPr>
              <a:t>)  </a:t>
            </a:r>
            <a:r>
              <a:rPr lang="ru-RU" sz="2400" cap="none" dirty="0" err="1">
                <a:latin typeface="Arial" charset="0"/>
              </a:rPr>
              <a:t>ділянками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міокарда</a:t>
            </a:r>
            <a:r>
              <a:rPr lang="ru-RU" sz="2400" cap="none" dirty="0">
                <a:latin typeface="Arial" charset="0"/>
              </a:rPr>
              <a:t>.  </a:t>
            </a:r>
            <a:r>
              <a:rPr lang="ru-RU" sz="2400" cap="none" dirty="0" err="1">
                <a:latin typeface="Arial" charset="0"/>
              </a:rPr>
              <a:t>Така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різниця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потенціалів</a:t>
            </a:r>
            <a:r>
              <a:rPr lang="ru-RU" sz="2400" cap="none" dirty="0">
                <a:latin typeface="Arial" charset="0"/>
              </a:rPr>
              <a:t>,  </a:t>
            </a:r>
            <a:r>
              <a:rPr lang="ru-RU" sz="2400" cap="none" dirty="0" err="1">
                <a:latin typeface="Arial" charset="0"/>
              </a:rPr>
              <a:t>може</a:t>
            </a:r>
            <a:r>
              <a:rPr lang="ru-RU" sz="2400" cap="none" dirty="0">
                <a:latin typeface="Arial" charset="0"/>
              </a:rPr>
              <a:t>  бути  </a:t>
            </a:r>
            <a:r>
              <a:rPr lang="ru-RU" sz="2400" cap="none" dirty="0" err="1">
                <a:latin typeface="Arial" charset="0"/>
              </a:rPr>
              <a:t>зареєстрована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smtClean="0">
                <a:latin typeface="Arial" charset="0"/>
              </a:rPr>
              <a:t>            за  </a:t>
            </a:r>
            <a:r>
              <a:rPr lang="ru-RU" sz="2400" cap="none" dirty="0" err="1">
                <a:latin typeface="Arial" charset="0"/>
              </a:rPr>
              <a:t>допомогою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b="1" i="1" cap="none" dirty="0" err="1">
                <a:solidFill>
                  <a:srgbClr val="C00000"/>
                </a:solidFill>
                <a:latin typeface="Arial" charset="0"/>
              </a:rPr>
              <a:t>електрокардіографа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smtClean="0">
                <a:latin typeface="Arial" charset="0"/>
              </a:rPr>
              <a:t>– </a:t>
            </a:r>
            <a:r>
              <a:rPr lang="ru-RU" sz="2400" cap="none" dirty="0" err="1" smtClean="0">
                <a:latin typeface="Arial" charset="0"/>
              </a:rPr>
              <a:t>приладу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smtClean="0">
                <a:latin typeface="Arial" charset="0"/>
              </a:rPr>
              <a:t>для  </a:t>
            </a:r>
            <a:r>
              <a:rPr lang="ru-RU" sz="2400" cap="none" dirty="0" err="1">
                <a:latin typeface="Arial" charset="0"/>
              </a:rPr>
              <a:t>запису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біострумів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серця</a:t>
            </a:r>
            <a:r>
              <a:rPr lang="ru-RU" sz="2400" cap="none" dirty="0" smtClean="0">
                <a:latin typeface="Arial" charset="0"/>
              </a:rPr>
              <a:t>.                   </a:t>
            </a:r>
            <a:r>
              <a:rPr lang="ru-RU" sz="2400" cap="none" dirty="0" err="1" smtClean="0">
                <a:latin typeface="Arial" charset="0"/>
              </a:rPr>
              <a:t>Тіло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людини</a:t>
            </a:r>
            <a:r>
              <a:rPr lang="ru-RU" sz="2400" cap="none" dirty="0">
                <a:latin typeface="Arial" charset="0"/>
              </a:rPr>
              <a:t> є </a:t>
            </a:r>
            <a:r>
              <a:rPr lang="ru-RU" sz="2400" cap="none" dirty="0" err="1">
                <a:latin typeface="Arial" charset="0"/>
              </a:rPr>
              <a:t>добрим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провідником</a:t>
            </a:r>
            <a:r>
              <a:rPr lang="ru-RU" sz="2400" cap="none" dirty="0">
                <a:latin typeface="Arial" charset="0"/>
              </a:rPr>
              <a:t> струму, тому </a:t>
            </a:r>
            <a:r>
              <a:rPr lang="ru-RU" sz="2400" cap="none" dirty="0" err="1">
                <a:latin typeface="Arial" charset="0"/>
              </a:rPr>
              <a:t>біопотенціали</a:t>
            </a:r>
            <a:r>
              <a:rPr lang="ru-RU" sz="2400" cap="none" dirty="0">
                <a:latin typeface="Arial" charset="0"/>
              </a:rPr>
              <a:t>, </a:t>
            </a:r>
            <a:r>
              <a:rPr lang="ru-RU" sz="2400" cap="none" dirty="0" err="1">
                <a:latin typeface="Arial" charset="0"/>
              </a:rPr>
              <a:t>які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виникають</a:t>
            </a:r>
            <a:r>
              <a:rPr lang="ru-RU" sz="2400" cap="none" dirty="0">
                <a:latin typeface="Arial" charset="0"/>
              </a:rPr>
              <a:t> в </a:t>
            </a:r>
            <a:r>
              <a:rPr lang="ru-RU" sz="2400" cap="none" dirty="0" err="1">
                <a:latin typeface="Arial" charset="0"/>
              </a:rPr>
              <a:t>серці</a:t>
            </a:r>
            <a:r>
              <a:rPr lang="ru-RU" sz="2400" cap="none" dirty="0">
                <a:latin typeface="Arial" charset="0"/>
              </a:rPr>
              <a:t>, </a:t>
            </a:r>
            <a:r>
              <a:rPr lang="ru-RU" sz="2400" cap="none" dirty="0" err="1">
                <a:latin typeface="Arial" charset="0"/>
              </a:rPr>
              <a:t>можна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зареєструвати</a:t>
            </a:r>
            <a:r>
              <a:rPr lang="ru-RU" sz="2400" cap="none" dirty="0">
                <a:latin typeface="Arial" charset="0"/>
              </a:rPr>
              <a:t> на </a:t>
            </a:r>
            <a:r>
              <a:rPr lang="ru-RU" sz="2400" cap="none" dirty="0" err="1">
                <a:latin typeface="Arial" charset="0"/>
              </a:rPr>
              <a:t>поверхні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тіла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людини</a:t>
            </a:r>
            <a:r>
              <a:rPr lang="ru-RU" sz="2400" cap="none" dirty="0">
                <a:latin typeface="Arial" charset="0"/>
              </a:rPr>
              <a:t>. </a:t>
            </a:r>
            <a:endParaRPr lang="ru-RU" sz="2400" cap="none" dirty="0" smtClean="0">
              <a:latin typeface="Arial" charset="0"/>
            </a:endParaRPr>
          </a:p>
          <a:p>
            <a:pPr>
              <a:buNone/>
            </a:pP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smtClean="0">
                <a:latin typeface="Arial" charset="0"/>
              </a:rPr>
              <a:t>  </a:t>
            </a:r>
            <a:r>
              <a:rPr lang="ru-RU" sz="2400" cap="none" dirty="0" err="1" smtClean="0">
                <a:latin typeface="Arial" charset="0"/>
              </a:rPr>
              <a:t>Біопотенціали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серця</a:t>
            </a:r>
            <a:r>
              <a:rPr lang="ru-RU" sz="2400" cap="none" dirty="0">
                <a:latin typeface="Arial" charset="0"/>
              </a:rPr>
              <a:t>, </a:t>
            </a:r>
            <a:r>
              <a:rPr lang="ru-RU" sz="2400" cap="none" dirty="0" err="1">
                <a:latin typeface="Arial" charset="0"/>
              </a:rPr>
              <a:t>записані</a:t>
            </a:r>
            <a:r>
              <a:rPr lang="ru-RU" sz="2400" cap="none" dirty="0">
                <a:latin typeface="Arial" charset="0"/>
              </a:rPr>
              <a:t> за </a:t>
            </a:r>
            <a:r>
              <a:rPr lang="ru-RU" sz="2400" cap="none" dirty="0" err="1">
                <a:latin typeface="Arial" charset="0"/>
              </a:rPr>
              <a:t>допомогою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електрокардіографа</a:t>
            </a:r>
            <a:r>
              <a:rPr lang="ru-RU" sz="2400" cap="none" dirty="0">
                <a:latin typeface="Arial" charset="0"/>
              </a:rPr>
              <a:t>, </a:t>
            </a:r>
            <a:r>
              <a:rPr lang="ru-RU" sz="2400" cap="none" dirty="0" err="1">
                <a:latin typeface="Arial" charset="0"/>
              </a:rPr>
              <a:t>називаються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b="1" cap="none" dirty="0" err="1" smtClean="0">
                <a:solidFill>
                  <a:srgbClr val="FF0000"/>
                </a:solidFill>
                <a:latin typeface="Arial" charset="0"/>
              </a:rPr>
              <a:t>електрокардіограмою</a:t>
            </a:r>
            <a:r>
              <a:rPr lang="ru-RU" sz="2400" b="1" cap="none" dirty="0">
                <a:solidFill>
                  <a:srgbClr val="FF0000"/>
                </a:solidFill>
                <a:latin typeface="Arial" charset="0"/>
              </a:rPr>
              <a:t> (ЕКГ)</a:t>
            </a:r>
            <a:r>
              <a:rPr lang="ru-RU" sz="2400" cap="none" dirty="0" smtClean="0">
                <a:latin typeface="Arial" charset="0"/>
              </a:rPr>
              <a:t>. </a:t>
            </a:r>
            <a:r>
              <a:rPr lang="ru-RU" sz="2400" cap="none" dirty="0" err="1">
                <a:latin typeface="Arial" charset="0"/>
              </a:rPr>
              <a:t>Електрокардіограма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smtClean="0">
                <a:latin typeface="Arial" charset="0"/>
              </a:rPr>
              <a:t>– </a:t>
            </a:r>
            <a:r>
              <a:rPr lang="ru-RU" sz="2400" cap="none" dirty="0" err="1" smtClean="0">
                <a:latin typeface="Arial" charset="0"/>
              </a:rPr>
              <a:t>це</a:t>
            </a:r>
            <a:r>
              <a:rPr lang="ru-RU" sz="2400" cap="none" dirty="0" smtClean="0">
                <a:latin typeface="Arial" charset="0"/>
              </a:rPr>
              <a:t> крива</a:t>
            </a:r>
            <a:r>
              <a:rPr lang="ru-RU" sz="2400" cap="none" dirty="0">
                <a:latin typeface="Arial" charset="0"/>
              </a:rPr>
              <a:t>, </a:t>
            </a:r>
            <a:r>
              <a:rPr lang="ru-RU" sz="2400" cap="none" dirty="0" err="1">
                <a:latin typeface="Arial" charset="0"/>
              </a:rPr>
              <a:t>що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відображає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процес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виникнення</a:t>
            </a:r>
            <a:r>
              <a:rPr lang="ru-RU" sz="2400" cap="none" dirty="0" smtClean="0">
                <a:latin typeface="Arial" charset="0"/>
              </a:rPr>
              <a:t>, </a:t>
            </a:r>
            <a:r>
              <a:rPr lang="ru-RU" sz="2400" cap="none" dirty="0" err="1" smtClean="0">
                <a:latin typeface="Arial" charset="0"/>
              </a:rPr>
              <a:t>поширення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>
                <a:latin typeface="Arial" charset="0"/>
              </a:rPr>
              <a:t>та </a:t>
            </a:r>
            <a:r>
              <a:rPr lang="ru-RU" sz="2400" cap="none" dirty="0" err="1">
                <a:latin typeface="Arial" charset="0"/>
              </a:rPr>
              <a:t>зникнення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збудження</a:t>
            </a:r>
            <a:r>
              <a:rPr lang="ru-RU" sz="2400" cap="none" dirty="0">
                <a:latin typeface="Arial" charset="0"/>
              </a:rPr>
              <a:t> у </a:t>
            </a:r>
            <a:r>
              <a:rPr lang="ru-RU" sz="2400" cap="none" dirty="0" err="1">
                <a:latin typeface="Arial" charset="0"/>
              </a:rPr>
              <a:t>різних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відділах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серця</a:t>
            </a:r>
            <a:r>
              <a:rPr lang="ru-RU" sz="2400" cap="none" dirty="0" smtClean="0">
                <a:latin typeface="Arial" charset="0"/>
              </a:rPr>
              <a:t>. </a:t>
            </a:r>
            <a:endParaRPr lang="ru-RU" sz="2400" cap="none" dirty="0">
              <a:latin typeface="Arial" charset="0"/>
            </a:endParaRPr>
          </a:p>
          <a:p>
            <a:pPr>
              <a:buNone/>
            </a:pPr>
            <a:r>
              <a:rPr lang="ru-RU" sz="2400" cap="none" dirty="0" smtClean="0">
                <a:latin typeface="Arial" charset="0"/>
              </a:rPr>
              <a:t>  Для </a:t>
            </a:r>
            <a:r>
              <a:rPr lang="ru-RU" sz="2400" cap="none" dirty="0" err="1">
                <a:latin typeface="Arial" charset="0"/>
              </a:rPr>
              <a:t>реєстрації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біострумів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серця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користуються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стандартними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відведеннями</a:t>
            </a:r>
            <a:r>
              <a:rPr lang="ru-RU" sz="2400" cap="none" dirty="0">
                <a:latin typeface="Arial" charset="0"/>
              </a:rPr>
              <a:t>, при </a:t>
            </a:r>
            <a:r>
              <a:rPr lang="ru-RU" sz="2400" cap="none" dirty="0" err="1">
                <a:latin typeface="Arial" charset="0"/>
              </a:rPr>
              <a:t>яких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реєструючі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електроди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розташовуються</a:t>
            </a:r>
            <a:r>
              <a:rPr lang="ru-RU" sz="2400" cap="none" dirty="0">
                <a:latin typeface="Arial" charset="0"/>
              </a:rPr>
              <a:t>:</a:t>
            </a:r>
          </a:p>
          <a:p>
            <a:pPr>
              <a:buNone/>
            </a:pPr>
            <a:r>
              <a:rPr lang="ru-RU" sz="2400" cap="none" dirty="0" smtClean="0">
                <a:latin typeface="Arial" charset="0"/>
              </a:rPr>
              <a:t>   </a:t>
            </a:r>
            <a:r>
              <a:rPr lang="ru-RU" sz="2400" b="1" cap="none" dirty="0" smtClean="0">
                <a:solidFill>
                  <a:srgbClr val="7030A0"/>
                </a:solidFill>
                <a:latin typeface="Arial" charset="0"/>
              </a:rPr>
              <a:t>І </a:t>
            </a:r>
            <a:r>
              <a:rPr lang="ru-RU" sz="2400" b="1" cap="none" dirty="0" err="1">
                <a:solidFill>
                  <a:srgbClr val="7030A0"/>
                </a:solidFill>
                <a:latin typeface="Arial" charset="0"/>
              </a:rPr>
              <a:t>відведення</a:t>
            </a:r>
            <a:r>
              <a:rPr lang="ru-RU" sz="2400" cap="none" dirty="0">
                <a:latin typeface="Arial" charset="0"/>
              </a:rPr>
              <a:t>: права рука й </a:t>
            </a:r>
            <a:r>
              <a:rPr lang="ru-RU" sz="2400" cap="none" dirty="0" err="1">
                <a:latin typeface="Arial" charset="0"/>
              </a:rPr>
              <a:t>ліва</a:t>
            </a:r>
            <a:r>
              <a:rPr lang="ru-RU" sz="2400" cap="none" dirty="0">
                <a:latin typeface="Arial" charset="0"/>
              </a:rPr>
              <a:t> рука; </a:t>
            </a:r>
            <a:r>
              <a:rPr lang="ru-RU" sz="2400" cap="none" dirty="0" smtClean="0">
                <a:latin typeface="Arial" charset="0"/>
              </a:rPr>
              <a:t>                                                                                                           </a:t>
            </a:r>
            <a:r>
              <a:rPr lang="ru-RU" sz="2400" b="1" cap="none" dirty="0" smtClean="0">
                <a:solidFill>
                  <a:srgbClr val="7030A0"/>
                </a:solidFill>
                <a:latin typeface="Arial" charset="0"/>
              </a:rPr>
              <a:t>ІІ </a:t>
            </a:r>
            <a:r>
              <a:rPr lang="ru-RU" sz="2400" b="1" cap="none" dirty="0" err="1">
                <a:solidFill>
                  <a:srgbClr val="7030A0"/>
                </a:solidFill>
                <a:latin typeface="Arial" charset="0"/>
              </a:rPr>
              <a:t>відведення</a:t>
            </a:r>
            <a:r>
              <a:rPr lang="ru-RU" sz="2400" cap="none" dirty="0">
                <a:latin typeface="Arial" charset="0"/>
              </a:rPr>
              <a:t>: права рука й </a:t>
            </a:r>
            <a:r>
              <a:rPr lang="ru-RU" sz="2400" cap="none" dirty="0" err="1">
                <a:latin typeface="Arial" charset="0"/>
              </a:rPr>
              <a:t>ліва</a:t>
            </a:r>
            <a:r>
              <a:rPr lang="ru-RU" sz="2400" cap="none" dirty="0">
                <a:latin typeface="Arial" charset="0"/>
              </a:rPr>
              <a:t> нога; </a:t>
            </a:r>
            <a:r>
              <a:rPr lang="ru-RU" sz="2400" cap="none" dirty="0" smtClean="0">
                <a:latin typeface="Arial" charset="0"/>
              </a:rPr>
              <a:t>                                                                                               </a:t>
            </a:r>
            <a:r>
              <a:rPr lang="ru-RU" sz="2400" b="1" cap="none" dirty="0" smtClean="0">
                <a:solidFill>
                  <a:srgbClr val="7030A0"/>
                </a:solidFill>
                <a:latin typeface="Arial" charset="0"/>
              </a:rPr>
              <a:t>ІІІ </a:t>
            </a:r>
            <a:r>
              <a:rPr lang="ru-RU" sz="2400" b="1" cap="none" dirty="0" err="1">
                <a:solidFill>
                  <a:srgbClr val="7030A0"/>
                </a:solidFill>
                <a:latin typeface="Arial" charset="0"/>
              </a:rPr>
              <a:t>відведення</a:t>
            </a:r>
            <a:r>
              <a:rPr lang="ru-RU" sz="2400" cap="none" dirty="0">
                <a:latin typeface="Arial" charset="0"/>
              </a:rPr>
              <a:t>: </a:t>
            </a:r>
            <a:r>
              <a:rPr lang="ru-RU" sz="2400" cap="none" dirty="0" err="1">
                <a:latin typeface="Arial" charset="0"/>
              </a:rPr>
              <a:t>ліва</a:t>
            </a:r>
            <a:r>
              <a:rPr lang="ru-RU" sz="2400" cap="none" dirty="0">
                <a:latin typeface="Arial" charset="0"/>
              </a:rPr>
              <a:t> рука й </a:t>
            </a:r>
            <a:r>
              <a:rPr lang="ru-RU" sz="2400" cap="none" dirty="0" err="1">
                <a:latin typeface="Arial" charset="0"/>
              </a:rPr>
              <a:t>ліва</a:t>
            </a:r>
            <a:r>
              <a:rPr lang="ru-RU" sz="2400" cap="none" dirty="0">
                <a:latin typeface="Arial" charset="0"/>
              </a:rPr>
              <a:t> нога.</a:t>
            </a:r>
          </a:p>
          <a:p>
            <a:pPr>
              <a:buNone/>
            </a:pPr>
            <a:endParaRPr lang="ru-RU" sz="2400" cap="none" dirty="0" smtClean="0">
              <a:latin typeface="Arial" charset="0"/>
            </a:endParaRPr>
          </a:p>
          <a:p>
            <a:pPr>
              <a:buNone/>
            </a:pPr>
            <a:endParaRPr lang="ru-RU" sz="2400" cap="none" dirty="0" smtClean="0">
              <a:latin typeface="Arial" charset="0"/>
            </a:endParaRPr>
          </a:p>
          <a:p>
            <a:pPr>
              <a:buNone/>
            </a:pPr>
            <a:endParaRPr lang="uk-UA" sz="2400" cap="non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endParaRPr lang="ru-RU" sz="2400" cap="none" dirty="0" smtClean="0">
              <a:latin typeface="Arial" charset="0"/>
            </a:endParaRPr>
          </a:p>
          <a:p>
            <a:pPr>
              <a:buNone/>
            </a:pPr>
            <a:endParaRPr lang="uk-UA" sz="2400" cap="none" dirty="0" smtClean="0"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1" y="501009"/>
            <a:ext cx="5258008" cy="54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5026" y="1033670"/>
            <a:ext cx="4479235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/>
              <a:t>Електрокардіографія</a:t>
            </a:r>
            <a:r>
              <a:rPr lang="ru-RU" b="1" dirty="0"/>
              <a:t> (</a:t>
            </a:r>
            <a:r>
              <a:rPr lang="ru-RU" b="1" dirty="0" err="1"/>
              <a:t>класичні</a:t>
            </a:r>
            <a:r>
              <a:rPr lang="ru-RU" b="1" dirty="0"/>
              <a:t> </a:t>
            </a:r>
            <a:r>
              <a:rPr lang="ru-RU" b="1" dirty="0" err="1"/>
              <a:t>біполярні</a:t>
            </a:r>
            <a:r>
              <a:rPr lang="ru-RU" b="1" dirty="0"/>
              <a:t> </a:t>
            </a:r>
            <a:r>
              <a:rPr lang="ru-RU" b="1" dirty="0" err="1"/>
              <a:t>відведення</a:t>
            </a:r>
            <a:r>
              <a:rPr lang="ru-RU" b="1" dirty="0"/>
              <a:t>):</a:t>
            </a:r>
            <a:r>
              <a:rPr lang="ru-RU" dirty="0"/>
              <a:t> </a:t>
            </a:r>
            <a:r>
              <a:rPr lang="ru-RU" dirty="0" smtClean="0"/>
              <a:t>                                              А </a:t>
            </a:r>
            <a:r>
              <a:rPr lang="ru-RU" dirty="0"/>
              <a:t>- </a:t>
            </a:r>
            <a:r>
              <a:rPr lang="ru-RU" dirty="0" err="1"/>
              <a:t>поширення</a:t>
            </a:r>
            <a:r>
              <a:rPr lang="ru-RU" dirty="0"/>
              <a:t> по </a:t>
            </a:r>
            <a:r>
              <a:rPr lang="ru-RU" dirty="0" err="1"/>
              <a:t>тілу</a:t>
            </a:r>
            <a:r>
              <a:rPr lang="ru-RU" dirty="0"/>
              <a:t> </a:t>
            </a:r>
            <a:r>
              <a:rPr lang="ru-RU" dirty="0" err="1"/>
              <a:t>силових</a:t>
            </a:r>
            <a:r>
              <a:rPr lang="ru-RU" dirty="0"/>
              <a:t> </a:t>
            </a:r>
            <a:r>
              <a:rPr lang="ru-RU" dirty="0" err="1"/>
              <a:t>ліній</a:t>
            </a:r>
            <a:r>
              <a:rPr lang="ru-RU" dirty="0"/>
              <a:t> </a:t>
            </a:r>
            <a:r>
              <a:rPr lang="ru-RU" dirty="0" err="1"/>
              <a:t>біострумів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; </a:t>
            </a:r>
            <a:r>
              <a:rPr lang="ru-RU" dirty="0" smtClean="0"/>
              <a:t>                                                       Б </a:t>
            </a:r>
            <a:r>
              <a:rPr lang="ru-RU" dirty="0"/>
              <a:t>- схема,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пояснює</a:t>
            </a:r>
            <a:r>
              <a:rPr lang="ru-RU" dirty="0"/>
              <a:t> </a:t>
            </a:r>
            <a:r>
              <a:rPr lang="ru-RU" dirty="0" err="1"/>
              <a:t>різнуамплітуду</a:t>
            </a:r>
            <a:r>
              <a:rPr lang="ru-RU" dirty="0"/>
              <a:t> </a:t>
            </a:r>
            <a:r>
              <a:rPr lang="ru-RU" dirty="0" err="1"/>
              <a:t>зубця</a:t>
            </a:r>
            <a:r>
              <a:rPr lang="ru-RU" dirty="0"/>
              <a:t> </a:t>
            </a:r>
            <a:r>
              <a:rPr lang="en-US" dirty="0"/>
              <a:t>R </a:t>
            </a:r>
            <a:r>
              <a:rPr lang="ru-RU" dirty="0"/>
              <a:t>в ЕКГ (</a:t>
            </a:r>
            <a:r>
              <a:rPr lang="ru-RU" dirty="0" err="1"/>
              <a:t>трикутник</a:t>
            </a:r>
            <a:r>
              <a:rPr lang="ru-RU" dirty="0"/>
              <a:t> </a:t>
            </a:r>
            <a:r>
              <a:rPr lang="ru-RU" dirty="0" err="1" smtClean="0"/>
              <a:t>Ейнтховена</a:t>
            </a:r>
            <a:r>
              <a:rPr lang="ru-RU" dirty="0" smtClean="0"/>
              <a:t>) у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стандартних</a:t>
            </a:r>
            <a:r>
              <a:rPr lang="ru-RU" dirty="0"/>
              <a:t> </a:t>
            </a:r>
            <a:r>
              <a:rPr lang="ru-RU" dirty="0" err="1" smtClean="0"/>
              <a:t>відведеннях</a:t>
            </a:r>
            <a:r>
              <a:rPr lang="ru-RU" dirty="0" smtClean="0"/>
              <a:t> (</a:t>
            </a:r>
            <a:r>
              <a:rPr lang="en-US" dirty="0"/>
              <a:t>I, II, III); </a:t>
            </a:r>
            <a:r>
              <a:rPr lang="ru-RU" dirty="0"/>
              <a:t>В – </a:t>
            </a:r>
            <a:r>
              <a:rPr lang="ru-RU" dirty="0" err="1"/>
              <a:t>зміна</a:t>
            </a:r>
            <a:r>
              <a:rPr lang="ru-RU" dirty="0"/>
              <a:t> ЕКГ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; </a:t>
            </a:r>
            <a:r>
              <a:rPr lang="ru-RU" dirty="0" smtClean="0"/>
              <a:t>                                               Г </a:t>
            </a:r>
            <a:r>
              <a:rPr lang="ru-RU" dirty="0"/>
              <a:t>- крива </a:t>
            </a:r>
            <a:r>
              <a:rPr lang="ru-RU" dirty="0" smtClean="0"/>
              <a:t>ЕКГ.</a:t>
            </a:r>
            <a:endParaRPr lang=""/>
          </a:p>
        </p:txBody>
      </p:sp>
    </p:spTree>
    <p:extLst>
      <p:ext uri="{BB962C8B-B14F-4D97-AF65-F5344CB8AC3E}">
        <p14:creationId xmlns:p14="http://schemas.microsoft.com/office/powerpoint/2010/main" val="9826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endParaRPr lang="ru-RU" sz="2400" cap="none" dirty="0" smtClean="0">
              <a:latin typeface="Arial" charset="0"/>
            </a:endParaRPr>
          </a:p>
          <a:p>
            <a:pPr>
              <a:buNone/>
            </a:pPr>
            <a:endParaRPr lang="uk-UA" sz="2400" cap="none" dirty="0" smtClean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4108" y="4982818"/>
            <a:ext cx="873283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Схема </a:t>
            </a:r>
            <a:r>
              <a:rPr lang="ru-RU" b="1" dirty="0" err="1"/>
              <a:t>накладання</a:t>
            </a:r>
            <a:r>
              <a:rPr lang="ru-RU" b="1" dirty="0"/>
              <a:t> </a:t>
            </a:r>
            <a:r>
              <a:rPr lang="ru-RU" b="1" dirty="0" err="1"/>
              <a:t>електродів</a:t>
            </a:r>
            <a:r>
              <a:rPr lang="ru-RU" b="1" dirty="0"/>
              <a:t> при </a:t>
            </a:r>
            <a:r>
              <a:rPr lang="ru-RU" b="1" dirty="0" err="1"/>
              <a:t>стандартних</a:t>
            </a:r>
            <a:r>
              <a:rPr lang="ru-RU" b="1" dirty="0"/>
              <a:t> (А) та </a:t>
            </a:r>
            <a:r>
              <a:rPr lang="ru-RU" b="1" dirty="0" err="1"/>
              <a:t>грудних</a:t>
            </a:r>
            <a:r>
              <a:rPr lang="ru-RU" b="1" dirty="0"/>
              <a:t> (Б) </a:t>
            </a:r>
            <a:r>
              <a:rPr lang="ru-RU" b="1" dirty="0" err="1"/>
              <a:t>відведеннях</a:t>
            </a:r>
            <a:r>
              <a:rPr lang="ru-RU" b="1" dirty="0"/>
              <a:t> </a:t>
            </a:r>
            <a:r>
              <a:rPr lang="ru-RU" b="1" dirty="0" err="1"/>
              <a:t>електрокардіограми</a:t>
            </a:r>
            <a:r>
              <a:rPr lang="ru-RU" b="1" dirty="0"/>
              <a:t> та ЕКГ, </a:t>
            </a:r>
            <a:r>
              <a:rPr lang="ru-RU" b="1" dirty="0" err="1"/>
              <a:t>отримані</a:t>
            </a:r>
            <a:r>
              <a:rPr lang="ru-RU" b="1" dirty="0"/>
              <a:t> при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 smtClean="0"/>
              <a:t>відведеннях</a:t>
            </a:r>
            <a:r>
              <a:rPr lang="ru-RU" b="1" dirty="0" smtClean="0"/>
              <a:t>.          </a:t>
            </a:r>
            <a:r>
              <a:rPr lang="ru-RU" dirty="0" err="1" smtClean="0"/>
              <a:t>Стандартні</a:t>
            </a:r>
            <a:r>
              <a:rPr lang="ru-RU" dirty="0" smtClean="0"/>
              <a:t> </a:t>
            </a:r>
            <a:r>
              <a:rPr lang="ru-RU" dirty="0" err="1"/>
              <a:t>відведення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кінцівок</a:t>
            </a:r>
            <a:r>
              <a:rPr lang="ru-RU" dirty="0"/>
              <a:t>: перше (</a:t>
            </a:r>
            <a:r>
              <a:rPr lang="en-US" dirty="0"/>
              <a:t>I) </a:t>
            </a:r>
            <a:r>
              <a:rPr lang="ru-RU" dirty="0" err="1"/>
              <a:t>відведення</a:t>
            </a:r>
            <a:r>
              <a:rPr lang="ru-RU" dirty="0"/>
              <a:t> (права рука - ПР, </a:t>
            </a:r>
            <a:r>
              <a:rPr lang="ru-RU" dirty="0" err="1"/>
              <a:t>ліварука</a:t>
            </a:r>
            <a:r>
              <a:rPr lang="ru-RU" dirty="0"/>
              <a:t> - ЛР); друге (</a:t>
            </a:r>
            <a:r>
              <a:rPr lang="en-US" dirty="0"/>
              <a:t>II) </a:t>
            </a:r>
            <a:r>
              <a:rPr lang="ru-RU" dirty="0" err="1"/>
              <a:t>відведення</a:t>
            </a:r>
            <a:r>
              <a:rPr lang="ru-RU" dirty="0"/>
              <a:t> (ПР і </a:t>
            </a:r>
            <a:r>
              <a:rPr lang="ru-RU" dirty="0" err="1"/>
              <a:t>ліва</a:t>
            </a:r>
            <a:r>
              <a:rPr lang="ru-RU" dirty="0"/>
              <a:t> нога - ЛН) та </a:t>
            </a:r>
            <a:r>
              <a:rPr lang="ru-RU" dirty="0" err="1"/>
              <a:t>третє</a:t>
            </a:r>
            <a:r>
              <a:rPr lang="ru-RU" dirty="0"/>
              <a:t> (</a:t>
            </a:r>
            <a:r>
              <a:rPr lang="en-US" dirty="0"/>
              <a:t>III) </a:t>
            </a:r>
            <a:r>
              <a:rPr lang="ru-RU" dirty="0" err="1" smtClean="0"/>
              <a:t>відведення</a:t>
            </a:r>
            <a:r>
              <a:rPr lang="ru-RU" dirty="0" smtClean="0"/>
              <a:t> (</a:t>
            </a:r>
            <a:r>
              <a:rPr lang="ru-RU" dirty="0"/>
              <a:t>ЛР - ЛН</a:t>
            </a:r>
            <a:r>
              <a:rPr lang="ru-RU" dirty="0" smtClean="0"/>
              <a:t>).</a:t>
            </a:r>
            <a:endParaRPr lang="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08" y="516834"/>
            <a:ext cx="8732831" cy="425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7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402190" y="251791"/>
            <a:ext cx="11252200" cy="64803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buClr>
                <a:prstClr val="black"/>
              </a:buClr>
              <a:buNone/>
            </a:pP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 Нормальна ЕКГ </a:t>
            </a:r>
            <a:r>
              <a:rPr lang="ru-RU" cap="none" dirty="0" err="1" smtClean="0">
                <a:solidFill>
                  <a:prstClr val="black"/>
                </a:solidFill>
                <a:latin typeface="Arial" charset="0"/>
              </a:rPr>
              <a:t>складається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з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зубців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сегментів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між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ними та </a:t>
            </a:r>
            <a:r>
              <a:rPr lang="ru-RU" cap="none" dirty="0" err="1" smtClean="0">
                <a:solidFill>
                  <a:prstClr val="black"/>
                </a:solidFill>
                <a:latin typeface="Arial" charset="0"/>
              </a:rPr>
              <a:t>інтервалів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.                                           </a:t>
            </a:r>
            <a:r>
              <a:rPr lang="ru-RU" b="1" i="1" cap="none" dirty="0" err="1" smtClean="0">
                <a:solidFill>
                  <a:srgbClr val="FF3300"/>
                </a:solidFill>
                <a:latin typeface="Arial" charset="0"/>
              </a:rPr>
              <a:t>Зубці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–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позитивні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та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негативні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коливання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ЕКГ.                                                                                     </a:t>
            </a:r>
            <a:r>
              <a:rPr lang="ru-RU" b="1" i="1" cap="none" dirty="0" err="1" smtClean="0">
                <a:solidFill>
                  <a:srgbClr val="FF3300"/>
                </a:solidFill>
                <a:latin typeface="Arial" charset="0"/>
              </a:rPr>
              <a:t>Сегменти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–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відстань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між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 err="1" smtClean="0">
                <a:solidFill>
                  <a:prstClr val="black"/>
                </a:solidFill>
                <a:latin typeface="Arial" charset="0"/>
              </a:rPr>
              <a:t>зубцями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.                                                                                                     </a:t>
            </a:r>
            <a:r>
              <a:rPr lang="ru-RU" b="1" i="1" cap="none" dirty="0" err="1" smtClean="0">
                <a:solidFill>
                  <a:srgbClr val="FF3300"/>
                </a:solidFill>
                <a:latin typeface="Arial" charset="0"/>
              </a:rPr>
              <a:t>Інтервал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–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сукупність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cap="none" dirty="0" err="1">
                <a:solidFill>
                  <a:prstClr val="black"/>
                </a:solidFill>
                <a:latin typeface="Arial" charset="0"/>
              </a:rPr>
              <a:t>зубців</a:t>
            </a:r>
            <a:r>
              <a:rPr lang="ru-RU" cap="none" dirty="0">
                <a:solidFill>
                  <a:prstClr val="black"/>
                </a:solidFill>
                <a:latin typeface="Arial" charset="0"/>
              </a:rPr>
              <a:t> та </a:t>
            </a:r>
            <a:r>
              <a:rPr lang="ru-RU" cap="none" dirty="0" err="1" smtClean="0">
                <a:solidFill>
                  <a:prstClr val="black"/>
                </a:solidFill>
                <a:latin typeface="Arial" charset="0"/>
              </a:rPr>
              <a:t>сегментів</a:t>
            </a:r>
            <a:r>
              <a:rPr lang="ru-RU" cap="none" dirty="0" smtClean="0">
                <a:solidFill>
                  <a:prstClr val="black"/>
                </a:solidFill>
                <a:latin typeface="Arial" charset="0"/>
              </a:rPr>
              <a:t>. </a:t>
            </a:r>
          </a:p>
          <a:p>
            <a:pPr lvl="0">
              <a:buClr>
                <a:prstClr val="black"/>
              </a:buClr>
              <a:buNone/>
            </a:pPr>
            <a:endParaRPr lang="ru-RU" cap="none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49" y="1938130"/>
            <a:ext cx="3896208" cy="360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547" y="5671930"/>
            <a:ext cx="40419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Нормальна </a:t>
            </a:r>
            <a:r>
              <a:rPr lang="ru-RU" b="1" dirty="0" err="1" smtClean="0"/>
              <a:t>електрокардіограма</a:t>
            </a:r>
            <a:r>
              <a:rPr lang="ru-RU" b="1" dirty="0" smtClean="0"/>
              <a:t>                            в II стандартному </a:t>
            </a:r>
            <a:r>
              <a:rPr lang="ru-RU" b="1" dirty="0" err="1"/>
              <a:t>відведенні</a:t>
            </a:r>
            <a:r>
              <a:rPr lang="ru-RU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3061" y="1762539"/>
            <a:ext cx="64140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Висота</a:t>
            </a:r>
            <a:r>
              <a:rPr lang="ru-RU" dirty="0"/>
              <a:t>  </a:t>
            </a:r>
            <a:r>
              <a:rPr lang="ru-RU" dirty="0" err="1"/>
              <a:t>зубців</a:t>
            </a:r>
            <a:r>
              <a:rPr lang="ru-RU" dirty="0"/>
              <a:t>  </a:t>
            </a:r>
            <a:r>
              <a:rPr lang="ru-RU" dirty="0" err="1"/>
              <a:t>характеризує</a:t>
            </a:r>
            <a:r>
              <a:rPr lang="ru-RU" dirty="0"/>
              <a:t>  </a:t>
            </a:r>
            <a:r>
              <a:rPr lang="ru-RU" dirty="0" err="1"/>
              <a:t>особливості</a:t>
            </a:r>
            <a:r>
              <a:rPr lang="ru-RU" dirty="0"/>
              <a:t>  </a:t>
            </a:r>
            <a:r>
              <a:rPr lang="ru-RU" dirty="0" err="1" smtClean="0"/>
              <a:t>збудженя</a:t>
            </a:r>
            <a:r>
              <a:rPr lang="ru-RU" dirty="0"/>
              <a:t>, </a:t>
            </a:r>
            <a:r>
              <a:rPr lang="ru-RU" dirty="0" err="1"/>
              <a:t>тривалість</a:t>
            </a:r>
            <a:r>
              <a:rPr lang="ru-RU" dirty="0"/>
              <a:t> –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 smtClean="0"/>
              <a:t>імпульсів</a:t>
            </a:r>
            <a:r>
              <a:rPr lang="ru-RU" dirty="0" smtClean="0"/>
              <a:t>  </a:t>
            </a:r>
            <a:r>
              <a:rPr lang="ru-RU" dirty="0"/>
              <a:t>у  </a:t>
            </a:r>
            <a:r>
              <a:rPr lang="ru-RU" dirty="0" err="1"/>
              <a:t>серці</a:t>
            </a:r>
            <a:r>
              <a:rPr lang="ru-RU" dirty="0"/>
              <a:t>.  ЕКГ  </a:t>
            </a:r>
            <a:r>
              <a:rPr lang="ru-RU" dirty="0" err="1"/>
              <a:t>має</a:t>
            </a:r>
            <a:r>
              <a:rPr lang="ru-RU" dirty="0"/>
              <a:t>  3  </a:t>
            </a:r>
            <a:r>
              <a:rPr lang="ru-RU" dirty="0" err="1"/>
              <a:t>направлених</a:t>
            </a:r>
            <a:r>
              <a:rPr lang="ru-RU" dirty="0"/>
              <a:t>  догори  (</a:t>
            </a:r>
            <a:r>
              <a:rPr lang="ru-RU" dirty="0" err="1" smtClean="0"/>
              <a:t>позитивних</a:t>
            </a:r>
            <a:r>
              <a:rPr lang="ru-RU" dirty="0"/>
              <a:t>) </a:t>
            </a:r>
            <a:r>
              <a:rPr lang="ru-RU" dirty="0" err="1"/>
              <a:t>зубці</a:t>
            </a:r>
            <a:r>
              <a:rPr lang="ru-RU" dirty="0"/>
              <a:t> – </a:t>
            </a:r>
            <a:r>
              <a:rPr lang="en-US" dirty="0"/>
              <a:t>P, R, T </a:t>
            </a:r>
            <a:r>
              <a:rPr lang="ru-RU" dirty="0"/>
              <a:t>і два </a:t>
            </a:r>
            <a:r>
              <a:rPr lang="ru-RU" dirty="0" err="1"/>
              <a:t>негативних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 smtClean="0"/>
              <a:t>направлені</a:t>
            </a:r>
            <a:r>
              <a:rPr lang="ru-RU" dirty="0" smtClean="0"/>
              <a:t> </a:t>
            </a:r>
            <a:r>
              <a:rPr lang="ru-RU" dirty="0"/>
              <a:t>донизу – </a:t>
            </a:r>
            <a:r>
              <a:rPr lang="ru-RU" dirty="0" err="1"/>
              <a:t>зубці</a:t>
            </a:r>
            <a:r>
              <a:rPr lang="ru-RU" dirty="0"/>
              <a:t> </a:t>
            </a:r>
            <a:r>
              <a:rPr lang="en-US" dirty="0"/>
              <a:t>Q </a:t>
            </a:r>
            <a:r>
              <a:rPr lang="ru-RU" dirty="0"/>
              <a:t>і </a:t>
            </a:r>
            <a:r>
              <a:rPr lang="en-US" dirty="0"/>
              <a:t>S.</a:t>
            </a:r>
          </a:p>
          <a:p>
            <a:r>
              <a:rPr lang="ru-RU" b="1" dirty="0" err="1"/>
              <a:t>Зубець</a:t>
            </a:r>
            <a:r>
              <a:rPr lang="ru-RU" b="1" dirty="0"/>
              <a:t> </a:t>
            </a:r>
            <a:r>
              <a:rPr lang="en-US" b="1" dirty="0"/>
              <a:t>P</a:t>
            </a:r>
            <a:r>
              <a:rPr lang="en-US" dirty="0"/>
              <a:t> – </a:t>
            </a:r>
            <a:r>
              <a:rPr lang="ru-RU" dirty="0" err="1"/>
              <a:t>характеризує</a:t>
            </a:r>
            <a:r>
              <a:rPr lang="ru-RU" dirty="0"/>
              <a:t> </a:t>
            </a:r>
            <a:r>
              <a:rPr lang="ru-RU" dirty="0" err="1"/>
              <a:t>збудження</a:t>
            </a:r>
            <a:r>
              <a:rPr lang="ru-RU" dirty="0"/>
              <a:t> в </a:t>
            </a:r>
            <a:r>
              <a:rPr lang="ru-RU" dirty="0" err="1" smtClean="0"/>
              <a:t>передсердях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амплітуда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0,2 мВ (1/8 </a:t>
            </a:r>
            <a:r>
              <a:rPr lang="en-US" dirty="0"/>
              <a:t>R), </a:t>
            </a:r>
            <a:r>
              <a:rPr lang="ru-RU" dirty="0" err="1"/>
              <a:t>тривалість</a:t>
            </a:r>
            <a:r>
              <a:rPr lang="ru-RU" dirty="0"/>
              <a:t> – 0,11 с;</a:t>
            </a:r>
          </a:p>
          <a:p>
            <a:r>
              <a:rPr lang="ru-RU" b="1" dirty="0" err="1"/>
              <a:t>Інтервал</a:t>
            </a:r>
            <a:r>
              <a:rPr lang="ru-RU" b="1" dirty="0"/>
              <a:t> </a:t>
            </a:r>
            <a:r>
              <a:rPr lang="en-US" b="1" dirty="0"/>
              <a:t>PQ </a:t>
            </a:r>
            <a:r>
              <a:rPr lang="en-US" dirty="0"/>
              <a:t>– </a:t>
            </a:r>
            <a:r>
              <a:rPr lang="ru-RU" dirty="0" err="1"/>
              <a:t>відображає</a:t>
            </a:r>
            <a:r>
              <a:rPr lang="ru-RU" dirty="0"/>
              <a:t> час </a:t>
            </a:r>
            <a:r>
              <a:rPr lang="ru-RU" dirty="0" err="1"/>
              <a:t>від</a:t>
            </a:r>
            <a:r>
              <a:rPr lang="ru-RU" dirty="0"/>
              <a:t> початку </a:t>
            </a:r>
            <a:r>
              <a:rPr lang="ru-RU" dirty="0" err="1" smtClean="0"/>
              <a:t>деполяризації</a:t>
            </a:r>
            <a:r>
              <a:rPr lang="ru-RU" dirty="0" smtClean="0"/>
              <a:t>  </a:t>
            </a:r>
            <a:r>
              <a:rPr lang="ru-RU" dirty="0" err="1"/>
              <a:t>передсердь</a:t>
            </a:r>
            <a:r>
              <a:rPr lang="ru-RU" dirty="0"/>
              <a:t>  до  початку  </a:t>
            </a:r>
            <a:r>
              <a:rPr lang="ru-RU" dirty="0" err="1"/>
              <a:t>деполяризації</a:t>
            </a:r>
            <a:r>
              <a:rPr lang="ru-RU" dirty="0"/>
              <a:t> </a:t>
            </a:r>
            <a:r>
              <a:rPr lang="ru-RU" dirty="0" err="1"/>
              <a:t>шлуночків</a:t>
            </a:r>
            <a:r>
              <a:rPr lang="ru-RU" dirty="0"/>
              <a:t> і </a:t>
            </a:r>
            <a:r>
              <a:rPr lang="ru-RU" dirty="0" err="1"/>
              <a:t>характеризує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збудження</a:t>
            </a:r>
            <a:r>
              <a:rPr lang="ru-RU" dirty="0"/>
              <a:t> </a:t>
            </a:r>
            <a:r>
              <a:rPr lang="ru-RU" dirty="0" err="1"/>
              <a:t>передсердями</a:t>
            </a:r>
            <a:r>
              <a:rPr lang="ru-RU" dirty="0"/>
              <a:t>,  АВ-</a:t>
            </a:r>
            <a:r>
              <a:rPr lang="ru-RU" dirty="0" err="1"/>
              <a:t>вузлом</a:t>
            </a:r>
            <a:r>
              <a:rPr lang="ru-RU" dirty="0"/>
              <a:t>,  пучком  </a:t>
            </a:r>
            <a:r>
              <a:rPr lang="ru-RU" dirty="0" err="1"/>
              <a:t>Гіса</a:t>
            </a:r>
            <a:r>
              <a:rPr lang="ru-RU" dirty="0"/>
              <a:t> і  </a:t>
            </a:r>
            <a:r>
              <a:rPr lang="ru-RU" dirty="0" err="1"/>
              <a:t>його</a:t>
            </a:r>
            <a:r>
              <a:rPr lang="ru-RU" dirty="0"/>
              <a:t>  </a:t>
            </a:r>
            <a:r>
              <a:rPr lang="ru-RU" dirty="0" err="1" smtClean="0"/>
              <a:t>розгалуженнями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 </a:t>
            </a:r>
            <a:r>
              <a:rPr lang="ru-RU" dirty="0" err="1"/>
              <a:t>тривалість</a:t>
            </a:r>
            <a:r>
              <a:rPr lang="ru-RU" dirty="0"/>
              <a:t>  –  0,1-0,21 с;</a:t>
            </a:r>
          </a:p>
          <a:p>
            <a:r>
              <a:rPr lang="ru-RU" b="1" dirty="0" err="1"/>
              <a:t>Зубець</a:t>
            </a:r>
            <a:r>
              <a:rPr lang="ru-RU" b="1" dirty="0"/>
              <a:t>  </a:t>
            </a:r>
            <a:r>
              <a:rPr lang="en-US" b="1" dirty="0"/>
              <a:t>Q</a:t>
            </a:r>
            <a:r>
              <a:rPr lang="en-US" dirty="0"/>
              <a:t>  –  </a:t>
            </a:r>
            <a:r>
              <a:rPr lang="ru-RU" dirty="0" err="1"/>
              <a:t>характеризує</a:t>
            </a:r>
            <a:r>
              <a:rPr lang="ru-RU" dirty="0"/>
              <a:t>  </a:t>
            </a:r>
            <a:r>
              <a:rPr lang="ru-RU" dirty="0" err="1"/>
              <a:t>збудження</a:t>
            </a:r>
            <a:r>
              <a:rPr lang="ru-RU" dirty="0"/>
              <a:t>  </a:t>
            </a:r>
            <a:r>
              <a:rPr lang="ru-RU" dirty="0" err="1" smtClean="0"/>
              <a:t>міжшлуночкової</a:t>
            </a:r>
            <a:r>
              <a:rPr lang="ru-RU" dirty="0" smtClean="0"/>
              <a:t> </a:t>
            </a:r>
            <a:r>
              <a:rPr lang="ru-RU" dirty="0"/>
              <a:t>перегородки, </a:t>
            </a:r>
            <a:r>
              <a:rPr lang="ru-RU" dirty="0" err="1"/>
              <a:t>амплітуда</a:t>
            </a:r>
            <a:r>
              <a:rPr lang="ru-RU" dirty="0"/>
              <a:t> – ¼ </a:t>
            </a:r>
            <a:r>
              <a:rPr lang="en-US" dirty="0" smtClean="0"/>
              <a:t>R;</a:t>
            </a:r>
            <a:endParaRPr lang="en-US" dirty="0"/>
          </a:p>
          <a:p>
            <a:r>
              <a:rPr lang="ru-RU" b="1" dirty="0" err="1"/>
              <a:t>Зубець</a:t>
            </a:r>
            <a:r>
              <a:rPr lang="ru-RU" b="1" dirty="0"/>
              <a:t> </a:t>
            </a:r>
            <a:r>
              <a:rPr lang="en-US" b="1" dirty="0"/>
              <a:t>R</a:t>
            </a:r>
            <a:r>
              <a:rPr lang="en-US" dirty="0"/>
              <a:t> –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охоплення</a:t>
            </a:r>
            <a:r>
              <a:rPr lang="ru-RU" dirty="0"/>
              <a:t> </a:t>
            </a:r>
            <a:r>
              <a:rPr lang="ru-RU" dirty="0" err="1"/>
              <a:t>збудженням</a:t>
            </a:r>
            <a:r>
              <a:rPr lang="ru-RU" dirty="0"/>
              <a:t>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шлуночків</a:t>
            </a:r>
            <a:r>
              <a:rPr lang="ru-RU" dirty="0"/>
              <a:t>; є </a:t>
            </a:r>
            <a:r>
              <a:rPr lang="ru-RU" dirty="0" err="1"/>
              <a:t>головним</a:t>
            </a:r>
            <a:r>
              <a:rPr lang="ru-RU" dirty="0"/>
              <a:t> вектором комплексу </a:t>
            </a:r>
            <a:r>
              <a:rPr lang="en-US" dirty="0"/>
              <a:t>QRS</a:t>
            </a:r>
            <a:r>
              <a:rPr lang="en-US" dirty="0" smtClean="0"/>
              <a:t>,</a:t>
            </a:r>
            <a:r>
              <a:rPr lang="uk-UA" dirty="0" smtClean="0"/>
              <a:t> </a:t>
            </a:r>
            <a:r>
              <a:rPr lang="uk-UA" dirty="0"/>
              <a:t>амплітуда </a:t>
            </a:r>
            <a:r>
              <a:rPr lang="uk-UA" dirty="0" smtClean="0"/>
              <a:t>– 1,3 мВ;                                                                         </a:t>
            </a:r>
            <a:r>
              <a:rPr lang="uk-UA" b="1" dirty="0" smtClean="0"/>
              <a:t>Зубець </a:t>
            </a:r>
            <a:r>
              <a:rPr lang="en-US" b="1" dirty="0" smtClean="0"/>
              <a:t>S</a:t>
            </a:r>
            <a:r>
              <a:rPr lang="uk-UA" dirty="0"/>
              <a:t>  </a:t>
            </a:r>
            <a:r>
              <a:rPr lang="uk-UA" dirty="0" smtClean="0"/>
              <a:t>–</a:t>
            </a:r>
            <a:r>
              <a:rPr lang="en-US" dirty="0" smtClean="0"/>
              <a:t> </a:t>
            </a:r>
            <a:r>
              <a:rPr lang="uk-UA" dirty="0" smtClean="0"/>
              <a:t>період завершення деполяризації шлуночків</a:t>
            </a:r>
            <a:r>
              <a:rPr lang="uk-UA" dirty="0"/>
              <a:t>, </a:t>
            </a:r>
            <a:r>
              <a:rPr lang="uk-UA" dirty="0" smtClean="0"/>
              <a:t>амплітуда </a:t>
            </a:r>
            <a:r>
              <a:rPr lang="uk-UA" dirty="0"/>
              <a:t>– ½ </a:t>
            </a:r>
            <a:r>
              <a:rPr lang="en-US" dirty="0" smtClean="0"/>
              <a:t>R</a:t>
            </a:r>
            <a:r>
              <a:rPr lang="uk-UA" dirty="0" smtClean="0"/>
              <a:t>; тривалість </a:t>
            </a:r>
            <a:r>
              <a:rPr lang="en-US" dirty="0"/>
              <a:t>QRS </a:t>
            </a:r>
            <a:r>
              <a:rPr lang="en-US" dirty="0" smtClean="0"/>
              <a:t>-</a:t>
            </a:r>
            <a:r>
              <a:rPr lang="uk-UA" dirty="0" smtClean="0"/>
              <a:t> </a:t>
            </a:r>
            <a:r>
              <a:rPr lang="en-US" dirty="0" smtClean="0"/>
              <a:t>0,07-0,09 </a:t>
            </a:r>
            <a:r>
              <a:rPr lang="uk-UA" dirty="0"/>
              <a:t>с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7" y="269875"/>
            <a:ext cx="11432001" cy="632970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just">
              <a:buNone/>
            </a:pPr>
            <a:r>
              <a:rPr lang="uk-UA" sz="2400" b="1" cap="none" dirty="0" smtClean="0">
                <a:latin typeface="Arial" charset="0"/>
              </a:rPr>
              <a:t>   Зубець Т</a:t>
            </a:r>
            <a:r>
              <a:rPr lang="uk-UA" sz="2400" cap="none" dirty="0" smtClean="0">
                <a:latin typeface="Arial" charset="0"/>
              </a:rPr>
              <a:t> – процес </a:t>
            </a:r>
            <a:r>
              <a:rPr lang="uk-UA" sz="2400" cap="none" dirty="0" err="1" smtClean="0">
                <a:latin typeface="Arial" charset="0"/>
              </a:rPr>
              <a:t>реполяризації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cap="none" dirty="0">
                <a:latin typeface="Arial" charset="0"/>
              </a:rPr>
              <a:t>у шлуночках, тривалість – </a:t>
            </a:r>
            <a:r>
              <a:rPr lang="uk-UA" sz="2400" cap="none" dirty="0" smtClean="0">
                <a:latin typeface="Arial" charset="0"/>
              </a:rPr>
              <a:t>16-1,24 </a:t>
            </a:r>
            <a:r>
              <a:rPr lang="uk-UA" sz="2400" cap="none" dirty="0">
                <a:latin typeface="Arial" charset="0"/>
              </a:rPr>
              <a:t>с, амплітуда – </a:t>
            </a:r>
            <a:r>
              <a:rPr lang="uk-UA" sz="2400" cap="none" dirty="0" smtClean="0">
                <a:latin typeface="Arial" charset="0"/>
              </a:rPr>
              <a:t>½ </a:t>
            </a:r>
            <a:r>
              <a:rPr lang="en-US" sz="2400" cap="none" dirty="0" smtClean="0">
                <a:latin typeface="Arial" charset="0"/>
              </a:rPr>
              <a:t>R</a:t>
            </a:r>
            <a:r>
              <a:rPr lang="en-US" sz="2400" cap="none" dirty="0" smtClean="0">
                <a:latin typeface="Arial" charset="0"/>
              </a:rPr>
              <a:t>.</a:t>
            </a:r>
            <a:r>
              <a:rPr lang="uk-UA" sz="2400" cap="none" dirty="0">
                <a:latin typeface="Arial" charset="0"/>
              </a:rPr>
              <a:t> </a:t>
            </a:r>
            <a:r>
              <a:rPr lang="uk-UA" sz="2400" cap="none" dirty="0" smtClean="0">
                <a:latin typeface="Arial" charset="0"/>
              </a:rPr>
              <a:t>                                              </a:t>
            </a:r>
            <a:r>
              <a:rPr lang="uk-UA" sz="2400" b="1" cap="none" dirty="0" smtClean="0">
                <a:latin typeface="Arial" charset="0"/>
              </a:rPr>
              <a:t>Інтервал </a:t>
            </a:r>
            <a:r>
              <a:rPr lang="en-US" sz="2400" b="1" cap="none" dirty="0">
                <a:latin typeface="Arial" charset="0"/>
              </a:rPr>
              <a:t>QT </a:t>
            </a:r>
            <a:r>
              <a:rPr lang="uk-UA" sz="2400" cap="none" dirty="0">
                <a:latin typeface="Arial" charset="0"/>
              </a:rPr>
              <a:t>відображає швидкість деполяризації (</a:t>
            </a:r>
            <a:r>
              <a:rPr lang="en-US" sz="2400" cap="none" dirty="0">
                <a:latin typeface="Arial" charset="0"/>
              </a:rPr>
              <a:t>QRS) </a:t>
            </a:r>
            <a:r>
              <a:rPr lang="uk-UA" sz="2400" cap="none" dirty="0">
                <a:latin typeface="Arial" charset="0"/>
              </a:rPr>
              <a:t>і </a:t>
            </a:r>
            <a:r>
              <a:rPr lang="uk-UA" sz="2400" cap="none" dirty="0" err="1">
                <a:latin typeface="Arial" charset="0"/>
              </a:rPr>
              <a:t>реполяризації</a:t>
            </a:r>
            <a:r>
              <a:rPr lang="uk-UA" sz="2400" cap="none" dirty="0">
                <a:latin typeface="Arial" charset="0"/>
              </a:rPr>
              <a:t> (</a:t>
            </a:r>
            <a:r>
              <a:rPr lang="en-US" sz="2400" cap="none" dirty="0">
                <a:latin typeface="Arial" charset="0"/>
              </a:rPr>
              <a:t>ST) </a:t>
            </a:r>
            <a:r>
              <a:rPr lang="uk-UA" sz="2400" cap="none" dirty="0">
                <a:latin typeface="Arial" charset="0"/>
              </a:rPr>
              <a:t>шлуночків; його </a:t>
            </a:r>
            <a:r>
              <a:rPr lang="uk-UA" sz="2400" cap="none" dirty="0" smtClean="0">
                <a:latin typeface="Arial" charset="0"/>
              </a:rPr>
              <a:t>називають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електричною систолою шлуночків</a:t>
            </a:r>
            <a:r>
              <a:rPr lang="uk-UA" sz="2400" cap="none" dirty="0">
                <a:latin typeface="Arial" charset="0"/>
              </a:rPr>
              <a:t>, тривалість – 0,35-0,44 с.</a:t>
            </a:r>
          </a:p>
          <a:p>
            <a:pPr algn="just">
              <a:buNone/>
            </a:pPr>
            <a:r>
              <a:rPr lang="uk-UA" sz="2400" cap="none" dirty="0" smtClean="0">
                <a:latin typeface="Arial" charset="0"/>
              </a:rPr>
              <a:t>    Інтервал </a:t>
            </a:r>
            <a:r>
              <a:rPr lang="uk-UA" sz="2400" cap="none" dirty="0">
                <a:latin typeface="Arial" charset="0"/>
              </a:rPr>
              <a:t>між зубцем Т і наступним Р –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електрична діастола серця</a:t>
            </a:r>
            <a:r>
              <a:rPr lang="uk-UA" sz="2400" cap="none" dirty="0">
                <a:latin typeface="Arial" charset="0"/>
              </a:rPr>
              <a:t>.</a:t>
            </a:r>
          </a:p>
          <a:p>
            <a:pPr algn="just">
              <a:buNone/>
            </a:pPr>
            <a:r>
              <a:rPr lang="uk-UA" sz="2400" b="1" cap="none" dirty="0" smtClean="0">
                <a:latin typeface="Arial" charset="0"/>
              </a:rPr>
              <a:t>     Інтервал </a:t>
            </a:r>
            <a:r>
              <a:rPr lang="en-US" sz="2400" b="1" cap="none" dirty="0">
                <a:latin typeface="Arial" charset="0"/>
              </a:rPr>
              <a:t>RR </a:t>
            </a:r>
            <a:r>
              <a:rPr lang="en-US" sz="2400" cap="none" dirty="0">
                <a:latin typeface="Arial" charset="0"/>
              </a:rPr>
              <a:t>(</a:t>
            </a:r>
            <a:r>
              <a:rPr lang="uk-UA" sz="2400" cap="none" dirty="0">
                <a:latin typeface="Arial" charset="0"/>
              </a:rPr>
              <a:t>тривалість серцевого циклу) дозволяє визначити частоту серцевих скорочень (60/</a:t>
            </a:r>
            <a:r>
              <a:rPr lang="en-US" sz="2400" cap="none" dirty="0">
                <a:latin typeface="Arial" charset="0"/>
              </a:rPr>
              <a:t>RR </a:t>
            </a:r>
            <a:r>
              <a:rPr lang="uk-UA" sz="2400" cap="none" dirty="0">
                <a:latin typeface="Arial" charset="0"/>
              </a:rPr>
              <a:t>в с). Суттєво, що зі збільшенням частоти серцевих скорочень (тахікардії) діастола (</a:t>
            </a:r>
            <a:r>
              <a:rPr lang="en-US" sz="2400" cap="none" dirty="0">
                <a:latin typeface="Arial" charset="0"/>
              </a:rPr>
              <a:t>TP) </a:t>
            </a:r>
            <a:r>
              <a:rPr lang="uk-UA" sz="2400" cap="none" dirty="0">
                <a:latin typeface="Arial" charset="0"/>
              </a:rPr>
              <a:t>скорочується значно більше порівняно з систолою (</a:t>
            </a:r>
            <a:r>
              <a:rPr lang="en-US" sz="2400" cap="none" dirty="0">
                <a:latin typeface="Arial" charset="0"/>
              </a:rPr>
              <a:t>QRST</a:t>
            </a:r>
            <a:r>
              <a:rPr lang="en-US" sz="2400" cap="none" dirty="0" smtClean="0">
                <a:latin typeface="Arial" charset="0"/>
              </a:rPr>
              <a:t>).</a:t>
            </a:r>
            <a:r>
              <a:rPr lang="uk-UA" sz="2400" cap="none" dirty="0">
                <a:latin typeface="Arial" charset="0"/>
              </a:rPr>
              <a:t> Електрична вісь серця – проекція середнього результуючого вектора </a:t>
            </a:r>
            <a:r>
              <a:rPr lang="en-US" sz="2400" cap="none" dirty="0">
                <a:latin typeface="Arial" charset="0"/>
              </a:rPr>
              <a:t>QRS </a:t>
            </a:r>
            <a:r>
              <a:rPr lang="uk-UA" sz="2400" cap="none" dirty="0">
                <a:latin typeface="Arial" charset="0"/>
              </a:rPr>
              <a:t>на фронтальну площину.</a:t>
            </a:r>
          </a:p>
          <a:p>
            <a:pPr algn="just">
              <a:buNone/>
            </a:pPr>
            <a:r>
              <a:rPr lang="uk-UA" sz="2400" cap="none" dirty="0" smtClean="0">
                <a:latin typeface="Arial" charset="0"/>
              </a:rPr>
              <a:t>     У </a:t>
            </a:r>
            <a:r>
              <a:rPr lang="uk-UA" sz="2400" cap="none" dirty="0">
                <a:latin typeface="Arial" charset="0"/>
              </a:rPr>
              <a:t>нормі положення </a:t>
            </a:r>
            <a:r>
              <a:rPr lang="uk-UA" sz="2400" cap="none" dirty="0" smtClean="0">
                <a:latin typeface="Arial" charset="0"/>
              </a:rPr>
              <a:t>електричної осі </a:t>
            </a:r>
            <a:r>
              <a:rPr lang="uk-UA" sz="2400" cap="none" dirty="0">
                <a:latin typeface="Arial" charset="0"/>
              </a:rPr>
              <a:t>серця приблизно відповідає </a:t>
            </a:r>
            <a:r>
              <a:rPr lang="uk-UA" sz="2400" cap="none" dirty="0" smtClean="0">
                <a:latin typeface="Arial" charset="0"/>
              </a:rPr>
              <a:t>положенню </a:t>
            </a:r>
            <a:r>
              <a:rPr lang="uk-UA" sz="2400" cap="none" dirty="0">
                <a:latin typeface="Arial" charset="0"/>
              </a:rPr>
              <a:t>його анатомічної осі.</a:t>
            </a:r>
          </a:p>
          <a:p>
            <a:pPr algn="just">
              <a:buNone/>
            </a:pPr>
            <a:r>
              <a:rPr lang="uk-UA" sz="2400" cap="none" dirty="0" smtClean="0">
                <a:latin typeface="Arial" charset="0"/>
              </a:rPr>
              <a:t>    Положення </a:t>
            </a:r>
            <a:r>
              <a:rPr lang="uk-UA" sz="2400" cap="none" dirty="0">
                <a:latin typeface="Arial" charset="0"/>
              </a:rPr>
              <a:t>електричної осі виражається величиною кута альфа (</a:t>
            </a:r>
            <a:r>
              <a:rPr lang="el-GR" sz="2400" cap="none" dirty="0">
                <a:latin typeface="Arial" charset="0"/>
              </a:rPr>
              <a:t>α), </a:t>
            </a:r>
            <a:r>
              <a:rPr lang="uk-UA" sz="2400" cap="none" dirty="0">
                <a:latin typeface="Arial" charset="0"/>
              </a:rPr>
              <a:t>утвореного електричною віссю </a:t>
            </a:r>
            <a:r>
              <a:rPr lang="uk-UA" sz="2400" cap="none" dirty="0" smtClean="0">
                <a:latin typeface="Arial" charset="0"/>
              </a:rPr>
              <a:t>серця </a:t>
            </a:r>
            <a:r>
              <a:rPr lang="uk-UA" sz="2400" cap="none" dirty="0">
                <a:latin typeface="Arial" charset="0"/>
              </a:rPr>
              <a:t>і позитивною половиною осі І відведення. Варіанти положення електричної осі серця: 1) нормальне, кут </a:t>
            </a:r>
            <a:r>
              <a:rPr lang="el-GR" sz="2400" cap="none" dirty="0">
                <a:latin typeface="Arial" charset="0"/>
              </a:rPr>
              <a:t>α </a:t>
            </a:r>
            <a:r>
              <a:rPr lang="uk-UA" sz="2400" cap="none" dirty="0">
                <a:latin typeface="Arial" charset="0"/>
              </a:rPr>
              <a:t>складає +30 – +69</a:t>
            </a:r>
            <a:r>
              <a:rPr lang="en-US" sz="2400" cap="none" dirty="0">
                <a:latin typeface="Arial" charset="0"/>
              </a:rPr>
              <a:t>º; 2) </a:t>
            </a:r>
            <a:r>
              <a:rPr lang="uk-UA" sz="2400" cap="none" dirty="0">
                <a:latin typeface="Arial" charset="0"/>
              </a:rPr>
              <a:t>вертикальне, кут </a:t>
            </a:r>
            <a:r>
              <a:rPr lang="el-GR" sz="2400" cap="none" dirty="0">
                <a:latin typeface="Arial" charset="0"/>
              </a:rPr>
              <a:t>α </a:t>
            </a:r>
            <a:r>
              <a:rPr lang="uk-UA" sz="2400" cap="none" dirty="0">
                <a:latin typeface="Arial" charset="0"/>
              </a:rPr>
              <a:t>складає +70 – +90</a:t>
            </a:r>
            <a:r>
              <a:rPr lang="en-US" sz="2400" cap="none" dirty="0">
                <a:latin typeface="Arial" charset="0"/>
              </a:rPr>
              <a:t>º; 3) </a:t>
            </a:r>
            <a:r>
              <a:rPr lang="uk-UA" sz="2400" cap="none" dirty="0">
                <a:latin typeface="Arial" charset="0"/>
              </a:rPr>
              <a:t>горизонтальне, величина  кута </a:t>
            </a:r>
            <a:r>
              <a:rPr lang="el-GR" sz="2400" cap="none" dirty="0">
                <a:latin typeface="Arial" charset="0"/>
              </a:rPr>
              <a:t>α </a:t>
            </a:r>
            <a:r>
              <a:rPr lang="uk-UA" sz="2400" cap="none" dirty="0">
                <a:latin typeface="Arial" charset="0"/>
              </a:rPr>
              <a:t>варіює від 0 до +29</a:t>
            </a:r>
            <a:r>
              <a:rPr lang="en-US" sz="2400" cap="none" dirty="0">
                <a:latin typeface="Arial" charset="0"/>
              </a:rPr>
              <a:t>º. </a:t>
            </a:r>
            <a:r>
              <a:rPr lang="uk-UA" sz="2400" cap="none" dirty="0">
                <a:latin typeface="Arial" charset="0"/>
              </a:rPr>
              <a:t>Положення електричної осі серця залежить як від серцевих, так і від позасерцевих факторів.  </a:t>
            </a:r>
            <a:r>
              <a:rPr lang="uk-UA" sz="2400" cap="none" dirty="0" smtClean="0">
                <a:latin typeface="Arial" charset="0"/>
              </a:rPr>
              <a:t>                                                У  людей </a:t>
            </a:r>
            <a:r>
              <a:rPr lang="uk-UA" sz="2400" b="1" cap="none" dirty="0" err="1" smtClean="0">
                <a:latin typeface="Arial" charset="0"/>
              </a:rPr>
              <a:t>гіперстенічної</a:t>
            </a:r>
            <a:r>
              <a:rPr lang="uk-UA" sz="2400" b="1" cap="none" dirty="0" smtClean="0">
                <a:latin typeface="Arial" charset="0"/>
              </a:rPr>
              <a:t>  </a:t>
            </a:r>
            <a:r>
              <a:rPr lang="uk-UA" sz="2400" b="1" cap="none" dirty="0">
                <a:latin typeface="Arial" charset="0"/>
              </a:rPr>
              <a:t>конституці</a:t>
            </a:r>
            <a:r>
              <a:rPr lang="uk-UA" sz="2400" cap="none" dirty="0">
                <a:latin typeface="Arial" charset="0"/>
              </a:rPr>
              <a:t>ї  електрична  вісь  серця  має  горизонтальне  положення  або навіть виникає </a:t>
            </a:r>
            <a:r>
              <a:rPr lang="uk-UA" sz="2400" cap="none" dirty="0" err="1">
                <a:latin typeface="Arial" charset="0"/>
              </a:rPr>
              <a:t>лівограма</a:t>
            </a:r>
            <a:r>
              <a:rPr lang="uk-UA" sz="2400" cap="none" dirty="0">
                <a:latin typeface="Arial" charset="0"/>
              </a:rPr>
              <a:t>. У </a:t>
            </a:r>
            <a:r>
              <a:rPr lang="uk-UA" sz="2400" b="1" cap="none" dirty="0">
                <a:latin typeface="Arial" charset="0"/>
              </a:rPr>
              <a:t>високих худих </a:t>
            </a:r>
            <a:r>
              <a:rPr lang="uk-UA" sz="2400" cap="none" dirty="0">
                <a:latin typeface="Arial" charset="0"/>
              </a:rPr>
              <a:t>людей електрична вісь серця в нормі розташована більш </a:t>
            </a:r>
            <a:r>
              <a:rPr lang="uk-UA" sz="2400" cap="none" dirty="0" smtClean="0">
                <a:latin typeface="Arial" charset="0"/>
              </a:rPr>
              <a:t>вертикально</a:t>
            </a:r>
            <a:r>
              <a:rPr lang="uk-UA" sz="2400" cap="none" dirty="0">
                <a:latin typeface="Arial" charset="0"/>
              </a:rPr>
              <a:t>,  інколи  аж  до  </a:t>
            </a:r>
            <a:r>
              <a:rPr lang="uk-UA" sz="2400" cap="none" dirty="0" err="1">
                <a:latin typeface="Arial" charset="0"/>
              </a:rPr>
              <a:t>правограми</a:t>
            </a:r>
            <a:r>
              <a:rPr lang="uk-UA" sz="2400" cap="none" dirty="0">
                <a:latin typeface="Arial" charset="0"/>
              </a:rPr>
              <a:t>.  Відхилення  осі  праворуч  може  свідчити  про  гіпертрофію  правого шлуночка, ліворуч – лівого.</a:t>
            </a:r>
          </a:p>
          <a:p>
            <a:pPr algn="just">
              <a:buNone/>
            </a:pPr>
            <a:r>
              <a:rPr lang="uk-UA" sz="2400" cap="none" dirty="0" smtClean="0">
                <a:latin typeface="Arial" charset="0"/>
              </a:rPr>
              <a:t>   Є </a:t>
            </a:r>
            <a:r>
              <a:rPr lang="uk-UA" sz="2400" cap="none" dirty="0">
                <a:latin typeface="Arial" charset="0"/>
              </a:rPr>
              <a:t>декілька методів визначення електричної осі серця. Найпростіший з них, з достатньою </a:t>
            </a:r>
            <a:r>
              <a:rPr lang="uk-UA" sz="2400" cap="none" dirty="0" smtClean="0">
                <a:latin typeface="Arial" charset="0"/>
              </a:rPr>
              <a:t>достовірністю</a:t>
            </a:r>
            <a:r>
              <a:rPr lang="uk-UA" sz="2400" cap="none" dirty="0">
                <a:latin typeface="Arial" charset="0"/>
              </a:rPr>
              <a:t>, полягає в наступному. У нормі в ІІ відведенні величина зубця </a:t>
            </a:r>
            <a:r>
              <a:rPr lang="en-US" sz="2400" cap="none" dirty="0">
                <a:latin typeface="Arial" charset="0"/>
              </a:rPr>
              <a:t>R </a:t>
            </a:r>
            <a:r>
              <a:rPr lang="uk-UA" sz="2400" cap="none" dirty="0">
                <a:latin typeface="Arial" charset="0"/>
              </a:rPr>
              <a:t>дорівнює сумі величин зубців </a:t>
            </a:r>
            <a:r>
              <a:rPr lang="en-US" sz="2400" cap="none" dirty="0">
                <a:latin typeface="Arial" charset="0"/>
              </a:rPr>
              <a:t>R </a:t>
            </a:r>
            <a:r>
              <a:rPr lang="uk-UA" sz="2400" cap="none" dirty="0">
                <a:latin typeface="Arial" charset="0"/>
              </a:rPr>
              <a:t>у І і </a:t>
            </a:r>
            <a:r>
              <a:rPr lang="uk-UA" sz="2400" cap="none" dirty="0" smtClean="0">
                <a:latin typeface="Arial" charset="0"/>
              </a:rPr>
              <a:t>                                    ІІІ </a:t>
            </a:r>
            <a:r>
              <a:rPr lang="uk-UA" sz="2400" cap="none" dirty="0">
                <a:latin typeface="Arial" charset="0"/>
              </a:rPr>
              <a:t>відведеннях. Якщо амплітуда зубця </a:t>
            </a:r>
            <a:r>
              <a:rPr lang="en-US" sz="2400" cap="none" dirty="0">
                <a:latin typeface="Arial" charset="0"/>
              </a:rPr>
              <a:t>R </a:t>
            </a:r>
            <a:r>
              <a:rPr lang="uk-UA" sz="2400" cap="none" dirty="0">
                <a:latin typeface="Arial" charset="0"/>
              </a:rPr>
              <a:t>більша у І відведенні, то говорять про </a:t>
            </a:r>
            <a:r>
              <a:rPr lang="uk-UA" sz="2400" b="1" i="1" cap="none" dirty="0" err="1">
                <a:solidFill>
                  <a:srgbClr val="C00000"/>
                </a:solidFill>
                <a:latin typeface="Arial" charset="0"/>
              </a:rPr>
              <a:t>лівограму</a:t>
            </a:r>
            <a:r>
              <a:rPr lang="uk-UA" sz="2400" cap="none" dirty="0">
                <a:latin typeface="Arial" charset="0"/>
              </a:rPr>
              <a:t>, якщо в ІІІ – </a:t>
            </a:r>
            <a:r>
              <a:rPr lang="uk-UA" sz="2400" b="1" i="1" cap="none" dirty="0" err="1" smtClean="0">
                <a:solidFill>
                  <a:srgbClr val="C00000"/>
                </a:solidFill>
                <a:latin typeface="Arial" charset="0"/>
              </a:rPr>
              <a:t>правограму</a:t>
            </a:r>
            <a:r>
              <a:rPr lang="uk-UA" sz="2400" cap="none" dirty="0">
                <a:latin typeface="Arial" charset="0"/>
              </a:rPr>
              <a:t>.</a:t>
            </a:r>
          </a:p>
          <a:p>
            <a:pPr algn="just">
              <a:buNone/>
            </a:pPr>
            <a:endParaRPr lang="en-US" sz="2100" cap="none" dirty="0">
              <a:latin typeface="Arial" charset="0"/>
            </a:endParaRPr>
          </a:p>
          <a:p>
            <a:pPr algn="just">
              <a:buNone/>
            </a:pPr>
            <a:endParaRPr lang="uk-UA" sz="2100" cap="non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033463" y="0"/>
            <a:ext cx="10013950" cy="139382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48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/>
            </a:r>
            <a:br>
              <a:rPr lang="en-US" sz="48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</a:br>
            <a:r>
              <a:rPr lang="en-US" sz="48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> </a:t>
            </a:r>
            <a:r>
              <a:rPr lang="uk-UA" sz="40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>РЕКОМЕНДОВАНА ЛІТЕРАТУРА</a:t>
            </a:r>
            <a:r>
              <a:rPr lang="en-US" sz="4800" b="1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> </a:t>
            </a:r>
            <a:r>
              <a:rPr lang="uk-UA" sz="4800" cap="none" dirty="0" smtClean="0">
                <a:solidFill>
                  <a:srgbClr val="4F81BD"/>
                </a:solidFill>
                <a:ea typeface="맑은 고딕"/>
                <a:cs typeface="Arial" charset="0"/>
              </a:rPr>
              <a:t/>
            </a:r>
            <a:br>
              <a:rPr lang="uk-UA" sz="4800" cap="none" dirty="0" smtClean="0">
                <a:solidFill>
                  <a:srgbClr val="4F81BD"/>
                </a:solidFill>
                <a:ea typeface="맑은 고딕"/>
                <a:cs typeface="Arial" charset="0"/>
              </a:rPr>
            </a:br>
            <a:endParaRPr lang="ru-RU" sz="4800" cap="none" dirty="0" smtClean="0">
              <a:solidFill>
                <a:srgbClr val="4F81BD"/>
              </a:solidFill>
              <a:ea typeface="맑은 고딕"/>
              <a:cs typeface="Arial" charset="0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61950" y="1157288"/>
            <a:ext cx="11520488" cy="57007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81000" indent="-381000" eaLnBrk="1" hangingPunct="1">
              <a:lnSpc>
                <a:spcPct val="100000"/>
              </a:lnSpc>
              <a:buClr>
                <a:srgbClr val="0BD0D9"/>
              </a:buClr>
              <a:buSzPct val="95000"/>
              <a:buNone/>
            </a:pPr>
            <a:r>
              <a:rPr lang="ru-RU" sz="2200" b="1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b="1" cap="none" dirty="0" smtClean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1</a:t>
            </a:r>
            <a:r>
              <a:rPr lang="ru-RU" sz="2200" b="1" cap="none" dirty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</a:t>
            </a:r>
            <a:r>
              <a:rPr lang="ru-RU" sz="2200" b="1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	</a:t>
            </a:r>
            <a:r>
              <a:rPr lang="en-US" sz="2200" b="1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Атлас физиологии человека. Схемы. Таблицы.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Рисунки :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н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авч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посіб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під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ред.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                      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Малоштан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Л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Н. Харків :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«Бурун и К», 2014.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416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с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</a:p>
          <a:p>
            <a:pPr marL="381000" indent="-381000" eaLnBrk="1" hangingPunct="1">
              <a:lnSpc>
                <a:spcPct val="100000"/>
              </a:lnSpc>
              <a:buClr>
                <a:srgbClr val="0BD0D9"/>
              </a:buClr>
              <a:buSzPct val="95000"/>
              <a:buNone/>
            </a:pPr>
            <a:r>
              <a:rPr lang="ru-RU" sz="2200" b="1" cap="none" dirty="0" smtClean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2.</a:t>
            </a:r>
            <a:r>
              <a:rPr lang="ru-RU" sz="2200" b="1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	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Бєлан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, С. М., 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Карвацький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І. М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.,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Шевчук В.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Г. 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Фізіологія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: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навч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посіб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Київ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: Книга плюс, 2021.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172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с. </a:t>
            </a:r>
            <a:endParaRPr lang="ru-RU" sz="2200" cap="none" dirty="0" smtClean="0">
              <a:solidFill>
                <a:srgbClr val="000000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100000"/>
              </a:lnSpc>
              <a:buClr>
                <a:srgbClr val="0BD0D9"/>
              </a:buClr>
              <a:buSzPct val="95000"/>
              <a:buNone/>
            </a:pPr>
            <a:r>
              <a:rPr lang="ru-RU" sz="2200" b="1" cap="none" dirty="0" smtClean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3.	</a:t>
            </a:r>
            <a:r>
              <a:rPr lang="ru-RU" sz="2200" cap="none" dirty="0" err="1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Ганонг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В. Ф.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Фізіологія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людини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/ пер. з англ. ; наук. ред.: М.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Гжегоцький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, В. Шевчук,                             О.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Заячківська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Львів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: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БаК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, 2002. 784 с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</a:t>
            </a:r>
            <a:endParaRPr lang="ru-RU" sz="2200" cap="none" dirty="0">
              <a:solidFill>
                <a:srgbClr val="000000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100000"/>
              </a:lnSpc>
              <a:buClr>
                <a:srgbClr val="0BD0D9"/>
              </a:buClr>
              <a:buSzPct val="95000"/>
              <a:buNone/>
            </a:pPr>
            <a:r>
              <a:rPr lang="ru-RU" sz="2200" b="1" cap="none" dirty="0" smtClean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4</a:t>
            </a:r>
            <a:r>
              <a:rPr lang="ru-RU" sz="2200" b="1" cap="none" dirty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</a:t>
            </a:r>
            <a:r>
              <a:rPr lang="ru-RU" sz="2200" b="1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	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Медична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фізіологія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за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Ґайтоном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і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Голлом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[Текст = </a:t>
            </a:r>
            <a:r>
              <a:rPr lang="en-US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Guyton and Hall. Textbook of Medical Physiology :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підруч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.: пер. з англ. 14-го вид. : у 2 т. Т. 1 / Дж. Е.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Голл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,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                  М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Е.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Голл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; наук. ред. пер.: К. Тарасова, І.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Міщенко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Київ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: ВСВ Медицина, 2022. 634 с. </a:t>
            </a:r>
          </a:p>
          <a:p>
            <a:pPr marL="381000" indent="-381000" eaLnBrk="1" hangingPunct="1">
              <a:lnSpc>
                <a:spcPct val="100000"/>
              </a:lnSpc>
              <a:buClr>
                <a:srgbClr val="0BD0D9"/>
              </a:buClr>
              <a:buSzPct val="95000"/>
              <a:buNone/>
            </a:pPr>
            <a:r>
              <a:rPr lang="ru-RU" sz="2200" b="1" cap="none" dirty="0" smtClean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5.</a:t>
            </a:r>
            <a:r>
              <a:rPr lang="ru-RU" sz="2200" b="1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	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Фізіологія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: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підруч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для студ.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вищ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мед.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навч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закл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en-US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IV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рівня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акредитації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/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                                 В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Г. Шевчук [та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ін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.] ; за ред.: В. Г. Шевчука;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рец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.: Г. І.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Ходоровський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, </a:t>
            </a:r>
            <a:r>
              <a:rPr lang="en-US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I. C.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Магура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, </a:t>
            </a:r>
            <a:r>
              <a:rPr lang="ru-RU" sz="2200" cap="none" dirty="0" smtClean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           О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О.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Мойбенко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; МОЗ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України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5-те вид.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Вінниця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: Нова книга, 2021. 448 с. </a:t>
            </a:r>
          </a:p>
          <a:p>
            <a:pPr marL="381000" indent="-381000" eaLnBrk="1" hangingPunct="1">
              <a:lnSpc>
                <a:spcPct val="100000"/>
              </a:lnSpc>
              <a:buClr>
                <a:srgbClr val="0BD0D9"/>
              </a:buClr>
              <a:buSzPct val="95000"/>
              <a:buNone/>
            </a:pPr>
            <a:r>
              <a:rPr lang="ru-RU" sz="2200" b="1" cap="none" dirty="0" smtClean="0">
                <a:solidFill>
                  <a:srgbClr val="7030A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6.</a:t>
            </a:r>
            <a:r>
              <a:rPr lang="ru-RU" sz="2200" b="1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	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Філімонов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В.І.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Фізіологія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людини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: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підручник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4-е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видання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sz="2200" cap="none" dirty="0" err="1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Київ</a:t>
            </a:r>
            <a:r>
              <a:rPr lang="ru-RU" sz="2200" cap="none" dirty="0">
                <a:solidFill>
                  <a:srgbClr val="00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: Медицина, 2021. 488 с. </a:t>
            </a:r>
            <a:endParaRPr lang="uk-UA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100000"/>
              </a:lnSpc>
              <a:buClr>
                <a:srgbClr val="0BD0D9"/>
              </a:buClr>
              <a:buSzPct val="95000"/>
              <a:buFont typeface="Arial" charset="0"/>
              <a:buNone/>
            </a:pPr>
            <a:r>
              <a:rPr lang="ru-RU" sz="300" b="1" cap="none" dirty="0" smtClean="0">
                <a:solidFill>
                  <a:srgbClr val="007CCE"/>
                </a:solidFill>
                <a:latin typeface="Times New Roman" pitchFamily="18" charset="0"/>
                <a:ea typeface="맑은 고딕"/>
                <a:cs typeface="맑은 고딕"/>
              </a:rPr>
              <a:t>    </a:t>
            </a:r>
            <a:r>
              <a:rPr lang="en-US" sz="300" b="1" cap="none" dirty="0" smtClean="0">
                <a:solidFill>
                  <a:srgbClr val="007CCE"/>
                </a:solidFill>
                <a:latin typeface="Times New Roman" pitchFamily="18" charset="0"/>
                <a:ea typeface="맑은 고딕"/>
                <a:cs typeface="맑은 고딕"/>
              </a:rPr>
              <a:t> </a:t>
            </a:r>
            <a:r>
              <a:rPr lang="ru-RU" sz="300" b="1" cap="none" dirty="0" smtClean="0">
                <a:solidFill>
                  <a:srgbClr val="007CCE"/>
                </a:solidFill>
                <a:latin typeface="Times New Roman" pitchFamily="18" charset="0"/>
                <a:ea typeface="맑은 고딕"/>
                <a:cs typeface="맑은 고딕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7" y="269875"/>
            <a:ext cx="11432001" cy="6588125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>
              <a:buNone/>
            </a:pPr>
            <a:r>
              <a:rPr lang="uk-UA" sz="4200" b="1" cap="none" dirty="0">
                <a:solidFill>
                  <a:srgbClr val="FF0000"/>
                </a:solidFill>
                <a:latin typeface="Arial" charset="0"/>
              </a:rPr>
              <a:t>Серцевий цикл</a:t>
            </a:r>
          </a:p>
          <a:p>
            <a:pPr algn="just">
              <a:buNone/>
            </a:pPr>
            <a:r>
              <a:rPr lang="uk-UA" sz="3400" cap="none" dirty="0">
                <a:latin typeface="Arial" charset="0"/>
              </a:rPr>
              <a:t>Скорочення передсердь та шлуночків називається </a:t>
            </a:r>
            <a:r>
              <a:rPr lang="uk-UA" sz="3400" b="1" i="1" cap="none" dirty="0">
                <a:solidFill>
                  <a:srgbClr val="C00000"/>
                </a:solidFill>
                <a:latin typeface="Arial" charset="0"/>
              </a:rPr>
              <a:t>систолою</a:t>
            </a:r>
            <a:r>
              <a:rPr lang="uk-UA" sz="3400" cap="none" dirty="0">
                <a:latin typeface="Arial" charset="0"/>
              </a:rPr>
              <a:t>, розслаблення – </a:t>
            </a:r>
            <a:r>
              <a:rPr lang="uk-UA" sz="3400" b="1" i="1" cap="none" dirty="0">
                <a:solidFill>
                  <a:srgbClr val="C00000"/>
                </a:solidFill>
                <a:latin typeface="Arial" charset="0"/>
              </a:rPr>
              <a:t>діастолою</a:t>
            </a:r>
            <a:r>
              <a:rPr lang="uk-UA" sz="3400" cap="none" dirty="0">
                <a:latin typeface="Arial" charset="0"/>
              </a:rPr>
              <a:t>. Систола і </a:t>
            </a:r>
            <a:r>
              <a:rPr lang="uk-UA" sz="3400" cap="none" dirty="0" smtClean="0">
                <a:latin typeface="Arial" charset="0"/>
              </a:rPr>
              <a:t>діастола </a:t>
            </a:r>
            <a:r>
              <a:rPr lang="uk-UA" sz="3400" cap="none" dirty="0">
                <a:latin typeface="Arial" charset="0"/>
              </a:rPr>
              <a:t>передсердь і шлуночків взаємопов’язані між собою і складають єдиний </a:t>
            </a:r>
            <a:r>
              <a:rPr lang="uk-UA" sz="3400" b="1" cap="none" dirty="0">
                <a:solidFill>
                  <a:srgbClr val="FF0000"/>
                </a:solidFill>
                <a:latin typeface="Arial" charset="0"/>
              </a:rPr>
              <a:t>цикл роботи </a:t>
            </a:r>
            <a:r>
              <a:rPr lang="uk-UA" sz="3400" b="1" cap="none" dirty="0" smtClean="0">
                <a:solidFill>
                  <a:srgbClr val="FF0000"/>
                </a:solidFill>
                <a:latin typeface="Arial" charset="0"/>
              </a:rPr>
              <a:t>серця</a:t>
            </a:r>
            <a:r>
              <a:rPr lang="uk-UA" sz="3400" cap="none" dirty="0" smtClean="0">
                <a:latin typeface="Arial" charset="0"/>
              </a:rPr>
              <a:t>.</a:t>
            </a:r>
            <a:endParaRPr lang="uk-UA" sz="3400" cap="none" dirty="0">
              <a:latin typeface="Arial" charset="0"/>
            </a:endParaRPr>
          </a:p>
          <a:p>
            <a:pPr algn="just">
              <a:buNone/>
            </a:pPr>
            <a:r>
              <a:rPr lang="uk-UA" sz="3400" cap="none" dirty="0">
                <a:latin typeface="Arial" charset="0"/>
              </a:rPr>
              <a:t>Розрізняють </a:t>
            </a:r>
            <a:r>
              <a:rPr lang="uk-UA" sz="3400" b="1" i="1" cap="none" dirty="0">
                <a:solidFill>
                  <a:srgbClr val="C00000"/>
                </a:solidFill>
                <a:latin typeface="Arial" charset="0"/>
              </a:rPr>
              <a:t>3 фази роботи серця</a:t>
            </a:r>
            <a:r>
              <a:rPr lang="uk-UA" sz="3400" cap="none" dirty="0">
                <a:latin typeface="Arial" charset="0"/>
              </a:rPr>
              <a:t>:</a:t>
            </a:r>
          </a:p>
          <a:p>
            <a:pPr algn="just">
              <a:buNone/>
            </a:pPr>
            <a:r>
              <a:rPr lang="uk-UA" sz="3400" cap="none" dirty="0">
                <a:latin typeface="Arial" charset="0"/>
              </a:rPr>
              <a:t>1.	Скорочення (систола) передсердь.</a:t>
            </a:r>
          </a:p>
          <a:p>
            <a:pPr algn="just">
              <a:buNone/>
            </a:pPr>
            <a:r>
              <a:rPr lang="uk-UA" sz="3400" cap="none" dirty="0">
                <a:latin typeface="Arial" charset="0"/>
              </a:rPr>
              <a:t>2.	Скорочення (систола) шлуночків.</a:t>
            </a:r>
          </a:p>
          <a:p>
            <a:pPr algn="just">
              <a:buNone/>
            </a:pPr>
            <a:r>
              <a:rPr lang="uk-UA" sz="3400" cap="none" dirty="0">
                <a:latin typeface="Arial" charset="0"/>
              </a:rPr>
              <a:t>3.	Загальна пауза.</a:t>
            </a:r>
          </a:p>
          <a:p>
            <a:pPr algn="just">
              <a:buNone/>
            </a:pPr>
            <a:r>
              <a:rPr lang="uk-UA" sz="3400" cap="none" dirty="0" smtClean="0">
                <a:latin typeface="Arial" charset="0"/>
              </a:rPr>
              <a:t>    Серцевий </a:t>
            </a:r>
            <a:r>
              <a:rPr lang="uk-UA" sz="3400" cap="none" dirty="0">
                <a:latin typeface="Arial" charset="0"/>
              </a:rPr>
              <a:t>цикл починається з систоли спочатку правого, а потім лівого передсердя. Шлуночки в цей момент розслаблені, тому венозна кров з правого передсердя через відкритий тристулковий клапан </a:t>
            </a:r>
            <a:r>
              <a:rPr lang="uk-UA" sz="3400" cap="none" dirty="0" smtClean="0">
                <a:latin typeface="Arial" charset="0"/>
              </a:rPr>
              <a:t>потрапляє </a:t>
            </a:r>
            <a:r>
              <a:rPr lang="uk-UA" sz="3400" cap="none" dirty="0">
                <a:latin typeface="Arial" charset="0"/>
              </a:rPr>
              <a:t>в правий шлуночок, а артеріальна кров з лівого передсердя через </a:t>
            </a:r>
            <a:r>
              <a:rPr lang="uk-UA" sz="3400" cap="none" dirty="0" err="1">
                <a:latin typeface="Arial" charset="0"/>
              </a:rPr>
              <a:t>мітральний</a:t>
            </a:r>
            <a:r>
              <a:rPr lang="uk-UA" sz="3400" cap="none" dirty="0">
                <a:latin typeface="Arial" charset="0"/>
              </a:rPr>
              <a:t> клапан – у лівий шлуночок. Тривалість систоли передсердь 0,1 с (табл.7.1). Тиск у лівому передсерді зростає до 5-8 мм </a:t>
            </a:r>
            <a:r>
              <a:rPr lang="uk-UA" sz="3400" cap="none" dirty="0" err="1">
                <a:latin typeface="Arial" charset="0"/>
              </a:rPr>
              <a:t>рт</a:t>
            </a:r>
            <a:r>
              <a:rPr lang="uk-UA" sz="3400" cap="none" dirty="0">
                <a:latin typeface="Arial" charset="0"/>
              </a:rPr>
              <a:t>. ст., у правому – 2-4 мм </a:t>
            </a:r>
            <a:r>
              <a:rPr lang="uk-UA" sz="3400" cap="none" dirty="0" err="1">
                <a:latin typeface="Arial" charset="0"/>
              </a:rPr>
              <a:t>рт</a:t>
            </a:r>
            <a:r>
              <a:rPr lang="uk-UA" sz="3400" cap="none" dirty="0">
                <a:latin typeface="Arial" charset="0"/>
              </a:rPr>
              <a:t>. </a:t>
            </a:r>
            <a:r>
              <a:rPr lang="uk-UA" sz="3400" cap="none" dirty="0" smtClean="0">
                <a:latin typeface="Arial" charset="0"/>
              </a:rPr>
              <a:t>ст. Решту </a:t>
            </a:r>
            <a:r>
              <a:rPr lang="uk-UA" sz="3400" cap="none" dirty="0">
                <a:latin typeface="Arial" charset="0"/>
              </a:rPr>
              <a:t>серцевого циклу (0,7 с) триває діастола передсердь, коли </a:t>
            </a:r>
            <a:r>
              <a:rPr lang="uk-UA" sz="3400" cap="none" dirty="0" smtClean="0">
                <a:latin typeface="Arial" charset="0"/>
              </a:rPr>
              <a:t>вони наповнюються </a:t>
            </a:r>
            <a:r>
              <a:rPr lang="uk-UA" sz="3400" cap="none" dirty="0">
                <a:latin typeface="Arial" charset="0"/>
              </a:rPr>
              <a:t>кров’ю.</a:t>
            </a:r>
          </a:p>
          <a:p>
            <a:pPr algn="just">
              <a:buNone/>
            </a:pPr>
            <a:r>
              <a:rPr lang="uk-UA" sz="3400" cap="none" dirty="0" smtClean="0">
                <a:latin typeface="Arial" charset="0"/>
              </a:rPr>
              <a:t>    У </a:t>
            </a:r>
            <a:r>
              <a:rPr lang="uk-UA" sz="3400" cap="none" dirty="0">
                <a:latin typeface="Arial" charset="0"/>
              </a:rPr>
              <a:t>систолі шлуночків виділяють період напруження (0,08 с) і період виштовхування крові. У періоді </a:t>
            </a:r>
            <a:r>
              <a:rPr lang="uk-UA" sz="3400" cap="none" dirty="0" smtClean="0">
                <a:latin typeface="Arial" charset="0"/>
              </a:rPr>
              <a:t>напруження </a:t>
            </a:r>
            <a:r>
              <a:rPr lang="uk-UA" sz="3400" cap="none" dirty="0">
                <a:latin typeface="Arial" charset="0"/>
              </a:rPr>
              <a:t>виділяють 2 фази – фазу асинхронного напруження (0,05 с) і фазу </a:t>
            </a:r>
            <a:r>
              <a:rPr lang="uk-UA" sz="3400" cap="none" dirty="0" err="1">
                <a:latin typeface="Arial" charset="0"/>
              </a:rPr>
              <a:t>ізоволюметричного</a:t>
            </a:r>
            <a:r>
              <a:rPr lang="uk-UA" sz="3400" cap="none" dirty="0">
                <a:latin typeface="Arial" charset="0"/>
              </a:rPr>
              <a:t> </a:t>
            </a:r>
            <a:r>
              <a:rPr lang="uk-UA" sz="3400" cap="none" dirty="0" smtClean="0">
                <a:latin typeface="Arial" charset="0"/>
              </a:rPr>
              <a:t>напруження  </a:t>
            </a:r>
            <a:r>
              <a:rPr lang="uk-UA" sz="3400" cap="none" dirty="0">
                <a:latin typeface="Arial" charset="0"/>
              </a:rPr>
              <a:t>(0,03  с).  Тиск  крові  починає  підвищуватись,  коли  тиск  досягає  5-8  мм  </a:t>
            </a:r>
            <a:r>
              <a:rPr lang="uk-UA" sz="3400" cap="none" dirty="0" err="1">
                <a:latin typeface="Arial" charset="0"/>
              </a:rPr>
              <a:t>рт</a:t>
            </a:r>
            <a:r>
              <a:rPr lang="uk-UA" sz="3400" cap="none" dirty="0">
                <a:latin typeface="Arial" charset="0"/>
              </a:rPr>
              <a:t>.  ст.  </a:t>
            </a:r>
            <a:r>
              <a:rPr lang="uk-UA" sz="3400" b="1" cap="none" dirty="0" err="1" smtClean="0">
                <a:solidFill>
                  <a:srgbClr val="7030A0"/>
                </a:solidFill>
                <a:latin typeface="Arial" charset="0"/>
              </a:rPr>
              <a:t>передсердно-шлуночкові</a:t>
            </a:r>
            <a:r>
              <a:rPr lang="uk-UA" sz="3400" b="1" cap="none" dirty="0" smtClean="0">
                <a:solidFill>
                  <a:srgbClr val="7030A0"/>
                </a:solidFill>
                <a:latin typeface="Arial" charset="0"/>
              </a:rPr>
              <a:t>  </a:t>
            </a:r>
            <a:r>
              <a:rPr lang="uk-UA" sz="3400" b="1" cap="none" dirty="0">
                <a:solidFill>
                  <a:srgbClr val="7030A0"/>
                </a:solidFill>
                <a:latin typeface="Arial" charset="0"/>
              </a:rPr>
              <a:t>клапани  </a:t>
            </a:r>
            <a:r>
              <a:rPr lang="uk-UA" sz="3400" b="1" cap="none" dirty="0" smtClean="0">
                <a:solidFill>
                  <a:srgbClr val="7030A0"/>
                </a:solidFill>
                <a:latin typeface="Arial" charset="0"/>
              </a:rPr>
              <a:t>закриваються</a:t>
            </a:r>
            <a:r>
              <a:rPr lang="uk-UA" sz="3400" cap="none" dirty="0" smtClean="0">
                <a:latin typeface="Arial" charset="0"/>
              </a:rPr>
              <a:t>, сухожилкові  </a:t>
            </a:r>
            <a:r>
              <a:rPr lang="uk-UA" sz="3400" cap="none" dirty="0">
                <a:latin typeface="Arial" charset="0"/>
              </a:rPr>
              <a:t>нитки  натягуються.  Фаза  асинхронного  скорочення змінюється фазою </a:t>
            </a:r>
            <a:r>
              <a:rPr lang="uk-UA" sz="3400" cap="none" dirty="0" err="1">
                <a:latin typeface="Arial" charset="0"/>
              </a:rPr>
              <a:t>ізоволюметричного</a:t>
            </a:r>
            <a:r>
              <a:rPr lang="uk-UA" sz="3400" cap="none" dirty="0">
                <a:latin typeface="Arial" charset="0"/>
              </a:rPr>
              <a:t> скорочення (</a:t>
            </a:r>
            <a:r>
              <a:rPr lang="uk-UA" sz="3400" b="1" cap="none" dirty="0">
                <a:solidFill>
                  <a:srgbClr val="C00000"/>
                </a:solidFill>
                <a:latin typeface="Arial" charset="0"/>
              </a:rPr>
              <a:t>перший період закритих клапанів</a:t>
            </a:r>
            <a:r>
              <a:rPr lang="uk-UA" sz="3400" cap="none" dirty="0">
                <a:latin typeface="Arial" charset="0"/>
              </a:rPr>
              <a:t>), яка продовжується доки тиск в шлуночках не перевищує тиск в аорті (80 мм </a:t>
            </a:r>
            <a:r>
              <a:rPr lang="uk-UA" sz="3400" cap="none" dirty="0" err="1">
                <a:latin typeface="Arial" charset="0"/>
              </a:rPr>
              <a:t>рт</a:t>
            </a:r>
            <a:r>
              <a:rPr lang="uk-UA" sz="3400" cap="none" dirty="0">
                <a:latin typeface="Arial" charset="0"/>
              </a:rPr>
              <a:t>. ст.) та легеневому стовбурі (10 мм </a:t>
            </a:r>
            <a:r>
              <a:rPr lang="uk-UA" sz="3400" cap="none" dirty="0" err="1">
                <a:latin typeface="Arial" charset="0"/>
              </a:rPr>
              <a:t>рт</a:t>
            </a:r>
            <a:r>
              <a:rPr lang="uk-UA" sz="3400" cap="none" dirty="0">
                <a:latin typeface="Arial" charset="0"/>
              </a:rPr>
              <a:t>. ст.). </a:t>
            </a:r>
            <a:r>
              <a:rPr lang="uk-UA" sz="3400" b="1" cap="none" dirty="0">
                <a:solidFill>
                  <a:srgbClr val="7030A0"/>
                </a:solidFill>
                <a:latin typeface="Arial" charset="0"/>
              </a:rPr>
              <a:t>Після цього клапани аорти та легеневого стовбура відкриваються</a:t>
            </a:r>
            <a:r>
              <a:rPr lang="uk-UA" sz="3400" cap="none" dirty="0">
                <a:latin typeface="Arial" charset="0"/>
              </a:rPr>
              <a:t> і кров із шлуночків </a:t>
            </a:r>
            <a:r>
              <a:rPr lang="uk-UA" sz="3400" cap="none" dirty="0" smtClean="0">
                <a:latin typeface="Arial" charset="0"/>
              </a:rPr>
              <a:t>виштовхується </a:t>
            </a:r>
            <a:r>
              <a:rPr lang="uk-UA" sz="3400" cap="none" dirty="0">
                <a:latin typeface="Arial" charset="0"/>
              </a:rPr>
              <a:t>в аорту та легеневі артерії (період вигнання крові, 0,25 с). Цей період поділяють на 2 фази: </a:t>
            </a:r>
            <a:r>
              <a:rPr lang="uk-UA" sz="3400" cap="none" dirty="0" smtClean="0">
                <a:latin typeface="Arial" charset="0"/>
              </a:rPr>
              <a:t>швидкого </a:t>
            </a:r>
            <a:r>
              <a:rPr lang="uk-UA" sz="3400" cap="none" dirty="0">
                <a:latin typeface="Arial" charset="0"/>
              </a:rPr>
              <a:t>(0,12 с) та повільного (0,13 с) вигнання. У фазу швидкого вигнання тиск крові досягає максимальних значень: 110-130 мм </a:t>
            </a:r>
            <a:r>
              <a:rPr lang="uk-UA" sz="3400" cap="none" dirty="0" err="1">
                <a:latin typeface="Arial" charset="0"/>
              </a:rPr>
              <a:t>рт</a:t>
            </a:r>
            <a:r>
              <a:rPr lang="uk-UA" sz="3400" cap="none" dirty="0">
                <a:latin typeface="Arial" charset="0"/>
              </a:rPr>
              <a:t>. ст. у лівому шлуночку і в аорті та </a:t>
            </a:r>
            <a:r>
              <a:rPr lang="uk-UA" sz="3400" cap="none" dirty="0" smtClean="0">
                <a:latin typeface="Arial" charset="0"/>
              </a:rPr>
              <a:t>                      25-30 </a:t>
            </a:r>
            <a:r>
              <a:rPr lang="uk-UA" sz="3400" cap="none" dirty="0">
                <a:latin typeface="Arial" charset="0"/>
              </a:rPr>
              <a:t>мм </a:t>
            </a:r>
            <a:r>
              <a:rPr lang="uk-UA" sz="3400" cap="none" dirty="0" err="1">
                <a:latin typeface="Arial" charset="0"/>
              </a:rPr>
              <a:t>рт</a:t>
            </a:r>
            <a:r>
              <a:rPr lang="uk-UA" sz="3400" cap="none" dirty="0">
                <a:latin typeface="Arial" charset="0"/>
              </a:rPr>
              <a:t>. ст. у правому шлуночку та </a:t>
            </a:r>
            <a:r>
              <a:rPr lang="uk-UA" sz="3400" cap="none" dirty="0" smtClean="0">
                <a:latin typeface="Arial" charset="0"/>
              </a:rPr>
              <a:t>легеневому </a:t>
            </a:r>
            <a:r>
              <a:rPr lang="uk-UA" sz="3400" cap="none" dirty="0">
                <a:latin typeface="Arial" charset="0"/>
              </a:rPr>
              <a:t>стовбурі.</a:t>
            </a:r>
          </a:p>
          <a:p>
            <a:pPr algn="just">
              <a:buNone/>
            </a:pPr>
            <a:endParaRPr lang="uk-UA" sz="2100" cap="non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7" y="309631"/>
            <a:ext cx="11432001" cy="632970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buNone/>
            </a:pPr>
            <a:r>
              <a:rPr lang="uk-UA" sz="1600" cap="none" dirty="0" smtClean="0">
                <a:latin typeface="Arial" charset="0"/>
              </a:rPr>
              <a:t>    Діастола  </a:t>
            </a:r>
            <a:r>
              <a:rPr lang="uk-UA" sz="1600" cap="none" dirty="0">
                <a:latin typeface="Arial" charset="0"/>
              </a:rPr>
              <a:t>шлуночків  починається  з  періоду  розслаблення  (</a:t>
            </a:r>
            <a:r>
              <a:rPr lang="uk-UA" sz="1600" cap="none" dirty="0" err="1">
                <a:latin typeface="Arial" charset="0"/>
              </a:rPr>
              <a:t>протодіастолічний</a:t>
            </a:r>
            <a:r>
              <a:rPr lang="uk-UA" sz="1600" cap="none" dirty="0">
                <a:latin typeface="Arial" charset="0"/>
              </a:rPr>
              <a:t>  інтервал  –  0,04  с,  фаза </a:t>
            </a:r>
            <a:r>
              <a:rPr lang="uk-UA" sz="1600" cap="none" dirty="0" err="1">
                <a:latin typeface="Arial" charset="0"/>
              </a:rPr>
              <a:t>ізоволюметричного</a:t>
            </a:r>
            <a:r>
              <a:rPr lang="uk-UA" sz="1600" cap="none" dirty="0">
                <a:latin typeface="Arial" charset="0"/>
              </a:rPr>
              <a:t>  розслаблення  (</a:t>
            </a:r>
            <a:r>
              <a:rPr lang="uk-UA" sz="1600" b="1" cap="none" dirty="0">
                <a:solidFill>
                  <a:srgbClr val="C00000"/>
                </a:solidFill>
                <a:latin typeface="Arial" charset="0"/>
              </a:rPr>
              <a:t>другий  період  закритих  клапанів</a:t>
            </a:r>
            <a:r>
              <a:rPr lang="uk-UA" sz="1600" cap="none" dirty="0">
                <a:latin typeface="Arial" charset="0"/>
              </a:rPr>
              <a:t>)  –  0,08  с.   У  процесі  розслаблення шлуночків тиск у них знижується і стає меншим (кінець </a:t>
            </a:r>
            <a:r>
              <a:rPr lang="uk-UA" sz="1600" cap="none" dirty="0" err="1">
                <a:latin typeface="Arial" charset="0"/>
              </a:rPr>
              <a:t>протодіастолічного</a:t>
            </a:r>
            <a:r>
              <a:rPr lang="uk-UA" sz="1600" cap="none" dirty="0">
                <a:latin typeface="Arial" charset="0"/>
              </a:rPr>
              <a:t> інтервалу), ніж в аорті та </a:t>
            </a:r>
            <a:r>
              <a:rPr lang="uk-UA" sz="1600" cap="none" dirty="0" smtClean="0">
                <a:latin typeface="Arial" charset="0"/>
              </a:rPr>
              <a:t>легеневому </a:t>
            </a:r>
            <a:r>
              <a:rPr lang="uk-UA" sz="1600" cap="none" dirty="0">
                <a:latin typeface="Arial" charset="0"/>
              </a:rPr>
              <a:t>стовбурі. </a:t>
            </a:r>
            <a:r>
              <a:rPr lang="uk-UA" sz="1600" b="1" cap="none" dirty="0">
                <a:solidFill>
                  <a:srgbClr val="7030A0"/>
                </a:solidFill>
                <a:latin typeface="Arial" charset="0"/>
              </a:rPr>
              <a:t>Закриваються півмісяцеві клапани аорти та легеневого стовбура</a:t>
            </a:r>
            <a:r>
              <a:rPr lang="uk-UA" sz="1600" cap="none" dirty="0">
                <a:latin typeface="Arial" charset="0"/>
              </a:rPr>
              <a:t>. Починається фаза </a:t>
            </a:r>
            <a:r>
              <a:rPr lang="uk-UA" sz="1600" cap="none" dirty="0" err="1">
                <a:latin typeface="Arial" charset="0"/>
              </a:rPr>
              <a:t>ізоволюметричного</a:t>
            </a:r>
            <a:r>
              <a:rPr lang="uk-UA" sz="1600" cap="none" dirty="0">
                <a:latin typeface="Arial" charset="0"/>
              </a:rPr>
              <a:t> розслаблення. Коли тиск у шлуночках стає меншим, ніж в передсердях, </a:t>
            </a:r>
            <a:r>
              <a:rPr lang="uk-UA" sz="1600" b="1" cap="none" dirty="0" err="1" smtClean="0">
                <a:solidFill>
                  <a:srgbClr val="7030A0"/>
                </a:solidFill>
                <a:latin typeface="Arial" charset="0"/>
              </a:rPr>
              <a:t>передсердно-шлуночкові</a:t>
            </a:r>
            <a:r>
              <a:rPr lang="uk-UA" sz="1600" b="1" cap="none" dirty="0" smtClean="0">
                <a:solidFill>
                  <a:srgbClr val="7030A0"/>
                </a:solidFill>
                <a:latin typeface="Arial" charset="0"/>
              </a:rPr>
              <a:t>  </a:t>
            </a:r>
            <a:r>
              <a:rPr lang="uk-UA" sz="1600" b="1" cap="none" dirty="0">
                <a:solidFill>
                  <a:srgbClr val="7030A0"/>
                </a:solidFill>
                <a:latin typeface="Arial" charset="0"/>
              </a:rPr>
              <a:t>клапани  відкриваються</a:t>
            </a:r>
            <a:r>
              <a:rPr lang="uk-UA" sz="1600" cap="none" dirty="0">
                <a:latin typeface="Arial" charset="0"/>
              </a:rPr>
              <a:t>,  шлуночки  наповнюються  новою  порцією  крові  (фаза швидкого – 0,08 с та повільного </a:t>
            </a:r>
            <a:r>
              <a:rPr lang="uk-UA" sz="1600" cap="none" dirty="0">
                <a:latin typeface="Arial" charset="0"/>
              </a:rPr>
              <a:t>– </a:t>
            </a:r>
            <a:r>
              <a:rPr lang="uk-UA" sz="1600" cap="none" dirty="0">
                <a:latin typeface="Arial" charset="0"/>
              </a:rPr>
              <a:t>0,17 </a:t>
            </a:r>
            <a:r>
              <a:rPr lang="uk-UA" sz="1600" cap="none" dirty="0">
                <a:latin typeface="Arial" charset="0"/>
              </a:rPr>
              <a:t>с – </a:t>
            </a:r>
            <a:r>
              <a:rPr lang="uk-UA" sz="1600" cap="none" dirty="0" smtClean="0">
                <a:latin typeface="Arial" charset="0"/>
              </a:rPr>
              <a:t>наповнення</a:t>
            </a:r>
            <a:r>
              <a:rPr lang="uk-UA" sz="1600" cap="none" dirty="0">
                <a:latin typeface="Arial" charset="0"/>
              </a:rPr>
              <a:t>).</a:t>
            </a:r>
          </a:p>
          <a:p>
            <a:pPr algn="just">
              <a:buNone/>
            </a:pPr>
            <a:r>
              <a:rPr lang="uk-UA" sz="1600" cap="none" dirty="0" smtClean="0">
                <a:latin typeface="Arial" charset="0"/>
              </a:rPr>
              <a:t>    Тривалість </a:t>
            </a:r>
            <a:r>
              <a:rPr lang="uk-UA" sz="1600" cap="none" dirty="0">
                <a:latin typeface="Arial" charset="0"/>
              </a:rPr>
              <a:t>фаз серцевого циклу залежить від частоти серцевих скорочень. У нормі, при частоті </a:t>
            </a:r>
            <a:r>
              <a:rPr lang="uk-UA" sz="1600" cap="none" dirty="0" smtClean="0">
                <a:latin typeface="Arial" charset="0"/>
              </a:rPr>
              <a:t>серцевих </a:t>
            </a:r>
            <a:r>
              <a:rPr lang="uk-UA" sz="1600" cap="none" dirty="0">
                <a:latin typeface="Arial" charset="0"/>
              </a:rPr>
              <a:t>скорочень 75/хв. серцевий цикл складає 0,8 с, систола передсердь (</a:t>
            </a:r>
            <a:r>
              <a:rPr lang="uk-UA" sz="1600" cap="none" dirty="0" err="1">
                <a:latin typeface="Arial" charset="0"/>
              </a:rPr>
              <a:t>пресистола</a:t>
            </a:r>
            <a:r>
              <a:rPr lang="uk-UA" sz="1600" cap="none" dirty="0">
                <a:latin typeface="Arial" charset="0"/>
              </a:rPr>
              <a:t> для шлуночків) – 0,1 с, систола шлуночків – 0,33 с, діастола – 0,47 с, загальна пауза – 0,37 с. При більш частих серцевих скороченнях тривалість кожної фази зменшується, особливо діастоли</a:t>
            </a:r>
            <a:r>
              <a:rPr lang="uk-UA" sz="1600" cap="none" dirty="0" smtClean="0">
                <a:latin typeface="Arial" charset="0"/>
              </a:rPr>
              <a:t>. </a:t>
            </a:r>
            <a:r>
              <a:rPr lang="ru-RU" b="1" cap="none" dirty="0" err="1" smtClean="0">
                <a:latin typeface="Arial" charset="0"/>
              </a:rPr>
              <a:t>Фази</a:t>
            </a:r>
            <a:r>
              <a:rPr lang="ru-RU" b="1" cap="none" dirty="0" smtClean="0">
                <a:latin typeface="Arial" charset="0"/>
              </a:rPr>
              <a:t> </a:t>
            </a:r>
            <a:r>
              <a:rPr lang="ru-RU" b="1" cap="none" dirty="0" err="1">
                <a:latin typeface="Arial" charset="0"/>
              </a:rPr>
              <a:t>серцевого</a:t>
            </a:r>
            <a:r>
              <a:rPr lang="ru-RU" b="1" cap="none" dirty="0">
                <a:latin typeface="Arial" charset="0"/>
              </a:rPr>
              <a:t> циклу (при ЧСС = 75 уд/</a:t>
            </a:r>
            <a:r>
              <a:rPr lang="ru-RU" b="1" cap="none" dirty="0" err="1">
                <a:latin typeface="Arial" charset="0"/>
              </a:rPr>
              <a:t>хв</a:t>
            </a:r>
            <a:r>
              <a:rPr lang="ru-RU" b="1" cap="none" dirty="0">
                <a:latin typeface="Arial" charset="0"/>
              </a:rPr>
              <a:t>)</a:t>
            </a:r>
            <a:endParaRPr lang="uk-UA" b="1" cap="none" dirty="0">
              <a:latin typeface="Arial" charset="0"/>
            </a:endParaRPr>
          </a:p>
          <a:p>
            <a:pPr algn="just">
              <a:buNone/>
            </a:pPr>
            <a:endParaRPr lang="en-US" sz="2100" cap="none" dirty="0">
              <a:latin typeface="Arial" charset="0"/>
            </a:endParaRPr>
          </a:p>
          <a:p>
            <a:pPr algn="just">
              <a:buNone/>
            </a:pPr>
            <a:endParaRPr lang="uk-UA" sz="2100" cap="none" dirty="0" smtClean="0">
              <a:latin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773121"/>
              </p:ext>
            </p:extLst>
          </p:nvPr>
        </p:nvGraphicFramePr>
        <p:xfrm>
          <a:off x="742119" y="3935896"/>
          <a:ext cx="10813776" cy="259824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04592"/>
                <a:gridCol w="3604592"/>
                <a:gridCol w="3604592"/>
              </a:tblGrid>
              <a:tr h="260939">
                <a:tc rowSpan="4"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uk-UA" sz="850" b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 </a:t>
                      </a:r>
                      <a:endParaRPr lang="uk-UA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279400" marR="238760" indent="-30480" algn="ctr">
                        <a:lnSpc>
                          <a:spcPct val="102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Систола</a:t>
                      </a:r>
                      <a:r>
                        <a:rPr lang="uk-UA" sz="18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8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ш</a:t>
                      </a:r>
                      <a:r>
                        <a:rPr lang="uk-UA" sz="18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л</a:t>
                      </a:r>
                      <a:r>
                        <a:rPr lang="uk-UA" sz="1800" spc="-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у</a:t>
                      </a:r>
                      <a:r>
                        <a:rPr lang="uk-UA" sz="18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н</a:t>
                      </a:r>
                      <a:r>
                        <a:rPr lang="uk-UA" sz="18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о</a:t>
                      </a:r>
                      <a:r>
                        <a:rPr lang="uk-UA" sz="18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ч</a:t>
                      </a:r>
                      <a:r>
                        <a:rPr lang="uk-UA" sz="18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к</a:t>
                      </a:r>
                      <a:r>
                        <a:rPr lang="uk-UA" sz="1800" spc="-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і</a:t>
                      </a:r>
                      <a:r>
                        <a:rPr lang="uk-UA" sz="18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в 0,33</a:t>
                      </a:r>
                      <a:r>
                        <a:rPr lang="uk-UA" sz="1800" spc="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8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42620" marR="441325" indent="-2647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uk-UA" sz="1600" i="1" dirty="0" smtClean="0">
                        <a:effectLst/>
                        <a:latin typeface="Arial"/>
                        <a:ea typeface="Arial MT"/>
                        <a:cs typeface="Arial MT"/>
                      </a:endParaRPr>
                    </a:p>
                    <a:p>
                      <a:pPr marL="642620" marR="441325" indent="-2647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600" i="1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Період</a:t>
                      </a:r>
                      <a:r>
                        <a:rPr lang="uk-UA" sz="1600" i="1" spc="110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напруги:</a:t>
                      </a:r>
                      <a:r>
                        <a:rPr lang="uk-UA" sz="1600" i="1" spc="-225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0,08</a:t>
                      </a:r>
                      <a:r>
                        <a:rPr lang="uk-UA" sz="1600" i="1" spc="-15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с</a:t>
                      </a:r>
                    </a:p>
                    <a:p>
                      <a:pPr marL="642620" marR="441325" indent="-2647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uk-UA" sz="1600" i="1" dirty="0" smtClean="0">
                        <a:effectLst/>
                        <a:latin typeface="Arial"/>
                        <a:ea typeface="Arial MT"/>
                        <a:cs typeface="Arial MT"/>
                      </a:endParaRPr>
                    </a:p>
                    <a:p>
                      <a:pPr marL="642620" marR="441325" indent="-264795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8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ru-RU" sz="85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6040">
                        <a:lnSpc>
                          <a:spcPts val="8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Фаза</a:t>
                      </a:r>
                      <a:r>
                        <a:rPr lang="ru-RU" sz="1600" spc="4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асинхронного</a:t>
                      </a:r>
                      <a:r>
                        <a:rPr lang="ru-RU" sz="1600" spc="5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скорочення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5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spc="5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      </a:t>
                      </a: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0,05</a:t>
                      </a:r>
                      <a:r>
                        <a:rPr lang="ru-RU" sz="1600" spc="4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43"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85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Фаза</a:t>
                      </a:r>
                      <a:r>
                        <a:rPr lang="ru-RU" sz="1600" spc="10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ізометричного</a:t>
                      </a:r>
                      <a:r>
                        <a:rPr lang="ru-RU" sz="1600" spc="1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скорочення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13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0,03</a:t>
                      </a:r>
                      <a:r>
                        <a:rPr lang="ru-RU" sz="1600" spc="1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  <a:r>
                        <a:rPr lang="ru-RU" sz="1400" spc="14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I</a:t>
                      </a:r>
                      <a:endParaRPr lang="ru-RU" sz="14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9"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42620" marR="410845" indent="-29527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endParaRPr lang="uk-UA" sz="850" i="1" dirty="0" smtClean="0">
                        <a:effectLst/>
                        <a:latin typeface="Arial"/>
                        <a:ea typeface="Arial MT"/>
                        <a:cs typeface="Arial MT"/>
                      </a:endParaRPr>
                    </a:p>
                    <a:p>
                      <a:pPr marL="642620" marR="410845" indent="-295275">
                        <a:lnSpc>
                          <a:spcPts val="1010"/>
                        </a:lnSpc>
                        <a:spcAft>
                          <a:spcPts val="0"/>
                        </a:spcAft>
                      </a:pPr>
                      <a:r>
                        <a:rPr lang="uk-UA" sz="1600" i="1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Період</a:t>
                      </a:r>
                      <a:r>
                        <a:rPr lang="uk-UA" sz="1600" i="1" spc="120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вигнання:</a:t>
                      </a:r>
                      <a:r>
                        <a:rPr lang="uk-UA" sz="1600" i="1" spc="-220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0,25</a:t>
                      </a:r>
                      <a:r>
                        <a:rPr lang="uk-UA" sz="1600" i="1" spc="-15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с</a:t>
                      </a:r>
                      <a:endParaRPr lang="uk-UA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85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Ф</a:t>
                      </a:r>
                      <a:r>
                        <a:rPr lang="ru-RU" sz="1600" spc="-1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а</a:t>
                      </a:r>
                      <a:r>
                        <a:rPr lang="ru-RU" sz="1600" spc="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з</a:t>
                      </a: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а 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швидког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о</a:t>
                      </a:r>
                      <a:r>
                        <a:rPr lang="ru-RU" sz="16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в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и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гн</a:t>
                      </a:r>
                      <a:r>
                        <a:rPr lang="ru-RU" sz="1600" spc="-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а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нн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0,</a:t>
                      </a:r>
                      <a:r>
                        <a:rPr lang="ru-RU" sz="16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2</a:t>
                      </a:r>
                      <a:r>
                        <a:rPr lang="ru-RU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9"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85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Ф</a:t>
                      </a:r>
                      <a:r>
                        <a:rPr lang="ru-RU" sz="1600" spc="-1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а</a:t>
                      </a:r>
                      <a:r>
                        <a:rPr lang="ru-RU" sz="1600" spc="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з</a:t>
                      </a: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а 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пові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л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ьног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о</a:t>
                      </a:r>
                      <a:r>
                        <a:rPr lang="ru-RU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ви</a:t>
                      </a:r>
                      <a:r>
                        <a:rPr lang="ru-RU" sz="1600" spc="-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г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нан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н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</a:t>
                      </a:r>
                      <a:r>
                        <a:rPr lang="ru-RU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,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13</a:t>
                      </a:r>
                      <a:r>
                        <a:rPr lang="ru-RU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9">
                <a:tc rowSpan="5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uk-UA" sz="850" b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 </a:t>
                      </a:r>
                      <a:endParaRPr lang="uk-UA" sz="1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269240" marR="26035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Діастола</a:t>
                      </a:r>
                      <a:r>
                        <a:rPr lang="uk-UA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шлуночків</a:t>
                      </a:r>
                      <a:r>
                        <a:rPr lang="uk-UA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0,47</a:t>
                      </a:r>
                      <a:r>
                        <a:rPr lang="uk-UA" sz="1600" spc="2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38125" marR="30543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600" i="1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Період</a:t>
                      </a:r>
                      <a:r>
                        <a:rPr lang="uk-UA" sz="1600" i="1" spc="90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розслаблення</a:t>
                      </a:r>
                      <a:endParaRPr lang="uk-UA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238125" marR="304165" algn="ctr">
                        <a:lnSpc>
                          <a:spcPts val="9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endParaRPr lang="uk-UA" sz="1600" i="1" dirty="0" smtClean="0">
                        <a:effectLst/>
                        <a:latin typeface="Arial"/>
                        <a:ea typeface="Arial MT"/>
                        <a:cs typeface="Arial MT"/>
                      </a:endParaRPr>
                    </a:p>
                    <a:p>
                      <a:pPr marL="238125" marR="304165" algn="ctr">
                        <a:lnSpc>
                          <a:spcPts val="9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uk-UA" sz="1600" i="1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0,12</a:t>
                      </a:r>
                      <a:r>
                        <a:rPr lang="uk-UA" sz="1600" i="1" spc="-35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с</a:t>
                      </a:r>
                      <a:endParaRPr lang="uk-UA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89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endParaRPr lang="ru-RU" sz="850" spc="-5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57150">
                        <a:lnSpc>
                          <a:spcPts val="89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 spc="-5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Протодіаст</a:t>
                      </a:r>
                      <a:r>
                        <a:rPr lang="ru-RU" sz="1600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о</a:t>
                      </a:r>
                      <a:r>
                        <a:rPr lang="ru-RU" sz="1600" spc="-10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л</a:t>
                      </a:r>
                      <a:r>
                        <a:rPr lang="ru-RU" sz="1600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ічний</a:t>
                      </a:r>
                      <a:r>
                        <a:rPr lang="ru-RU" sz="1600" spc="1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пе</a:t>
                      </a:r>
                      <a:r>
                        <a:rPr lang="ru-RU" sz="1600" spc="-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р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і</a:t>
                      </a:r>
                      <a:r>
                        <a:rPr lang="ru-RU" sz="1600" spc="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о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д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0,04 с</a:t>
                      </a:r>
                      <a:r>
                        <a:rPr lang="ru-RU" sz="16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II</a:t>
                      </a:r>
                      <a:endParaRPr lang="ru-RU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157"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85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31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Пе</a:t>
                      </a:r>
                      <a:r>
                        <a:rPr lang="ru-RU" sz="1600" spc="-10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р</a:t>
                      </a:r>
                      <a:r>
                        <a:rPr lang="ru-RU" sz="1600" spc="-5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і</a:t>
                      </a:r>
                      <a:r>
                        <a:rPr lang="ru-RU" sz="1600" dirty="0" err="1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од</a:t>
                      </a:r>
                      <a:r>
                        <a:rPr lang="ru-RU" sz="1600" spc="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spc="-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і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з</a:t>
                      </a:r>
                      <a:r>
                        <a:rPr lang="ru-RU" sz="1600" spc="-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о</a:t>
                      </a:r>
                      <a:r>
                        <a:rPr lang="ru-RU" sz="1600" spc="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м</a:t>
                      </a:r>
                      <a:r>
                        <a:rPr lang="ru-RU" sz="1600" spc="-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е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т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р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и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чно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го</a:t>
                      </a:r>
                      <a:r>
                        <a:rPr lang="ru-RU" sz="1600" spc="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роз</a:t>
                      </a:r>
                      <a:r>
                        <a:rPr lang="ru-RU" sz="1600" spc="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л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аб</a:t>
                      </a:r>
                      <a:r>
                        <a:rPr lang="ru-RU" sz="1600" spc="-1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л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енн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400" spc="-1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</a:t>
                      </a:r>
                      <a:r>
                        <a:rPr lang="ru-RU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,08</a:t>
                      </a:r>
                      <a:r>
                        <a:rPr lang="ru-RU" sz="1400" spc="1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39"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642620" marR="15367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uk-UA" sz="850" i="1" dirty="0" smtClean="0">
                        <a:effectLst/>
                        <a:latin typeface="Arial"/>
                        <a:ea typeface="Arial MT"/>
                        <a:cs typeface="Arial MT"/>
                      </a:endParaRPr>
                    </a:p>
                    <a:p>
                      <a:pPr marL="642620" marR="15367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uk-UA" sz="1600" i="1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Період</a:t>
                      </a:r>
                      <a:r>
                        <a:rPr lang="uk-UA" sz="1600" i="1" spc="130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наповнення:</a:t>
                      </a:r>
                      <a:r>
                        <a:rPr lang="uk-UA" sz="1600" i="1" spc="-220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0,25</a:t>
                      </a:r>
                      <a:r>
                        <a:rPr lang="uk-UA" sz="1600" i="1" spc="-15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uk-UA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с</a:t>
                      </a:r>
                      <a:endParaRPr lang="uk-UA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89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endParaRPr lang="ru-RU" sz="850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6040">
                        <a:lnSpc>
                          <a:spcPts val="89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Фаза</a:t>
                      </a:r>
                      <a:r>
                        <a:rPr lang="ru-RU" sz="1600" spc="2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швидкого</a:t>
                      </a:r>
                      <a:r>
                        <a:rPr lang="ru-RU" sz="1600" spc="8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наповнення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8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0,08</a:t>
                      </a:r>
                      <a:r>
                        <a:rPr lang="ru-RU" sz="1600" spc="7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  <a:r>
                        <a:rPr lang="ru-RU" sz="1600" spc="8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III</a:t>
                      </a:r>
                      <a:endParaRPr lang="ru-RU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43"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850" spc="-5" dirty="0" smtClean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6040">
                        <a:lnSpc>
                          <a:spcPts val="89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600" spc="-5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Фаза</a:t>
                      </a:r>
                      <a:r>
                        <a:rPr lang="ru-RU" sz="1600" spc="40" dirty="0" smtClean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spc="-5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повільного</a:t>
                      </a:r>
                      <a:r>
                        <a:rPr lang="ru-RU" sz="1600" spc="4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Arial MT"/>
                          <a:ea typeface="Arial MT"/>
                          <a:cs typeface="Arial MT"/>
                        </a:rPr>
                        <a:t>наповнення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:</a:t>
                      </a:r>
                      <a:r>
                        <a:rPr lang="ru-RU" sz="1600" spc="4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0,17</a:t>
                      </a:r>
                      <a:r>
                        <a:rPr lang="ru-RU" sz="1600" spc="4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548">
                <a:tc v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19505" algn="ctr">
                        <a:lnSpc>
                          <a:spcPts val="89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ru-RU" sz="1600" i="1" dirty="0" smtClean="0">
                        <a:effectLst/>
                        <a:latin typeface="Arial"/>
                        <a:ea typeface="Arial MT"/>
                        <a:cs typeface="Arial MT"/>
                      </a:endParaRPr>
                    </a:p>
                    <a:p>
                      <a:pPr marL="1119505" algn="ctr">
                        <a:lnSpc>
                          <a:spcPts val="89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600" i="1" dirty="0" err="1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Пресистолічний</a:t>
                      </a:r>
                      <a:r>
                        <a:rPr lang="ru-RU" sz="1600" i="1" spc="35" dirty="0" smtClean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i="1" dirty="0" err="1">
                          <a:effectLst/>
                          <a:latin typeface="Arial"/>
                          <a:ea typeface="Arial MT"/>
                          <a:cs typeface="Arial MT"/>
                        </a:rPr>
                        <a:t>період</a:t>
                      </a:r>
                      <a:r>
                        <a:rPr lang="ru-RU" sz="1600" i="1" spc="30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i="1" dirty="0">
                          <a:effectLst/>
                          <a:latin typeface="Arial"/>
                          <a:ea typeface="Arial MT"/>
                          <a:cs typeface="Arial MT"/>
                        </a:rPr>
                        <a:t>(систола</a:t>
                      </a:r>
                      <a:r>
                        <a:rPr lang="ru-RU" sz="1600" i="1" spc="25" dirty="0">
                          <a:effectLst/>
                          <a:latin typeface="Arial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i="1" dirty="0" err="1">
                          <a:effectLst/>
                          <a:latin typeface="Arial"/>
                          <a:ea typeface="Arial MT"/>
                          <a:cs typeface="Arial MT"/>
                        </a:rPr>
                        <a:t>передсердя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):</a:t>
                      </a:r>
                      <a:r>
                        <a:rPr lang="ru-RU" sz="1600" spc="3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0,1</a:t>
                      </a:r>
                      <a:r>
                        <a:rPr lang="ru-RU" sz="1600" spc="2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с</a:t>
                      </a:r>
                      <a:r>
                        <a:rPr lang="ru-RU" sz="1600" spc="55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MT"/>
                          <a:ea typeface="Arial MT"/>
                          <a:cs typeface="Arial MT"/>
                        </a:rPr>
                        <a:t>IV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7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569913" y="280988"/>
            <a:ext cx="11069637" cy="60007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cap="none" dirty="0" smtClean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РЕГУЛЯЦІЯ СЕРЦЕВОЇ ДІЯЛЬНОСТІ</a:t>
            </a:r>
            <a:endParaRPr lang="ru-RU" b="1" cap="none" dirty="0" smtClean="0">
              <a:solidFill>
                <a:srgbClr val="4F81BD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549275" y="904875"/>
            <a:ext cx="11244263" cy="5792788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81000" indent="-381000" algn="ctr">
              <a:lnSpc>
                <a:spcPct val="110000"/>
              </a:lnSpc>
              <a:buNone/>
            </a:pPr>
            <a:r>
              <a:rPr lang="uk-UA" b="1" cap="none" dirty="0" smtClean="0">
                <a:latin typeface="Arial" charset="0"/>
              </a:rPr>
              <a:t>    </a:t>
            </a:r>
            <a:r>
              <a:rPr lang="uk-UA" sz="2400" b="1" cap="none" dirty="0" err="1">
                <a:solidFill>
                  <a:srgbClr val="FF0000"/>
                </a:solidFill>
                <a:latin typeface="Arial" charset="0"/>
              </a:rPr>
              <a:t>Внутрішньосерцеві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 механізми регуляції</a:t>
            </a:r>
          </a:p>
          <a:p>
            <a:pPr marL="381000" indent="-381000">
              <a:lnSpc>
                <a:spcPct val="110000"/>
              </a:lnSpc>
              <a:buNone/>
            </a:pPr>
            <a:r>
              <a:rPr lang="uk-UA" sz="2400" cap="none" dirty="0" smtClean="0">
                <a:latin typeface="Arial" charset="0"/>
              </a:rPr>
              <a:t>    </a:t>
            </a:r>
            <a:r>
              <a:rPr lang="uk-UA" sz="2500" b="1" i="1" cap="none" dirty="0" smtClean="0">
                <a:solidFill>
                  <a:srgbClr val="C00000"/>
                </a:solidFill>
                <a:latin typeface="Arial" charset="0"/>
              </a:rPr>
              <a:t>Внутрішньоклітинна </a:t>
            </a:r>
            <a:r>
              <a:rPr lang="uk-UA" sz="2500" b="1" i="1" cap="none" dirty="0">
                <a:solidFill>
                  <a:srgbClr val="C00000"/>
                </a:solidFill>
                <a:latin typeface="Arial" charset="0"/>
              </a:rPr>
              <a:t>регуляція</a:t>
            </a:r>
            <a:r>
              <a:rPr lang="uk-UA" sz="2500" b="1" i="1" cap="none" dirty="0" smtClean="0">
                <a:solidFill>
                  <a:srgbClr val="C00000"/>
                </a:solidFill>
                <a:latin typeface="Arial" charset="0"/>
              </a:rPr>
              <a:t>:                                                                                                           </a:t>
            </a:r>
            <a:r>
              <a:rPr lang="uk-UA" sz="2500" b="1" i="1" cap="none" dirty="0" smtClean="0">
                <a:latin typeface="Arial" charset="0"/>
              </a:rPr>
              <a:t>-</a:t>
            </a:r>
            <a:r>
              <a:rPr lang="uk-UA" sz="25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500" b="1" i="1" cap="none" dirty="0" err="1" smtClean="0">
                <a:solidFill>
                  <a:srgbClr val="7030A0"/>
                </a:solidFill>
                <a:latin typeface="Arial" charset="0"/>
              </a:rPr>
              <a:t>гомеометричний</a:t>
            </a:r>
            <a:r>
              <a:rPr lang="uk-UA" sz="2500" b="1" i="1" cap="none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500" b="1" i="1" cap="none" dirty="0">
                <a:solidFill>
                  <a:srgbClr val="7030A0"/>
                </a:solidFill>
                <a:latin typeface="Arial" charset="0"/>
              </a:rPr>
              <a:t>механізм регулювання </a:t>
            </a:r>
            <a:r>
              <a:rPr lang="uk-UA" sz="2500" cap="none" dirty="0">
                <a:latin typeface="Arial" charset="0"/>
              </a:rPr>
              <a:t>скорочувальної сили </a:t>
            </a:r>
            <a:r>
              <a:rPr lang="uk-UA" sz="2500" cap="none" dirty="0" smtClean="0">
                <a:latin typeface="Arial" charset="0"/>
              </a:rPr>
              <a:t>серця </a:t>
            </a:r>
            <a:r>
              <a:rPr lang="uk-UA" sz="2500" cap="none" dirty="0">
                <a:latin typeface="Arial" charset="0"/>
              </a:rPr>
              <a:t>– </a:t>
            </a:r>
            <a:r>
              <a:rPr lang="uk-UA" sz="2500" cap="none" dirty="0" smtClean="0">
                <a:latin typeface="Arial" charset="0"/>
              </a:rPr>
              <a:t>здатність </a:t>
            </a:r>
            <a:r>
              <a:rPr lang="uk-UA" sz="2500" cap="none" dirty="0" err="1">
                <a:latin typeface="Arial" charset="0"/>
              </a:rPr>
              <a:t>кардіоміоцитів</a:t>
            </a:r>
            <a:r>
              <a:rPr lang="uk-UA" sz="2500" cap="none" dirty="0">
                <a:latin typeface="Arial" charset="0"/>
              </a:rPr>
              <a:t> стимулювати синтез специфічних скорочувальних білків (актину та міозину). Збільшення  сили  серцевих  скорочень  можливе  </a:t>
            </a:r>
            <a:r>
              <a:rPr lang="uk-UA" sz="2500" cap="none" dirty="0" smtClean="0">
                <a:latin typeface="Arial" charset="0"/>
              </a:rPr>
              <a:t>без  </a:t>
            </a:r>
            <a:r>
              <a:rPr lang="uk-UA" sz="2500" cap="none" dirty="0">
                <a:latin typeface="Arial" charset="0"/>
              </a:rPr>
              <a:t>зростання  </a:t>
            </a:r>
            <a:r>
              <a:rPr lang="uk-UA" sz="2500" cap="none" dirty="0" err="1" smtClean="0">
                <a:latin typeface="Arial" charset="0"/>
              </a:rPr>
              <a:t>кінцево-діастолічного</a:t>
            </a:r>
            <a:r>
              <a:rPr lang="uk-UA" sz="2500" cap="none" dirty="0" smtClean="0">
                <a:latin typeface="Arial" charset="0"/>
              </a:rPr>
              <a:t> </a:t>
            </a:r>
            <a:r>
              <a:rPr lang="uk-UA" sz="2500" cap="none" dirty="0">
                <a:latin typeface="Arial" charset="0"/>
              </a:rPr>
              <a:t>об’єму (тобто довжини </a:t>
            </a:r>
            <a:r>
              <a:rPr lang="uk-UA" sz="2500" cap="none" dirty="0" err="1">
                <a:latin typeface="Arial" charset="0"/>
              </a:rPr>
              <a:t>кардіоміоцитів</a:t>
            </a:r>
            <a:r>
              <a:rPr lang="uk-UA" sz="2500" cap="none" dirty="0">
                <a:latin typeface="Arial" charset="0"/>
              </a:rPr>
              <a:t> шлуночків) при підвищенні тиску в аорті чи </a:t>
            </a:r>
            <a:r>
              <a:rPr lang="uk-UA" sz="2500" cap="none" dirty="0" smtClean="0">
                <a:latin typeface="Arial" charset="0"/>
              </a:rPr>
              <a:t>легеневому </a:t>
            </a:r>
            <a:r>
              <a:rPr lang="uk-UA" sz="2500" cap="none" dirty="0">
                <a:latin typeface="Arial" charset="0"/>
              </a:rPr>
              <a:t>стовбурі. Це прояв </a:t>
            </a:r>
            <a:r>
              <a:rPr lang="uk-UA" sz="2500" cap="none" dirty="0" err="1">
                <a:latin typeface="Arial" charset="0"/>
              </a:rPr>
              <a:t>гомеометричного</a:t>
            </a:r>
            <a:r>
              <a:rPr lang="uk-UA" sz="2500" cap="none" dirty="0">
                <a:latin typeface="Arial" charset="0"/>
              </a:rPr>
              <a:t> механізму регуляції серцевої діяльності – </a:t>
            </a:r>
            <a:r>
              <a:rPr lang="uk-UA" sz="2500" b="1" cap="none" dirty="0">
                <a:solidFill>
                  <a:srgbClr val="FF0000"/>
                </a:solidFill>
                <a:latin typeface="Arial" charset="0"/>
              </a:rPr>
              <a:t>ефект </a:t>
            </a:r>
            <a:r>
              <a:rPr lang="uk-UA" sz="2500" b="1" cap="none" dirty="0" err="1" smtClean="0">
                <a:solidFill>
                  <a:srgbClr val="FF0000"/>
                </a:solidFill>
                <a:latin typeface="Arial" charset="0"/>
              </a:rPr>
              <a:t>Анрепа</a:t>
            </a:r>
            <a:r>
              <a:rPr lang="uk-UA" sz="2500" cap="none" dirty="0" smtClean="0">
                <a:latin typeface="Arial" charset="0"/>
              </a:rPr>
              <a:t>;                                                                                                         - </a:t>
            </a:r>
            <a:r>
              <a:rPr lang="uk-UA" sz="2500" b="1" i="1" cap="none" dirty="0" err="1">
                <a:solidFill>
                  <a:srgbClr val="7030A0"/>
                </a:solidFill>
                <a:latin typeface="Arial" charset="0"/>
              </a:rPr>
              <a:t>гетерометричний</a:t>
            </a:r>
            <a:r>
              <a:rPr lang="uk-UA" sz="2500" b="1" i="1" cap="none" dirty="0">
                <a:solidFill>
                  <a:srgbClr val="7030A0"/>
                </a:solidFill>
                <a:latin typeface="Arial" charset="0"/>
              </a:rPr>
              <a:t> механізм регуляції </a:t>
            </a:r>
            <a:r>
              <a:rPr lang="uk-UA" sz="2500" cap="none" dirty="0">
                <a:latin typeface="Arial" charset="0"/>
              </a:rPr>
              <a:t>(</a:t>
            </a:r>
            <a:r>
              <a:rPr lang="uk-UA" sz="2500" b="1" cap="none" dirty="0">
                <a:solidFill>
                  <a:srgbClr val="FF0000"/>
                </a:solidFill>
                <a:latin typeface="Arial" charset="0"/>
              </a:rPr>
              <a:t>закон </a:t>
            </a:r>
            <a:r>
              <a:rPr lang="uk-UA" sz="2500" b="1" cap="none" dirty="0" err="1">
                <a:solidFill>
                  <a:srgbClr val="FF0000"/>
                </a:solidFill>
                <a:latin typeface="Arial" charset="0"/>
              </a:rPr>
              <a:t>Франка-Старлінга</a:t>
            </a:r>
            <a:r>
              <a:rPr lang="uk-UA" sz="2500" cap="none" dirty="0">
                <a:latin typeface="Arial" charset="0"/>
              </a:rPr>
              <a:t>) </a:t>
            </a:r>
            <a:r>
              <a:rPr lang="uk-UA" sz="2500" cap="none" dirty="0">
                <a:latin typeface="Arial" charset="0"/>
              </a:rPr>
              <a:t>– </a:t>
            </a:r>
            <a:r>
              <a:rPr lang="uk-UA" sz="2500" cap="none" dirty="0">
                <a:latin typeface="Arial" charset="0"/>
              </a:rPr>
              <a:t>чим більша кількість крові притікає в порожнини серця під час діастоли</a:t>
            </a:r>
            <a:r>
              <a:rPr lang="uk-UA" sz="2500" cap="none" dirty="0" smtClean="0">
                <a:latin typeface="Arial" charset="0"/>
              </a:rPr>
              <a:t>, тим більше її </a:t>
            </a:r>
            <a:r>
              <a:rPr lang="uk-UA" sz="2500" cap="none" dirty="0">
                <a:latin typeface="Arial" charset="0"/>
              </a:rPr>
              <a:t>кількість викидається серцем при його скороченні під час </a:t>
            </a:r>
            <a:r>
              <a:rPr lang="uk-UA" sz="2500" cap="none" dirty="0" smtClean="0">
                <a:latin typeface="Arial" charset="0"/>
              </a:rPr>
              <a:t>систоли.                                                                                                            </a:t>
            </a:r>
            <a:r>
              <a:rPr lang="uk-UA" sz="2500" b="1" i="1" cap="none" dirty="0" smtClean="0">
                <a:solidFill>
                  <a:srgbClr val="C00000"/>
                </a:solidFill>
                <a:latin typeface="Arial" charset="0"/>
              </a:rPr>
              <a:t>Міжклітинне </a:t>
            </a:r>
            <a:r>
              <a:rPr lang="uk-UA" sz="2500" b="1" i="1" cap="none" dirty="0">
                <a:solidFill>
                  <a:srgbClr val="C00000"/>
                </a:solidFill>
                <a:latin typeface="Arial" charset="0"/>
              </a:rPr>
              <a:t>регулювання</a:t>
            </a:r>
            <a:r>
              <a:rPr lang="uk-UA" sz="2500" cap="none" dirty="0" smtClean="0">
                <a:latin typeface="Arial" charset="0"/>
              </a:rPr>
              <a:t>:                                                                                                        - наявність </a:t>
            </a:r>
            <a:r>
              <a:rPr lang="uk-UA" sz="2500" cap="none" dirty="0">
                <a:latin typeface="Arial" charset="0"/>
              </a:rPr>
              <a:t>вставних дисків </a:t>
            </a:r>
            <a:r>
              <a:rPr lang="uk-UA" sz="2500" cap="none" dirty="0">
                <a:latin typeface="Arial" charset="0"/>
              </a:rPr>
              <a:t>– </a:t>
            </a:r>
            <a:r>
              <a:rPr lang="uk-UA" sz="2500" b="1" cap="none" dirty="0" err="1">
                <a:solidFill>
                  <a:srgbClr val="FF0000"/>
                </a:solidFill>
                <a:latin typeface="Arial" charset="0"/>
              </a:rPr>
              <a:t>нексусів</a:t>
            </a:r>
            <a:r>
              <a:rPr lang="uk-UA" sz="2500" cap="none" dirty="0">
                <a:latin typeface="Arial" charset="0"/>
              </a:rPr>
              <a:t>, що забезпечують транспорт </a:t>
            </a:r>
            <a:r>
              <a:rPr lang="uk-UA" sz="2500" cap="none" dirty="0" smtClean="0">
                <a:latin typeface="Arial" charset="0"/>
              </a:rPr>
              <a:t>необхідних </a:t>
            </a:r>
            <a:r>
              <a:rPr lang="uk-UA" sz="2500" cap="none" dirty="0">
                <a:latin typeface="Arial" charset="0"/>
              </a:rPr>
              <a:t>речовин, з'єднання міофібрил та швидкий перехід збудження з клітини </a:t>
            </a:r>
            <a:r>
              <a:rPr lang="uk-UA" sz="2500" cap="none" dirty="0" smtClean="0">
                <a:latin typeface="Arial" charset="0"/>
              </a:rPr>
              <a:t>на клітину.</a:t>
            </a:r>
          </a:p>
          <a:p>
            <a:pPr marL="381000" indent="-381000">
              <a:lnSpc>
                <a:spcPct val="110000"/>
              </a:lnSpc>
              <a:buNone/>
            </a:pPr>
            <a:r>
              <a:rPr lang="uk-UA" sz="2500" cap="none" dirty="0">
                <a:latin typeface="Arial" charset="0"/>
              </a:rPr>
              <a:t> </a:t>
            </a:r>
            <a:r>
              <a:rPr lang="uk-UA" sz="2500" cap="none" dirty="0" smtClean="0">
                <a:latin typeface="Arial" charset="0"/>
              </a:rPr>
              <a:t>    </a:t>
            </a:r>
            <a:r>
              <a:rPr lang="uk-UA" sz="2500" b="1" i="1" cap="none" dirty="0" err="1" smtClean="0">
                <a:solidFill>
                  <a:srgbClr val="C00000"/>
                </a:solidFill>
                <a:latin typeface="Arial" charset="0"/>
              </a:rPr>
              <a:t>Внутрішньосерцеві</a:t>
            </a:r>
            <a:r>
              <a:rPr lang="uk-UA" sz="25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500" b="1" i="1" cap="none" dirty="0">
                <a:solidFill>
                  <a:srgbClr val="C00000"/>
                </a:solidFill>
                <a:latin typeface="Arial" charset="0"/>
              </a:rPr>
              <a:t>периферичні </a:t>
            </a:r>
            <a:r>
              <a:rPr lang="uk-UA" sz="2500" b="1" i="1" cap="none" dirty="0" smtClean="0">
                <a:solidFill>
                  <a:srgbClr val="C00000"/>
                </a:solidFill>
                <a:latin typeface="Arial" charset="0"/>
              </a:rPr>
              <a:t>рефлекси:                                                                       </a:t>
            </a:r>
            <a:r>
              <a:rPr lang="uk-UA" sz="2500" cap="none" dirty="0">
                <a:latin typeface="Arial" charset="0"/>
              </a:rPr>
              <a:t>- </a:t>
            </a:r>
            <a:r>
              <a:rPr lang="uk-UA" sz="2500" b="1" cap="none" dirty="0">
                <a:solidFill>
                  <a:srgbClr val="FF0000"/>
                </a:solidFill>
                <a:latin typeface="Arial" charset="0"/>
              </a:rPr>
              <a:t>метасимпатична </a:t>
            </a:r>
            <a:r>
              <a:rPr lang="uk-UA" sz="2500" b="1" cap="none" dirty="0" smtClean="0">
                <a:solidFill>
                  <a:srgbClr val="FF0000"/>
                </a:solidFill>
                <a:latin typeface="Arial" charset="0"/>
              </a:rPr>
              <a:t>нервова система</a:t>
            </a:r>
            <a:r>
              <a:rPr lang="uk-UA" sz="2500" cap="none" dirty="0">
                <a:latin typeface="Arial" charset="0"/>
              </a:rPr>
              <a:t>, нейрони якої розташовані в </a:t>
            </a:r>
            <a:r>
              <a:rPr lang="uk-UA" sz="2500" cap="none" dirty="0" err="1">
                <a:latin typeface="Arial" charset="0"/>
              </a:rPr>
              <a:t>інтрамуральних</a:t>
            </a:r>
            <a:r>
              <a:rPr lang="uk-UA" sz="2500" cap="none" dirty="0">
                <a:latin typeface="Arial" charset="0"/>
              </a:rPr>
              <a:t> гангліях, </a:t>
            </a:r>
            <a:r>
              <a:rPr lang="uk-UA" sz="2500" cap="none" dirty="0" smtClean="0">
                <a:latin typeface="Arial" charset="0"/>
              </a:rPr>
              <a:t>регулює ритм </a:t>
            </a:r>
            <a:r>
              <a:rPr lang="uk-UA" sz="2500" cap="none" dirty="0">
                <a:latin typeface="Arial" charset="0"/>
              </a:rPr>
              <a:t>серцевих скорочень, швидкість </a:t>
            </a:r>
            <a:r>
              <a:rPr lang="uk-UA" sz="2500" cap="none" dirty="0" err="1">
                <a:latin typeface="Arial" charset="0"/>
              </a:rPr>
              <a:t>передсердно-шлуночкового</a:t>
            </a:r>
            <a:r>
              <a:rPr lang="uk-UA" sz="2500" cap="none" dirty="0">
                <a:latin typeface="Arial" charset="0"/>
              </a:rPr>
              <a:t> проведення</a:t>
            </a:r>
            <a:r>
              <a:rPr lang="uk-UA" sz="2500" cap="none" dirty="0" smtClean="0">
                <a:latin typeface="Arial" charset="0"/>
              </a:rPr>
              <a:t>, </a:t>
            </a:r>
            <a:r>
              <a:rPr lang="uk-UA" sz="2500" cap="none" dirty="0" err="1" smtClean="0">
                <a:latin typeface="Arial" charset="0"/>
              </a:rPr>
              <a:t>реполяризацію</a:t>
            </a:r>
            <a:r>
              <a:rPr lang="uk-UA" sz="2500" cap="none" dirty="0" smtClean="0">
                <a:latin typeface="Arial" charset="0"/>
              </a:rPr>
              <a:t> </a:t>
            </a:r>
            <a:r>
              <a:rPr lang="uk-UA" sz="2500" cap="none" dirty="0" err="1">
                <a:latin typeface="Arial" charset="0"/>
              </a:rPr>
              <a:t>кардіоміоцитів</a:t>
            </a:r>
            <a:r>
              <a:rPr lang="uk-UA" sz="2500" cap="none" dirty="0">
                <a:latin typeface="Arial" charset="0"/>
              </a:rPr>
              <a:t>, швидкість </a:t>
            </a:r>
            <a:r>
              <a:rPr lang="uk-UA" sz="2500" cap="none" dirty="0" err="1">
                <a:latin typeface="Arial" charset="0"/>
              </a:rPr>
              <a:t>діастолічного</a:t>
            </a:r>
            <a:r>
              <a:rPr lang="uk-UA" sz="2500" cap="none" dirty="0">
                <a:latin typeface="Arial" charset="0"/>
              </a:rPr>
              <a:t> </a:t>
            </a:r>
            <a:r>
              <a:rPr lang="uk-UA" sz="2500" cap="none" dirty="0" smtClean="0">
                <a:latin typeface="Arial" charset="0"/>
              </a:rPr>
              <a:t>розслаблення.</a:t>
            </a:r>
          </a:p>
        </p:txBody>
      </p:sp>
      <p:sp>
        <p:nvSpPr>
          <p:cNvPr id="21507" name="AutoShape 5" descr="Картинки по запросу положення серця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None/>
            </a:pPr>
            <a:r>
              <a:rPr lang="uk-UA" sz="2400" b="1" cap="none" dirty="0" err="1" smtClean="0">
                <a:solidFill>
                  <a:srgbClr val="FF0000"/>
                </a:solidFill>
                <a:latin typeface="Arial" charset="0"/>
              </a:rPr>
              <a:t>Позасерцеві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механізми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регуляції</a:t>
            </a:r>
          </a:p>
          <a:p>
            <a:pPr algn="ctr">
              <a:buNone/>
            </a:pP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Нервова регуляція</a:t>
            </a:r>
          </a:p>
          <a:p>
            <a:pPr algn="just">
              <a:buNone/>
            </a:pPr>
            <a:r>
              <a:rPr lang="uk-UA" sz="2100" b="1" cap="none" dirty="0" smtClean="0">
                <a:solidFill>
                  <a:srgbClr val="0000FF"/>
                </a:solidFill>
                <a:latin typeface="Arial" charset="0"/>
              </a:rPr>
              <a:t>  - </a:t>
            </a:r>
            <a:r>
              <a:rPr lang="uk-UA" sz="2100" b="1" cap="none" dirty="0">
                <a:solidFill>
                  <a:srgbClr val="0000FF"/>
                </a:solidFill>
                <a:latin typeface="Arial" charset="0"/>
              </a:rPr>
              <a:t>Парасимпатичні та симпатичні </a:t>
            </a:r>
            <a:r>
              <a:rPr lang="uk-UA" sz="2100" b="1" cap="none" dirty="0" smtClean="0">
                <a:solidFill>
                  <a:srgbClr val="0000FF"/>
                </a:solidFill>
                <a:latin typeface="Arial" charset="0"/>
              </a:rPr>
              <a:t>впливи</a:t>
            </a:r>
          </a:p>
          <a:p>
            <a:pPr algn="just">
              <a:buNone/>
            </a:pP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Симпатичні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впливи </a:t>
            </a:r>
            <a:r>
              <a:rPr lang="uk-UA" sz="2100" b="1" i="1" cap="none" dirty="0" smtClean="0">
                <a:latin typeface="Arial" charset="0"/>
              </a:rPr>
              <a:t>–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взаємодія </a:t>
            </a:r>
            <a:r>
              <a:rPr lang="uk-UA" sz="2100" cap="none" dirty="0">
                <a:latin typeface="Arial" charset="0"/>
              </a:rPr>
              <a:t>адреналіну та </a:t>
            </a:r>
            <a:r>
              <a:rPr lang="uk-UA" sz="2100" cap="none" dirty="0" err="1" smtClean="0">
                <a:latin typeface="Arial" charset="0"/>
              </a:rPr>
              <a:t>норадреналіну</a:t>
            </a:r>
            <a:r>
              <a:rPr lang="uk-UA" sz="2100" cap="none" dirty="0" smtClean="0">
                <a:latin typeface="Arial" charset="0"/>
              </a:rPr>
              <a:t> з </a:t>
            </a:r>
            <a:r>
              <a:rPr lang="el-GR" sz="2100" cap="none" dirty="0" smtClean="0">
                <a:latin typeface="Arial" charset="0"/>
              </a:rPr>
              <a:t>β-</a:t>
            </a:r>
            <a:r>
              <a:rPr lang="uk-UA" sz="2100" cap="none" dirty="0" err="1" smtClean="0">
                <a:latin typeface="Arial" charset="0"/>
              </a:rPr>
              <a:t>адренорецепторами</a:t>
            </a:r>
            <a:r>
              <a:rPr lang="uk-UA" sz="2100" cap="none" dirty="0" smtClean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Позитивний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інотропний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 smtClean="0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 smtClean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збільшення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сили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серцевих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скорочень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Позитивний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хронотропний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збільшення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частоти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серцевих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скорочень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Позитивний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дромотропний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 smtClean="0">
                <a:latin typeface="Arial" charset="0"/>
              </a:rPr>
              <a:t>підсилення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провідності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збудження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Позитивний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батмотропний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 smtClean="0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 smtClean="0">
                <a:latin typeface="Arial" charset="0"/>
              </a:rPr>
              <a:t>збільшення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збудливості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cap="none" dirty="0" smtClean="0">
                <a:latin typeface="Arial" charset="0"/>
              </a:rPr>
              <a:t>                     </a:t>
            </a:r>
          </a:p>
          <a:p>
            <a:pPr algn="just">
              <a:buNone/>
            </a:pPr>
            <a:r>
              <a:rPr lang="ru-RU" sz="21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ru-RU" sz="2100" b="1" cap="none" dirty="0" err="1" smtClean="0">
                <a:solidFill>
                  <a:srgbClr val="FF0000"/>
                </a:solidFill>
                <a:latin typeface="Arial" charset="0"/>
              </a:rPr>
              <a:t>Парасимпатичні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b="1" cap="none" dirty="0" err="1" smtClean="0">
                <a:solidFill>
                  <a:srgbClr val="FF0000"/>
                </a:solidFill>
                <a:latin typeface="Arial" charset="0"/>
              </a:rPr>
              <a:t>впливи</a:t>
            </a:r>
            <a:r>
              <a:rPr lang="ru-RU" sz="21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100" cap="none" dirty="0" smtClean="0">
                <a:latin typeface="Arial" charset="0"/>
              </a:rPr>
              <a:t>– </a:t>
            </a:r>
            <a:r>
              <a:rPr lang="ru-RU" sz="2100" cap="none" dirty="0" err="1" smtClean="0">
                <a:latin typeface="Arial" charset="0"/>
              </a:rPr>
              <a:t>взаємодія</a:t>
            </a:r>
            <a:r>
              <a:rPr lang="ru-RU" sz="2100" cap="none" dirty="0" smtClean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ацетилхоліну</a:t>
            </a:r>
            <a:r>
              <a:rPr lang="ru-RU" sz="2100" cap="none" dirty="0" smtClean="0">
                <a:latin typeface="Arial" charset="0"/>
              </a:rPr>
              <a:t> з М-</a:t>
            </a:r>
            <a:r>
              <a:rPr lang="ru-RU" sz="2100" cap="none" dirty="0" err="1" smtClean="0">
                <a:latin typeface="Arial" charset="0"/>
              </a:rPr>
              <a:t>холінорецепторами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Негативний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інотропний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зменшення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сили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серцевих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скорочень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Негативний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хронотропний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зменшення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частоти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серцевих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скорочень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Негативний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дромотропний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погіршення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провідності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збудження</a:t>
            </a:r>
            <a:r>
              <a:rPr lang="ru-RU" sz="2100" cap="none" dirty="0">
                <a:latin typeface="Arial" charset="0"/>
              </a:rPr>
              <a:t>.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Негативний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батмотропний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b="1" i="1" cap="none" dirty="0" err="1">
                <a:solidFill>
                  <a:srgbClr val="C00000"/>
                </a:solidFill>
                <a:latin typeface="Arial" charset="0"/>
              </a:rPr>
              <a:t>ефект</a:t>
            </a:r>
            <a:r>
              <a:rPr lang="ru-RU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100" cap="none" dirty="0">
                <a:latin typeface="Arial" charset="0"/>
              </a:rPr>
              <a:t>– </a:t>
            </a:r>
            <a:r>
              <a:rPr lang="ru-RU" sz="2100" cap="none" dirty="0" err="1">
                <a:latin typeface="Arial" charset="0"/>
              </a:rPr>
              <a:t>зниження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збудливості</a:t>
            </a:r>
            <a:r>
              <a:rPr lang="ru-RU" sz="2100" cap="none" dirty="0" smtClean="0">
                <a:latin typeface="Arial" charset="0"/>
              </a:rPr>
              <a:t>.</a:t>
            </a:r>
            <a:endParaRPr lang="uk-UA" sz="2100" cap="non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buNone/>
            </a:pPr>
            <a:r>
              <a:rPr lang="uk-UA" b="1" cap="none" dirty="0" smtClean="0">
                <a:solidFill>
                  <a:srgbClr val="0000FF"/>
                </a:solidFill>
                <a:latin typeface="Arial" charset="0"/>
              </a:rPr>
              <a:t>- Судинно-руховий </a:t>
            </a:r>
            <a:r>
              <a:rPr lang="uk-UA" b="1" cap="none" dirty="0">
                <a:solidFill>
                  <a:srgbClr val="0000FF"/>
                </a:solidFill>
                <a:latin typeface="Arial" charset="0"/>
              </a:rPr>
              <a:t>центр довгастого </a:t>
            </a:r>
            <a:r>
              <a:rPr lang="uk-UA" b="1" cap="none" dirty="0" smtClean="0">
                <a:solidFill>
                  <a:srgbClr val="0000FF"/>
                </a:solidFill>
                <a:latin typeface="Arial" charset="0"/>
              </a:rPr>
              <a:t>мозку                                                                   </a:t>
            </a:r>
          </a:p>
          <a:p>
            <a:pPr algn="just">
              <a:buNone/>
            </a:pPr>
            <a:r>
              <a:rPr lang="uk-UA" cap="none" dirty="0" smtClean="0">
                <a:latin typeface="Arial" charset="0"/>
              </a:rPr>
              <a:t>  Його </a:t>
            </a:r>
            <a:r>
              <a:rPr lang="uk-UA" cap="none" dirty="0">
                <a:latin typeface="Arial" charset="0"/>
              </a:rPr>
              <a:t>латеральні (бічні) відділи передають збуджуючі сигнали </a:t>
            </a:r>
            <a:r>
              <a:rPr lang="uk-UA" cap="none" dirty="0" smtClean="0">
                <a:latin typeface="Arial" charset="0"/>
              </a:rPr>
              <a:t>через симпатичні </a:t>
            </a:r>
            <a:r>
              <a:rPr lang="uk-UA" cap="none" dirty="0">
                <a:latin typeface="Arial" charset="0"/>
              </a:rPr>
              <a:t>нерви до серця, збільшуючи частоту та силу його скорочень</a:t>
            </a:r>
            <a:r>
              <a:rPr lang="uk-UA" cap="none" dirty="0" smtClean="0">
                <a:latin typeface="Arial" charset="0"/>
              </a:rPr>
              <a:t>. Медіальні </a:t>
            </a:r>
            <a:r>
              <a:rPr lang="uk-UA" cap="none" dirty="0">
                <a:latin typeface="Arial" charset="0"/>
              </a:rPr>
              <a:t>(середні) відділи через волокна блукаючих нервів </a:t>
            </a:r>
            <a:r>
              <a:rPr lang="uk-UA" cap="none" dirty="0" smtClean="0">
                <a:latin typeface="Arial" charset="0"/>
              </a:rPr>
              <a:t>передають імпульси</a:t>
            </a:r>
            <a:r>
              <a:rPr lang="uk-UA" cap="none" dirty="0">
                <a:latin typeface="Arial" charset="0"/>
              </a:rPr>
              <a:t>, що знижують </a:t>
            </a:r>
            <a:r>
              <a:rPr lang="uk-UA" cap="none" dirty="0" smtClean="0">
                <a:latin typeface="Arial" charset="0"/>
              </a:rPr>
              <a:t>ЧСС.</a:t>
            </a:r>
          </a:p>
          <a:p>
            <a:pPr marL="0" indent="0">
              <a:buNone/>
            </a:pPr>
            <a:r>
              <a:rPr lang="uk-UA" b="1" cap="none" dirty="0" smtClean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uk-UA" b="1" cap="none" dirty="0" err="1" smtClean="0">
                <a:solidFill>
                  <a:srgbClr val="0000FF"/>
                </a:solidFill>
                <a:latin typeface="Arial" charset="0"/>
              </a:rPr>
              <a:t>Гіпоталамічна</a:t>
            </a:r>
            <a:r>
              <a:rPr lang="uk-UA" b="1" cap="none" dirty="0" smtClean="0">
                <a:solidFill>
                  <a:srgbClr val="0000FF"/>
                </a:solidFill>
                <a:latin typeface="Arial" charset="0"/>
              </a:rPr>
              <a:t> регуляція                                                                                                                           </a:t>
            </a:r>
            <a:r>
              <a:rPr lang="uk-UA" cap="none" dirty="0" smtClean="0">
                <a:latin typeface="Arial" charset="0"/>
              </a:rPr>
              <a:t>Участь </a:t>
            </a:r>
            <a:r>
              <a:rPr lang="uk-UA" cap="none" dirty="0">
                <a:latin typeface="Arial" charset="0"/>
              </a:rPr>
              <a:t>у регуляції роботи серця </a:t>
            </a:r>
            <a:r>
              <a:rPr lang="uk-UA" cap="none" dirty="0" err="1">
                <a:latin typeface="Arial" charset="0"/>
              </a:rPr>
              <a:t>паравентрикулярного</a:t>
            </a:r>
            <a:r>
              <a:rPr lang="uk-UA" cap="none" dirty="0">
                <a:latin typeface="Arial" charset="0"/>
              </a:rPr>
              <a:t>, </a:t>
            </a:r>
            <a:r>
              <a:rPr lang="uk-UA" cap="none" dirty="0" err="1">
                <a:latin typeface="Arial" charset="0"/>
              </a:rPr>
              <a:t>вентромедіального</a:t>
            </a:r>
            <a:r>
              <a:rPr lang="uk-UA" cap="none" dirty="0">
                <a:latin typeface="Arial" charset="0"/>
              </a:rPr>
              <a:t>, </a:t>
            </a:r>
            <a:r>
              <a:rPr lang="uk-UA" cap="none" dirty="0" err="1">
                <a:latin typeface="Arial" charset="0"/>
              </a:rPr>
              <a:t>преоптичного</a:t>
            </a:r>
            <a:r>
              <a:rPr lang="uk-UA" cap="none" dirty="0">
                <a:latin typeface="Arial" charset="0"/>
              </a:rPr>
              <a:t> ядер, </a:t>
            </a:r>
            <a:r>
              <a:rPr lang="uk-UA" cap="none" dirty="0" err="1">
                <a:latin typeface="Arial" charset="0"/>
              </a:rPr>
              <a:t>мамілярних</a:t>
            </a:r>
            <a:r>
              <a:rPr lang="uk-UA" cap="none" dirty="0">
                <a:latin typeface="Arial" charset="0"/>
              </a:rPr>
              <a:t> </a:t>
            </a:r>
            <a:r>
              <a:rPr lang="uk-UA" cap="none" dirty="0" smtClean="0">
                <a:latin typeface="Arial" charset="0"/>
              </a:rPr>
              <a:t>тіл.</a:t>
            </a:r>
          </a:p>
          <a:p>
            <a:pPr marL="0" indent="0">
              <a:buNone/>
            </a:pPr>
            <a:r>
              <a:rPr lang="uk-UA" b="1" cap="none" dirty="0" smtClean="0">
                <a:solidFill>
                  <a:srgbClr val="0000FF"/>
                </a:solidFill>
                <a:latin typeface="Arial" charset="0"/>
              </a:rPr>
              <a:t>- Коркове регулювання                                                                                                                               </a:t>
            </a:r>
            <a:r>
              <a:rPr lang="uk-UA" cap="none" dirty="0" smtClean="0">
                <a:latin typeface="Arial" charset="0"/>
              </a:rPr>
              <a:t>Участь </a:t>
            </a:r>
            <a:r>
              <a:rPr lang="uk-UA" cap="none" dirty="0">
                <a:latin typeface="Arial" charset="0"/>
              </a:rPr>
              <a:t>кори головного мозку як </a:t>
            </a:r>
            <a:r>
              <a:rPr lang="uk-UA" cap="none" dirty="0" smtClean="0">
                <a:latin typeface="Arial" charset="0"/>
              </a:rPr>
              <a:t>                                                                                                       найвищого </a:t>
            </a:r>
            <a:r>
              <a:rPr lang="uk-UA" cap="none" dirty="0">
                <a:latin typeface="Arial" charset="0"/>
              </a:rPr>
              <a:t>ступеня в управлінні діяльності </a:t>
            </a:r>
            <a:r>
              <a:rPr lang="uk-UA" cap="none" dirty="0" smtClean="0">
                <a:latin typeface="Arial" charset="0"/>
              </a:rPr>
              <a:t>                                                                                        серця.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1" y="3070206"/>
            <a:ext cx="5670360" cy="335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3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715509" y="17843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r>
              <a:rPr lang="en-US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uk-UA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3680" y="1194100"/>
            <a:ext cx="3984171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err="1"/>
              <a:t>Головні</a:t>
            </a:r>
            <a:r>
              <a:rPr lang="ru-RU" b="1" dirty="0"/>
              <a:t> шляхи,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беруть</a:t>
            </a:r>
            <a:r>
              <a:rPr lang="ru-RU" b="1" dirty="0"/>
              <a:t> участь </a:t>
            </a:r>
            <a:r>
              <a:rPr lang="en-US" b="1" dirty="0" smtClean="0"/>
              <a:t>           </a:t>
            </a:r>
            <a:r>
              <a:rPr lang="ru-RU" b="1" dirty="0" smtClean="0"/>
              <a:t>у </a:t>
            </a:r>
            <a:r>
              <a:rPr lang="ru-RU" b="1" dirty="0" err="1"/>
              <a:t>регулюванні</a:t>
            </a:r>
            <a:r>
              <a:rPr lang="ru-RU" b="1" dirty="0"/>
              <a:t> </a:t>
            </a:r>
            <a:r>
              <a:rPr lang="ru-RU" b="1" dirty="0" err="1"/>
              <a:t>довгастим</a:t>
            </a:r>
            <a:r>
              <a:rPr lang="ru-RU" b="1" dirty="0"/>
              <a:t> </a:t>
            </a:r>
            <a:r>
              <a:rPr lang="ru-RU" b="1" dirty="0" err="1"/>
              <a:t>мозком</a:t>
            </a:r>
            <a:r>
              <a:rPr lang="ru-RU" b="1" dirty="0"/>
              <a:t> </a:t>
            </a:r>
            <a:r>
              <a:rPr lang="ru-RU" b="1" dirty="0" err="1"/>
              <a:t>частоти</a:t>
            </a:r>
            <a:r>
              <a:rPr lang="ru-RU" b="1" dirty="0"/>
              <a:t> </a:t>
            </a:r>
            <a:r>
              <a:rPr lang="ru-RU" b="1" dirty="0" err="1"/>
              <a:t>серцевих</a:t>
            </a:r>
            <a:r>
              <a:rPr lang="ru-RU" b="1" dirty="0"/>
              <a:t> </a:t>
            </a:r>
            <a:r>
              <a:rPr lang="ru-RU" b="1" dirty="0" err="1"/>
              <a:t>скорочень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блукаючих</a:t>
            </a:r>
            <a:r>
              <a:rPr lang="ru-RU" b="1" dirty="0"/>
              <a:t> </a:t>
            </a:r>
            <a:r>
              <a:rPr lang="ru-RU" b="1" dirty="0" err="1"/>
              <a:t>нервів</a:t>
            </a:r>
            <a:r>
              <a:rPr lang="ru-RU" b="1" dirty="0"/>
              <a:t>. </a:t>
            </a:r>
            <a:r>
              <a:rPr lang="ru-RU" dirty="0" err="1"/>
              <a:t>Нейрони</a:t>
            </a:r>
            <a:r>
              <a:rPr lang="ru-RU" dirty="0"/>
              <a:t> ЯПШ (</a:t>
            </a:r>
            <a:r>
              <a:rPr lang="ru-RU" dirty="0" err="1"/>
              <a:t>штрихова</a:t>
            </a:r>
            <a:r>
              <a:rPr lang="ru-RU" dirty="0"/>
              <a:t> </a:t>
            </a:r>
            <a:r>
              <a:rPr lang="ru-RU" dirty="0" err="1"/>
              <a:t>лінія</a:t>
            </a:r>
            <a:r>
              <a:rPr lang="ru-RU" dirty="0"/>
              <a:t>) </a:t>
            </a:r>
            <a:r>
              <a:rPr lang="ru-RU" dirty="0" err="1"/>
              <a:t>проходять</a:t>
            </a:r>
            <a:r>
              <a:rPr lang="ru-RU" dirty="0"/>
              <a:t> до </a:t>
            </a:r>
            <a:r>
              <a:rPr lang="ru-RU" dirty="0" err="1"/>
              <a:t>прегангліонарних</a:t>
            </a:r>
            <a:r>
              <a:rPr lang="ru-RU" dirty="0"/>
              <a:t> </a:t>
            </a:r>
            <a:r>
              <a:rPr lang="ru-RU" dirty="0" err="1"/>
              <a:t>парасимпатичних</a:t>
            </a:r>
            <a:r>
              <a:rPr lang="ru-RU" dirty="0"/>
              <a:t> </a:t>
            </a:r>
            <a:r>
              <a:rPr lang="ru-RU" dirty="0" err="1"/>
              <a:t>нейронів</a:t>
            </a:r>
            <a:r>
              <a:rPr lang="ru-RU" dirty="0"/>
              <a:t> дорсального моторного ядра </a:t>
            </a:r>
            <a:r>
              <a:rPr lang="ru-RU" dirty="0" err="1"/>
              <a:t>блукаючого</a:t>
            </a:r>
            <a:r>
              <a:rPr lang="ru-RU" dirty="0"/>
              <a:t> нерва і </a:t>
            </a:r>
            <a:r>
              <a:rPr lang="ru-RU" dirty="0" err="1"/>
              <a:t>подвійного</a:t>
            </a:r>
            <a:r>
              <a:rPr lang="ru-RU" dirty="0"/>
              <a:t> ядра. </a:t>
            </a:r>
            <a:r>
              <a:rPr lang="ru-RU" dirty="0" err="1" smtClean="0"/>
              <a:t>Постгангліонарні</a:t>
            </a:r>
            <a:r>
              <a:rPr lang="ru-RU" dirty="0" smtClean="0"/>
              <a:t> </a:t>
            </a:r>
            <a:r>
              <a:rPr lang="ru-RU" dirty="0" err="1"/>
              <a:t>холінергічні</a:t>
            </a:r>
            <a:r>
              <a:rPr lang="ru-RU" dirty="0"/>
              <a:t> </a:t>
            </a:r>
            <a:r>
              <a:rPr lang="ru-RU" dirty="0" err="1"/>
              <a:t>нейрони</a:t>
            </a:r>
            <a:r>
              <a:rPr lang="ru-RU" dirty="0"/>
              <a:t> </a:t>
            </a:r>
            <a:r>
              <a:rPr lang="ru-RU" dirty="0" err="1"/>
              <a:t>іннервують</a:t>
            </a:r>
            <a:r>
              <a:rPr lang="ru-RU" dirty="0"/>
              <a:t> </a:t>
            </a:r>
            <a:r>
              <a:rPr lang="ru-RU" dirty="0" err="1"/>
              <a:t>передсердя</a:t>
            </a:r>
            <a:r>
              <a:rPr lang="ru-RU" dirty="0"/>
              <a:t> і </a:t>
            </a:r>
            <a:r>
              <a:rPr lang="ru-RU" dirty="0" err="1"/>
              <a:t>шлуночки</a:t>
            </a:r>
            <a:r>
              <a:rPr lang="ru-RU" dirty="0"/>
              <a:t>; </a:t>
            </a:r>
            <a:r>
              <a:rPr lang="ru-RU" dirty="0" err="1" smtClean="0"/>
              <a:t>Пір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піраміда</a:t>
            </a:r>
            <a:r>
              <a:rPr lang="ru-RU" dirty="0"/>
              <a:t>; </a:t>
            </a:r>
            <a:r>
              <a:rPr lang="en-US" dirty="0" smtClean="0"/>
              <a:t>                                            XII </a:t>
            </a:r>
            <a:r>
              <a:rPr lang="en-US" dirty="0"/>
              <a:t>- </a:t>
            </a:r>
            <a:r>
              <a:rPr lang="ru-RU" dirty="0"/>
              <a:t>ядро </a:t>
            </a:r>
            <a:r>
              <a:rPr lang="ru-RU" dirty="0" err="1"/>
              <a:t>під’язикового</a:t>
            </a:r>
            <a:r>
              <a:rPr lang="ru-RU" dirty="0"/>
              <a:t> </a:t>
            </a:r>
            <a:r>
              <a:rPr lang="ru-RU" dirty="0" smtClean="0"/>
              <a:t>нерва</a:t>
            </a:r>
            <a:endParaRPr lang="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51" y="606272"/>
            <a:ext cx="5054315" cy="56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9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>
              <a:buNone/>
            </a:pP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Рефлекторні впливи</a:t>
            </a:r>
            <a:r>
              <a:rPr lang="uk-UA" sz="2400" b="1" cap="none" dirty="0" smtClean="0">
                <a:solidFill>
                  <a:srgbClr val="0000FF"/>
                </a:solidFill>
                <a:latin typeface="Arial" charset="0"/>
              </a:rPr>
              <a:t>                                                                   </a:t>
            </a:r>
          </a:p>
          <a:p>
            <a:pPr>
              <a:buNone/>
            </a:pPr>
            <a:r>
              <a:rPr lang="uk-UA" sz="2400" cap="none" dirty="0">
                <a:latin typeface="Arial" charset="0"/>
              </a:rPr>
              <a:t>  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-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b="1" i="1" cap="none" dirty="0" err="1" smtClean="0">
                <a:solidFill>
                  <a:srgbClr val="C00000"/>
                </a:solidFill>
                <a:latin typeface="Arial" charset="0"/>
              </a:rPr>
              <a:t>кардіо-кардіальні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400" b="1" i="1" cap="none" dirty="0">
                <a:solidFill>
                  <a:srgbClr val="C00000"/>
                </a:solidFill>
                <a:latin typeface="Arial" charset="0"/>
              </a:rPr>
              <a:t>рефлекси </a:t>
            </a:r>
            <a:r>
              <a:rPr lang="uk-UA" sz="2400" cap="none" dirty="0">
                <a:latin typeface="Arial" charset="0"/>
              </a:rPr>
              <a:t>– </a:t>
            </a:r>
            <a:r>
              <a:rPr lang="uk-UA" sz="2400" cap="none" dirty="0">
                <a:latin typeface="Arial" charset="0"/>
              </a:rPr>
              <a:t>виникають при збудженні </a:t>
            </a:r>
            <a:r>
              <a:rPr lang="uk-UA" sz="2400" cap="none" dirty="0" smtClean="0">
                <a:latin typeface="Arial" charset="0"/>
              </a:rPr>
              <a:t>рецепторів розтягування </a:t>
            </a:r>
            <a:r>
              <a:rPr lang="uk-UA" sz="2400" cap="none" dirty="0">
                <a:latin typeface="Arial" charset="0"/>
              </a:rPr>
              <a:t>та хеморецепторів </a:t>
            </a:r>
            <a:r>
              <a:rPr lang="uk-UA" sz="2400" cap="none" dirty="0" smtClean="0">
                <a:latin typeface="Arial" charset="0"/>
              </a:rPr>
              <a:t>серця:                                                                                                             </a:t>
            </a:r>
            <a:r>
              <a:rPr lang="uk-UA" sz="2400" b="1" cap="none" dirty="0" smtClean="0">
                <a:solidFill>
                  <a:srgbClr val="7030A0"/>
                </a:solidFill>
                <a:latin typeface="Arial" charset="0"/>
              </a:rPr>
              <a:t>- </a:t>
            </a:r>
            <a:r>
              <a:rPr lang="ru-RU" sz="2400" b="1" cap="none" dirty="0" smtClean="0">
                <a:solidFill>
                  <a:srgbClr val="7030A0"/>
                </a:solidFill>
                <a:latin typeface="Arial" charset="0"/>
              </a:rPr>
              <a:t>рефлекс </a:t>
            </a:r>
            <a:r>
              <a:rPr lang="ru-RU" sz="2400" b="1" cap="none" dirty="0" err="1">
                <a:solidFill>
                  <a:srgbClr val="7030A0"/>
                </a:solidFill>
                <a:latin typeface="Arial" charset="0"/>
              </a:rPr>
              <a:t>Бейнбриджа</a:t>
            </a:r>
            <a:r>
              <a:rPr lang="ru-RU" sz="2400" b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400" cap="none" dirty="0">
                <a:latin typeface="Arial" charset="0"/>
              </a:rPr>
              <a:t>– при </a:t>
            </a:r>
            <a:r>
              <a:rPr lang="ru-RU" sz="2400" cap="none" dirty="0" err="1">
                <a:latin typeface="Arial" charset="0"/>
              </a:rPr>
              <a:t>підвищенні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кров'яного</a:t>
            </a:r>
            <a:r>
              <a:rPr lang="ru-RU" sz="2400" cap="none" dirty="0">
                <a:latin typeface="Arial" charset="0"/>
              </a:rPr>
              <a:t> тиску в </a:t>
            </a:r>
            <a:r>
              <a:rPr lang="ru-RU" sz="2400" cap="none" dirty="0" err="1" smtClean="0">
                <a:latin typeface="Arial" charset="0"/>
              </a:rPr>
              <a:t>устях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порожнистих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>
                <a:latin typeface="Arial" charset="0"/>
              </a:rPr>
              <a:t>вен </a:t>
            </a:r>
            <a:r>
              <a:rPr lang="ru-RU" sz="2400" cap="none" dirty="0" err="1">
                <a:latin typeface="Arial" charset="0"/>
              </a:rPr>
              <a:t>відбувається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рефлекторне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посилення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частоти</a:t>
            </a:r>
            <a:r>
              <a:rPr lang="ru-RU" sz="2400" cap="none" dirty="0">
                <a:latin typeface="Arial" charset="0"/>
              </a:rPr>
              <a:t> та </a:t>
            </a:r>
            <a:r>
              <a:rPr lang="ru-RU" sz="2400" cap="none" dirty="0" err="1">
                <a:latin typeface="Arial" charset="0"/>
              </a:rPr>
              <a:t>сили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серцевих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скорочень</a:t>
            </a:r>
            <a:r>
              <a:rPr lang="uk-UA" sz="2400" cap="none" dirty="0" smtClean="0">
                <a:latin typeface="Arial" charset="0"/>
              </a:rPr>
              <a:t>;                                                              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- </a:t>
            </a:r>
            <a:r>
              <a:rPr lang="uk-UA" sz="2400" b="1" i="1" cap="none" dirty="0" err="1" smtClean="0">
                <a:solidFill>
                  <a:srgbClr val="C00000"/>
                </a:solidFill>
                <a:latin typeface="Arial" charset="0"/>
              </a:rPr>
              <a:t>вазо-кардіальні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400" b="1" i="1" cap="none" dirty="0">
                <a:solidFill>
                  <a:srgbClr val="C00000"/>
                </a:solidFill>
                <a:latin typeface="Arial" charset="0"/>
              </a:rPr>
              <a:t>рефлекси </a:t>
            </a:r>
            <a:r>
              <a:rPr lang="uk-UA" sz="2400" cap="none" dirty="0">
                <a:latin typeface="Arial" charset="0"/>
              </a:rPr>
              <a:t>– </a:t>
            </a:r>
            <a:r>
              <a:rPr lang="uk-UA" sz="2400" cap="none" dirty="0">
                <a:latin typeface="Arial" charset="0"/>
              </a:rPr>
              <a:t>виникають при підвищенні кров'яного </a:t>
            </a:r>
            <a:r>
              <a:rPr lang="uk-UA" sz="2400" cap="none" dirty="0" smtClean="0">
                <a:latin typeface="Arial" charset="0"/>
              </a:rPr>
              <a:t>тиску                 в </a:t>
            </a:r>
            <a:r>
              <a:rPr lang="uk-UA" sz="2400" cap="none" dirty="0" smtClean="0">
                <a:latin typeface="Arial" charset="0"/>
              </a:rPr>
              <a:t>ділянці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cap="none" dirty="0">
                <a:latin typeface="Arial" charset="0"/>
              </a:rPr>
              <a:t>дуги аорти та області </a:t>
            </a:r>
            <a:r>
              <a:rPr lang="uk-UA" sz="2400" cap="none" dirty="0" err="1">
                <a:latin typeface="Arial" charset="0"/>
              </a:rPr>
              <a:t>каротидного</a:t>
            </a:r>
            <a:r>
              <a:rPr lang="uk-UA" sz="2400" cap="none" dirty="0">
                <a:latin typeface="Arial" charset="0"/>
              </a:rPr>
              <a:t> </a:t>
            </a:r>
            <a:r>
              <a:rPr lang="uk-UA" sz="2400" cap="none" dirty="0" smtClean="0">
                <a:latin typeface="Arial" charset="0"/>
              </a:rPr>
              <a:t>синуса;                                                       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- </a:t>
            </a:r>
            <a:r>
              <a:rPr lang="uk-UA" sz="2400" b="1" i="1" cap="none" dirty="0" err="1" smtClean="0">
                <a:solidFill>
                  <a:srgbClr val="C00000"/>
                </a:solidFill>
                <a:latin typeface="Arial" charset="0"/>
              </a:rPr>
              <a:t>вісцеро-кардіальні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400" b="1" i="1" cap="none" dirty="0">
                <a:solidFill>
                  <a:srgbClr val="C00000"/>
                </a:solidFill>
                <a:latin typeface="Arial" charset="0"/>
              </a:rPr>
              <a:t>рефлекси </a:t>
            </a:r>
            <a:r>
              <a:rPr lang="uk-UA" sz="2400" cap="none" dirty="0">
                <a:latin typeface="Arial" charset="0"/>
              </a:rPr>
              <a:t>– </a:t>
            </a:r>
            <a:r>
              <a:rPr lang="uk-UA" sz="2400" cap="none" dirty="0">
                <a:latin typeface="Arial" charset="0"/>
              </a:rPr>
              <a:t>виникають при подразненні рецепторів</a:t>
            </a:r>
            <a:r>
              <a:rPr lang="uk-UA" sz="2400" cap="none" dirty="0" smtClean="0">
                <a:latin typeface="Arial" charset="0"/>
              </a:rPr>
              <a:t>, розташованих </a:t>
            </a:r>
            <a:r>
              <a:rPr lang="uk-UA" sz="2400" cap="none" dirty="0">
                <a:latin typeface="Arial" charset="0"/>
              </a:rPr>
              <a:t>у різних органах</a:t>
            </a:r>
            <a:r>
              <a:rPr lang="uk-UA" sz="2400" cap="none" dirty="0" smtClean="0">
                <a:latin typeface="Arial" charset="0"/>
              </a:rPr>
              <a:t>:                                                                                           </a:t>
            </a:r>
            <a:r>
              <a:rPr lang="uk-UA" sz="2400" b="1" cap="none" dirty="0" smtClean="0">
                <a:solidFill>
                  <a:srgbClr val="7030A0"/>
                </a:solidFill>
                <a:latin typeface="Arial" charset="0"/>
              </a:rPr>
              <a:t>-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b="1" cap="none" dirty="0" smtClean="0">
                <a:solidFill>
                  <a:srgbClr val="7030A0"/>
                </a:solidFill>
                <a:latin typeface="Arial" charset="0"/>
              </a:rPr>
              <a:t>Рефлекс </a:t>
            </a:r>
            <a:r>
              <a:rPr lang="uk-UA" sz="2400" b="1" cap="none" dirty="0">
                <a:solidFill>
                  <a:srgbClr val="7030A0"/>
                </a:solidFill>
                <a:latin typeface="Arial" charset="0"/>
              </a:rPr>
              <a:t>Гольця </a:t>
            </a:r>
            <a:r>
              <a:rPr lang="uk-UA" sz="2400" cap="none" dirty="0">
                <a:latin typeface="Arial" charset="0"/>
              </a:rPr>
              <a:t>– сильне механічне подразнення </a:t>
            </a:r>
            <a:r>
              <a:rPr lang="uk-UA" sz="2400" cap="none" dirty="0" smtClean="0">
                <a:latin typeface="Arial" charset="0"/>
              </a:rPr>
              <a:t>механорецепторів черевної </a:t>
            </a:r>
            <a:r>
              <a:rPr lang="uk-UA" sz="2400" cap="none" dirty="0">
                <a:latin typeface="Arial" charset="0"/>
              </a:rPr>
              <a:t>порожнини, що призводить до активності ядра </a:t>
            </a:r>
            <a:r>
              <a:rPr lang="uk-UA" sz="2400" cap="none" dirty="0" err="1" smtClean="0">
                <a:latin typeface="Arial" charset="0"/>
              </a:rPr>
              <a:t>вагуса</a:t>
            </a:r>
            <a:r>
              <a:rPr lang="uk-UA" sz="2400" cap="none" dirty="0" smtClean="0">
                <a:latin typeface="Arial" charset="0"/>
              </a:rPr>
              <a:t>;                                                                             </a:t>
            </a:r>
            <a:r>
              <a:rPr lang="uk-UA" sz="2400" b="1" cap="none" dirty="0" smtClean="0">
                <a:solidFill>
                  <a:srgbClr val="7030A0"/>
                </a:solidFill>
                <a:latin typeface="Arial" charset="0"/>
              </a:rPr>
              <a:t>- Рефлекс </a:t>
            </a:r>
            <a:r>
              <a:rPr lang="uk-UA" sz="2400" b="1" cap="none" dirty="0" err="1">
                <a:solidFill>
                  <a:srgbClr val="7030A0"/>
                </a:solidFill>
                <a:latin typeface="Arial" charset="0"/>
              </a:rPr>
              <a:t>Даніні-Ашнера</a:t>
            </a:r>
            <a:r>
              <a:rPr lang="uk-UA" sz="2400" b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400" cap="none" dirty="0">
                <a:latin typeface="Arial" charset="0"/>
              </a:rPr>
              <a:t>(</a:t>
            </a:r>
            <a:r>
              <a:rPr lang="uk-UA" sz="2400" cap="none" dirty="0" smtClean="0">
                <a:latin typeface="Arial" charset="0"/>
              </a:rPr>
              <a:t>око-серцевий </a:t>
            </a:r>
            <a:r>
              <a:rPr lang="uk-UA" sz="2400" cap="none" dirty="0">
                <a:latin typeface="Arial" charset="0"/>
              </a:rPr>
              <a:t>рефлекс) – уповільнення </a:t>
            </a:r>
            <a:r>
              <a:rPr lang="uk-UA" sz="2400" cap="none" dirty="0" smtClean="0">
                <a:latin typeface="Arial" charset="0"/>
              </a:rPr>
              <a:t>скорочень </a:t>
            </a:r>
            <a:r>
              <a:rPr lang="uk-UA" sz="2400" cap="none" dirty="0">
                <a:latin typeface="Arial" charset="0"/>
              </a:rPr>
              <a:t>серця при несильному натисканні на очне </a:t>
            </a:r>
            <a:r>
              <a:rPr lang="uk-UA" sz="2400" cap="none" dirty="0" smtClean="0">
                <a:latin typeface="Arial" charset="0"/>
              </a:rPr>
              <a:t>яблуко;                                                          - </a:t>
            </a:r>
            <a:r>
              <a:rPr lang="uk-UA" sz="2400" b="1" cap="none" dirty="0">
                <a:solidFill>
                  <a:srgbClr val="7030A0"/>
                </a:solidFill>
                <a:latin typeface="Arial" charset="0"/>
              </a:rPr>
              <a:t>Рефлекс </a:t>
            </a:r>
            <a:r>
              <a:rPr lang="uk-UA" sz="2400" b="1" cap="none" dirty="0" err="1" smtClean="0">
                <a:solidFill>
                  <a:srgbClr val="7030A0"/>
                </a:solidFill>
                <a:latin typeface="Arial" charset="0"/>
              </a:rPr>
              <a:t>Паріна-Швігка</a:t>
            </a:r>
            <a:r>
              <a:rPr lang="uk-UA" sz="2400" b="1" cap="none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uk-UA" sz="2400" cap="none" dirty="0">
                <a:latin typeface="Arial" charset="0"/>
              </a:rPr>
              <a:t>– збільшення тиску в легеневій артерії </a:t>
            </a:r>
            <a:r>
              <a:rPr lang="uk-UA" sz="2400" cap="none" dirty="0" smtClean="0">
                <a:latin typeface="Arial" charset="0"/>
              </a:rPr>
              <a:t>сповільнює ритм </a:t>
            </a:r>
            <a:r>
              <a:rPr lang="uk-UA" sz="2400" cap="none" dirty="0">
                <a:latin typeface="Arial" charset="0"/>
              </a:rPr>
              <a:t>скорочень </a:t>
            </a:r>
            <a:r>
              <a:rPr lang="uk-UA" sz="2400" cap="none" dirty="0" smtClean="0">
                <a:latin typeface="Arial" charset="0"/>
              </a:rPr>
              <a:t>серця;                                                                                                              </a:t>
            </a:r>
            <a:r>
              <a:rPr lang="ru-RU" sz="2400" b="1" cap="none" dirty="0" smtClean="0">
                <a:solidFill>
                  <a:srgbClr val="7030A0"/>
                </a:solidFill>
                <a:latin typeface="Arial" charset="0"/>
              </a:rPr>
              <a:t>-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b="1" cap="none" dirty="0" err="1" smtClean="0">
                <a:solidFill>
                  <a:srgbClr val="7030A0"/>
                </a:solidFill>
                <a:latin typeface="Arial" charset="0"/>
              </a:rPr>
              <a:t>умовні</a:t>
            </a:r>
            <a:r>
              <a:rPr lang="ru-RU" sz="2400" b="1" cap="none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400" b="1" cap="none" dirty="0" err="1">
                <a:solidFill>
                  <a:srgbClr val="7030A0"/>
                </a:solidFill>
                <a:latin typeface="Arial" charset="0"/>
              </a:rPr>
              <a:t>рефлекси</a:t>
            </a:r>
            <a:r>
              <a:rPr lang="ru-RU" sz="2400" b="1" cap="non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400" cap="none" dirty="0">
                <a:latin typeface="Arial" charset="0"/>
              </a:rPr>
              <a:t>на </a:t>
            </a:r>
            <a:r>
              <a:rPr lang="ru-RU" sz="2400" cap="none" dirty="0" err="1">
                <a:latin typeface="Arial" charset="0"/>
              </a:rPr>
              <a:t>різні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індиферентні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подразники</a:t>
            </a:r>
            <a:r>
              <a:rPr lang="ru-RU" sz="2400" cap="none" dirty="0">
                <a:latin typeface="Arial" charset="0"/>
              </a:rPr>
              <a:t> – </a:t>
            </a:r>
            <a:r>
              <a:rPr lang="ru-RU" sz="2400" cap="none" dirty="0" err="1">
                <a:latin typeface="Arial" charset="0"/>
              </a:rPr>
              <a:t>рефлекси</a:t>
            </a:r>
            <a:r>
              <a:rPr lang="ru-RU" sz="2400" cap="none" dirty="0">
                <a:latin typeface="Arial" charset="0"/>
              </a:rPr>
              <a:t> кори на роботу </a:t>
            </a:r>
            <a:r>
              <a:rPr lang="ru-RU" sz="2400" cap="none" dirty="0" err="1" smtClean="0">
                <a:latin typeface="Arial" charset="0"/>
              </a:rPr>
              <a:t>серця</a:t>
            </a:r>
            <a:r>
              <a:rPr lang="ru-RU" sz="2400" cap="none" dirty="0" smtClean="0">
                <a:latin typeface="Arial" charset="0"/>
              </a:rPr>
              <a:t>.</a:t>
            </a:r>
            <a:endParaRPr lang="uk-UA" sz="2100" cap="non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715509" y="17843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r>
              <a:rPr lang="en-US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uk-UA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3315" y="4718997"/>
            <a:ext cx="41409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/>
              <a:t>Барорецепторні</a:t>
            </a:r>
            <a:r>
              <a:rPr lang="uk-UA" b="1" dirty="0" smtClean="0"/>
              <a:t>  ділянки </a:t>
            </a:r>
            <a:r>
              <a:rPr lang="uk-UA" b="1" dirty="0" err="1" smtClean="0"/>
              <a:t>каротидного</a:t>
            </a:r>
            <a:r>
              <a:rPr lang="uk-UA" b="1" dirty="0" smtClean="0"/>
              <a:t> синуса та дуги аорти. </a:t>
            </a:r>
            <a:r>
              <a:rPr lang="uk-UA" dirty="0" smtClean="0"/>
              <a:t>Локалізацію рецепторів позначено через X.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4" y="403723"/>
            <a:ext cx="5300801" cy="266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4" y="3263046"/>
            <a:ext cx="5300801" cy="294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8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7" y="269875"/>
            <a:ext cx="11392245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None/>
            </a:pP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   Гуморальна регуляція </a:t>
            </a:r>
          </a:p>
          <a:p>
            <a:pPr algn="just">
              <a:buNone/>
            </a:pP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Адреналін, норадреналін, </a:t>
            </a:r>
            <a:r>
              <a:rPr lang="uk-UA" sz="2100" b="1" i="1" cap="none" dirty="0" err="1">
                <a:solidFill>
                  <a:srgbClr val="C00000"/>
                </a:solidFill>
                <a:latin typeface="Arial" charset="0"/>
              </a:rPr>
              <a:t>ангіотензин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100" b="1" i="1" cap="none" dirty="0">
                <a:solidFill>
                  <a:srgbClr val="C00000"/>
                </a:solidFill>
                <a:latin typeface="Arial" charset="0"/>
              </a:rPr>
              <a:t>II,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серотонін, </a:t>
            </a:r>
            <a:r>
              <a:rPr lang="uk-UA" sz="2100" b="1" i="1" cap="none" dirty="0" err="1">
                <a:solidFill>
                  <a:srgbClr val="C00000"/>
                </a:solidFill>
                <a:latin typeface="Arial" charset="0"/>
              </a:rPr>
              <a:t>глюкагон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, кортикостероїди </a:t>
            </a:r>
            <a:r>
              <a:rPr lang="uk-UA" sz="2100" cap="none" dirty="0">
                <a:latin typeface="Arial" charset="0"/>
              </a:rPr>
              <a:t>– збільшують силу скорочень </a:t>
            </a:r>
            <a:r>
              <a:rPr lang="uk-UA" sz="2100" cap="none" dirty="0" smtClean="0">
                <a:latin typeface="Arial" charset="0"/>
              </a:rPr>
              <a:t>міокарда;</a:t>
            </a:r>
          </a:p>
          <a:p>
            <a:pPr>
              <a:buNone/>
            </a:pP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   - Тироксин </a:t>
            </a:r>
            <a:r>
              <a:rPr lang="uk-UA" sz="2100" cap="none" dirty="0">
                <a:latin typeface="Arial" charset="0"/>
              </a:rPr>
              <a:t>– збільшує частоту серцевих </a:t>
            </a:r>
            <a:r>
              <a:rPr lang="uk-UA" sz="2100" cap="none" dirty="0" smtClean="0">
                <a:latin typeface="Arial" charset="0"/>
              </a:rPr>
              <a:t>скорочень;                                                                              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- Ацетилхолін </a:t>
            </a:r>
            <a:r>
              <a:rPr lang="uk-UA" sz="2100" cap="none" dirty="0">
                <a:latin typeface="Arial" charset="0"/>
              </a:rPr>
              <a:t>– знижує частоту серцевих </a:t>
            </a:r>
            <a:r>
              <a:rPr lang="uk-UA" sz="2100" cap="none" dirty="0" smtClean="0">
                <a:latin typeface="Arial" charset="0"/>
              </a:rPr>
              <a:t>скорочень;                                                                       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- Електроліти:                                                                                                                                         -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катіони калію </a:t>
            </a:r>
            <a:r>
              <a:rPr lang="uk-UA" sz="2100" cap="none" dirty="0">
                <a:latin typeface="Arial" charset="0"/>
              </a:rPr>
              <a:t>– знижують роботу серця, зменшують потенціал </a:t>
            </a:r>
            <a:r>
              <a:rPr lang="uk-UA" sz="2100" cap="none" dirty="0" smtClean="0">
                <a:latin typeface="Arial" charset="0"/>
              </a:rPr>
              <a:t>спокою </a:t>
            </a:r>
            <a:r>
              <a:rPr lang="uk-UA" sz="2100" cap="none" dirty="0" err="1" smtClean="0">
                <a:latin typeface="Arial" charset="0"/>
              </a:rPr>
              <a:t>кардіоміоцитів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і збільшують калієву проникність </a:t>
            </a:r>
            <a:r>
              <a:rPr lang="uk-UA" sz="2100" cap="none" dirty="0" smtClean="0">
                <a:latin typeface="Arial" charset="0"/>
              </a:rPr>
              <a:t>мембран;                                                                                         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-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катіони кальцію </a:t>
            </a:r>
            <a:r>
              <a:rPr lang="uk-UA" sz="2100" cap="none" dirty="0">
                <a:latin typeface="Arial" charset="0"/>
              </a:rPr>
              <a:t>– підвищують збудливість клітин міокарда, </a:t>
            </a:r>
            <a:r>
              <a:rPr lang="uk-UA" sz="2100" cap="none" dirty="0" smtClean="0">
                <a:latin typeface="Arial" charset="0"/>
              </a:rPr>
              <a:t>активують </a:t>
            </a:r>
            <a:r>
              <a:rPr lang="uk-UA" sz="2100" cap="none" dirty="0" err="1" smtClean="0">
                <a:latin typeface="Arial" charset="0"/>
              </a:rPr>
              <a:t>фосфорилазу</a:t>
            </a:r>
            <a:r>
              <a:rPr lang="uk-UA" sz="2100" cap="none" dirty="0">
                <a:latin typeface="Arial" charset="0"/>
              </a:rPr>
              <a:t>, беруть участь у механічному скороченні </a:t>
            </a:r>
            <a:r>
              <a:rPr lang="uk-UA" sz="2100" cap="none" dirty="0" smtClean="0">
                <a:latin typeface="Arial" charset="0"/>
              </a:rPr>
              <a:t>міофібрил;                                                                       </a:t>
            </a:r>
            <a:r>
              <a:rPr lang="uk-UA" sz="2100" cap="none" dirty="0" smtClean="0">
                <a:latin typeface="Arial" charset="0"/>
              </a:rPr>
              <a:t>- </a:t>
            </a:r>
            <a:r>
              <a:rPr lang="uk-UA" sz="2100" cap="none" dirty="0">
                <a:latin typeface="Arial" charset="0"/>
              </a:rPr>
              <a:t>зменшення вмісту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О</a:t>
            </a:r>
            <a:r>
              <a:rPr lang="uk-UA" sz="1800" b="1" i="1" cap="none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uk-UA" sz="2100" cap="none" dirty="0">
                <a:latin typeface="Arial" charset="0"/>
              </a:rPr>
              <a:t> у крові, збільшення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СО</a:t>
            </a:r>
            <a:r>
              <a:rPr lang="uk-UA" sz="1800" b="1" i="1" cap="none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, Н+, НСО</a:t>
            </a:r>
            <a:r>
              <a:rPr lang="uk-UA" sz="1800" b="1" i="1" cap="none" dirty="0">
                <a:solidFill>
                  <a:srgbClr val="C00000"/>
                </a:solidFill>
                <a:latin typeface="Arial" charset="0"/>
              </a:rPr>
              <a:t>3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– </a:t>
            </a:r>
            <a:r>
              <a:rPr lang="uk-UA" sz="2100" cap="none" dirty="0" smtClean="0">
                <a:latin typeface="Arial" charset="0"/>
              </a:rPr>
              <a:t>пригнічують скорочувальну </a:t>
            </a:r>
            <a:r>
              <a:rPr lang="uk-UA" sz="2100" cap="none" dirty="0">
                <a:latin typeface="Arial" charset="0"/>
              </a:rPr>
              <a:t>активність </a:t>
            </a:r>
            <a:r>
              <a:rPr lang="uk-UA" sz="2100" cap="none" dirty="0" smtClean="0">
                <a:latin typeface="Arial" charset="0"/>
              </a:rPr>
              <a:t>міокарда.</a:t>
            </a:r>
          </a:p>
        </p:txBody>
      </p:sp>
    </p:spTree>
    <p:extLst>
      <p:ext uri="{BB962C8B-B14F-4D97-AF65-F5344CB8AC3E}">
        <p14:creationId xmlns:p14="http://schemas.microsoft.com/office/powerpoint/2010/main" val="29782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569913" y="280988"/>
            <a:ext cx="11069637" cy="1123742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cap="none" dirty="0" smtClean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</a:t>
            </a:r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КРОВ’ЯНИЙ ТИСК. ШВИДКІСТЬ КРОВОТОКУ.</a:t>
            </a:r>
            <a:b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</a:br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ПУЛЬС. МІКРОЦИРКУЛЯЦІЯ. ВЕНОЗНИЙ КРОВОТОК</a:t>
            </a:r>
            <a:b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</a:br>
            <a:endParaRPr lang="ru-RU" b="1" cap="none" dirty="0" smtClean="0">
              <a:solidFill>
                <a:srgbClr val="4F81BD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60375" y="1209675"/>
            <a:ext cx="11244263" cy="5350151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81000" indent="-381000" algn="ctr">
              <a:lnSpc>
                <a:spcPct val="110000"/>
              </a:lnSpc>
              <a:buNone/>
            </a:pPr>
            <a:r>
              <a:rPr lang="uk-UA" b="1" cap="none" dirty="0" smtClean="0">
                <a:latin typeface="Arial" charset="0"/>
              </a:rPr>
              <a:t>    </a:t>
            </a:r>
            <a:r>
              <a:rPr lang="uk-UA" sz="2600" b="1" cap="none" dirty="0">
                <a:solidFill>
                  <a:srgbClr val="FF0000"/>
                </a:solidFill>
                <a:latin typeface="Arial" charset="0"/>
              </a:rPr>
              <a:t>Типи кровоносних </a:t>
            </a:r>
            <a:r>
              <a:rPr lang="uk-UA" sz="2600" b="1" cap="none" dirty="0" smtClean="0">
                <a:solidFill>
                  <a:srgbClr val="FF0000"/>
                </a:solidFill>
                <a:latin typeface="Arial" charset="0"/>
              </a:rPr>
              <a:t>судин</a:t>
            </a:r>
          </a:p>
          <a:p>
            <a:pPr marL="381000" indent="-381000" algn="just">
              <a:lnSpc>
                <a:spcPct val="110000"/>
              </a:lnSpc>
              <a:buNone/>
            </a:pPr>
            <a:r>
              <a:rPr lang="uk-UA" sz="2200" cap="none" dirty="0" smtClean="0">
                <a:latin typeface="Arial" charset="0"/>
              </a:rPr>
              <a:t>     Розрізняють </a:t>
            </a:r>
            <a:r>
              <a:rPr lang="uk-UA" sz="2200" cap="none" dirty="0">
                <a:latin typeface="Arial" charset="0"/>
              </a:rPr>
              <a:t>декілька видів судин: магістральні, резистивні, капілярні, ємнісні та </a:t>
            </a:r>
            <a:r>
              <a:rPr lang="uk-UA" sz="2200" cap="none" dirty="0" err="1">
                <a:latin typeface="Arial" charset="0"/>
              </a:rPr>
              <a:t>шунтуючі</a:t>
            </a:r>
            <a:r>
              <a:rPr lang="uk-UA" sz="2200" cap="none" dirty="0">
                <a:latin typeface="Arial" charset="0"/>
              </a:rPr>
              <a:t> судини.</a:t>
            </a:r>
          </a:p>
          <a:p>
            <a:pPr marL="381000" indent="-381000" algn="just">
              <a:lnSpc>
                <a:spcPct val="110000"/>
              </a:lnSpc>
              <a:buNone/>
            </a:pPr>
            <a:r>
              <a:rPr lang="uk-UA" sz="2200" b="1" i="1" cap="none" dirty="0" smtClean="0">
                <a:solidFill>
                  <a:srgbClr val="C00000"/>
                </a:solidFill>
                <a:latin typeface="Arial" charset="0"/>
              </a:rPr>
              <a:t>     Магістральні </a:t>
            </a:r>
            <a:r>
              <a:rPr lang="uk-UA" sz="2200" b="1" i="1" cap="none" dirty="0">
                <a:solidFill>
                  <a:srgbClr val="C00000"/>
                </a:solidFill>
                <a:latin typeface="Arial" charset="0"/>
              </a:rPr>
              <a:t>судини </a:t>
            </a:r>
            <a:r>
              <a:rPr lang="uk-UA" sz="2200" cap="none" dirty="0">
                <a:latin typeface="Arial" charset="0"/>
              </a:rPr>
              <a:t>– це крупні артерії. У них ритмічно пульсуючий кровотік </a:t>
            </a:r>
            <a:r>
              <a:rPr lang="uk-UA" sz="2200" cap="none" dirty="0" smtClean="0">
                <a:latin typeface="Arial" charset="0"/>
              </a:rPr>
              <a:t>переходить у </a:t>
            </a:r>
            <a:r>
              <a:rPr lang="uk-UA" sz="2200" cap="none" dirty="0" smtClean="0">
                <a:latin typeface="Arial" charset="0"/>
              </a:rPr>
              <a:t>рівномірний</a:t>
            </a:r>
            <a:r>
              <a:rPr lang="uk-UA" sz="2200" cap="none" dirty="0">
                <a:latin typeface="Arial" charset="0"/>
              </a:rPr>
              <a:t>, плавний. Стінки цих судин мають мало </a:t>
            </a:r>
            <a:r>
              <a:rPr lang="uk-UA" sz="2200" cap="none" dirty="0" smtClean="0">
                <a:latin typeface="Arial" charset="0"/>
              </a:rPr>
              <a:t>гладеньком’язових </a:t>
            </a:r>
            <a:r>
              <a:rPr lang="uk-UA" sz="2200" cap="none" dirty="0">
                <a:latin typeface="Arial" charset="0"/>
              </a:rPr>
              <a:t>елементів і багато еластичних волокон.</a:t>
            </a:r>
          </a:p>
          <a:p>
            <a:pPr marL="381000" indent="-381000" algn="just">
              <a:lnSpc>
                <a:spcPct val="110000"/>
              </a:lnSpc>
              <a:buNone/>
            </a:pPr>
            <a:r>
              <a:rPr lang="uk-UA" sz="2200" b="1" i="1" cap="none" dirty="0" smtClean="0">
                <a:solidFill>
                  <a:srgbClr val="C00000"/>
                </a:solidFill>
                <a:latin typeface="Arial" charset="0"/>
              </a:rPr>
              <a:t>     Резистивні </a:t>
            </a:r>
            <a:r>
              <a:rPr lang="uk-UA" sz="2200" b="1" i="1" cap="none" dirty="0">
                <a:solidFill>
                  <a:srgbClr val="C00000"/>
                </a:solidFill>
                <a:latin typeface="Arial" charset="0"/>
              </a:rPr>
              <a:t>судини (</a:t>
            </a:r>
            <a:r>
              <a:rPr lang="uk-UA" sz="2200" b="1" i="1" cap="none" dirty="0" err="1">
                <a:solidFill>
                  <a:srgbClr val="C00000"/>
                </a:solidFill>
                <a:latin typeface="Arial" charset="0"/>
              </a:rPr>
              <a:t>судини</a:t>
            </a:r>
            <a:r>
              <a:rPr lang="uk-UA" sz="2200" b="1" i="1" cap="none" dirty="0">
                <a:solidFill>
                  <a:srgbClr val="C00000"/>
                </a:solidFill>
                <a:latin typeface="Arial" charset="0"/>
              </a:rPr>
              <a:t> опору) </a:t>
            </a:r>
            <a:r>
              <a:rPr lang="uk-UA" sz="2200" cap="none" dirty="0">
                <a:latin typeface="Arial" charset="0"/>
              </a:rPr>
              <a:t>включають у себе </a:t>
            </a:r>
            <a:r>
              <a:rPr lang="uk-UA" sz="2200" cap="none" dirty="0" err="1">
                <a:latin typeface="Arial" charset="0"/>
              </a:rPr>
              <a:t>прекапілярні</a:t>
            </a:r>
            <a:r>
              <a:rPr lang="uk-UA" sz="2200" cap="none" dirty="0">
                <a:latin typeface="Arial" charset="0"/>
              </a:rPr>
              <a:t> (мілкі артерії, артеріоли) і </a:t>
            </a:r>
            <a:r>
              <a:rPr lang="uk-UA" sz="2200" cap="none" dirty="0" err="1" smtClean="0">
                <a:latin typeface="Arial" charset="0"/>
              </a:rPr>
              <a:t>посткапілярні</a:t>
            </a:r>
            <a:r>
              <a:rPr lang="uk-UA" sz="2200" cap="none" dirty="0" smtClean="0">
                <a:latin typeface="Arial" charset="0"/>
              </a:rPr>
              <a:t> </a:t>
            </a:r>
            <a:r>
              <a:rPr lang="uk-UA" sz="2200" cap="none" dirty="0">
                <a:latin typeface="Arial" charset="0"/>
              </a:rPr>
              <a:t>(</a:t>
            </a:r>
            <a:r>
              <a:rPr lang="uk-UA" sz="2200" cap="none" dirty="0" err="1">
                <a:latin typeface="Arial" charset="0"/>
              </a:rPr>
              <a:t>венули</a:t>
            </a:r>
            <a:r>
              <a:rPr lang="uk-UA" sz="2200" cap="none" dirty="0">
                <a:latin typeface="Arial" charset="0"/>
              </a:rPr>
              <a:t> й мілкі вени) судини опору.</a:t>
            </a:r>
          </a:p>
          <a:p>
            <a:pPr marL="381000" indent="-381000" algn="just">
              <a:lnSpc>
                <a:spcPct val="110000"/>
              </a:lnSpc>
              <a:buNone/>
            </a:pPr>
            <a:r>
              <a:rPr lang="uk-UA" sz="2200" b="1" i="1" cap="none" dirty="0" smtClean="0">
                <a:solidFill>
                  <a:srgbClr val="C00000"/>
                </a:solidFill>
                <a:latin typeface="Arial" charset="0"/>
              </a:rPr>
              <a:t>     Капіляри </a:t>
            </a:r>
            <a:r>
              <a:rPr lang="uk-UA" sz="2200" b="1" i="1" cap="none" dirty="0">
                <a:solidFill>
                  <a:srgbClr val="C00000"/>
                </a:solidFill>
                <a:latin typeface="Arial" charset="0"/>
              </a:rPr>
              <a:t>(обмінні судини</a:t>
            </a:r>
            <a:r>
              <a:rPr lang="uk-UA" sz="2200" cap="none" dirty="0">
                <a:latin typeface="Arial" charset="0"/>
              </a:rPr>
              <a:t>) – найважливіший відділ серцево-судинної системи. Вони мають найбільшу загальну площу поперечного </a:t>
            </a:r>
            <a:r>
              <a:rPr lang="uk-UA" sz="2200" cap="none" dirty="0" smtClean="0">
                <a:latin typeface="Arial" charset="0"/>
              </a:rPr>
              <a:t>перерізу. Через </a:t>
            </a:r>
            <a:r>
              <a:rPr lang="uk-UA" sz="2200" cap="none" dirty="0">
                <a:latin typeface="Arial" charset="0"/>
              </a:rPr>
              <a:t>тонкі стінки капілярів відбувається обмін між кров’ю та </a:t>
            </a:r>
            <a:r>
              <a:rPr lang="uk-UA" sz="2200" cap="none" dirty="0" smtClean="0">
                <a:latin typeface="Arial" charset="0"/>
              </a:rPr>
              <a:t>тканинами </a:t>
            </a:r>
            <a:r>
              <a:rPr lang="uk-UA" sz="2200" cap="none" dirty="0">
                <a:latin typeface="Arial" charset="0"/>
              </a:rPr>
              <a:t>(</a:t>
            </a:r>
            <a:r>
              <a:rPr lang="uk-UA" sz="2200" cap="none" dirty="0" err="1">
                <a:latin typeface="Arial" charset="0"/>
              </a:rPr>
              <a:t>транскапілярний</a:t>
            </a:r>
            <a:r>
              <a:rPr lang="uk-UA" sz="2200" cap="none" dirty="0">
                <a:latin typeface="Arial" charset="0"/>
              </a:rPr>
              <a:t> обмін). Стінки капілярів не містять </a:t>
            </a:r>
            <a:r>
              <a:rPr lang="uk-UA" sz="2200" cap="none" dirty="0" smtClean="0">
                <a:latin typeface="Arial" charset="0"/>
              </a:rPr>
              <a:t>гладеньком’язових </a:t>
            </a:r>
            <a:r>
              <a:rPr lang="uk-UA" sz="2200" cap="none" dirty="0">
                <a:latin typeface="Arial" charset="0"/>
              </a:rPr>
              <a:t>елементів.</a:t>
            </a:r>
          </a:p>
          <a:p>
            <a:pPr marL="381000" indent="-381000" algn="just">
              <a:lnSpc>
                <a:spcPct val="110000"/>
              </a:lnSpc>
              <a:buNone/>
            </a:pPr>
            <a:r>
              <a:rPr lang="uk-UA" sz="2200" b="1" i="1" cap="none" dirty="0" smtClean="0">
                <a:solidFill>
                  <a:srgbClr val="C00000"/>
                </a:solidFill>
                <a:latin typeface="Arial" charset="0"/>
              </a:rPr>
              <a:t>     Ємнісні </a:t>
            </a:r>
            <a:r>
              <a:rPr lang="uk-UA" sz="2200" b="1" i="1" cap="none" dirty="0">
                <a:solidFill>
                  <a:srgbClr val="C00000"/>
                </a:solidFill>
                <a:latin typeface="Arial" charset="0"/>
              </a:rPr>
              <a:t>судини </a:t>
            </a:r>
            <a:r>
              <a:rPr lang="uk-UA" sz="2200" cap="none" dirty="0">
                <a:latin typeface="Arial" charset="0"/>
              </a:rPr>
              <a:t>– венозний відділ серцево-судинної системи. Вони містять приблизно </a:t>
            </a:r>
            <a:r>
              <a:rPr lang="uk-UA" sz="2200" cap="none" dirty="0" smtClean="0">
                <a:latin typeface="Arial" charset="0"/>
              </a:rPr>
              <a:t>            60-80</a:t>
            </a:r>
            <a:r>
              <a:rPr lang="uk-UA" sz="2200" cap="none" dirty="0">
                <a:latin typeface="Arial" charset="0"/>
              </a:rPr>
              <a:t>% об’єму всієї </a:t>
            </a:r>
            <a:r>
              <a:rPr lang="uk-UA" sz="2200" cap="none" dirty="0" smtClean="0">
                <a:latin typeface="Arial" charset="0"/>
              </a:rPr>
              <a:t>крові.</a:t>
            </a:r>
            <a:endParaRPr lang="uk-UA" sz="2200" cap="none" dirty="0">
              <a:latin typeface="Arial" charset="0"/>
            </a:endParaRPr>
          </a:p>
          <a:p>
            <a:pPr marL="381000" indent="-381000" algn="just">
              <a:lnSpc>
                <a:spcPct val="110000"/>
              </a:lnSpc>
              <a:buNone/>
            </a:pPr>
            <a:r>
              <a:rPr lang="uk-UA" sz="2200" b="1" i="1" cap="none" dirty="0" smtClean="0">
                <a:solidFill>
                  <a:srgbClr val="C00000"/>
                </a:solidFill>
                <a:latin typeface="Arial" charset="0"/>
              </a:rPr>
              <a:t>     </a:t>
            </a:r>
            <a:r>
              <a:rPr lang="uk-UA" sz="2200" b="1" i="1" cap="none" dirty="0" err="1" smtClean="0">
                <a:solidFill>
                  <a:srgbClr val="C00000"/>
                </a:solidFill>
                <a:latin typeface="Arial" charset="0"/>
              </a:rPr>
              <a:t>Шунтуючі</a:t>
            </a:r>
            <a:r>
              <a:rPr lang="uk-UA" sz="2200" b="1" i="1" cap="none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sz="2200" b="1" i="1" cap="none" dirty="0">
                <a:solidFill>
                  <a:srgbClr val="C00000"/>
                </a:solidFill>
                <a:latin typeface="Arial" charset="0"/>
              </a:rPr>
              <a:t>судини </a:t>
            </a:r>
            <a:r>
              <a:rPr lang="uk-UA" sz="2200" cap="none" dirty="0">
                <a:latin typeface="Arial" charset="0"/>
              </a:rPr>
              <a:t>– артеріовенозні анастомози, які забезпечують прямий зв'язок між мілкими артеріями й венами в обхід </a:t>
            </a:r>
            <a:r>
              <a:rPr lang="uk-UA" sz="2200" cap="none" dirty="0" smtClean="0">
                <a:latin typeface="Arial" charset="0"/>
              </a:rPr>
              <a:t>капілярів.</a:t>
            </a:r>
          </a:p>
        </p:txBody>
      </p:sp>
      <p:sp>
        <p:nvSpPr>
          <p:cNvPr id="21507" name="AutoShape 5" descr="Картинки по запросу положення серця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762539" y="280988"/>
            <a:ext cx="9877011" cy="60007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b="1" cap="none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cap="none" dirty="0" smtClean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. СИСТЕМА КРОВООБІГУ. ВЛАСТИВОСТІ СЕРЦЕВОГО М</a:t>
            </a:r>
            <a:r>
              <a:rPr lang="en-US" b="1" cap="none" dirty="0" smtClean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’</a:t>
            </a:r>
            <a:r>
              <a:rPr lang="ru-RU" b="1" cap="none" dirty="0" smtClean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ЯЗА 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60376" y="1104400"/>
            <a:ext cx="11398478" cy="5492342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81000" indent="-381000">
              <a:lnSpc>
                <a:spcPct val="110000"/>
              </a:lnSpc>
              <a:buNone/>
            </a:pPr>
            <a:r>
              <a:rPr lang="uk-UA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k-UA" sz="2400" b="1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Серцево-судинна система </a:t>
            </a:r>
            <a:r>
              <a:rPr lang="uk-UA" b="1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2400" b="1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cap="none" dirty="0">
                <a:latin typeface="Arial" charset="0"/>
              </a:rPr>
              <a:t>включає кровоносну (серце і судини) і </a:t>
            </a:r>
            <a:r>
              <a:rPr lang="uk-UA" sz="2400" cap="none" dirty="0" smtClean="0">
                <a:latin typeface="Arial" charset="0"/>
              </a:rPr>
              <a:t>лімфатичну </a:t>
            </a:r>
            <a:r>
              <a:rPr lang="uk-UA" sz="2400" cap="none" dirty="0">
                <a:latin typeface="Arial" charset="0"/>
              </a:rPr>
              <a:t>(капіляри, </a:t>
            </a:r>
            <a:r>
              <a:rPr lang="uk-UA" sz="2400" cap="none" dirty="0" smtClean="0">
                <a:latin typeface="Arial" charset="0"/>
              </a:rPr>
              <a:t>вузли</a:t>
            </a:r>
            <a:r>
              <a:rPr lang="uk-UA" sz="2400" cap="none" dirty="0">
                <a:latin typeface="Arial" charset="0"/>
              </a:rPr>
              <a:t>, судини, стовбури та протоки</a:t>
            </a:r>
            <a:r>
              <a:rPr lang="uk-UA" sz="2400" cap="none" dirty="0" smtClean="0">
                <a:latin typeface="Arial" charset="0"/>
              </a:rPr>
              <a:t>) системи. </a:t>
            </a:r>
            <a:r>
              <a:rPr lang="uk-UA" sz="2400" cap="none" dirty="0">
                <a:latin typeface="Arial" charset="0"/>
              </a:rPr>
              <a:t>Вчення про ССС </a:t>
            </a:r>
            <a:r>
              <a:rPr lang="uk-UA" sz="2400" cap="none" dirty="0" smtClean="0">
                <a:latin typeface="Arial" charset="0"/>
              </a:rPr>
              <a:t>має назву </a:t>
            </a:r>
            <a:r>
              <a:rPr lang="uk-UA" sz="2400" b="1" i="1" cap="none" dirty="0" err="1">
                <a:solidFill>
                  <a:srgbClr val="C00000"/>
                </a:solidFill>
                <a:latin typeface="Arial" charset="0"/>
              </a:rPr>
              <a:t>ангіокардіологія</a:t>
            </a:r>
            <a:r>
              <a:rPr lang="uk-UA" sz="2400" cap="none" dirty="0">
                <a:latin typeface="Arial" charset="0"/>
              </a:rPr>
              <a:t>. Кровоносна </a:t>
            </a:r>
            <a:r>
              <a:rPr lang="uk-UA" sz="2400" cap="none" dirty="0" smtClean="0">
                <a:latin typeface="Arial" charset="0"/>
              </a:rPr>
              <a:t>система є </a:t>
            </a:r>
            <a:r>
              <a:rPr lang="uk-UA" sz="2400" cap="none" dirty="0">
                <a:latin typeface="Arial" charset="0"/>
              </a:rPr>
              <a:t>найважливішою системою, т</a:t>
            </a:r>
            <a:r>
              <a:rPr lang="uk-UA" sz="2400" cap="none" dirty="0" smtClean="0">
                <a:latin typeface="Arial" charset="0"/>
              </a:rPr>
              <a:t>. к</a:t>
            </a:r>
            <a:r>
              <a:rPr lang="uk-UA" sz="2400" cap="none" dirty="0">
                <a:latin typeface="Arial" charset="0"/>
              </a:rPr>
              <a:t>. забезпечує доставку тканин </a:t>
            </a:r>
            <a:r>
              <a:rPr lang="uk-UA" sz="2400" cap="none" dirty="0" smtClean="0">
                <a:latin typeface="Arial" charset="0"/>
              </a:rPr>
              <a:t>поживних, захисних і регуляторних речовин (</a:t>
            </a:r>
            <a:r>
              <a:rPr lang="ru-RU" sz="2400" cap="none" dirty="0" err="1" smtClean="0">
                <a:latin typeface="Arial" charset="0"/>
              </a:rPr>
              <a:t>натрійуретичного</a:t>
            </a:r>
            <a:r>
              <a:rPr lang="ru-RU" sz="2400" cap="none" dirty="0" smtClean="0">
                <a:latin typeface="Arial" charset="0"/>
              </a:rPr>
              <a:t> гормону, гепарину, гістаміну, </a:t>
            </a:r>
            <a:r>
              <a:rPr lang="ru-RU" sz="2400" cap="none" dirty="0" err="1" smtClean="0">
                <a:latin typeface="Arial" charset="0"/>
              </a:rPr>
              <a:t>серотоніну</a:t>
            </a:r>
            <a:r>
              <a:rPr lang="ru-RU" sz="2400" cap="none" dirty="0" smtClean="0">
                <a:latin typeface="Arial" charset="0"/>
              </a:rPr>
              <a:t>, </a:t>
            </a:r>
            <a:r>
              <a:rPr lang="ru-RU" sz="2400" cap="none" dirty="0" err="1" smtClean="0">
                <a:latin typeface="Arial" charset="0"/>
              </a:rPr>
              <a:t>ендотеліну</a:t>
            </a:r>
            <a:r>
              <a:rPr lang="ru-RU" sz="2400" cap="none" dirty="0" smtClean="0">
                <a:latin typeface="Arial" charset="0"/>
              </a:rPr>
              <a:t>, </a:t>
            </a:r>
            <a:r>
              <a:rPr lang="ru-RU" sz="2400" cap="none" dirty="0" err="1" smtClean="0">
                <a:latin typeface="Arial" charset="0"/>
              </a:rPr>
              <a:t>антитіл</a:t>
            </a:r>
            <a:r>
              <a:rPr lang="ru-RU" sz="2400" cap="none" dirty="0" smtClean="0">
                <a:latin typeface="Arial" charset="0"/>
              </a:rPr>
              <a:t>, </a:t>
            </a:r>
            <a:r>
              <a:rPr lang="ru-RU" sz="2400" cap="none" dirty="0" err="1" smtClean="0">
                <a:latin typeface="Arial" charset="0"/>
              </a:rPr>
              <a:t>факторів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згортання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крові</a:t>
            </a:r>
            <a:r>
              <a:rPr lang="ru-RU" sz="2400" cap="none" dirty="0" smtClean="0">
                <a:latin typeface="Arial" charset="0"/>
              </a:rPr>
              <a:t>)</a:t>
            </a:r>
            <a:r>
              <a:rPr lang="uk-UA" sz="2400" cap="none" dirty="0" smtClean="0">
                <a:latin typeface="Arial" charset="0"/>
              </a:rPr>
              <a:t> та </a:t>
            </a:r>
            <a:r>
              <a:rPr lang="uk-UA" sz="2400" cap="none" dirty="0">
                <a:latin typeface="Arial" charset="0"/>
              </a:rPr>
              <a:t>відводить продукти обміну, здійснюючи теплообмін. У людини – </a:t>
            </a:r>
            <a:r>
              <a:rPr lang="uk-UA" sz="2400" cap="none" dirty="0" smtClean="0">
                <a:latin typeface="Arial" charset="0"/>
              </a:rPr>
              <a:t>це </a:t>
            </a:r>
            <a:r>
              <a:rPr lang="uk-UA" sz="2400" cap="none" dirty="0">
                <a:latin typeface="Arial" charset="0"/>
              </a:rPr>
              <a:t>замкнута мережа. ССС є важливою ланкою гомеостазу. Вперше опис </a:t>
            </a:r>
            <a:r>
              <a:rPr lang="uk-UA" sz="2400" cap="none" dirty="0" smtClean="0">
                <a:latin typeface="Arial" charset="0"/>
              </a:rPr>
              <a:t>механізму кровообігу </a:t>
            </a:r>
            <a:r>
              <a:rPr lang="uk-UA" sz="2400" cap="none" dirty="0">
                <a:latin typeface="Arial" charset="0"/>
              </a:rPr>
              <a:t>було дано англійським лікарем </a:t>
            </a:r>
            <a:r>
              <a:rPr lang="uk-UA" sz="2400" cap="none" dirty="0" err="1" smtClean="0">
                <a:solidFill>
                  <a:srgbClr val="0000FF"/>
                </a:solidFill>
                <a:latin typeface="Arial" charset="0"/>
              </a:rPr>
              <a:t>Гарвеєм</a:t>
            </a:r>
            <a:r>
              <a:rPr lang="uk-UA" sz="2400" cap="none" dirty="0" smtClean="0">
                <a:latin typeface="Arial" charset="0"/>
              </a:rPr>
              <a:t>. </a:t>
            </a:r>
            <a:r>
              <a:rPr lang="uk-UA" sz="2400" cap="none" dirty="0" err="1" smtClean="0">
                <a:solidFill>
                  <a:srgbClr val="0000FF"/>
                </a:solidFill>
                <a:latin typeface="Arial" charset="0"/>
              </a:rPr>
              <a:t>Сервет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cap="none" dirty="0">
                <a:latin typeface="Arial" charset="0"/>
              </a:rPr>
              <a:t>вперше описав мале </a:t>
            </a:r>
            <a:r>
              <a:rPr lang="uk-UA" sz="2400" cap="none" dirty="0" smtClean="0">
                <a:latin typeface="Arial" charset="0"/>
              </a:rPr>
              <a:t>коло кровообігу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                         В </a:t>
            </a:r>
            <a:r>
              <a:rPr lang="uk-UA" sz="2400" cap="none" dirty="0">
                <a:latin typeface="Arial" charset="0"/>
              </a:rPr>
              <a:t>організмі розрізняють </a:t>
            </a:r>
            <a:r>
              <a:rPr lang="uk-UA" sz="2400" b="1" i="1" cap="none" dirty="0">
                <a:solidFill>
                  <a:srgbClr val="C00000"/>
                </a:solidFill>
                <a:latin typeface="Arial" charset="0"/>
              </a:rPr>
              <a:t>3 кола </a:t>
            </a:r>
            <a:r>
              <a:rPr lang="uk-UA" sz="2400" b="1" i="1" cap="none" dirty="0" smtClean="0">
                <a:solidFill>
                  <a:srgbClr val="C00000"/>
                </a:solidFill>
                <a:latin typeface="Arial" charset="0"/>
              </a:rPr>
              <a:t>кровообігу</a:t>
            </a:r>
            <a:r>
              <a:rPr lang="uk-UA" sz="2400" cap="none" dirty="0" smtClean="0">
                <a:latin typeface="Arial" charset="0"/>
              </a:rPr>
              <a:t>:                                                                                                 1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велике (системне); 2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мале </a:t>
            </a:r>
            <a:r>
              <a:rPr lang="uk-UA" sz="2400" cap="none" dirty="0">
                <a:latin typeface="Arial" charset="0"/>
              </a:rPr>
              <a:t>(</a:t>
            </a:r>
            <a:r>
              <a:rPr lang="uk-UA" sz="2400" cap="none" dirty="0" smtClean="0">
                <a:latin typeface="Arial" charset="0"/>
              </a:rPr>
              <a:t>легеневе); 3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вінцеве </a:t>
            </a:r>
            <a:r>
              <a:rPr lang="uk-UA" sz="2400" cap="none" dirty="0">
                <a:latin typeface="Arial" charset="0"/>
              </a:rPr>
              <a:t>(</a:t>
            </a:r>
            <a:r>
              <a:rPr lang="uk-UA" sz="2400" cap="none" dirty="0" smtClean="0">
                <a:latin typeface="Arial" charset="0"/>
              </a:rPr>
              <a:t>серцеве).                                                                                                                             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Велике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коло кровообігу </a:t>
            </a:r>
            <a:r>
              <a:rPr lang="uk-UA" sz="2400" cap="none" dirty="0">
                <a:latin typeface="Arial" charset="0"/>
              </a:rPr>
              <a:t>забезпечує артеріальною кров'ю всі органи, </a:t>
            </a:r>
            <a:r>
              <a:rPr lang="uk-UA" sz="2400" cap="none" dirty="0" smtClean="0">
                <a:latin typeface="Arial" charset="0"/>
              </a:rPr>
              <a:t>тканини та </a:t>
            </a:r>
            <a:r>
              <a:rPr lang="uk-UA" sz="2400" cap="none" dirty="0">
                <a:latin typeface="Arial" charset="0"/>
              </a:rPr>
              <a:t>клітини організму. </a:t>
            </a:r>
            <a:r>
              <a:rPr lang="uk-UA" sz="2400" cap="none" dirty="0" smtClean="0">
                <a:latin typeface="Arial" charset="0"/>
              </a:rPr>
              <a:t>Воно </a:t>
            </a:r>
            <a:r>
              <a:rPr lang="uk-UA" sz="2400" cap="none" dirty="0">
                <a:latin typeface="Arial" charset="0"/>
              </a:rPr>
              <a:t>починається від лівого шлуночка, включає аорту, </a:t>
            </a:r>
            <a:r>
              <a:rPr lang="uk-UA" sz="2400" cap="none" dirty="0" smtClean="0">
                <a:latin typeface="Arial" charset="0"/>
              </a:rPr>
              <a:t>артерії</a:t>
            </a:r>
            <a:r>
              <a:rPr lang="uk-UA" sz="2400" cap="none" dirty="0">
                <a:latin typeface="Arial" charset="0"/>
              </a:rPr>
              <a:t>, </a:t>
            </a:r>
            <a:r>
              <a:rPr lang="uk-UA" sz="2400" cap="none" dirty="0" smtClean="0">
                <a:latin typeface="Arial" charset="0"/>
              </a:rPr>
              <a:t>артеріоли</a:t>
            </a:r>
            <a:r>
              <a:rPr lang="uk-UA" sz="2400" cap="none" dirty="0">
                <a:latin typeface="Arial" charset="0"/>
              </a:rPr>
              <a:t>, </a:t>
            </a:r>
            <a:r>
              <a:rPr lang="uk-UA" sz="2400" cap="none" dirty="0" err="1">
                <a:latin typeface="Arial" charset="0"/>
              </a:rPr>
              <a:t>прекапіляри</a:t>
            </a:r>
            <a:r>
              <a:rPr lang="uk-UA" sz="2400" cap="none" dirty="0">
                <a:latin typeface="Arial" charset="0"/>
              </a:rPr>
              <a:t> та капіляри. Після здійснення обміну газами в </a:t>
            </a:r>
            <a:r>
              <a:rPr lang="uk-UA" sz="2400" cap="none" dirty="0" smtClean="0">
                <a:latin typeface="Arial" charset="0"/>
              </a:rPr>
              <a:t>капілярах, венозна </a:t>
            </a:r>
            <a:r>
              <a:rPr lang="uk-UA" sz="2400" cap="none" dirty="0">
                <a:latin typeface="Arial" charset="0"/>
              </a:rPr>
              <a:t>кров збирається в </a:t>
            </a:r>
            <a:r>
              <a:rPr lang="uk-UA" sz="2400" cap="none" dirty="0" err="1">
                <a:latin typeface="Arial" charset="0"/>
              </a:rPr>
              <a:t>посткапіляри</a:t>
            </a:r>
            <a:r>
              <a:rPr lang="uk-UA" sz="2400" cap="none" dirty="0">
                <a:latin typeface="Arial" charset="0"/>
              </a:rPr>
              <a:t>, </a:t>
            </a:r>
            <a:r>
              <a:rPr lang="uk-UA" sz="2400" cap="none" dirty="0" err="1">
                <a:latin typeface="Arial" charset="0"/>
              </a:rPr>
              <a:t>венули</a:t>
            </a:r>
            <a:r>
              <a:rPr lang="uk-UA" sz="2400" cap="none" dirty="0">
                <a:latin typeface="Arial" charset="0"/>
              </a:rPr>
              <a:t> та вени. Закінчується </a:t>
            </a:r>
            <a:r>
              <a:rPr lang="uk-UA" sz="2400" cap="none" dirty="0" smtClean="0">
                <a:latin typeface="Arial" charset="0"/>
              </a:rPr>
              <a:t>велике коло </a:t>
            </a:r>
            <a:r>
              <a:rPr lang="uk-UA" sz="2400" cap="none" dirty="0">
                <a:latin typeface="Arial" charset="0"/>
              </a:rPr>
              <a:t>двома </a:t>
            </a:r>
            <a:r>
              <a:rPr lang="uk-UA" sz="2400" cap="none" dirty="0" smtClean="0">
                <a:latin typeface="Arial" charset="0"/>
              </a:rPr>
              <a:t>порожнистими </a:t>
            </a:r>
            <a:r>
              <a:rPr lang="uk-UA" sz="2400" cap="none" dirty="0">
                <a:latin typeface="Arial" charset="0"/>
              </a:rPr>
              <a:t>венами (верхньої та нижньої), що впадають у праве </a:t>
            </a:r>
            <a:r>
              <a:rPr lang="uk-UA" sz="2400" cap="none" dirty="0" smtClean="0">
                <a:latin typeface="Arial" charset="0"/>
              </a:rPr>
              <a:t>передсердя серця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                                         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Мале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коло кровообігу </a:t>
            </a:r>
            <a:r>
              <a:rPr lang="uk-UA" sz="2400" cap="none" dirty="0">
                <a:latin typeface="Arial" charset="0"/>
              </a:rPr>
              <a:t>здійснює газообмін у легенях. </a:t>
            </a:r>
            <a:r>
              <a:rPr lang="uk-UA" sz="2400" cap="none" dirty="0" smtClean="0">
                <a:latin typeface="Arial" charset="0"/>
              </a:rPr>
              <a:t>Воно </a:t>
            </a:r>
            <a:r>
              <a:rPr lang="uk-UA" sz="2400" cap="none" dirty="0">
                <a:latin typeface="Arial" charset="0"/>
              </a:rPr>
              <a:t>починається </a:t>
            </a:r>
            <a:r>
              <a:rPr lang="uk-UA" sz="2400" cap="none" dirty="0" smtClean="0">
                <a:latin typeface="Arial" charset="0"/>
              </a:rPr>
              <a:t>в правому </a:t>
            </a:r>
            <a:r>
              <a:rPr lang="uk-UA" sz="2400" cap="none" dirty="0">
                <a:latin typeface="Arial" charset="0"/>
              </a:rPr>
              <a:t>шлуночку легеневим стовбуром, який розгалужується на 2 легеневі артерії, </a:t>
            </a:r>
            <a:r>
              <a:rPr lang="uk-UA" sz="2400" cap="none" dirty="0" smtClean="0">
                <a:latin typeface="Arial" charset="0"/>
              </a:rPr>
              <a:t>які несуть </a:t>
            </a:r>
            <a:r>
              <a:rPr lang="uk-UA" sz="2400" cap="none" dirty="0">
                <a:latin typeface="Arial" charset="0"/>
              </a:rPr>
              <a:t>венозну кров у легені. Після газообміну артеріальна кров повертається </a:t>
            </a:r>
            <a:r>
              <a:rPr lang="uk-UA" sz="2400" cap="none" dirty="0" smtClean="0">
                <a:latin typeface="Arial" charset="0"/>
              </a:rPr>
              <a:t>по 4 легеневим венам </a:t>
            </a:r>
            <a:r>
              <a:rPr lang="uk-UA" sz="2400" cap="none" dirty="0">
                <a:latin typeface="Arial" charset="0"/>
              </a:rPr>
              <a:t>в ліве передсердя</a:t>
            </a:r>
            <a:r>
              <a:rPr lang="uk-UA" sz="2400" cap="none" dirty="0" smtClean="0">
                <a:latin typeface="Arial" charset="0"/>
              </a:rPr>
              <a:t>.</a:t>
            </a:r>
          </a:p>
          <a:p>
            <a:pPr marL="381000" indent="-381000">
              <a:lnSpc>
                <a:spcPct val="110000"/>
              </a:lnSpc>
              <a:buNone/>
            </a:pPr>
            <a:endParaRPr lang="uk-UA" sz="2200" cap="none" dirty="0" smtClean="0">
              <a:latin typeface="Arial" charset="0"/>
            </a:endParaRPr>
          </a:p>
        </p:txBody>
      </p:sp>
      <p:sp>
        <p:nvSpPr>
          <p:cNvPr id="21507" name="AutoShape 5" descr="Картинки по запросу положення серця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>
              <a:buNone/>
            </a:pPr>
            <a:r>
              <a:rPr lang="uk-UA" sz="1400" cap="none" dirty="0" smtClean="0">
                <a:latin typeface="Arial" charset="0"/>
              </a:rPr>
              <a:t>  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Закономірності руху крові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судинами</a:t>
            </a:r>
            <a:endParaRPr lang="uk-UA" sz="2400" b="1" cap="none" dirty="0">
              <a:solidFill>
                <a:srgbClr val="FF0000"/>
              </a:solidFill>
              <a:latin typeface="Arial" charset="0"/>
            </a:endParaRPr>
          </a:p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Рух </a:t>
            </a:r>
            <a:r>
              <a:rPr lang="uk-UA" sz="2400" cap="none" dirty="0">
                <a:latin typeface="Arial" charset="0"/>
              </a:rPr>
              <a:t>крові характеризується двома силами: різницею тиску на початку і в кінці судини та гідравлічною протидією,  яка  перешкоджає  току  рідини.  Відношення  різниці  тиску  до  протидії  характеризує  об’ємну швидкість току рідини. </a:t>
            </a:r>
            <a:r>
              <a:rPr lang="uk-UA" sz="2400" b="1" i="1" cap="none" dirty="0">
                <a:solidFill>
                  <a:srgbClr val="C00000"/>
                </a:solidFill>
                <a:latin typeface="Arial" charset="0"/>
              </a:rPr>
              <a:t>Об’ємна швидкість току рідини</a:t>
            </a:r>
            <a:r>
              <a:rPr lang="uk-UA" sz="2400" cap="none" dirty="0">
                <a:latin typeface="Arial" charset="0"/>
              </a:rPr>
              <a:t> – об'єм рідини, який протікає трубою за одиницю часу, виражається рівнянням: </a:t>
            </a:r>
            <a:r>
              <a:rPr lang="en-US" sz="2400" cap="none" dirty="0">
                <a:latin typeface="Arial" charset="0"/>
              </a:rPr>
              <a:t>Q = (P</a:t>
            </a:r>
            <a:r>
              <a:rPr lang="en-US" sz="1900" cap="none" dirty="0">
                <a:latin typeface="Arial" charset="0"/>
              </a:rPr>
              <a:t>1</a:t>
            </a:r>
            <a:r>
              <a:rPr lang="en-US" sz="2400" cap="none" dirty="0">
                <a:latin typeface="Arial" charset="0"/>
              </a:rPr>
              <a:t>-P</a:t>
            </a:r>
            <a:r>
              <a:rPr lang="en-US" sz="1900" cap="none" dirty="0">
                <a:latin typeface="Arial" charset="0"/>
              </a:rPr>
              <a:t>2</a:t>
            </a:r>
            <a:r>
              <a:rPr lang="en-US" sz="2400" cap="none" dirty="0" smtClean="0">
                <a:latin typeface="Arial" charset="0"/>
              </a:rPr>
              <a:t>)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en-US" sz="2400" cap="none" dirty="0" smtClean="0">
                <a:latin typeface="Arial" charset="0"/>
              </a:rPr>
              <a:t>/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en-US" sz="2400" cap="none" dirty="0" smtClean="0">
                <a:latin typeface="Arial" charset="0"/>
              </a:rPr>
              <a:t>R,</a:t>
            </a:r>
            <a:r>
              <a:rPr lang="uk-UA" sz="2400" cap="none" dirty="0" smtClean="0">
                <a:latin typeface="Arial" charset="0"/>
              </a:rPr>
              <a:t> де </a:t>
            </a:r>
            <a:r>
              <a:rPr lang="en-US" sz="2400" cap="none" dirty="0">
                <a:latin typeface="Arial" charset="0"/>
              </a:rPr>
              <a:t>Q – </a:t>
            </a:r>
            <a:r>
              <a:rPr lang="uk-UA" sz="2400" cap="none" dirty="0">
                <a:latin typeface="Arial" charset="0"/>
              </a:rPr>
              <a:t>об'єм рідини; </a:t>
            </a:r>
            <a:r>
              <a:rPr lang="en-US" sz="2400" cap="none" dirty="0">
                <a:latin typeface="Arial" charset="0"/>
              </a:rPr>
              <a:t>P</a:t>
            </a:r>
            <a:r>
              <a:rPr lang="en-US" sz="1900" cap="none" dirty="0">
                <a:latin typeface="Arial" charset="0"/>
              </a:rPr>
              <a:t>1</a:t>
            </a:r>
            <a:r>
              <a:rPr lang="en-US" sz="2400" cap="none" dirty="0">
                <a:latin typeface="Arial" charset="0"/>
              </a:rPr>
              <a:t>-P</a:t>
            </a:r>
            <a:r>
              <a:rPr lang="en-US" sz="1900" cap="none" dirty="0">
                <a:latin typeface="Arial" charset="0"/>
              </a:rPr>
              <a:t>2</a:t>
            </a:r>
            <a:r>
              <a:rPr lang="en-US" sz="2400" cap="none" dirty="0">
                <a:latin typeface="Arial" charset="0"/>
              </a:rPr>
              <a:t> – </a:t>
            </a:r>
            <a:r>
              <a:rPr lang="uk-UA" sz="2400" cap="none" dirty="0">
                <a:latin typeface="Arial" charset="0"/>
              </a:rPr>
              <a:t>різниця тиску на початку і в кінці судини, якою протікає рідина; </a:t>
            </a:r>
            <a:r>
              <a:rPr lang="en-US" sz="2400" cap="none" dirty="0">
                <a:latin typeface="Arial" charset="0"/>
              </a:rPr>
              <a:t>R – </a:t>
            </a:r>
            <a:r>
              <a:rPr lang="uk-UA" sz="2400" cap="none" dirty="0">
                <a:latin typeface="Arial" charset="0"/>
              </a:rPr>
              <a:t>протидія </a:t>
            </a:r>
            <a:r>
              <a:rPr lang="uk-UA" sz="2400" cap="none" dirty="0" smtClean="0">
                <a:latin typeface="Arial" charset="0"/>
              </a:rPr>
              <a:t>потоку </a:t>
            </a:r>
            <a:r>
              <a:rPr lang="uk-UA" sz="2400" cap="none" dirty="0">
                <a:latin typeface="Arial" charset="0"/>
              </a:rPr>
              <a:t>(опір).</a:t>
            </a:r>
          </a:p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Ця </a:t>
            </a:r>
            <a:r>
              <a:rPr lang="uk-UA" sz="2400" cap="none" dirty="0">
                <a:latin typeface="Arial" charset="0"/>
              </a:rPr>
              <a:t>залежність – основний </a:t>
            </a:r>
            <a:r>
              <a:rPr lang="uk-UA" sz="2400" b="1" i="1" cap="none" dirty="0">
                <a:solidFill>
                  <a:srgbClr val="C00000"/>
                </a:solidFill>
                <a:latin typeface="Arial" charset="0"/>
              </a:rPr>
              <a:t>гідродинамічний закон</a:t>
            </a:r>
            <a:r>
              <a:rPr lang="uk-UA" sz="2400" cap="none" dirty="0">
                <a:latin typeface="Arial" charset="0"/>
              </a:rPr>
              <a:t>: кількість крові, що протікає </a:t>
            </a:r>
            <a:r>
              <a:rPr lang="uk-UA" sz="2400" cap="none" dirty="0" smtClean="0">
                <a:latin typeface="Arial" charset="0"/>
              </a:rPr>
              <a:t>                за </a:t>
            </a:r>
            <a:r>
              <a:rPr lang="uk-UA" sz="2400" cap="none" dirty="0">
                <a:latin typeface="Arial" charset="0"/>
              </a:rPr>
              <a:t>одиницю часу через кровоносну  систему,  тим  більша,  чим  більша  різниця  тиску  в  її  артеріальному  і  венозному  кінцях  і  чим менший опір току крові. Основний гідродинамічний закон характеризує стан кровообігу в цілому й кровотік через судини окремих органів. Кількість крові, що проходить за 1 хв. через судини великого кола </a:t>
            </a:r>
            <a:r>
              <a:rPr lang="uk-UA" sz="2400" cap="none" dirty="0" smtClean="0">
                <a:latin typeface="Arial" charset="0"/>
              </a:rPr>
              <a:t>кровообігу</a:t>
            </a:r>
            <a:r>
              <a:rPr lang="uk-UA" sz="2400" cap="none" dirty="0">
                <a:latin typeface="Arial" charset="0"/>
              </a:rPr>
              <a:t>, залежить від різниці кров’яного тиску в аорті та порожнистих венах і від загального опору кровотоку. Кількість крові, яка протікає через судини малого кола кровообігу, характеризується різницею кров’яного тиску в легеневому стовбурі і венах та опору кровотоку в судинах легень</a:t>
            </a:r>
            <a:r>
              <a:rPr lang="uk-UA" sz="2400" cap="none" dirty="0" smtClean="0">
                <a:latin typeface="Arial" charset="0"/>
              </a:rPr>
              <a:t>.</a:t>
            </a:r>
            <a:endParaRPr lang="uk-UA" sz="24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r>
              <a:rPr lang="uk-UA" cap="none" dirty="0" smtClean="0">
                <a:latin typeface="Arial" charset="0"/>
              </a:rPr>
              <a:t>  </a:t>
            </a:r>
            <a:r>
              <a:rPr lang="uk-UA" sz="2200" cap="none" dirty="0" smtClean="0">
                <a:latin typeface="Arial" charset="0"/>
              </a:rPr>
              <a:t>Серце </a:t>
            </a:r>
            <a:r>
              <a:rPr lang="uk-UA" sz="2200" cap="none" dirty="0">
                <a:latin typeface="Arial" charset="0"/>
              </a:rPr>
              <a:t>під час систоли викидає в судини в спокої 70 мл крові (</a:t>
            </a:r>
            <a:r>
              <a:rPr lang="uk-UA" sz="2200" b="1" i="1" cap="none" dirty="0">
                <a:solidFill>
                  <a:srgbClr val="C00000"/>
                </a:solidFill>
                <a:latin typeface="Arial" charset="0"/>
              </a:rPr>
              <a:t>систолічний об’єм</a:t>
            </a:r>
            <a:r>
              <a:rPr lang="uk-UA" sz="2200" cap="none" dirty="0">
                <a:latin typeface="Arial" charset="0"/>
              </a:rPr>
              <a:t>). Кров кровоносними судинами тече не переривчасто, а </a:t>
            </a:r>
            <a:r>
              <a:rPr lang="uk-UA" sz="2200" cap="none" dirty="0" smtClean="0">
                <a:latin typeface="Arial" charset="0"/>
              </a:rPr>
              <a:t>безперервним струменем.  </a:t>
            </a:r>
            <a:r>
              <a:rPr lang="uk-UA" sz="2200" cap="none" dirty="0" smtClean="0">
                <a:latin typeface="Arial" charset="0"/>
              </a:rPr>
              <a:t>Кров </a:t>
            </a:r>
            <a:r>
              <a:rPr lang="uk-UA" sz="2200" cap="none" dirty="0">
                <a:latin typeface="Arial" charset="0"/>
              </a:rPr>
              <a:t>рухається судинами під час розслаблення шлуночків за рахунок потенціальної енергії. Ударний об'єм серця розтягує еластичні та м’язові елементи стінки магістральних судин. У стінках магістральних судин накопичується запас енергії серця, витрачений на  їх  розтягнення.  Під  час  діастоли  еластична  стінка  артерій  </a:t>
            </a:r>
            <a:r>
              <a:rPr lang="uk-UA" sz="2200" cap="none" dirty="0" err="1">
                <a:latin typeface="Arial" charset="0"/>
              </a:rPr>
              <a:t>спадається</a:t>
            </a:r>
            <a:r>
              <a:rPr lang="uk-UA" sz="2200" cap="none" dirty="0">
                <a:latin typeface="Arial" charset="0"/>
              </a:rPr>
              <a:t>  і  накопичена  в  ній  потенційна енергія серця рухає кров. Розтягнення крупних артерій полегшується, завдяки великому опору </a:t>
            </a:r>
            <a:r>
              <a:rPr lang="uk-UA" sz="2200" cap="none" dirty="0" smtClean="0">
                <a:latin typeface="Arial" charset="0"/>
              </a:rPr>
              <a:t>резистивних </a:t>
            </a:r>
            <a:r>
              <a:rPr lang="uk-UA" sz="2200" cap="none" dirty="0">
                <a:latin typeface="Arial" charset="0"/>
              </a:rPr>
              <a:t>судин. Значення еластичних судинних стінок полягає в тому, що вони забезпечують перехід </a:t>
            </a:r>
            <a:r>
              <a:rPr lang="uk-UA" sz="2200" cap="none" dirty="0" smtClean="0">
                <a:latin typeface="Arial" charset="0"/>
              </a:rPr>
              <a:t>переривчастого</a:t>
            </a:r>
            <a:r>
              <a:rPr lang="uk-UA" sz="2200" cap="none" dirty="0">
                <a:latin typeface="Arial" charset="0"/>
              </a:rPr>
              <a:t>, пульсуючого (у результаті скорочення шлуночків) току крові в постійний. Ця властивість судинної стінки згладжує різкі коливання тиску.</a:t>
            </a:r>
          </a:p>
          <a:p>
            <a:pPr>
              <a:buNone/>
            </a:pPr>
            <a:r>
              <a:rPr lang="uk-UA" sz="2200" cap="none" dirty="0" smtClean="0">
                <a:latin typeface="Arial" charset="0"/>
              </a:rPr>
              <a:t>   Особливістю </a:t>
            </a:r>
            <a:r>
              <a:rPr lang="uk-UA" sz="2200" cap="none" dirty="0">
                <a:latin typeface="Arial" charset="0"/>
              </a:rPr>
              <a:t>кровозабезпечення міокарда є те, що максимальним кровотік відбувається під час </a:t>
            </a:r>
            <a:r>
              <a:rPr lang="uk-UA" sz="2200" cap="none" dirty="0" smtClean="0">
                <a:latin typeface="Arial" charset="0"/>
              </a:rPr>
              <a:t>діастоли</a:t>
            </a:r>
            <a:r>
              <a:rPr lang="uk-UA" sz="2200" cap="none" dirty="0">
                <a:latin typeface="Arial" charset="0"/>
              </a:rPr>
              <a:t>, мінімальним – під час систоли.</a:t>
            </a:r>
          </a:p>
        </p:txBody>
      </p:sp>
    </p:spTree>
    <p:extLst>
      <p:ext uri="{BB962C8B-B14F-4D97-AF65-F5344CB8AC3E}">
        <p14:creationId xmlns:p14="http://schemas.microsoft.com/office/powerpoint/2010/main" val="49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402189" y="185530"/>
            <a:ext cx="11445253" cy="664418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None/>
            </a:pPr>
            <a:r>
              <a:rPr lang="ru-RU" sz="2400" b="1" cap="none" dirty="0" err="1">
                <a:solidFill>
                  <a:srgbClr val="FF0000"/>
                </a:solidFill>
                <a:latin typeface="Arial" charset="0"/>
              </a:rPr>
              <a:t>Тиск</a:t>
            </a:r>
            <a:r>
              <a:rPr lang="ru-RU" sz="24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400" b="1" cap="none" dirty="0" err="1">
                <a:solidFill>
                  <a:srgbClr val="FF0000"/>
                </a:solidFill>
                <a:latin typeface="Arial" charset="0"/>
              </a:rPr>
              <a:t>крові</a:t>
            </a:r>
            <a:r>
              <a:rPr lang="ru-RU" sz="2400" b="1" cap="none" dirty="0">
                <a:solidFill>
                  <a:srgbClr val="FF0000"/>
                </a:solidFill>
                <a:latin typeface="Arial" charset="0"/>
              </a:rPr>
              <a:t> в </a:t>
            </a:r>
            <a:r>
              <a:rPr lang="ru-RU" sz="2400" b="1" cap="none" dirty="0" err="1" smtClean="0">
                <a:solidFill>
                  <a:srgbClr val="FF0000"/>
                </a:solidFill>
                <a:latin typeface="Arial" charset="0"/>
              </a:rPr>
              <a:t>різних</a:t>
            </a:r>
            <a:r>
              <a:rPr lang="ru-RU" sz="24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400" b="1" cap="none" dirty="0" err="1">
                <a:solidFill>
                  <a:srgbClr val="FF0000"/>
                </a:solidFill>
                <a:latin typeface="Arial" charset="0"/>
              </a:rPr>
              <a:t>відділах</a:t>
            </a:r>
            <a:r>
              <a:rPr lang="ru-RU" sz="24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400" b="1" cap="none" dirty="0" err="1">
                <a:solidFill>
                  <a:srgbClr val="FF0000"/>
                </a:solidFill>
                <a:latin typeface="Arial" charset="0"/>
              </a:rPr>
              <a:t>судинного</a:t>
            </a:r>
            <a:r>
              <a:rPr lang="ru-RU" sz="2400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2400" b="1" cap="none" dirty="0" smtClean="0">
                <a:solidFill>
                  <a:srgbClr val="FF0000"/>
                </a:solidFill>
                <a:latin typeface="Arial" charset="0"/>
              </a:rPr>
              <a:t>русла</a:t>
            </a:r>
          </a:p>
          <a:p>
            <a:pPr>
              <a:buNone/>
            </a:pP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                                                                    </a:t>
            </a:r>
            <a:endParaRPr lang="uk-UA" cap="none" dirty="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7" y="874644"/>
            <a:ext cx="4251730" cy="459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8417" y="5605669"/>
            <a:ext cx="4409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Графік</a:t>
            </a:r>
            <a:r>
              <a:rPr lang="ru-RU" b="1" dirty="0"/>
              <a:t> </a:t>
            </a:r>
            <a:r>
              <a:rPr lang="ru-RU" b="1" dirty="0" err="1"/>
              <a:t>зміни</a:t>
            </a:r>
            <a:r>
              <a:rPr lang="ru-RU" b="1" dirty="0"/>
              <a:t> </a:t>
            </a:r>
            <a:r>
              <a:rPr lang="ru-RU" b="1" dirty="0" err="1"/>
              <a:t>артеріального</a:t>
            </a:r>
            <a:r>
              <a:rPr lang="ru-RU" b="1" dirty="0"/>
              <a:t> тиску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відділах</a:t>
            </a:r>
            <a:r>
              <a:rPr lang="ru-RU" b="1" dirty="0"/>
              <a:t> </a:t>
            </a:r>
            <a:r>
              <a:rPr lang="ru-RU" b="1" dirty="0" err="1"/>
              <a:t>серцево-судинної</a:t>
            </a:r>
            <a:r>
              <a:rPr lang="ru-RU" b="1" dirty="0"/>
              <a:t> </a:t>
            </a:r>
            <a:r>
              <a:rPr lang="ru-RU" b="1" dirty="0" err="1" smtClean="0"/>
              <a:t>системи</a:t>
            </a:r>
            <a:endParaRPr lang="" b="1"/>
          </a:p>
        </p:txBody>
      </p:sp>
      <p:sp>
        <p:nvSpPr>
          <p:cNvPr id="5" name="TextBox 4"/>
          <p:cNvSpPr txBox="1"/>
          <p:nvPr/>
        </p:nvSpPr>
        <p:spPr>
          <a:xfrm>
            <a:off x="5499650" y="889625"/>
            <a:ext cx="60562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Тиск</a:t>
            </a:r>
            <a:r>
              <a:rPr lang="ru-RU" sz="2000" dirty="0"/>
              <a:t>  </a:t>
            </a:r>
            <a:r>
              <a:rPr lang="ru-RU" sz="2000" dirty="0" err="1"/>
              <a:t>крові</a:t>
            </a:r>
            <a:r>
              <a:rPr lang="ru-RU" sz="2000" dirty="0"/>
              <a:t>  в  </a:t>
            </a:r>
            <a:r>
              <a:rPr lang="ru-RU" sz="2000" dirty="0" err="1"/>
              <a:t>різних</a:t>
            </a:r>
            <a:r>
              <a:rPr lang="ru-RU" sz="2000" dirty="0"/>
              <a:t>  </a:t>
            </a:r>
            <a:r>
              <a:rPr lang="ru-RU" sz="2000" dirty="0" err="1"/>
              <a:t>відділах</a:t>
            </a:r>
            <a:r>
              <a:rPr lang="ru-RU" sz="2000" dirty="0"/>
              <a:t>  </a:t>
            </a:r>
            <a:r>
              <a:rPr lang="ru-RU" sz="2000" dirty="0" err="1"/>
              <a:t>судинного</a:t>
            </a:r>
            <a:r>
              <a:rPr lang="ru-RU" sz="2000" dirty="0"/>
              <a:t>                      русла </a:t>
            </a:r>
            <a:r>
              <a:rPr lang="ru-RU" sz="2000" dirty="0" err="1"/>
              <a:t>неоднаковий</a:t>
            </a:r>
            <a:r>
              <a:rPr lang="ru-RU" sz="2000" dirty="0"/>
              <a:t>: в </a:t>
            </a:r>
            <a:r>
              <a:rPr lang="ru-RU" sz="2000" dirty="0" err="1"/>
              <a:t>артеріальній</a:t>
            </a:r>
            <a:r>
              <a:rPr lang="ru-RU" sz="2000" dirty="0"/>
              <a:t> </a:t>
            </a:r>
            <a:r>
              <a:rPr lang="ru-RU" sz="2000" dirty="0" err="1"/>
              <a:t>системі</a:t>
            </a:r>
            <a:r>
              <a:rPr lang="ru-RU" sz="2000" dirty="0"/>
              <a:t>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 smtClean="0"/>
              <a:t>вищий</a:t>
            </a:r>
            <a:r>
              <a:rPr lang="ru-RU" sz="2000" dirty="0" smtClean="0"/>
              <a:t>, а </a:t>
            </a:r>
            <a:r>
              <a:rPr lang="ru-RU" sz="2000" dirty="0"/>
              <a:t>в </a:t>
            </a:r>
            <a:r>
              <a:rPr lang="ru-RU" sz="2000" dirty="0" err="1"/>
              <a:t>венозній</a:t>
            </a:r>
            <a:r>
              <a:rPr lang="ru-RU" sz="2000" dirty="0"/>
              <a:t> – </a:t>
            </a:r>
            <a:r>
              <a:rPr lang="ru-RU" sz="2000" dirty="0" err="1" smtClean="0"/>
              <a:t>нижчий</a:t>
            </a:r>
            <a:r>
              <a:rPr lang="ru-RU" sz="2000" dirty="0" smtClean="0"/>
              <a:t>. </a:t>
            </a:r>
            <a:endParaRPr lang="ru-RU" sz="2000" dirty="0"/>
          </a:p>
          <a:p>
            <a:r>
              <a:rPr lang="ru-RU" sz="2000" b="1" dirty="0" err="1" smtClean="0">
                <a:solidFill>
                  <a:srgbClr val="FF0000"/>
                </a:solidFill>
              </a:rPr>
              <a:t>Кров’яний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тиск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– </a:t>
            </a:r>
            <a:r>
              <a:rPr lang="ru-RU" sz="2000" dirty="0" err="1"/>
              <a:t>тиск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 на </a:t>
            </a:r>
            <a:r>
              <a:rPr lang="ru-RU" sz="2000" dirty="0" err="1"/>
              <a:t>стінки</a:t>
            </a:r>
            <a:r>
              <a:rPr lang="ru-RU" sz="2000" dirty="0"/>
              <a:t> </a:t>
            </a:r>
            <a:r>
              <a:rPr lang="ru-RU" sz="2000" dirty="0" err="1" smtClean="0"/>
              <a:t>кровоносних</a:t>
            </a:r>
            <a:r>
              <a:rPr lang="ru-RU" sz="2000" dirty="0" smtClean="0"/>
              <a:t> </a:t>
            </a:r>
            <a:r>
              <a:rPr lang="ru-RU" sz="2000" dirty="0" err="1"/>
              <a:t>судин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Нормальний</a:t>
            </a:r>
            <a:r>
              <a:rPr lang="ru-RU" sz="2000" dirty="0"/>
              <a:t> </a:t>
            </a:r>
            <a:r>
              <a:rPr lang="ru-RU" sz="2000" dirty="0" err="1"/>
              <a:t>кров’яний</a:t>
            </a:r>
            <a:r>
              <a:rPr lang="ru-RU" sz="2000" dirty="0"/>
              <a:t> </a:t>
            </a:r>
            <a:r>
              <a:rPr lang="ru-RU" sz="2000" dirty="0" err="1"/>
              <a:t>тиск</a:t>
            </a:r>
            <a:r>
              <a:rPr lang="ru-RU" sz="2000" dirty="0"/>
              <a:t> </a:t>
            </a:r>
            <a:r>
              <a:rPr lang="ru-RU" sz="2000" dirty="0" err="1"/>
              <a:t>необхідний</a:t>
            </a:r>
            <a:r>
              <a:rPr lang="ru-RU" sz="2000" dirty="0"/>
              <a:t> для </a:t>
            </a:r>
            <a:r>
              <a:rPr lang="ru-RU" sz="2000" dirty="0" err="1"/>
              <a:t>циркуляції</a:t>
            </a:r>
            <a:r>
              <a:rPr lang="ru-RU" sz="2000" dirty="0"/>
              <a:t>  </a:t>
            </a:r>
            <a:r>
              <a:rPr lang="ru-RU" sz="2000" dirty="0" err="1"/>
              <a:t>крові</a:t>
            </a:r>
            <a:r>
              <a:rPr lang="ru-RU" sz="2000" dirty="0"/>
              <a:t>  та  </a:t>
            </a:r>
            <a:r>
              <a:rPr lang="ru-RU" sz="2000" dirty="0" err="1"/>
              <a:t>постачання</a:t>
            </a:r>
            <a:r>
              <a:rPr lang="ru-RU" sz="2000" dirty="0"/>
              <a:t>  </a:t>
            </a:r>
            <a:r>
              <a:rPr lang="ru-RU" sz="2000" dirty="0" err="1"/>
              <a:t>кров’ю</a:t>
            </a:r>
            <a:r>
              <a:rPr lang="ru-RU" sz="2000" dirty="0"/>
              <a:t>  </a:t>
            </a:r>
            <a:r>
              <a:rPr lang="ru-RU" sz="2000" dirty="0" err="1" smtClean="0"/>
              <a:t>органів</a:t>
            </a:r>
            <a:r>
              <a:rPr lang="ru-RU" sz="2000" dirty="0" smtClean="0"/>
              <a:t> та </a:t>
            </a:r>
            <a:r>
              <a:rPr lang="ru-RU" sz="2000" dirty="0"/>
              <a:t>тканин, для </a:t>
            </a:r>
            <a:r>
              <a:rPr lang="ru-RU" sz="2000" dirty="0" err="1"/>
              <a:t>утворення</a:t>
            </a:r>
            <a:r>
              <a:rPr lang="ru-RU" sz="2000" dirty="0"/>
              <a:t> </a:t>
            </a:r>
            <a:r>
              <a:rPr lang="ru-RU" sz="2000" dirty="0" err="1"/>
              <a:t>тканинної</a:t>
            </a:r>
            <a:r>
              <a:rPr lang="ru-RU" sz="2000" dirty="0"/>
              <a:t> </a:t>
            </a:r>
            <a:r>
              <a:rPr lang="ru-RU" sz="2000" dirty="0" err="1"/>
              <a:t>рідини</a:t>
            </a:r>
            <a:r>
              <a:rPr lang="ru-RU" sz="2000" dirty="0"/>
              <a:t> в </a:t>
            </a:r>
            <a:r>
              <a:rPr lang="ru-RU" sz="2000" dirty="0" err="1" smtClean="0"/>
              <a:t>капілярах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для </a:t>
            </a:r>
            <a:r>
              <a:rPr lang="ru-RU" sz="2000" dirty="0" err="1"/>
              <a:t>здійснення</a:t>
            </a:r>
            <a:r>
              <a:rPr lang="ru-RU" sz="2000" dirty="0"/>
              <a:t> </a:t>
            </a:r>
            <a:r>
              <a:rPr lang="ru-RU" sz="2000" dirty="0" err="1"/>
              <a:t>секреції</a:t>
            </a:r>
            <a:r>
              <a:rPr lang="ru-RU" sz="2000" dirty="0"/>
              <a:t> та </a:t>
            </a:r>
            <a:r>
              <a:rPr lang="ru-RU" sz="2000" dirty="0" err="1"/>
              <a:t>екскреції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Усі</a:t>
            </a:r>
            <a:r>
              <a:rPr lang="ru-RU" sz="2000" dirty="0"/>
              <a:t> </a:t>
            </a:r>
            <a:r>
              <a:rPr lang="ru-RU" sz="2000" dirty="0" err="1"/>
              <a:t>фактори</a:t>
            </a:r>
            <a:r>
              <a:rPr lang="ru-RU" sz="2000" dirty="0"/>
              <a:t>,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тиск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, </a:t>
            </a:r>
            <a:r>
              <a:rPr lang="ru-RU" sz="2000" dirty="0" smtClean="0"/>
              <a:t>               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 </a:t>
            </a:r>
            <a:r>
              <a:rPr lang="ru-RU" sz="2000" dirty="0" err="1"/>
              <a:t>об’єднати</a:t>
            </a:r>
            <a:r>
              <a:rPr lang="ru-RU" sz="2000" dirty="0"/>
              <a:t>  у  </a:t>
            </a:r>
            <a:r>
              <a:rPr lang="ru-RU" sz="2000" dirty="0" err="1"/>
              <a:t>дві</a:t>
            </a:r>
            <a:r>
              <a:rPr lang="ru-RU" sz="2000" dirty="0"/>
              <a:t>  </a:t>
            </a:r>
            <a:r>
              <a:rPr lang="ru-RU" sz="2000" dirty="0" err="1"/>
              <a:t>групи</a:t>
            </a:r>
            <a:r>
              <a:rPr lang="ru-RU" sz="2000" dirty="0"/>
              <a:t>  й  </a:t>
            </a:r>
            <a:r>
              <a:rPr lang="ru-RU" sz="2000" dirty="0" err="1"/>
              <a:t>представити</a:t>
            </a:r>
            <a:r>
              <a:rPr lang="ru-RU" sz="2000" dirty="0"/>
              <a:t>  </a:t>
            </a:r>
            <a:r>
              <a:rPr lang="ru-RU" sz="2000" dirty="0" err="1" smtClean="0"/>
              <a:t>рівнянням</a:t>
            </a:r>
            <a:r>
              <a:rPr lang="ru-RU" sz="2000" dirty="0"/>
              <a:t>: </a:t>
            </a:r>
            <a:r>
              <a:rPr lang="en-US" sz="2000" dirty="0"/>
              <a:t>P = Q </a:t>
            </a:r>
            <a:r>
              <a:rPr lang="ru-RU" sz="2000" dirty="0"/>
              <a:t>х </a:t>
            </a:r>
            <a:r>
              <a:rPr lang="en-US" sz="2000" dirty="0"/>
              <a:t>R, </a:t>
            </a:r>
            <a:r>
              <a:rPr lang="ru-RU" sz="2000" dirty="0"/>
              <a:t>де </a:t>
            </a:r>
            <a:r>
              <a:rPr lang="en-US" sz="2000" dirty="0"/>
              <a:t>P – </a:t>
            </a:r>
            <a:r>
              <a:rPr lang="ru-RU" sz="2000" dirty="0" err="1"/>
              <a:t>тиск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; </a:t>
            </a:r>
            <a:r>
              <a:rPr lang="ru-RU" sz="2000" dirty="0" smtClean="0"/>
              <a:t>                                  </a:t>
            </a:r>
            <a:r>
              <a:rPr lang="en-US" sz="2000" dirty="0" smtClean="0"/>
              <a:t>Q </a:t>
            </a:r>
            <a:r>
              <a:rPr lang="en-US" sz="2000" dirty="0"/>
              <a:t>– </a:t>
            </a:r>
            <a:r>
              <a:rPr lang="ru-RU" sz="2000" dirty="0" err="1"/>
              <a:t>хвилинний</a:t>
            </a:r>
            <a:r>
              <a:rPr lang="ru-RU" sz="2000" dirty="0"/>
              <a:t> </a:t>
            </a:r>
            <a:r>
              <a:rPr lang="ru-RU" sz="2000" dirty="0" err="1"/>
              <a:t>об'єм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; </a:t>
            </a:r>
            <a:r>
              <a:rPr lang="en-US" sz="2000" dirty="0"/>
              <a:t>R – </a:t>
            </a:r>
            <a:r>
              <a:rPr lang="ru-RU" sz="2000" dirty="0" err="1"/>
              <a:t>загальний</a:t>
            </a:r>
            <a:r>
              <a:rPr lang="ru-RU" sz="2000" dirty="0"/>
              <a:t> </a:t>
            </a:r>
            <a:r>
              <a:rPr lang="ru-RU" sz="2000" dirty="0" err="1"/>
              <a:t>периферичний</a:t>
            </a:r>
            <a:r>
              <a:rPr lang="ru-RU" sz="2000" dirty="0"/>
              <a:t> </a:t>
            </a:r>
            <a:r>
              <a:rPr lang="ru-RU" sz="2000" dirty="0" err="1"/>
              <a:t>опір</a:t>
            </a:r>
            <a:r>
              <a:rPr lang="ru-RU" sz="2000" dirty="0"/>
              <a:t>. </a:t>
            </a:r>
            <a:r>
              <a:rPr lang="ru-RU" sz="2000" b="1" i="1" dirty="0" err="1">
                <a:solidFill>
                  <a:srgbClr val="C00000"/>
                </a:solidFill>
              </a:rPr>
              <a:t>Хвилинний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об’єм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крові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частоти</a:t>
            </a:r>
            <a:r>
              <a:rPr lang="ru-RU" sz="2000" dirty="0"/>
              <a:t> та </a:t>
            </a:r>
            <a:r>
              <a:rPr lang="ru-RU" sz="2000" dirty="0" err="1"/>
              <a:t>сили</a:t>
            </a:r>
            <a:r>
              <a:rPr lang="ru-RU" sz="2000" dirty="0"/>
              <a:t> </a:t>
            </a:r>
            <a:r>
              <a:rPr lang="ru-RU" sz="2000" dirty="0" err="1"/>
              <a:t>серцевих</a:t>
            </a:r>
            <a:r>
              <a:rPr lang="ru-RU" sz="2000" dirty="0"/>
              <a:t> </a:t>
            </a:r>
            <a:r>
              <a:rPr lang="ru-RU" sz="2000" dirty="0" err="1"/>
              <a:t>скорочень</a:t>
            </a:r>
            <a:r>
              <a:rPr lang="ru-RU" sz="2000" dirty="0"/>
              <a:t>, </a:t>
            </a:r>
            <a:r>
              <a:rPr lang="ru-RU" sz="2000" dirty="0" err="1"/>
              <a:t>об’єму</a:t>
            </a:r>
            <a:r>
              <a:rPr lang="ru-RU" sz="2000" dirty="0"/>
              <a:t> </a:t>
            </a:r>
            <a:r>
              <a:rPr lang="ru-RU" sz="2000" dirty="0" err="1"/>
              <a:t>циркулюючої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,  </a:t>
            </a:r>
            <a:r>
              <a:rPr lang="ru-RU" sz="2000" dirty="0" err="1"/>
              <a:t>виходу</a:t>
            </a:r>
            <a:r>
              <a:rPr lang="ru-RU" sz="2000" dirty="0"/>
              <a:t>  </a:t>
            </a:r>
            <a:r>
              <a:rPr lang="ru-RU" sz="2000" dirty="0" err="1"/>
              <a:t>крові</a:t>
            </a:r>
            <a:r>
              <a:rPr lang="ru-RU" sz="2000" dirty="0"/>
              <a:t>  з  депо  (</a:t>
            </a:r>
            <a:r>
              <a:rPr lang="ru-RU" sz="2000" dirty="0" err="1"/>
              <a:t>селезінки</a:t>
            </a:r>
            <a:r>
              <a:rPr lang="ru-RU" sz="2000" dirty="0"/>
              <a:t>,  </a:t>
            </a:r>
            <a:r>
              <a:rPr lang="ru-RU" sz="2000" dirty="0" err="1"/>
              <a:t>печінки</a:t>
            </a:r>
            <a:r>
              <a:rPr lang="ru-RU" sz="2000" dirty="0"/>
              <a:t>, </a:t>
            </a:r>
            <a:r>
              <a:rPr lang="ru-RU" sz="2000" dirty="0" err="1"/>
              <a:t>легень</a:t>
            </a:r>
            <a:r>
              <a:rPr lang="ru-RU" sz="2000" dirty="0"/>
              <a:t>, </a:t>
            </a:r>
            <a:r>
              <a:rPr lang="ru-RU" sz="2000" dirty="0" err="1"/>
              <a:t>шкіри</a:t>
            </a:r>
            <a:r>
              <a:rPr lang="ru-RU" sz="2000" dirty="0"/>
              <a:t>), </a:t>
            </a:r>
            <a:r>
              <a:rPr lang="ru-RU" sz="2000" dirty="0" err="1"/>
              <a:t>кількості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повертається</a:t>
            </a:r>
            <a:r>
              <a:rPr lang="ru-RU" sz="2000" dirty="0"/>
              <a:t> до </a:t>
            </a:r>
            <a:r>
              <a:rPr lang="ru-RU" sz="2000" dirty="0" err="1"/>
              <a:t>серця</a:t>
            </a:r>
            <a:r>
              <a:rPr lang="ru-RU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07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 При </a:t>
            </a:r>
            <a:r>
              <a:rPr lang="uk-UA" sz="2400" cap="none" dirty="0">
                <a:latin typeface="Arial" charset="0"/>
              </a:rPr>
              <a:t>частоті серцевих скорочень 75 за хвилину й систолічному об’ємі (об’єм крові, що виштовхується лівим шлуночком за одну систолу) 70 мл хвилинний об’єм крові складає 5250 мл. Об’єм циркулюючої крові також у </a:t>
            </a:r>
            <a:r>
              <a:rPr lang="uk-UA" sz="2400" cap="none" dirty="0" smtClean="0">
                <a:latin typeface="Arial" charset="0"/>
              </a:rPr>
              <a:t>середньому </a:t>
            </a:r>
            <a:r>
              <a:rPr lang="uk-UA" sz="2400" cap="none" dirty="0">
                <a:latin typeface="Arial" charset="0"/>
              </a:rPr>
              <a:t>складає 5000 </a:t>
            </a:r>
            <a:r>
              <a:rPr lang="uk-UA" sz="2400" cap="none" dirty="0" smtClean="0">
                <a:latin typeface="Arial" charset="0"/>
              </a:rPr>
              <a:t>мл.                                                     Зростання </a:t>
            </a:r>
            <a:r>
              <a:rPr lang="uk-UA" sz="2400" cap="none" dirty="0">
                <a:latin typeface="Arial" charset="0"/>
              </a:rPr>
              <a:t>хвилинного об’єму крові оптимальніше здійснюється за рахунок зростання переважно систолічного </a:t>
            </a:r>
            <a:r>
              <a:rPr lang="uk-UA" sz="2400" cap="none" dirty="0" smtClean="0">
                <a:latin typeface="Arial" charset="0"/>
              </a:rPr>
              <a:t>об’єму.                                                                                                             Загальний  </a:t>
            </a:r>
            <a:r>
              <a:rPr lang="uk-UA" sz="2400" cap="none" dirty="0">
                <a:latin typeface="Arial" charset="0"/>
              </a:rPr>
              <a:t>периферичний  опір  залежить  від  тонусу  стінок  судин,  головним  чином  </a:t>
            </a:r>
            <a:r>
              <a:rPr lang="uk-UA" sz="2400" cap="none" dirty="0" smtClean="0">
                <a:latin typeface="Arial" charset="0"/>
              </a:rPr>
              <a:t>артеріол, </a:t>
            </a:r>
            <a:r>
              <a:rPr lang="uk-UA" sz="2400" cap="none" dirty="0">
                <a:latin typeface="Arial" charset="0"/>
              </a:rPr>
              <a:t>та в’язкості крові. Від обох факторів існує пряма </a:t>
            </a:r>
            <a:r>
              <a:rPr lang="uk-UA" sz="2400" cap="none" dirty="0" smtClean="0">
                <a:latin typeface="Arial" charset="0"/>
              </a:rPr>
              <a:t>залежність.                                                        Тиск </a:t>
            </a:r>
            <a:r>
              <a:rPr lang="uk-UA" sz="2400" cap="none" dirty="0">
                <a:latin typeface="Arial" charset="0"/>
              </a:rPr>
              <a:t>крові визначають в артеріях, венах та капілярах. Артеріальний тиск у здорової людини є </a:t>
            </a:r>
            <a:r>
              <a:rPr lang="uk-UA" sz="2400" cap="none" dirty="0" smtClean="0">
                <a:latin typeface="Arial" charset="0"/>
              </a:rPr>
              <a:t>достатньо </a:t>
            </a:r>
            <a:r>
              <a:rPr lang="uk-UA" sz="2400" cap="none" dirty="0">
                <a:latin typeface="Arial" charset="0"/>
              </a:rPr>
              <a:t>постійною величиною. Але він завжди підлягає невеликим коливанням у залежності від фаз </a:t>
            </a:r>
            <a:r>
              <a:rPr lang="uk-UA" sz="2400" cap="none" dirty="0" smtClean="0">
                <a:latin typeface="Arial" charset="0"/>
              </a:rPr>
              <a:t>діяльності </a:t>
            </a:r>
            <a:r>
              <a:rPr lang="uk-UA" sz="2400" cap="none" dirty="0">
                <a:latin typeface="Arial" charset="0"/>
              </a:rPr>
              <a:t>серця та дихання.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                                        Розрізняють </a:t>
            </a:r>
            <a:r>
              <a:rPr lang="uk-UA" sz="2400" cap="none" dirty="0">
                <a:latin typeface="Arial" charset="0"/>
              </a:rPr>
              <a:t>систолічний, діастолічний, пульсовий та середній динамічний артеріальний тиск.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                                    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Систолічний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(максимальний) тиск </a:t>
            </a:r>
            <a:r>
              <a:rPr lang="uk-UA" sz="2400" cap="none" dirty="0">
                <a:latin typeface="Arial" charset="0"/>
              </a:rPr>
              <a:t>відображає в більшому ступені стан міокарда лівого шлуночка. Він </a:t>
            </a:r>
            <a:r>
              <a:rPr lang="uk-UA" sz="2400" cap="none" dirty="0" smtClean="0">
                <a:latin typeface="Arial" charset="0"/>
              </a:rPr>
              <a:t>складає </a:t>
            </a:r>
            <a:r>
              <a:rPr lang="uk-UA" sz="2400" cap="none" dirty="0">
                <a:latin typeface="Arial" charset="0"/>
              </a:rPr>
              <a:t>110-130 мм </a:t>
            </a:r>
            <a:r>
              <a:rPr lang="uk-UA" sz="2400" cap="none" dirty="0" err="1">
                <a:latin typeface="Arial" charset="0"/>
              </a:rPr>
              <a:t>рт.ст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                                      </a:t>
            </a:r>
            <a:r>
              <a:rPr lang="uk-UA" sz="2400" b="1" cap="none" dirty="0" err="1" smtClean="0">
                <a:solidFill>
                  <a:srgbClr val="FF0000"/>
                </a:solidFill>
                <a:latin typeface="Arial" charset="0"/>
              </a:rPr>
              <a:t>Діастолічний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(мінімальний) тиск </a:t>
            </a:r>
            <a:r>
              <a:rPr lang="uk-UA" sz="2400" cap="none" dirty="0">
                <a:latin typeface="Arial" charset="0"/>
              </a:rPr>
              <a:t>характеризує переважно ступінь тонусу </a:t>
            </a:r>
            <a:r>
              <a:rPr lang="uk-UA" sz="2400" cap="none" dirty="0" smtClean="0">
                <a:latin typeface="Arial" charset="0"/>
              </a:rPr>
              <a:t>артеріальних </a:t>
            </a:r>
            <a:r>
              <a:rPr lang="uk-UA" sz="2400" cap="none" dirty="0">
                <a:latin typeface="Arial" charset="0"/>
              </a:rPr>
              <a:t>стінок. Він складає 65-80 мм </a:t>
            </a:r>
            <a:r>
              <a:rPr lang="uk-UA" sz="2400" cap="none" dirty="0" err="1">
                <a:latin typeface="Arial" charset="0"/>
              </a:rPr>
              <a:t>рт.ст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                                                                                            </a:t>
            </a:r>
            <a:endParaRPr lang="uk-UA" sz="24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Пульсовий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тиск </a:t>
            </a:r>
            <a:r>
              <a:rPr lang="uk-UA" sz="2400" cap="none" dirty="0">
                <a:latin typeface="Arial" charset="0"/>
              </a:rPr>
              <a:t>– це різниця між величинами систолічного й </a:t>
            </a:r>
            <a:r>
              <a:rPr lang="uk-UA" sz="2400" cap="none" dirty="0" err="1">
                <a:latin typeface="Arial" charset="0"/>
              </a:rPr>
              <a:t>діастолічного</a:t>
            </a:r>
            <a:r>
              <a:rPr lang="uk-UA" sz="2400" cap="none" dirty="0">
                <a:latin typeface="Arial" charset="0"/>
              </a:rPr>
              <a:t> тиску. Пульсовий тиск необхідний для розкриття клапанів аорти та легеневого стовбура під час систоли шлуночків. У нормі він складає 35-55 мм </a:t>
            </a:r>
            <a:r>
              <a:rPr lang="uk-UA" sz="2400" cap="none" dirty="0" err="1">
                <a:latin typeface="Arial" charset="0"/>
              </a:rPr>
              <a:t>рт.ст</a:t>
            </a:r>
            <a:r>
              <a:rPr lang="uk-UA" sz="2400" cap="none" dirty="0">
                <a:latin typeface="Arial" charset="0"/>
              </a:rPr>
              <a:t>.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                                                    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Середній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динамічний тиск </a:t>
            </a:r>
            <a:r>
              <a:rPr lang="uk-UA" sz="2400" cap="none" dirty="0">
                <a:latin typeface="Arial" charset="0"/>
              </a:rPr>
              <a:t>дорівнює сумі </a:t>
            </a:r>
            <a:r>
              <a:rPr lang="uk-UA" sz="2400" cap="none" dirty="0" err="1">
                <a:latin typeface="Arial" charset="0"/>
              </a:rPr>
              <a:t>діастолічного</a:t>
            </a:r>
            <a:r>
              <a:rPr lang="uk-UA" sz="2400" cap="none" dirty="0">
                <a:latin typeface="Arial" charset="0"/>
              </a:rPr>
              <a:t> й ½, 1/3 пульсового тиску. Середній динамічний тиск виражає енергію непереривного руху крові й представляє собою постійну величину для даної судини та організму</a:t>
            </a:r>
            <a:r>
              <a:rPr lang="uk-UA" sz="2400" cap="none" dirty="0" smtClean="0">
                <a:latin typeface="Arial" charset="0"/>
              </a:rPr>
              <a:t>. </a:t>
            </a:r>
            <a:r>
              <a:rPr lang="ru-RU" sz="2400" cap="none" dirty="0">
                <a:latin typeface="Arial" charset="0"/>
              </a:rPr>
              <a:t>На величину </a:t>
            </a:r>
            <a:r>
              <a:rPr lang="ru-RU" sz="2400" cap="none" dirty="0" err="1">
                <a:latin typeface="Arial" charset="0"/>
              </a:rPr>
              <a:t>артеріального</a:t>
            </a:r>
            <a:r>
              <a:rPr lang="ru-RU" sz="2400" cap="none" dirty="0">
                <a:latin typeface="Arial" charset="0"/>
              </a:rPr>
              <a:t> тиску </a:t>
            </a:r>
            <a:r>
              <a:rPr lang="ru-RU" sz="2400" cap="none" dirty="0" err="1">
                <a:latin typeface="Arial" charset="0"/>
              </a:rPr>
              <a:t>впливають</a:t>
            </a:r>
            <a:r>
              <a:rPr lang="ru-RU" sz="2400" cap="none" dirty="0">
                <a:latin typeface="Arial" charset="0"/>
              </a:rPr>
              <a:t>: </a:t>
            </a:r>
            <a:r>
              <a:rPr lang="ru-RU" sz="2400" cap="none" dirty="0" err="1">
                <a:latin typeface="Arial" charset="0"/>
              </a:rPr>
              <a:t>вік</a:t>
            </a:r>
            <a:r>
              <a:rPr lang="ru-RU" sz="2400" cap="none" dirty="0">
                <a:latin typeface="Arial" charset="0"/>
              </a:rPr>
              <a:t>, час </a:t>
            </a:r>
            <a:r>
              <a:rPr lang="ru-RU" sz="2400" cap="none" dirty="0" err="1">
                <a:latin typeface="Arial" charset="0"/>
              </a:rPr>
              <a:t>доби</a:t>
            </a:r>
            <a:r>
              <a:rPr lang="ru-RU" sz="2400" cap="none" dirty="0">
                <a:latin typeface="Arial" charset="0"/>
              </a:rPr>
              <a:t>, стан </a:t>
            </a:r>
            <a:r>
              <a:rPr lang="ru-RU" sz="2400" cap="none" dirty="0" err="1">
                <a:latin typeface="Arial" charset="0"/>
              </a:rPr>
              <a:t>організму</a:t>
            </a:r>
            <a:r>
              <a:rPr lang="ru-RU" sz="2400" cap="none" dirty="0">
                <a:latin typeface="Arial" charset="0"/>
              </a:rPr>
              <a:t>, ЦНС </a:t>
            </a:r>
            <a:r>
              <a:rPr lang="ru-RU" sz="2400" cap="none" dirty="0" err="1">
                <a:latin typeface="Arial" charset="0"/>
              </a:rPr>
              <a:t>тощо</a:t>
            </a:r>
            <a:r>
              <a:rPr lang="ru-RU" sz="2400" cap="none" dirty="0">
                <a:latin typeface="Arial" charset="0"/>
              </a:rPr>
              <a:t>.</a:t>
            </a:r>
          </a:p>
          <a:p>
            <a:pPr>
              <a:buNone/>
            </a:pPr>
            <a:r>
              <a:rPr lang="ru-RU" sz="2400" cap="none" dirty="0" smtClean="0">
                <a:latin typeface="Arial" charset="0"/>
              </a:rPr>
              <a:t>  У  </a:t>
            </a:r>
            <a:r>
              <a:rPr lang="ru-RU" sz="2400" cap="none" dirty="0" err="1">
                <a:latin typeface="Arial" charset="0"/>
              </a:rPr>
              <a:t>людини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артеріальний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тиск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визначається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b="1" i="1" cap="none" dirty="0" err="1">
                <a:solidFill>
                  <a:srgbClr val="7030A0"/>
                </a:solidFill>
                <a:latin typeface="Arial" charset="0"/>
              </a:rPr>
              <a:t>прямими</a:t>
            </a:r>
            <a:r>
              <a:rPr lang="ru-RU" sz="2400" cap="none" dirty="0">
                <a:latin typeface="Arial" charset="0"/>
              </a:rPr>
              <a:t>  (</a:t>
            </a:r>
            <a:r>
              <a:rPr lang="ru-RU" sz="2400" cap="none" dirty="0" err="1">
                <a:latin typeface="Arial" charset="0"/>
              </a:rPr>
              <a:t>манометри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підключаються</a:t>
            </a:r>
            <a:r>
              <a:rPr lang="ru-RU" sz="2400" cap="none" dirty="0">
                <a:latin typeface="Arial" charset="0"/>
              </a:rPr>
              <a:t>  </a:t>
            </a:r>
            <a:r>
              <a:rPr lang="ru-RU" sz="2400" cap="none" dirty="0" err="1">
                <a:latin typeface="Arial" charset="0"/>
              </a:rPr>
              <a:t>безпосередньо</a:t>
            </a:r>
            <a:r>
              <a:rPr lang="ru-RU" sz="2400" cap="none" dirty="0">
                <a:latin typeface="Arial" charset="0"/>
              </a:rPr>
              <a:t>  до </a:t>
            </a:r>
            <a:r>
              <a:rPr lang="ru-RU" sz="2400" cap="none" dirty="0" err="1">
                <a:latin typeface="Arial" charset="0"/>
              </a:rPr>
              <a:t>кровоносної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судини</a:t>
            </a:r>
            <a:r>
              <a:rPr lang="ru-RU" sz="2400" cap="none" dirty="0">
                <a:latin typeface="Arial" charset="0"/>
              </a:rPr>
              <a:t>) та </a:t>
            </a:r>
            <a:r>
              <a:rPr lang="ru-RU" sz="2400" b="1" i="1" cap="none" dirty="0" err="1">
                <a:solidFill>
                  <a:srgbClr val="7030A0"/>
                </a:solidFill>
                <a:latin typeface="Arial" charset="0"/>
              </a:rPr>
              <a:t>непрямими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smtClean="0">
                <a:latin typeface="Arial" charset="0"/>
              </a:rPr>
              <a:t>              (</a:t>
            </a:r>
            <a:r>
              <a:rPr lang="ru-RU" sz="2400" cap="none" dirty="0">
                <a:latin typeface="Arial" charset="0"/>
              </a:rPr>
              <a:t>манометр </a:t>
            </a:r>
            <a:r>
              <a:rPr lang="ru-RU" sz="2400" cap="none" dirty="0" err="1">
                <a:latin typeface="Arial" charset="0"/>
              </a:rPr>
              <a:t>вимірює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тиск</a:t>
            </a:r>
            <a:r>
              <a:rPr lang="ru-RU" sz="2400" cap="none" dirty="0">
                <a:latin typeface="Arial" charset="0"/>
              </a:rPr>
              <a:t> у </a:t>
            </a:r>
            <a:r>
              <a:rPr lang="ru-RU" sz="2400" cap="none" dirty="0" err="1">
                <a:latin typeface="Arial" charset="0"/>
              </a:rPr>
              <a:t>манжеті</a:t>
            </a:r>
            <a:r>
              <a:rPr lang="ru-RU" sz="2400" cap="none" dirty="0">
                <a:latin typeface="Arial" charset="0"/>
              </a:rPr>
              <a:t>, а за рядом </a:t>
            </a:r>
            <a:r>
              <a:rPr lang="ru-RU" sz="2400" cap="none" dirty="0" err="1">
                <a:latin typeface="Arial" charset="0"/>
              </a:rPr>
              <a:t>ознак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роблять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висновок</a:t>
            </a:r>
            <a:r>
              <a:rPr lang="ru-RU" sz="2400" cap="none" dirty="0">
                <a:latin typeface="Arial" charset="0"/>
              </a:rPr>
              <a:t> про те, 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який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тиск</a:t>
            </a:r>
            <a:r>
              <a:rPr lang="ru-RU" sz="2400" cap="none" dirty="0">
                <a:latin typeface="Arial" charset="0"/>
              </a:rPr>
              <a:t> в </a:t>
            </a:r>
            <a:r>
              <a:rPr lang="ru-RU" sz="2400" cap="none" dirty="0" err="1">
                <a:latin typeface="Arial" charset="0"/>
              </a:rPr>
              <a:t>артерії</a:t>
            </a:r>
            <a:r>
              <a:rPr lang="ru-RU" sz="2400" cap="none" dirty="0">
                <a:latin typeface="Arial" charset="0"/>
              </a:rPr>
              <a:t>) методами. Прикладами </a:t>
            </a:r>
            <a:r>
              <a:rPr lang="ru-RU" sz="2400" cap="none" dirty="0" err="1">
                <a:latin typeface="Arial" charset="0"/>
              </a:rPr>
              <a:t>непрямих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методів</a:t>
            </a:r>
            <a:r>
              <a:rPr lang="ru-RU" sz="2400" cap="none" dirty="0">
                <a:latin typeface="Arial" charset="0"/>
              </a:rPr>
              <a:t> є </a:t>
            </a:r>
            <a:r>
              <a:rPr lang="ru-RU" sz="2400" b="1" i="1" cap="none" dirty="0" err="1">
                <a:solidFill>
                  <a:srgbClr val="C00000"/>
                </a:solidFill>
                <a:latin typeface="Arial" charset="0"/>
              </a:rPr>
              <a:t>вимірювання</a:t>
            </a:r>
            <a:r>
              <a:rPr lang="ru-RU" sz="2400" b="1" i="1" cap="none" dirty="0">
                <a:solidFill>
                  <a:srgbClr val="C00000"/>
                </a:solidFill>
                <a:latin typeface="Arial" charset="0"/>
              </a:rPr>
              <a:t> тиску за </a:t>
            </a:r>
            <a:r>
              <a:rPr lang="ru-RU" sz="2400" b="1" i="1" cap="none" dirty="0" err="1">
                <a:solidFill>
                  <a:srgbClr val="C00000"/>
                </a:solidFill>
                <a:latin typeface="Arial" charset="0"/>
              </a:rPr>
              <a:t>Ріва-Роччі</a:t>
            </a:r>
            <a:r>
              <a:rPr lang="ru-RU" sz="2400" b="1" i="1" cap="none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400" cap="none" dirty="0">
                <a:latin typeface="Arial" charset="0"/>
              </a:rPr>
              <a:t>та</a:t>
            </a:r>
            <a:r>
              <a:rPr lang="ru-RU" sz="2400" b="1" i="1" cap="none" dirty="0">
                <a:solidFill>
                  <a:srgbClr val="C00000"/>
                </a:solidFill>
                <a:latin typeface="Arial" charset="0"/>
              </a:rPr>
              <a:t> за </a:t>
            </a:r>
            <a:r>
              <a:rPr lang="ru-RU" sz="2400" b="1" i="1" cap="none" dirty="0" err="1">
                <a:solidFill>
                  <a:srgbClr val="C00000"/>
                </a:solidFill>
                <a:latin typeface="Arial" charset="0"/>
              </a:rPr>
              <a:t>Коротковим</a:t>
            </a:r>
            <a:r>
              <a:rPr lang="ru-RU" sz="2400" cap="none" dirty="0">
                <a:latin typeface="Arial" charset="0"/>
              </a:rPr>
              <a:t>. У </a:t>
            </a:r>
            <a:r>
              <a:rPr lang="ru-RU" sz="2400" cap="none" dirty="0" err="1">
                <a:latin typeface="Arial" charset="0"/>
              </a:rPr>
              <a:t>повсякденній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практиці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лікаря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застосовується</a:t>
            </a:r>
            <a:r>
              <a:rPr lang="ru-RU" sz="2400" cap="none" dirty="0">
                <a:latin typeface="Arial" charset="0"/>
              </a:rPr>
              <a:t> метод Короткова з </a:t>
            </a:r>
            <a:r>
              <a:rPr lang="ru-RU" sz="2400" cap="none" dirty="0" err="1">
                <a:latin typeface="Arial" charset="0"/>
              </a:rPr>
              <a:t>використанням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сфігмоманометра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>
                <a:latin typeface="Arial" charset="0"/>
              </a:rPr>
              <a:t>й фонендоскопа. Суть метода </a:t>
            </a:r>
            <a:r>
              <a:rPr lang="ru-RU" sz="2400" cap="none" dirty="0" err="1">
                <a:latin typeface="Arial" charset="0"/>
              </a:rPr>
              <a:t>полягає</a:t>
            </a:r>
            <a:r>
              <a:rPr lang="ru-RU" sz="2400" cap="none" dirty="0">
                <a:latin typeface="Arial" charset="0"/>
              </a:rPr>
              <a:t> в тому, </a:t>
            </a:r>
            <a:r>
              <a:rPr lang="ru-RU" sz="2400" cap="none" dirty="0" err="1">
                <a:latin typeface="Arial" charset="0"/>
              </a:rPr>
              <a:t>що</a:t>
            </a:r>
            <a:r>
              <a:rPr lang="ru-RU" sz="2400" cap="none" dirty="0">
                <a:latin typeface="Arial" charset="0"/>
              </a:rPr>
              <a:t> в манжету, яка </a:t>
            </a:r>
            <a:r>
              <a:rPr lang="ru-RU" sz="2400" cap="none" dirty="0" err="1">
                <a:latin typeface="Arial" charset="0"/>
              </a:rPr>
              <a:t>накладається</a:t>
            </a:r>
            <a:r>
              <a:rPr lang="ru-RU" sz="2400" cap="none" dirty="0">
                <a:latin typeface="Arial" charset="0"/>
              </a:rPr>
              <a:t> на плече, </a:t>
            </a:r>
            <a:r>
              <a:rPr lang="ru-RU" sz="2400" cap="none" dirty="0" err="1">
                <a:latin typeface="Arial" charset="0"/>
              </a:rPr>
              <a:t>нагнітається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повітря</a:t>
            </a:r>
            <a:r>
              <a:rPr lang="ru-RU" sz="2400" cap="none" dirty="0">
                <a:latin typeface="Arial" charset="0"/>
              </a:rPr>
              <a:t> до </a:t>
            </a:r>
            <a:r>
              <a:rPr lang="ru-RU" sz="2400" cap="none" dirty="0" err="1">
                <a:latin typeface="Arial" charset="0"/>
              </a:rPr>
              <a:t>перетискування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артерії</a:t>
            </a:r>
            <a:r>
              <a:rPr lang="ru-RU" sz="2400" cap="none" dirty="0">
                <a:latin typeface="Arial" charset="0"/>
              </a:rPr>
              <a:t> (при </a:t>
            </a:r>
            <a:r>
              <a:rPr lang="ru-RU" sz="2400" cap="none" dirty="0" err="1">
                <a:latin typeface="Arial" charset="0"/>
              </a:rPr>
              <a:t>цьому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зникає</a:t>
            </a:r>
            <a:r>
              <a:rPr lang="ru-RU" sz="2400" cap="none" dirty="0">
                <a:latin typeface="Arial" charset="0"/>
              </a:rPr>
              <a:t> пульс на </a:t>
            </a:r>
            <a:r>
              <a:rPr lang="ru-RU" sz="2400" cap="none" dirty="0" err="1">
                <a:latin typeface="Arial" charset="0"/>
              </a:rPr>
              <a:t>променевій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артерії</a:t>
            </a:r>
            <a:r>
              <a:rPr lang="ru-RU" sz="2400" cap="none" dirty="0">
                <a:latin typeface="Arial" charset="0"/>
              </a:rPr>
              <a:t>). При </a:t>
            </a:r>
            <a:r>
              <a:rPr lang="ru-RU" sz="2400" cap="none" dirty="0" err="1" smtClean="0">
                <a:latin typeface="Arial" charset="0"/>
              </a:rPr>
              <a:t>випусканні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 smtClean="0">
                <a:latin typeface="Arial" charset="0"/>
              </a:rPr>
              <a:t>повітря</a:t>
            </a:r>
            <a:r>
              <a:rPr lang="ru-RU" sz="2400" cap="none" dirty="0" smtClean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прослуховують</a:t>
            </a:r>
            <a:r>
              <a:rPr lang="ru-RU" sz="2400" cap="none" dirty="0">
                <a:latin typeface="Arial" charset="0"/>
              </a:rPr>
              <a:t> у </a:t>
            </a:r>
            <a:r>
              <a:rPr lang="ru-RU" sz="2400" cap="none" dirty="0" err="1">
                <a:latin typeface="Arial" charset="0"/>
              </a:rPr>
              <a:t>ліктьовій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ямці</a:t>
            </a:r>
            <a:r>
              <a:rPr lang="ru-RU" sz="2400" cap="none" dirty="0">
                <a:latin typeface="Arial" charset="0"/>
              </a:rPr>
              <a:t> тони Короткова. </a:t>
            </a:r>
            <a:r>
              <a:rPr lang="ru-RU" sz="2400" cap="none" dirty="0" err="1">
                <a:latin typeface="Arial" charset="0"/>
              </a:rPr>
              <a:t>Тиск</a:t>
            </a:r>
            <a:r>
              <a:rPr lang="ru-RU" sz="2400" cap="none" dirty="0">
                <a:latin typeface="Arial" charset="0"/>
              </a:rPr>
              <a:t> у </a:t>
            </a:r>
            <a:r>
              <a:rPr lang="ru-RU" sz="2400" cap="none" dirty="0" err="1">
                <a:latin typeface="Arial" charset="0"/>
              </a:rPr>
              <a:t>манжеті</a:t>
            </a:r>
            <a:r>
              <a:rPr lang="ru-RU" sz="2400" cap="none" dirty="0">
                <a:latin typeface="Arial" charset="0"/>
              </a:rPr>
              <a:t> при </a:t>
            </a:r>
            <a:r>
              <a:rPr lang="ru-RU" sz="2400" cap="none" dirty="0" err="1">
                <a:latin typeface="Arial" charset="0"/>
              </a:rPr>
              <a:t>їх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появі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відповідає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систолічному</a:t>
            </a:r>
            <a:r>
              <a:rPr lang="ru-RU" sz="2400" cap="none" dirty="0">
                <a:latin typeface="Arial" charset="0"/>
              </a:rPr>
              <a:t> тиску в </a:t>
            </a:r>
            <a:r>
              <a:rPr lang="ru-RU" sz="2400" cap="none" dirty="0" err="1">
                <a:latin typeface="Arial" charset="0"/>
              </a:rPr>
              <a:t>плечевій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артерії</a:t>
            </a:r>
            <a:r>
              <a:rPr lang="ru-RU" sz="2400" cap="none" dirty="0">
                <a:latin typeface="Arial" charset="0"/>
              </a:rPr>
              <a:t>, а при </a:t>
            </a:r>
            <a:r>
              <a:rPr lang="ru-RU" sz="2400" cap="none" dirty="0" err="1">
                <a:latin typeface="Arial" charset="0"/>
              </a:rPr>
              <a:t>їх</a:t>
            </a:r>
            <a:r>
              <a:rPr lang="ru-RU" sz="2400" cap="none" dirty="0">
                <a:latin typeface="Arial" charset="0"/>
              </a:rPr>
              <a:t> </a:t>
            </a:r>
            <a:r>
              <a:rPr lang="ru-RU" sz="2400" cap="none" dirty="0" err="1">
                <a:latin typeface="Arial" charset="0"/>
              </a:rPr>
              <a:t>зникненні</a:t>
            </a:r>
            <a:r>
              <a:rPr lang="ru-RU" sz="2400" cap="none" dirty="0">
                <a:latin typeface="Arial" charset="0"/>
              </a:rPr>
              <a:t> – </a:t>
            </a:r>
            <a:r>
              <a:rPr lang="ru-RU" sz="2400" cap="none" dirty="0" err="1">
                <a:latin typeface="Arial" charset="0"/>
              </a:rPr>
              <a:t>діастолічному</a:t>
            </a:r>
            <a:r>
              <a:rPr lang="ru-RU" sz="2400" cap="none" dirty="0">
                <a:latin typeface="Arial" charset="0"/>
              </a:rPr>
              <a:t>.</a:t>
            </a: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      </a:t>
            </a: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  <a:p>
            <a:pPr>
              <a:buNone/>
            </a:pPr>
            <a:endParaRPr lang="uk-UA" sz="2400" cap="none" dirty="0" smtClean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  <a:p>
            <a:pPr>
              <a:buNone/>
            </a:pPr>
            <a:endParaRPr lang="uk-UA" sz="2400" cap="none" dirty="0" smtClean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  <a:p>
            <a:pPr>
              <a:buNone/>
            </a:pPr>
            <a:endParaRPr lang="uk-UA" sz="2400" cap="none" dirty="0" smtClean="0">
              <a:latin typeface="Arial" charset="0"/>
            </a:endParaRP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</a:t>
            </a:r>
          </a:p>
          <a:p>
            <a:pPr>
              <a:buNone/>
            </a:pP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   Артеріальний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пульс </a:t>
            </a:r>
            <a:r>
              <a:rPr lang="uk-UA" sz="2100" cap="none" dirty="0">
                <a:latin typeface="Arial" charset="0"/>
              </a:rPr>
              <a:t>– ритмічні коливання стінок </a:t>
            </a:r>
            <a:r>
              <a:rPr lang="uk-UA" sz="2100" cap="none" dirty="0" smtClean="0">
                <a:latin typeface="Arial" charset="0"/>
              </a:rPr>
              <a:t>артерій </a:t>
            </a:r>
            <a:r>
              <a:rPr lang="uk-UA" sz="2100" cap="none" dirty="0">
                <a:latin typeface="Arial" charset="0"/>
              </a:rPr>
              <a:t>тиском, що змінюється внаслідок надходженням крові в аорту при систолі лівого </a:t>
            </a:r>
            <a:r>
              <a:rPr lang="uk-UA" sz="2100" cap="none" dirty="0" smtClean="0">
                <a:latin typeface="Arial" charset="0"/>
              </a:rPr>
              <a:t>шлуночка. Пульс </a:t>
            </a:r>
            <a:r>
              <a:rPr lang="uk-UA" sz="2100" cap="none" dirty="0">
                <a:latin typeface="Arial" charset="0"/>
              </a:rPr>
              <a:t>характеризується рядом </a:t>
            </a:r>
            <a:r>
              <a:rPr lang="uk-UA" sz="2100" cap="none" dirty="0" smtClean="0">
                <a:latin typeface="Arial" charset="0"/>
              </a:rPr>
              <a:t> ознак</a:t>
            </a:r>
            <a:r>
              <a:rPr lang="uk-UA" sz="2100" cap="none" dirty="0">
                <a:latin typeface="Arial" charset="0"/>
              </a:rPr>
              <a:t>, які визначаються шляхом пальпації.  А  саме: 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частота</a:t>
            </a:r>
            <a:r>
              <a:rPr lang="uk-UA" sz="2100" cap="none" dirty="0">
                <a:latin typeface="Arial" charset="0"/>
              </a:rPr>
              <a:t>  –  число  ударів  за  1  хв.;  </a:t>
            </a:r>
            <a:r>
              <a:rPr lang="uk-UA" sz="2100" cap="none" dirty="0" smtClean="0">
                <a:latin typeface="Arial" charset="0"/>
              </a:rPr>
              <a:t>        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ритмічність</a:t>
            </a:r>
            <a:r>
              <a:rPr lang="uk-UA" sz="2100" cap="none" dirty="0" smtClean="0">
                <a:latin typeface="Arial" charset="0"/>
              </a:rPr>
              <a:t> – </a:t>
            </a:r>
            <a:r>
              <a:rPr lang="uk-UA" sz="2100" cap="none" dirty="0">
                <a:latin typeface="Arial" charset="0"/>
              </a:rPr>
              <a:t>правильне чергування пульсових ударів;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наповнення</a:t>
            </a:r>
            <a:r>
              <a:rPr lang="uk-UA" sz="2100" cap="none" dirty="0">
                <a:latin typeface="Arial" charset="0"/>
              </a:rPr>
              <a:t> – ступінь </a:t>
            </a:r>
            <a:r>
              <a:rPr lang="uk-UA" sz="2100" cap="none" dirty="0" smtClean="0">
                <a:latin typeface="Arial" charset="0"/>
              </a:rPr>
              <a:t>зміни </a:t>
            </a:r>
            <a:r>
              <a:rPr lang="uk-UA" sz="2100" cap="none" dirty="0">
                <a:latin typeface="Arial" charset="0"/>
              </a:rPr>
              <a:t>об’єму артерії, яка встановлюється за силою пульсового удару; </a:t>
            </a:r>
            <a:r>
              <a:rPr lang="uk-UA" sz="2100" b="1" i="1" cap="none" dirty="0">
                <a:solidFill>
                  <a:srgbClr val="C00000"/>
                </a:solidFill>
                <a:latin typeface="Arial" charset="0"/>
              </a:rPr>
              <a:t>напруження</a:t>
            </a:r>
            <a:r>
              <a:rPr lang="uk-UA" sz="2100" cap="none" dirty="0">
                <a:latin typeface="Arial" charset="0"/>
              </a:rPr>
              <a:t> – характеризується силою, яку потрібно прикласти, щоб перетиснути артерію до повного зникнення </a:t>
            </a:r>
            <a:r>
              <a:rPr lang="uk-UA" sz="2100" cap="none" dirty="0" smtClean="0">
                <a:latin typeface="Arial" charset="0"/>
              </a:rPr>
              <a:t>пульсу.                         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Сфігмограма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запис артеріального пульсу для об’єктивної </a:t>
            </a:r>
            <a:r>
              <a:rPr lang="uk-UA" sz="2100" cap="none" dirty="0" smtClean="0">
                <a:latin typeface="Arial" charset="0"/>
              </a:rPr>
              <a:t>оцінки </a:t>
            </a:r>
            <a:r>
              <a:rPr lang="uk-UA" sz="2100" cap="none" dirty="0">
                <a:latin typeface="Arial" charset="0"/>
              </a:rPr>
              <a:t>властивостей </a:t>
            </a:r>
            <a:r>
              <a:rPr lang="uk-UA" sz="2100" cap="none" dirty="0" smtClean="0">
                <a:latin typeface="Arial" charset="0"/>
              </a:rPr>
              <a:t>пульсу. </a:t>
            </a:r>
            <a:endParaRPr lang="uk-UA" sz="2100" cap="none" dirty="0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3" y="462858"/>
            <a:ext cx="3754300" cy="360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27" y="544535"/>
            <a:ext cx="4257882" cy="204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3927" y="2835965"/>
            <a:ext cx="440365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Графічна</a:t>
            </a:r>
            <a:r>
              <a:rPr lang="ru-RU" b="1" dirty="0"/>
              <a:t> </a:t>
            </a:r>
            <a:r>
              <a:rPr lang="ru-RU" b="1" dirty="0" err="1" smtClean="0"/>
              <a:t>реєстрація</a:t>
            </a:r>
            <a:r>
              <a:rPr lang="ru-RU" b="1" dirty="0" smtClean="0"/>
              <a:t> </a:t>
            </a:r>
            <a:r>
              <a:rPr lang="ru-RU" b="1" dirty="0" err="1" smtClean="0"/>
              <a:t>артеріального</a:t>
            </a:r>
            <a:r>
              <a:rPr lang="ru-RU" b="1" dirty="0" smtClean="0"/>
              <a:t> </a:t>
            </a:r>
            <a:r>
              <a:rPr lang="ru-RU" b="1" dirty="0"/>
              <a:t>пульсу (</a:t>
            </a:r>
            <a:r>
              <a:rPr lang="ru-RU" b="1" dirty="0" err="1"/>
              <a:t>сфігмограма</a:t>
            </a:r>
            <a:r>
              <a:rPr lang="ru-RU" dirty="0" smtClean="0"/>
              <a:t>): </a:t>
            </a:r>
            <a:r>
              <a:rPr lang="ru-RU" dirty="0" err="1"/>
              <a:t>ab</a:t>
            </a:r>
            <a:r>
              <a:rPr lang="ru-RU" dirty="0"/>
              <a:t> – </a:t>
            </a:r>
            <a:r>
              <a:rPr lang="ru-RU" dirty="0" err="1"/>
              <a:t>анакрота</a:t>
            </a:r>
            <a:r>
              <a:rPr lang="ru-RU" dirty="0"/>
              <a:t>; </a:t>
            </a:r>
            <a:r>
              <a:rPr lang="ru-RU" dirty="0" err="1"/>
              <a:t>bc</a:t>
            </a:r>
            <a:r>
              <a:rPr lang="ru-RU" dirty="0"/>
              <a:t> – плато </a:t>
            </a:r>
            <a:r>
              <a:rPr lang="ru-RU" dirty="0" err="1"/>
              <a:t>систоли</a:t>
            </a:r>
            <a:r>
              <a:rPr lang="ru-RU" dirty="0"/>
              <a:t>; </a:t>
            </a:r>
            <a:r>
              <a:rPr lang="ru-RU" dirty="0" err="1"/>
              <a:t>cf</a:t>
            </a:r>
            <a:r>
              <a:rPr lang="ru-RU" dirty="0"/>
              <a:t> – </a:t>
            </a:r>
            <a:r>
              <a:rPr lang="ru-RU" dirty="0" err="1"/>
              <a:t>катакрота</a:t>
            </a:r>
            <a:r>
              <a:rPr lang="ru-RU" dirty="0"/>
              <a:t>; </a:t>
            </a:r>
            <a:r>
              <a:rPr lang="ru-RU" dirty="0" smtClean="0"/>
              <a:t>                          i </a:t>
            </a:r>
            <a:r>
              <a:rPr lang="ru-RU" dirty="0"/>
              <a:t>– </a:t>
            </a:r>
            <a:r>
              <a:rPr lang="ru-RU" dirty="0" err="1"/>
              <a:t>інцизура</a:t>
            </a:r>
            <a:r>
              <a:rPr lang="ru-RU" dirty="0"/>
              <a:t>; d – </a:t>
            </a:r>
            <a:r>
              <a:rPr lang="ru-RU" dirty="0" err="1"/>
              <a:t>дикротична</a:t>
            </a:r>
            <a:r>
              <a:rPr lang="ru-RU" dirty="0"/>
              <a:t> </a:t>
            </a:r>
            <a:r>
              <a:rPr lang="ru-RU" dirty="0" err="1" smtClean="0"/>
              <a:t>хвиля</a:t>
            </a:r>
            <a:r>
              <a:rPr lang="ru-RU" dirty="0" smtClean="0"/>
              <a:t>.</a:t>
            </a:r>
            <a:endParaRPr lang=""/>
          </a:p>
        </p:txBody>
      </p:sp>
    </p:spTree>
    <p:extLst>
      <p:ext uri="{BB962C8B-B14F-4D97-AF65-F5344CB8AC3E}">
        <p14:creationId xmlns:p14="http://schemas.microsoft.com/office/powerpoint/2010/main" val="2898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95968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cap="none" dirty="0" smtClean="0">
                <a:latin typeface="Arial" charset="0"/>
              </a:rPr>
              <a:t>  </a:t>
            </a:r>
            <a:r>
              <a:rPr lang="uk-UA" sz="2900" cap="none" dirty="0" smtClean="0">
                <a:latin typeface="Arial" charset="0"/>
              </a:rPr>
              <a:t>На сфігмограмі периферичних артерій виділяють складові:  а</a:t>
            </a:r>
            <a:r>
              <a:rPr lang="en-US" sz="2900" cap="none" dirty="0" smtClean="0">
                <a:latin typeface="Arial" charset="0"/>
              </a:rPr>
              <a:t>b  –  </a:t>
            </a:r>
            <a:r>
              <a:rPr lang="uk-UA" sz="2900" cap="none" dirty="0" err="1" smtClean="0">
                <a:latin typeface="Arial" charset="0"/>
              </a:rPr>
              <a:t>анакрота</a:t>
            </a:r>
            <a:r>
              <a:rPr lang="uk-UA" sz="2900" cap="none" dirty="0" smtClean="0">
                <a:latin typeface="Arial" charset="0"/>
              </a:rPr>
              <a:t>  (підіймання),  зумовлена систолою  лівого  шлуночка;  с</a:t>
            </a:r>
            <a:r>
              <a:rPr lang="en-US" sz="2900" cap="none" dirty="0" smtClean="0">
                <a:latin typeface="Arial" charset="0"/>
              </a:rPr>
              <a:t>f  –  </a:t>
            </a:r>
            <a:r>
              <a:rPr lang="uk-UA" sz="2900" cap="none" dirty="0" err="1" smtClean="0">
                <a:latin typeface="Arial" charset="0"/>
              </a:rPr>
              <a:t>катакрота</a:t>
            </a:r>
            <a:r>
              <a:rPr lang="uk-UA" sz="2900" cap="none" dirty="0" smtClean="0">
                <a:latin typeface="Arial" charset="0"/>
              </a:rPr>
              <a:t>  (спадання), обумовлена діастолою; і – </a:t>
            </a:r>
            <a:r>
              <a:rPr lang="uk-UA" sz="2900" cap="none" dirty="0" err="1" smtClean="0">
                <a:latin typeface="Arial" charset="0"/>
              </a:rPr>
              <a:t>інцизура</a:t>
            </a:r>
            <a:r>
              <a:rPr lang="uk-UA" sz="2900" cap="none" dirty="0" smtClean="0">
                <a:latin typeface="Arial" charset="0"/>
              </a:rPr>
              <a:t>, швидке зменшення  тиску  під  час  </a:t>
            </a:r>
            <a:r>
              <a:rPr lang="uk-UA" sz="2900" cap="none" dirty="0" err="1" smtClean="0">
                <a:latin typeface="Arial" charset="0"/>
              </a:rPr>
              <a:t>протодіастолічного</a:t>
            </a:r>
            <a:r>
              <a:rPr lang="uk-UA" sz="2900" cap="none" dirty="0" smtClean="0">
                <a:latin typeface="Arial" charset="0"/>
              </a:rPr>
              <a:t>  інтервалу; </a:t>
            </a:r>
            <a:r>
              <a:rPr lang="en-US" sz="2900" cap="none" dirty="0" smtClean="0">
                <a:latin typeface="Arial" charset="0"/>
              </a:rPr>
              <a:t>d – </a:t>
            </a:r>
            <a:r>
              <a:rPr lang="uk-UA" sz="2900" cap="none" dirty="0" err="1" smtClean="0">
                <a:latin typeface="Arial" charset="0"/>
              </a:rPr>
              <a:t>дикротичний</a:t>
            </a:r>
            <a:r>
              <a:rPr lang="uk-UA" sz="2900" cap="none" dirty="0" smtClean="0">
                <a:latin typeface="Arial" charset="0"/>
              </a:rPr>
              <a:t> зубець, зумовлений повторним  зростанням  тиску  внаслідок  закриття  півмісяцевих клапанів.</a:t>
            </a:r>
          </a:p>
          <a:p>
            <a:pPr>
              <a:buNone/>
            </a:pPr>
            <a:r>
              <a:rPr lang="uk-UA" sz="2900" cap="none" dirty="0" smtClean="0">
                <a:latin typeface="Arial" charset="0"/>
              </a:rPr>
              <a:t>   </a:t>
            </a:r>
            <a:r>
              <a:rPr lang="uk-UA" sz="2900" b="1" cap="none" dirty="0" smtClean="0">
                <a:solidFill>
                  <a:srgbClr val="FF3300"/>
                </a:solidFill>
                <a:latin typeface="Arial" charset="0"/>
              </a:rPr>
              <a:t>Пульсова хвиля</a:t>
            </a:r>
            <a:r>
              <a:rPr lang="uk-UA" sz="2900" cap="none" dirty="0" smtClean="0">
                <a:latin typeface="Arial" charset="0"/>
              </a:rPr>
              <a:t>, що виникає, розповсюджується артеріями. По мірі її розповсюдження вона слабшає і затухає в артеріолах. Швидкість пульсової хвилі в аорті складає 4-6 м/с, у променевій артерії </a:t>
            </a:r>
            <a:r>
              <a:rPr lang="uk-UA" sz="2900" cap="none" dirty="0" smtClean="0">
                <a:latin typeface="Arial" charset="0"/>
              </a:rPr>
              <a:t>– 8-12 </a:t>
            </a:r>
            <a:r>
              <a:rPr lang="uk-UA" sz="2900" cap="none" dirty="0" smtClean="0">
                <a:latin typeface="Arial" charset="0"/>
              </a:rPr>
              <a:t>м/с. З віком швидкість поширення пульсової хвилі збільшується у зв’язку зі зміною еластичності артерій. Росте швидкість і при підвищенні кров’яного тиску. Між швидкістю поширення пульсової хвилі й швидкістю кровотоку прямої залежності немає (швидкість кровотоку в декілька разів менша). </a:t>
            </a:r>
          </a:p>
          <a:p>
            <a:pPr algn="ctr">
              <a:buNone/>
            </a:pPr>
            <a:r>
              <a:rPr lang="uk-UA" sz="3200" b="1" cap="none" dirty="0" err="1" smtClean="0">
                <a:solidFill>
                  <a:srgbClr val="FF0000"/>
                </a:solidFill>
                <a:latin typeface="Arial" charset="0"/>
              </a:rPr>
              <a:t>Мікроциркуляція</a:t>
            </a:r>
            <a:endParaRPr lang="uk-UA" sz="3200" b="1" cap="none" dirty="0" smtClean="0">
              <a:solidFill>
                <a:srgbClr val="FF0000"/>
              </a:solidFill>
              <a:latin typeface="Arial" charset="0"/>
            </a:endParaRPr>
          </a:p>
          <a:p>
            <a:pPr>
              <a:buNone/>
            </a:pPr>
            <a:r>
              <a:rPr lang="uk-UA" sz="2900" cap="none" dirty="0" smtClean="0">
                <a:latin typeface="Arial" charset="0"/>
              </a:rPr>
              <a:t>     У  серцево-судинній  системі  центральним  являється  </a:t>
            </a:r>
            <a:r>
              <a:rPr lang="uk-UA" sz="2900" cap="none" dirty="0" err="1" smtClean="0">
                <a:latin typeface="Arial" charset="0"/>
              </a:rPr>
              <a:t>мікроциркуляторна</a:t>
            </a:r>
            <a:r>
              <a:rPr lang="uk-UA" sz="2900" cap="none" dirty="0" smtClean="0">
                <a:latin typeface="Arial" charset="0"/>
              </a:rPr>
              <a:t>  ланка,  основною  функцією якої є </a:t>
            </a:r>
            <a:r>
              <a:rPr lang="uk-UA" sz="2900" cap="none" dirty="0" err="1" smtClean="0">
                <a:latin typeface="Arial" charset="0"/>
              </a:rPr>
              <a:t>транскапілярний</a:t>
            </a:r>
            <a:r>
              <a:rPr lang="uk-UA" sz="2900" cap="none" dirty="0" smtClean="0">
                <a:latin typeface="Arial" charset="0"/>
              </a:rPr>
              <a:t> обмін.</a:t>
            </a:r>
          </a:p>
          <a:p>
            <a:pPr>
              <a:buNone/>
            </a:pPr>
            <a:r>
              <a:rPr lang="uk-UA" sz="2900" b="1" i="1" cap="none" dirty="0" smtClean="0">
                <a:solidFill>
                  <a:srgbClr val="C00000"/>
                </a:solidFill>
                <a:latin typeface="Arial" charset="0"/>
              </a:rPr>
              <a:t>    </a:t>
            </a:r>
            <a:r>
              <a:rPr lang="uk-UA" sz="2900" b="1" i="1" cap="none" dirty="0" err="1" smtClean="0">
                <a:solidFill>
                  <a:srgbClr val="C00000"/>
                </a:solidFill>
                <a:latin typeface="Arial" charset="0"/>
              </a:rPr>
              <a:t>Мікроциркуляторна</a:t>
            </a:r>
            <a:r>
              <a:rPr lang="uk-UA" sz="2900" b="1" i="1" cap="none" dirty="0" smtClean="0">
                <a:solidFill>
                  <a:srgbClr val="C00000"/>
                </a:solidFill>
                <a:latin typeface="Arial" charset="0"/>
              </a:rPr>
              <a:t>  ланка</a:t>
            </a:r>
            <a:r>
              <a:rPr lang="uk-UA" sz="2900" cap="none" dirty="0" smtClean="0">
                <a:latin typeface="Arial" charset="0"/>
              </a:rPr>
              <a:t>  серцево-судинної  системи  представлена  мілкими  артеріями,  артеріолами, </a:t>
            </a:r>
            <a:r>
              <a:rPr lang="uk-UA" sz="2900" cap="none" dirty="0" err="1" smtClean="0">
                <a:latin typeface="Arial" charset="0"/>
              </a:rPr>
              <a:t>метартеріолами</a:t>
            </a:r>
            <a:r>
              <a:rPr lang="uk-UA" sz="2900" cap="none" dirty="0" smtClean="0">
                <a:latin typeface="Arial" charset="0"/>
              </a:rPr>
              <a:t>,  капілярами,  </a:t>
            </a:r>
            <a:r>
              <a:rPr lang="uk-UA" sz="2900" cap="none" dirty="0" err="1" smtClean="0">
                <a:latin typeface="Arial" charset="0"/>
              </a:rPr>
              <a:t>венулами</a:t>
            </a:r>
            <a:r>
              <a:rPr lang="uk-UA" sz="2900" cap="none" dirty="0" smtClean="0">
                <a:latin typeface="Arial" charset="0"/>
              </a:rPr>
              <a:t>,  мілкими  венами  та  </a:t>
            </a:r>
            <a:r>
              <a:rPr lang="uk-UA" sz="2900" cap="none" dirty="0" err="1" smtClean="0">
                <a:latin typeface="Arial" charset="0"/>
              </a:rPr>
              <a:t>артеріовенулярними</a:t>
            </a:r>
            <a:r>
              <a:rPr lang="uk-UA" sz="2900" cap="none" dirty="0" smtClean="0">
                <a:latin typeface="Arial" charset="0"/>
              </a:rPr>
              <a:t>  анастомозами.  Головними  регуляторами  </a:t>
            </a:r>
            <a:r>
              <a:rPr lang="uk-UA" sz="2900" cap="none" dirty="0" err="1" smtClean="0">
                <a:latin typeface="Arial" charset="0"/>
              </a:rPr>
              <a:t>кровоплину</a:t>
            </a:r>
            <a:r>
              <a:rPr lang="uk-UA" sz="2900" cap="none" dirty="0" smtClean="0">
                <a:latin typeface="Arial" charset="0"/>
              </a:rPr>
              <a:t>  в  капілярах  є  артеріоли. При  їх  розширенні  тиск  в  капілярах,  лінійна  й об’ємна швидкості зростають.</a:t>
            </a:r>
          </a:p>
          <a:p>
            <a:pPr>
              <a:buNone/>
            </a:pPr>
            <a:r>
              <a:rPr lang="uk-UA" sz="2900" b="1" i="1" cap="none" dirty="0" smtClean="0">
                <a:solidFill>
                  <a:srgbClr val="C00000"/>
                </a:solidFill>
                <a:latin typeface="Arial" charset="0"/>
              </a:rPr>
              <a:t>    </a:t>
            </a:r>
            <a:r>
              <a:rPr lang="uk-UA" sz="2900" b="1" i="1" cap="none" dirty="0" err="1" smtClean="0">
                <a:solidFill>
                  <a:srgbClr val="C00000"/>
                </a:solidFill>
                <a:latin typeface="Arial" charset="0"/>
              </a:rPr>
              <a:t>Артеріовенулярні</a:t>
            </a:r>
            <a:r>
              <a:rPr lang="uk-UA" sz="2900" b="1" i="1" cap="none" dirty="0" smtClean="0">
                <a:solidFill>
                  <a:srgbClr val="C00000"/>
                </a:solidFill>
                <a:latin typeface="Arial" charset="0"/>
              </a:rPr>
              <a:t> анастомози </a:t>
            </a:r>
            <a:r>
              <a:rPr lang="uk-UA" sz="2900" cap="none" dirty="0" smtClean="0">
                <a:latin typeface="Arial" charset="0"/>
              </a:rPr>
              <a:t>слугують для зменшення опору току крові на рівні капілярної сітки. </a:t>
            </a:r>
            <a:r>
              <a:rPr lang="uk-UA" sz="2900" cap="none" dirty="0" err="1" smtClean="0">
                <a:latin typeface="Arial" charset="0"/>
              </a:rPr>
              <a:t>Транскапілярний</a:t>
            </a:r>
            <a:r>
              <a:rPr lang="uk-UA" sz="2900" cap="none" dirty="0" smtClean="0">
                <a:latin typeface="Arial" charset="0"/>
              </a:rPr>
              <a:t>  обмін  відбувається  в  капілярах.  Він  можливий  завдяки  особливій  будові  капілярів, стінка яких володіє двосторонньою проникністю та завдяки певному співвідношенню сил. </a:t>
            </a:r>
            <a:endParaRPr lang="uk-UA" sz="2900" cap="none" dirty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549987"/>
            <a:ext cx="574357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30" y="1549987"/>
            <a:ext cx="507841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67" y="5261113"/>
            <a:ext cx="45545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6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None/>
            </a:pPr>
            <a:r>
              <a:rPr lang="uk-UA" sz="2400" cap="none" dirty="0">
                <a:latin typeface="Arial" charset="0"/>
              </a:rPr>
              <a:t>  </a:t>
            </a:r>
            <a:r>
              <a:rPr lang="uk-UA" sz="2400" b="1" cap="none" dirty="0">
                <a:solidFill>
                  <a:srgbClr val="FF0000"/>
                </a:solidFill>
                <a:latin typeface="Arial" charset="0"/>
              </a:rPr>
              <a:t>Особливості кровотоку у </a:t>
            </a:r>
            <a:r>
              <a:rPr lang="uk-UA" sz="2400" b="1" cap="none" dirty="0" smtClean="0">
                <a:solidFill>
                  <a:srgbClr val="FF0000"/>
                </a:solidFill>
                <a:latin typeface="Arial" charset="0"/>
              </a:rPr>
              <a:t>венах</a:t>
            </a:r>
            <a:endParaRPr lang="uk-UA" sz="2400" b="1" cap="none" dirty="0">
              <a:solidFill>
                <a:srgbClr val="FF0000"/>
              </a:solidFill>
              <a:latin typeface="Arial" charset="0"/>
            </a:endParaRPr>
          </a:p>
          <a:p>
            <a:pPr>
              <a:buNone/>
            </a:pPr>
            <a:r>
              <a:rPr lang="uk-UA" cap="none" dirty="0" smtClean="0">
                <a:latin typeface="Arial" charset="0"/>
              </a:rPr>
              <a:t>  Кров  </a:t>
            </a:r>
            <a:r>
              <a:rPr lang="uk-UA" cap="none" dirty="0">
                <a:latin typeface="Arial" charset="0"/>
              </a:rPr>
              <a:t>із  мікроциркуляторного  русла  (</a:t>
            </a:r>
            <a:r>
              <a:rPr lang="uk-UA" cap="none" dirty="0" err="1">
                <a:latin typeface="Arial" charset="0"/>
              </a:rPr>
              <a:t>венули</a:t>
            </a:r>
            <a:r>
              <a:rPr lang="uk-UA" cap="none" dirty="0">
                <a:latin typeface="Arial" charset="0"/>
              </a:rPr>
              <a:t>,  мілкі  вени)  потрапляє  в  венозну  систему.  У  венах  тиск крові низький. На початку артеріального русла систолічний тиск крові досягає 110-130 мм </a:t>
            </a:r>
            <a:r>
              <a:rPr lang="uk-UA" cap="none" dirty="0" err="1">
                <a:latin typeface="Arial" charset="0"/>
              </a:rPr>
              <a:t>рт.ст</a:t>
            </a:r>
            <a:r>
              <a:rPr lang="uk-UA" cap="none" dirty="0">
                <a:latin typeface="Arial" charset="0"/>
              </a:rPr>
              <a:t>.; у </a:t>
            </a:r>
            <a:r>
              <a:rPr lang="uk-UA" cap="none" dirty="0" smtClean="0">
                <a:latin typeface="Arial" charset="0"/>
              </a:rPr>
              <a:t>венулах </a:t>
            </a:r>
            <a:r>
              <a:rPr lang="uk-UA" cap="none" dirty="0">
                <a:latin typeface="Arial" charset="0"/>
              </a:rPr>
              <a:t>він складає 10-15 мм </a:t>
            </a:r>
            <a:r>
              <a:rPr lang="uk-UA" cap="none" dirty="0" err="1" smtClean="0">
                <a:latin typeface="Arial" charset="0"/>
              </a:rPr>
              <a:t>рт.ст</a:t>
            </a:r>
            <a:r>
              <a:rPr lang="uk-UA" cap="none" dirty="0" smtClean="0">
                <a:latin typeface="Arial" charset="0"/>
              </a:rPr>
              <a:t>. </a:t>
            </a:r>
          </a:p>
          <a:p>
            <a:pPr>
              <a:buNone/>
            </a:pPr>
            <a:endParaRPr lang="uk-UA" sz="2600" cap="none" dirty="0">
              <a:latin typeface="Arial" charset="0"/>
            </a:endParaRPr>
          </a:p>
          <a:p>
            <a:pPr>
              <a:buNone/>
            </a:pPr>
            <a:r>
              <a:rPr lang="uk-UA" sz="1900" cap="none" dirty="0" smtClean="0">
                <a:latin typeface="Arial" charset="0"/>
              </a:rPr>
              <a:t> </a:t>
            </a:r>
          </a:p>
          <a:p>
            <a:pPr>
              <a:buNone/>
            </a:pPr>
            <a:endParaRPr lang="uk-UA" sz="1900" cap="none" dirty="0">
              <a:latin typeface="Arial" charset="0"/>
            </a:endParaRPr>
          </a:p>
          <a:p>
            <a:pPr>
              <a:buNone/>
            </a:pPr>
            <a:endParaRPr lang="uk-UA" sz="1900" cap="none" dirty="0" smtClean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8" y="2516083"/>
            <a:ext cx="504825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44209" y="2252869"/>
            <a:ext cx="56056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Механізм обміну рідини в капілярі та утворення лімфи (Теорія </a:t>
            </a:r>
            <a:r>
              <a:rPr lang="uk-UA" b="1" dirty="0" err="1"/>
              <a:t>Старлінга</a:t>
            </a:r>
            <a:r>
              <a:rPr lang="uk-UA" b="1" dirty="0"/>
              <a:t>).</a:t>
            </a:r>
          </a:p>
          <a:p>
            <a:r>
              <a:rPr lang="uk-UA" sz="2000" dirty="0"/>
              <a:t>Усі величини вказано в мм </a:t>
            </a:r>
            <a:r>
              <a:rPr lang="uk-UA" sz="2000" dirty="0" err="1"/>
              <a:t>рт.ст</a:t>
            </a:r>
            <a:r>
              <a:rPr lang="uk-UA" sz="2000" dirty="0"/>
              <a:t>.</a:t>
            </a:r>
          </a:p>
          <a:p>
            <a:r>
              <a:rPr lang="uk-UA" sz="2000" dirty="0"/>
              <a:t>Скорочення:  </a:t>
            </a:r>
            <a:r>
              <a:rPr lang="uk-UA" sz="2000" dirty="0" err="1"/>
              <a:t>Ргк</a:t>
            </a:r>
            <a:r>
              <a:rPr lang="uk-UA" sz="2000" dirty="0"/>
              <a:t>  –  гідродинамічний  тиск  </a:t>
            </a:r>
            <a:r>
              <a:rPr lang="uk-UA" sz="2000" dirty="0" smtClean="0"/>
              <a:t>              в  </a:t>
            </a:r>
            <a:r>
              <a:rPr lang="uk-UA" sz="2000" dirty="0"/>
              <a:t>капілярі;  </a:t>
            </a:r>
            <a:r>
              <a:rPr lang="uk-UA" sz="2000" dirty="0" err="1"/>
              <a:t>Ргт</a:t>
            </a:r>
            <a:r>
              <a:rPr lang="uk-UA" sz="2000" dirty="0"/>
              <a:t>  </a:t>
            </a:r>
            <a:r>
              <a:rPr lang="uk-UA" sz="2000" dirty="0"/>
              <a:t>–  </a:t>
            </a:r>
            <a:r>
              <a:rPr lang="uk-UA" sz="2000" dirty="0"/>
              <a:t>гідродинамічний  тиск  тканинної  рідини;  </a:t>
            </a:r>
            <a:r>
              <a:rPr lang="uk-UA" sz="2000" dirty="0" err="1"/>
              <a:t>Рок</a:t>
            </a:r>
            <a:r>
              <a:rPr lang="uk-UA" sz="2000" dirty="0"/>
              <a:t>  –  </a:t>
            </a:r>
            <a:r>
              <a:rPr lang="uk-UA" sz="2000" dirty="0" err="1"/>
              <a:t>онкотичний</a:t>
            </a:r>
            <a:r>
              <a:rPr lang="uk-UA" sz="2000" dirty="0"/>
              <a:t> тиск плазми в капілярі; Рот – </a:t>
            </a:r>
            <a:r>
              <a:rPr lang="uk-UA" sz="2000" dirty="0" err="1"/>
              <a:t>онкотичний</a:t>
            </a:r>
            <a:r>
              <a:rPr lang="uk-UA" sz="2000" dirty="0"/>
              <a:t> тиск міжклітинної рідини; </a:t>
            </a:r>
            <a:r>
              <a:rPr lang="uk-UA" sz="2000" dirty="0" err="1"/>
              <a:t>Рефт</a:t>
            </a:r>
            <a:r>
              <a:rPr lang="uk-UA" sz="2000" dirty="0"/>
              <a:t> – ефективний фільтраційний тиск; </a:t>
            </a:r>
            <a:r>
              <a:rPr lang="uk-UA" sz="2000" dirty="0" err="1"/>
              <a:t>Рерт</a:t>
            </a:r>
            <a:r>
              <a:rPr lang="uk-UA" sz="2000" dirty="0"/>
              <a:t> – ефективний </a:t>
            </a:r>
            <a:r>
              <a:rPr lang="uk-UA" sz="2000" dirty="0" err="1"/>
              <a:t>реабсорбційний</a:t>
            </a:r>
            <a:r>
              <a:rPr lang="uk-UA" sz="2000" dirty="0"/>
              <a:t> тиск.</a:t>
            </a:r>
          </a:p>
          <a:p>
            <a:r>
              <a:rPr lang="uk-UA" sz="2000" dirty="0"/>
              <a:t>В артеріальному кінці капіляра</a:t>
            </a:r>
            <a:r>
              <a:rPr lang="uk-UA" sz="2000" dirty="0" smtClean="0"/>
              <a:t>:                                </a:t>
            </a:r>
            <a:r>
              <a:rPr lang="uk-UA" sz="2000" dirty="0" err="1"/>
              <a:t>Рефт</a:t>
            </a:r>
            <a:r>
              <a:rPr lang="uk-UA" sz="2000" dirty="0"/>
              <a:t> =  Ргк+Рот+Ргт-Рок=30+5,3+6-28=13,3.</a:t>
            </a:r>
          </a:p>
          <a:p>
            <a:r>
              <a:rPr lang="uk-UA" sz="2000" dirty="0"/>
              <a:t>У венозному кінці капіляра: </a:t>
            </a:r>
            <a:r>
              <a:rPr lang="uk-UA" sz="2000" dirty="0" err="1"/>
              <a:t>Рерт</a:t>
            </a:r>
            <a:r>
              <a:rPr lang="uk-UA" sz="2000" dirty="0"/>
              <a:t> = </a:t>
            </a:r>
            <a:r>
              <a:rPr lang="uk-UA" sz="2000" dirty="0" err="1"/>
              <a:t>Рок-Ргт-Ргк-Рот</a:t>
            </a:r>
            <a:r>
              <a:rPr lang="uk-UA" sz="2000" dirty="0"/>
              <a:t> = 28-5,3-10-6 = 6,7</a:t>
            </a:r>
          </a:p>
        </p:txBody>
      </p:sp>
    </p:spTree>
    <p:extLst>
      <p:ext uri="{BB962C8B-B14F-4D97-AF65-F5344CB8AC3E}">
        <p14:creationId xmlns:p14="http://schemas.microsoft.com/office/powerpoint/2010/main" val="32387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r>
              <a:rPr lang="uk-UA" sz="2600" cap="none" dirty="0">
                <a:latin typeface="Arial" charset="0"/>
              </a:rPr>
              <a:t>У кінцевій частині венозного русла тиск крові наближається до нуля й у залежності від вдиху чи видиху може складати ±5 мм </a:t>
            </a:r>
            <a:r>
              <a:rPr lang="uk-UA" sz="2600" cap="none" dirty="0" err="1">
                <a:latin typeface="Arial" charset="0"/>
              </a:rPr>
              <a:t>рт</a:t>
            </a:r>
            <a:r>
              <a:rPr lang="uk-UA" sz="2600" cap="none" dirty="0">
                <a:latin typeface="Arial" charset="0"/>
              </a:rPr>
              <a:t>. ст.</a:t>
            </a:r>
          </a:p>
          <a:p>
            <a:pPr>
              <a:buNone/>
            </a:pPr>
            <a:r>
              <a:rPr lang="uk-UA" sz="2600" b="1" i="1" cap="none" dirty="0" smtClean="0">
                <a:solidFill>
                  <a:srgbClr val="C00000"/>
                </a:solidFill>
                <a:latin typeface="Arial" charset="0"/>
              </a:rPr>
              <a:t>  Руху  </a:t>
            </a:r>
            <a:r>
              <a:rPr lang="uk-UA" sz="2600" b="1" i="1" cap="none" dirty="0">
                <a:solidFill>
                  <a:srgbClr val="C00000"/>
                </a:solidFill>
                <a:latin typeface="Arial" charset="0"/>
              </a:rPr>
              <a:t>крові  венам  сприяє  ряд  факторів</a:t>
            </a:r>
            <a:r>
              <a:rPr lang="uk-UA" sz="2600" cap="none" dirty="0">
                <a:latin typeface="Arial" charset="0"/>
              </a:rPr>
              <a:t>:  робота  серця,  клапанний  апарат  вен,  скорочення  скелетних м’язів, </a:t>
            </a:r>
            <a:r>
              <a:rPr lang="uk-UA" sz="2600" cap="none" dirty="0" err="1">
                <a:latin typeface="Arial" charset="0"/>
              </a:rPr>
              <a:t>присмоктуюча</a:t>
            </a:r>
            <a:r>
              <a:rPr lang="uk-UA" sz="2600" cap="none" dirty="0">
                <a:latin typeface="Arial" charset="0"/>
              </a:rPr>
              <a:t> функція грудної порожнини.</a:t>
            </a:r>
          </a:p>
          <a:p>
            <a:pPr>
              <a:buNone/>
            </a:pPr>
            <a:r>
              <a:rPr lang="uk-UA" sz="2600" cap="none" dirty="0" smtClean="0">
                <a:latin typeface="Arial" charset="0"/>
              </a:rPr>
              <a:t>   Робота </a:t>
            </a:r>
            <a:r>
              <a:rPr lang="uk-UA" sz="2600" cap="none" dirty="0">
                <a:latin typeface="Arial" charset="0"/>
              </a:rPr>
              <a:t>серця створює різницю тиску крові між артеріальною системою та правим передсердям. Це забезпечує  повернення  крові  до  серця.  У  фазу  швидкого  вигнання  закриті  </a:t>
            </a:r>
            <a:r>
              <a:rPr lang="uk-UA" sz="2600" cap="none" dirty="0" err="1">
                <a:latin typeface="Arial" charset="0"/>
              </a:rPr>
              <a:t>атріовентрикулярні</a:t>
            </a:r>
            <a:r>
              <a:rPr lang="uk-UA" sz="2600" cap="none" dirty="0">
                <a:latin typeface="Arial" charset="0"/>
              </a:rPr>
              <a:t>  клапани втягуються в бік шлуночків. Це збільшує об’єм передсердь і присмоктує до них кров. Наявність у венах клапанів забезпечує рух крові в одному напрямку – до серця. При скороченні м’язів тонкі стінки вен </a:t>
            </a:r>
            <a:r>
              <a:rPr lang="uk-UA" sz="2600" cap="none" dirty="0" smtClean="0">
                <a:latin typeface="Arial" charset="0"/>
              </a:rPr>
              <a:t>стискуються</a:t>
            </a:r>
            <a:r>
              <a:rPr lang="uk-UA" sz="2600" cap="none" dirty="0">
                <a:latin typeface="Arial" charset="0"/>
              </a:rPr>
              <a:t>, кров рухається у напрямку до серця. Розслаблення скелетних м’язів сприяє надходженню крові з артеріальної системи у вени. Негативний внутрішній грудний тиск сприяє венозному поверненню крові до  серця:  під  час  вдиху  тиск  в  грудній  порожнині  зменшується,  центральні  </a:t>
            </a:r>
            <a:r>
              <a:rPr lang="uk-UA" sz="2600" cap="none" dirty="0" smtClean="0">
                <a:latin typeface="Arial" charset="0"/>
              </a:rPr>
              <a:t>          вени  </a:t>
            </a:r>
            <a:r>
              <a:rPr lang="uk-UA" sz="2600" cap="none" dirty="0">
                <a:latin typeface="Arial" charset="0"/>
              </a:rPr>
              <a:t>розширюються,  тиск  </a:t>
            </a:r>
            <a:r>
              <a:rPr lang="uk-UA" sz="2600" cap="none" dirty="0" smtClean="0">
                <a:latin typeface="Arial" charset="0"/>
              </a:rPr>
              <a:t>в</a:t>
            </a:r>
            <a:r>
              <a:rPr lang="ru-RU" sz="2600" cap="none" dirty="0">
                <a:latin typeface="Arial" charset="0"/>
              </a:rPr>
              <a:t>венах </a:t>
            </a:r>
            <a:r>
              <a:rPr lang="ru-RU" sz="2600" cap="none" dirty="0" err="1">
                <a:latin typeface="Arial" charset="0"/>
              </a:rPr>
              <a:t>знижується</a:t>
            </a:r>
            <a:r>
              <a:rPr lang="ru-RU" sz="2600" cap="none" dirty="0">
                <a:latin typeface="Arial" charset="0"/>
              </a:rPr>
              <a:t>, </a:t>
            </a:r>
            <a:r>
              <a:rPr lang="ru-RU" sz="2600" cap="none" dirty="0" err="1">
                <a:latin typeface="Arial" charset="0"/>
              </a:rPr>
              <a:t>що</a:t>
            </a:r>
            <a:r>
              <a:rPr lang="ru-RU" sz="2600" cap="none" dirty="0">
                <a:latin typeface="Arial" charset="0"/>
              </a:rPr>
              <a:t> </a:t>
            </a:r>
            <a:r>
              <a:rPr lang="ru-RU" sz="2600" cap="none" dirty="0" err="1">
                <a:latin typeface="Arial" charset="0"/>
              </a:rPr>
              <a:t>полегшує</a:t>
            </a:r>
            <a:r>
              <a:rPr lang="ru-RU" sz="2600" cap="none" dirty="0">
                <a:latin typeface="Arial" charset="0"/>
              </a:rPr>
              <a:t> </a:t>
            </a:r>
            <a:r>
              <a:rPr lang="ru-RU" sz="2600" cap="none" dirty="0" err="1">
                <a:latin typeface="Arial" charset="0"/>
              </a:rPr>
              <a:t>рух</a:t>
            </a:r>
            <a:r>
              <a:rPr lang="ru-RU" sz="2600" cap="none" dirty="0">
                <a:latin typeface="Arial" charset="0"/>
              </a:rPr>
              <a:t> </a:t>
            </a:r>
            <a:r>
              <a:rPr lang="ru-RU" sz="2600" cap="none" dirty="0" err="1">
                <a:latin typeface="Arial" charset="0"/>
              </a:rPr>
              <a:t>крові</a:t>
            </a:r>
            <a:r>
              <a:rPr lang="ru-RU" sz="2600" cap="none" dirty="0">
                <a:latin typeface="Arial" charset="0"/>
              </a:rPr>
              <a:t> до </a:t>
            </a:r>
            <a:r>
              <a:rPr lang="ru-RU" sz="2600" cap="none" dirty="0" err="1">
                <a:latin typeface="Arial" charset="0"/>
              </a:rPr>
              <a:t>серця</a:t>
            </a:r>
            <a:r>
              <a:rPr lang="ru-RU" sz="2600" cap="none" dirty="0">
                <a:latin typeface="Arial" charset="0"/>
              </a:rPr>
              <a:t>.</a:t>
            </a:r>
          </a:p>
          <a:p>
            <a:pPr>
              <a:buNone/>
            </a:pPr>
            <a:r>
              <a:rPr lang="ru-RU" sz="2600" cap="none" dirty="0" smtClean="0">
                <a:latin typeface="Arial" charset="0"/>
              </a:rPr>
              <a:t>  </a:t>
            </a:r>
            <a:r>
              <a:rPr lang="ru-RU" sz="2600" cap="none" dirty="0" err="1" smtClean="0">
                <a:latin typeface="Arial" charset="0"/>
              </a:rPr>
              <a:t>Швидкість</a:t>
            </a:r>
            <a:r>
              <a:rPr lang="ru-RU" sz="2600" cap="none" dirty="0" smtClean="0">
                <a:latin typeface="Arial" charset="0"/>
              </a:rPr>
              <a:t> </a:t>
            </a:r>
            <a:r>
              <a:rPr lang="ru-RU" sz="2600" cap="none" dirty="0">
                <a:latin typeface="Arial" charset="0"/>
              </a:rPr>
              <a:t>току </a:t>
            </a:r>
            <a:r>
              <a:rPr lang="ru-RU" sz="2600" cap="none" dirty="0" err="1">
                <a:latin typeface="Arial" charset="0"/>
              </a:rPr>
              <a:t>крові</a:t>
            </a:r>
            <a:r>
              <a:rPr lang="ru-RU" sz="2600" cap="none" dirty="0">
                <a:latin typeface="Arial" charset="0"/>
              </a:rPr>
              <a:t> в </a:t>
            </a:r>
            <a:r>
              <a:rPr lang="ru-RU" sz="2600" cap="none" dirty="0" err="1">
                <a:latin typeface="Arial" charset="0"/>
              </a:rPr>
              <a:t>периферійних</a:t>
            </a:r>
            <a:r>
              <a:rPr lang="ru-RU" sz="2600" cap="none" dirty="0">
                <a:latin typeface="Arial" charset="0"/>
              </a:rPr>
              <a:t> венах </a:t>
            </a:r>
            <a:r>
              <a:rPr lang="ru-RU" sz="2600" cap="none" dirty="0" err="1">
                <a:latin typeface="Arial" charset="0"/>
              </a:rPr>
              <a:t>складає</a:t>
            </a:r>
            <a:r>
              <a:rPr lang="ru-RU" sz="2600" cap="none" dirty="0">
                <a:latin typeface="Arial" charset="0"/>
              </a:rPr>
              <a:t> 5-14 см/с, </a:t>
            </a:r>
            <a:r>
              <a:rPr lang="ru-RU" sz="2600" cap="none" dirty="0" err="1">
                <a:latin typeface="Arial" charset="0"/>
              </a:rPr>
              <a:t>порожнистих</a:t>
            </a:r>
            <a:r>
              <a:rPr lang="ru-RU" sz="2600" cap="none" dirty="0">
                <a:latin typeface="Arial" charset="0"/>
              </a:rPr>
              <a:t> венах – 20 см/с.</a:t>
            </a:r>
          </a:p>
          <a:p>
            <a:pPr>
              <a:buNone/>
            </a:pPr>
            <a:endParaRPr lang="uk-UA" sz="2600" cap="none" dirty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44" y="222250"/>
            <a:ext cx="3322637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48" y="2189922"/>
            <a:ext cx="4057444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5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algn="ctr"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r>
              <a:rPr lang="uk-UA" sz="3100" b="1" cap="none" dirty="0">
                <a:solidFill>
                  <a:srgbClr val="FF0000"/>
                </a:solidFill>
                <a:latin typeface="Arial" charset="0"/>
              </a:rPr>
              <a:t>Час кругообігу </a:t>
            </a:r>
            <a:r>
              <a:rPr lang="uk-UA" sz="3100" b="1" cap="none" dirty="0" smtClean="0">
                <a:solidFill>
                  <a:srgbClr val="FF0000"/>
                </a:solidFill>
                <a:latin typeface="Arial" charset="0"/>
              </a:rPr>
              <a:t>крові</a:t>
            </a:r>
            <a:endParaRPr lang="uk-UA" sz="3100" b="1" cap="none" dirty="0">
              <a:solidFill>
                <a:srgbClr val="FF0000"/>
              </a:solidFill>
              <a:latin typeface="Arial" charset="0"/>
            </a:endParaRPr>
          </a:p>
          <a:p>
            <a:pPr>
              <a:buNone/>
            </a:pPr>
            <a:r>
              <a:rPr lang="uk-UA" sz="2600" cap="none" dirty="0" smtClean="0">
                <a:latin typeface="Arial" charset="0"/>
              </a:rPr>
              <a:t>   </a:t>
            </a:r>
            <a:r>
              <a:rPr lang="uk-UA" sz="2600" b="1" i="1" cap="none" dirty="0" smtClean="0">
                <a:solidFill>
                  <a:srgbClr val="C00000"/>
                </a:solidFill>
                <a:latin typeface="Arial" charset="0"/>
              </a:rPr>
              <a:t>Час  </a:t>
            </a:r>
            <a:r>
              <a:rPr lang="uk-UA" sz="2600" b="1" i="1" cap="none" dirty="0">
                <a:solidFill>
                  <a:srgbClr val="C00000"/>
                </a:solidFill>
                <a:latin typeface="Arial" charset="0"/>
              </a:rPr>
              <a:t>кругообігу  крові  </a:t>
            </a:r>
            <a:r>
              <a:rPr lang="uk-UA" sz="2600" cap="none" dirty="0">
                <a:latin typeface="Arial" charset="0"/>
              </a:rPr>
              <a:t>–  необхідний  час  для  проходження  крові  по  двох  колах  кровообігу.  У  дорослої здорової  людини  при  70-80  скороченнях  за  хвилину,  повний  кругообіг  крові  відбувається  за  20-23  с.  Із цього часу 1/5 припадає на мале коло кровообігу, </a:t>
            </a:r>
            <a:r>
              <a:rPr lang="uk-UA" sz="2600" cap="none" dirty="0" smtClean="0">
                <a:latin typeface="Arial" charset="0"/>
              </a:rPr>
              <a:t>а </a:t>
            </a:r>
            <a:r>
              <a:rPr lang="uk-UA" sz="2600" cap="none" dirty="0">
                <a:latin typeface="Arial" charset="0"/>
              </a:rPr>
              <a:t>4/5 – </a:t>
            </a:r>
            <a:r>
              <a:rPr lang="uk-UA" sz="2600" cap="none" dirty="0">
                <a:latin typeface="Arial" charset="0"/>
              </a:rPr>
              <a:t>на велике.</a:t>
            </a:r>
          </a:p>
          <a:p>
            <a:pPr>
              <a:buNone/>
            </a:pPr>
            <a:r>
              <a:rPr lang="uk-UA" sz="2600" cap="none" dirty="0" smtClean="0">
                <a:latin typeface="Arial" charset="0"/>
              </a:rPr>
              <a:t>    Рух </a:t>
            </a:r>
            <a:r>
              <a:rPr lang="uk-UA" sz="2600" cap="none" dirty="0">
                <a:latin typeface="Arial" charset="0"/>
              </a:rPr>
              <a:t>крові в різних частинах системи кровообігу характеризується об’ємною та лінійною швидкістю кровотоку.</a:t>
            </a:r>
          </a:p>
          <a:p>
            <a:pPr>
              <a:buNone/>
            </a:pPr>
            <a:r>
              <a:rPr lang="uk-UA" sz="2600" b="1" i="1" cap="none" dirty="0" smtClean="0">
                <a:solidFill>
                  <a:srgbClr val="C00000"/>
                </a:solidFill>
                <a:latin typeface="Arial" charset="0"/>
              </a:rPr>
              <a:t>   Об’ємна </a:t>
            </a:r>
            <a:r>
              <a:rPr lang="uk-UA" sz="2600" b="1" i="1" cap="none" dirty="0">
                <a:solidFill>
                  <a:srgbClr val="C00000"/>
                </a:solidFill>
                <a:latin typeface="Arial" charset="0"/>
              </a:rPr>
              <a:t>швидкість кровотоку </a:t>
            </a:r>
            <a:r>
              <a:rPr lang="uk-UA" sz="2600" cap="none" dirty="0">
                <a:latin typeface="Arial" charset="0"/>
              </a:rPr>
              <a:t>однакова в поперечному розрізі будь-якої ділянки серцево-судинної </a:t>
            </a:r>
            <a:r>
              <a:rPr lang="uk-UA" sz="2600" cap="none" dirty="0" smtClean="0">
                <a:latin typeface="Arial" charset="0"/>
              </a:rPr>
              <a:t>системи</a:t>
            </a:r>
            <a:r>
              <a:rPr lang="uk-UA" sz="2600" cap="none" dirty="0">
                <a:latin typeface="Arial" charset="0"/>
              </a:rPr>
              <a:t>. Об’ємна швидкість дорівнює кількості крові, яка викидається серцем за одиницю часу, тобто </a:t>
            </a:r>
            <a:r>
              <a:rPr lang="uk-UA" sz="2600" cap="none" dirty="0" smtClean="0">
                <a:latin typeface="Arial" charset="0"/>
              </a:rPr>
              <a:t>хвилинному </a:t>
            </a:r>
            <a:r>
              <a:rPr lang="uk-UA" sz="2600" cap="none" dirty="0">
                <a:latin typeface="Arial" charset="0"/>
              </a:rPr>
              <a:t>об’ємові крові – 5 літрів. Така ж кількість крові потрапляє до серця порожнистими венами за 1 хв. Однакова об’ємна швидкість крові, що потрапляє або витікає з органів. На об’ємну швидкість кровотоку здійснюють вплив різниця тиску в артеріальній та венозній системах й опір судин. На величину опору судин впливає радіус судин, їх довжина та в’язкість крові.</a:t>
            </a:r>
          </a:p>
          <a:p>
            <a:pPr>
              <a:buNone/>
            </a:pPr>
            <a:r>
              <a:rPr lang="uk-UA" sz="2600" b="1" i="1" cap="none" dirty="0" smtClean="0">
                <a:solidFill>
                  <a:srgbClr val="C00000"/>
                </a:solidFill>
                <a:latin typeface="Arial" charset="0"/>
              </a:rPr>
              <a:t>   Лінійна </a:t>
            </a:r>
            <a:r>
              <a:rPr lang="uk-UA" sz="2600" b="1" i="1" cap="none" dirty="0">
                <a:solidFill>
                  <a:srgbClr val="C00000"/>
                </a:solidFill>
                <a:latin typeface="Arial" charset="0"/>
              </a:rPr>
              <a:t>швидкість кровотоку </a:t>
            </a:r>
            <a:r>
              <a:rPr lang="uk-UA" sz="2600" cap="none" dirty="0">
                <a:latin typeface="Arial" charset="0"/>
              </a:rPr>
              <a:t>– це шлях, пройдений за одиницю часу часточкою крові. Лінійна </a:t>
            </a:r>
            <a:r>
              <a:rPr lang="uk-UA" sz="2600" cap="none" dirty="0" smtClean="0">
                <a:latin typeface="Arial" charset="0"/>
              </a:rPr>
              <a:t>швидкість </a:t>
            </a:r>
            <a:r>
              <a:rPr lang="uk-UA" sz="2600" cap="none" dirty="0">
                <a:latin typeface="Arial" charset="0"/>
              </a:rPr>
              <a:t>кровотоку неоднакова в різних судинних регіонах. Лінійна швидкість руху крові у венах менша, ніж в артеріях. Лінійна швидкість кровотоку найбільша в артеріях, а найменша в </a:t>
            </a:r>
            <a:r>
              <a:rPr lang="uk-UA" sz="2600" cap="none" dirty="0" smtClean="0">
                <a:latin typeface="Arial" charset="0"/>
              </a:rPr>
              <a:t>капілярах. </a:t>
            </a:r>
            <a:endParaRPr lang="uk-UA" sz="2600" cap="none" dirty="0">
              <a:latin typeface="Arial" charset="0"/>
            </a:endParaRPr>
          </a:p>
          <a:p>
            <a:pPr>
              <a:buNone/>
            </a:pPr>
            <a:endParaRPr lang="uk-UA" sz="2600" cap="none" dirty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5212" y="371061"/>
            <a:ext cx="11252200" cy="606949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endParaRPr lang="uk-UA" sz="2600" cap="none" dirty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9" y="524841"/>
            <a:ext cx="5018087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0582" y="3572481"/>
            <a:ext cx="530087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Лінійна</a:t>
            </a:r>
            <a:r>
              <a:rPr lang="ru-RU" b="1" dirty="0"/>
              <a:t>, </a:t>
            </a:r>
            <a:r>
              <a:rPr lang="ru-RU" b="1" dirty="0" err="1"/>
              <a:t>об'ємна</a:t>
            </a:r>
            <a:r>
              <a:rPr lang="ru-RU" b="1" dirty="0"/>
              <a:t> </a:t>
            </a:r>
            <a:r>
              <a:rPr lang="ru-RU" b="1" dirty="0" err="1"/>
              <a:t>швидкість</a:t>
            </a:r>
            <a:r>
              <a:rPr lang="ru-RU" b="1" dirty="0"/>
              <a:t> кровотоку та </a:t>
            </a:r>
            <a:r>
              <a:rPr lang="ru-RU" b="1" dirty="0" err="1"/>
              <a:t>площа</a:t>
            </a:r>
            <a:r>
              <a:rPr lang="ru-RU" b="1" dirty="0"/>
              <a:t> поперечного </a:t>
            </a:r>
            <a:r>
              <a:rPr lang="ru-RU" b="1" dirty="0" err="1"/>
              <a:t>перетину</a:t>
            </a:r>
            <a:r>
              <a:rPr lang="ru-RU" b="1" dirty="0"/>
              <a:t>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відділахсерцево-судинної</a:t>
            </a:r>
            <a:r>
              <a:rPr lang="ru-RU" b="1" dirty="0"/>
              <a:t> </a:t>
            </a:r>
            <a:r>
              <a:rPr lang="ru-RU" b="1" dirty="0" err="1" smtClean="0"/>
              <a:t>системи</a:t>
            </a:r>
            <a:r>
              <a:rPr lang="ru-RU" b="1" dirty="0" smtClean="0"/>
              <a:t>.                       </a:t>
            </a:r>
            <a:r>
              <a:rPr lang="ru-RU" dirty="0" err="1" smtClean="0"/>
              <a:t>Суцільна</a:t>
            </a:r>
            <a:r>
              <a:rPr lang="ru-RU" dirty="0" smtClean="0"/>
              <a:t> </a:t>
            </a:r>
            <a:r>
              <a:rPr lang="ru-RU" dirty="0" err="1"/>
              <a:t>лінія</a:t>
            </a:r>
            <a:r>
              <a:rPr lang="ru-RU" dirty="0"/>
              <a:t> – </a:t>
            </a:r>
            <a:r>
              <a:rPr lang="ru-RU" dirty="0" err="1"/>
              <a:t>лінійна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. Пунктирна – </a:t>
            </a:r>
            <a:r>
              <a:rPr lang="ru-RU" dirty="0" err="1"/>
              <a:t>сумарна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поперечного </a:t>
            </a:r>
            <a:r>
              <a:rPr lang="ru-RU" dirty="0" err="1"/>
              <a:t>перерізу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судинно</a:t>
            </a:r>
            <a:r>
              <a:rPr lang="ru-RU" dirty="0"/>
              <a:t>- </a:t>
            </a:r>
            <a:r>
              <a:rPr lang="ru-RU" dirty="0" err="1"/>
              <a:t>го</a:t>
            </a:r>
            <a:r>
              <a:rPr lang="ru-RU" dirty="0"/>
              <a:t> русла. </a:t>
            </a:r>
            <a:r>
              <a:rPr lang="ru-RU" dirty="0" smtClean="0"/>
              <a:t>                     </a:t>
            </a:r>
            <a:r>
              <a:rPr lang="en-US" dirty="0" smtClean="0"/>
              <a:t>Q </a:t>
            </a:r>
            <a:r>
              <a:rPr lang="en-US" dirty="0"/>
              <a:t>– </a:t>
            </a:r>
            <a:r>
              <a:rPr lang="ru-RU" dirty="0" err="1"/>
              <a:t>хвилинний</a:t>
            </a:r>
            <a:r>
              <a:rPr lang="ru-RU" dirty="0"/>
              <a:t> </a:t>
            </a:r>
            <a:r>
              <a:rPr lang="ru-RU" dirty="0" err="1"/>
              <a:t>об’єм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2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buNone/>
            </a:pPr>
            <a:r>
              <a:rPr lang="uk-UA" sz="2400" cap="none" dirty="0" smtClean="0">
                <a:latin typeface="Arial" charset="0"/>
              </a:rPr>
              <a:t>  </a:t>
            </a:r>
            <a:r>
              <a:rPr lang="uk-UA" sz="2100" cap="none" dirty="0">
                <a:latin typeface="Arial" charset="0"/>
              </a:rPr>
              <a:t>Лінійна швидкість кровотоку має обернену залежність від сумарної площі поперечного перерізу судин.</a:t>
            </a:r>
          </a:p>
          <a:p>
            <a:pPr algn="just">
              <a:buNone/>
            </a:pPr>
            <a:r>
              <a:rPr lang="uk-UA" sz="2100" cap="none" dirty="0" smtClean="0">
                <a:latin typeface="Arial" charset="0"/>
              </a:rPr>
              <a:t>   У </a:t>
            </a:r>
            <a:r>
              <a:rPr lang="uk-UA" sz="2100" cap="none" dirty="0">
                <a:latin typeface="Arial" charset="0"/>
              </a:rPr>
              <a:t>стані спокою організму лінійна швидкість кровотоку в аорті складає 0,5 м/с.</a:t>
            </a:r>
          </a:p>
          <a:p>
            <a:pPr algn="just">
              <a:buNone/>
            </a:pPr>
            <a:r>
              <a:rPr lang="uk-UA" sz="2100" cap="none" dirty="0" smtClean="0">
                <a:latin typeface="Arial" charset="0"/>
              </a:rPr>
              <a:t>  По </a:t>
            </a:r>
            <a:r>
              <a:rPr lang="uk-UA" sz="2100" cap="none" dirty="0">
                <a:latin typeface="Arial" charset="0"/>
              </a:rPr>
              <a:t>мірі розгалуження судин їх сумарна площа поперечного перерізу зростає, тому плин крові в кожній гілочці уповільнюється. У капілярах (сумарна площа зростає </a:t>
            </a:r>
            <a:r>
              <a:rPr lang="uk-UA" sz="2100" cap="none" dirty="0" smtClean="0">
                <a:latin typeface="Arial" charset="0"/>
              </a:rPr>
              <a:t>                                         у 1000 </a:t>
            </a:r>
            <a:r>
              <a:rPr lang="uk-UA" sz="2100" cap="none" dirty="0">
                <a:latin typeface="Arial" charset="0"/>
              </a:rPr>
              <a:t>разів у порівнянні з площею </a:t>
            </a:r>
            <a:r>
              <a:rPr lang="uk-UA" sz="2100" cap="none" dirty="0" smtClean="0">
                <a:latin typeface="Arial" charset="0"/>
              </a:rPr>
              <a:t>поперечного </a:t>
            </a:r>
            <a:r>
              <a:rPr lang="uk-UA" sz="2100" cap="none" dirty="0">
                <a:latin typeface="Arial" charset="0"/>
              </a:rPr>
              <a:t>перерізу аорти) плин крові складає </a:t>
            </a:r>
            <a:r>
              <a:rPr lang="uk-UA" sz="2100" cap="none" dirty="0" smtClean="0">
                <a:latin typeface="Arial" charset="0"/>
              </a:rPr>
              <a:t>    0,5 </a:t>
            </a:r>
            <a:r>
              <a:rPr lang="uk-UA" sz="2100" cap="none" dirty="0">
                <a:latin typeface="Arial" charset="0"/>
              </a:rPr>
              <a:t>мм/с, що в 1000 разів менше, ніж в аорті. Уповільнення </a:t>
            </a:r>
            <a:r>
              <a:rPr lang="uk-UA" sz="2100" cap="none" dirty="0" smtClean="0">
                <a:latin typeface="Arial" charset="0"/>
              </a:rPr>
              <a:t>кровотоку </a:t>
            </a:r>
            <a:r>
              <a:rPr lang="uk-UA" sz="2100" cap="none" dirty="0">
                <a:latin typeface="Arial" charset="0"/>
              </a:rPr>
              <a:t>в капілярах полегшує обмін речовин між тканинами та кров’ю. У великих венах лінійна швидкість току крові збільшується, оскільки зменшується площа судинного розрізу. Але вона ніколи не досягає </a:t>
            </a:r>
            <a:r>
              <a:rPr lang="uk-UA" sz="2100" cap="none" dirty="0" smtClean="0">
                <a:latin typeface="Arial" charset="0"/>
              </a:rPr>
              <a:t>швидкості </a:t>
            </a:r>
            <a:r>
              <a:rPr lang="uk-UA" sz="2100" cap="none" dirty="0">
                <a:latin typeface="Arial" charset="0"/>
              </a:rPr>
              <a:t>току крові в аорті.</a:t>
            </a:r>
          </a:p>
          <a:p>
            <a:pPr algn="just">
              <a:buNone/>
            </a:pPr>
            <a:endParaRPr lang="uk-UA" sz="2600" cap="none" dirty="0">
              <a:latin typeface="Arial" charset="0"/>
            </a:endParaRPr>
          </a:p>
          <a:p>
            <a:pPr>
              <a:buNone/>
            </a:pPr>
            <a:endParaRPr lang="uk-UA" sz="2400" cap="non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715687" y="350838"/>
            <a:ext cx="11069637" cy="1123742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b="1" cap="none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РЕГУЛЯЦІЯ КРОВООБІГУ</a:t>
            </a:r>
            <a: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/>
            </a:r>
            <a:br>
              <a:rPr lang="ru-RU" b="1" cap="none" dirty="0">
                <a:solidFill>
                  <a:srgbClr val="4F81BD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</a:br>
            <a:endParaRPr lang="ru-RU" b="1" cap="none" dirty="0" smtClean="0">
              <a:solidFill>
                <a:srgbClr val="4F81BD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60375" y="1209675"/>
            <a:ext cx="11244263" cy="5350151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81000" indent="-381000" algn="just">
              <a:lnSpc>
                <a:spcPct val="110000"/>
              </a:lnSpc>
              <a:buNone/>
            </a:pPr>
            <a:r>
              <a:rPr lang="uk-UA" b="1" cap="none" dirty="0" smtClean="0">
                <a:latin typeface="Arial" charset="0"/>
              </a:rPr>
              <a:t>    </a:t>
            </a:r>
            <a:r>
              <a:rPr lang="uk-UA" b="1" cap="none" dirty="0">
                <a:solidFill>
                  <a:srgbClr val="FF0000"/>
                </a:solidFill>
                <a:latin typeface="Arial" charset="0"/>
              </a:rPr>
              <a:t>РЕГУЛЯЦІЯ СИСТЕМНОЇ </a:t>
            </a:r>
            <a:r>
              <a:rPr lang="uk-UA" b="1" cap="none" dirty="0" smtClean="0">
                <a:solidFill>
                  <a:srgbClr val="FF0000"/>
                </a:solidFill>
                <a:latin typeface="Arial" charset="0"/>
              </a:rPr>
              <a:t>ГЕМОДИНАМІКИ</a:t>
            </a:r>
          </a:p>
          <a:p>
            <a:pPr marL="381000" indent="-381000">
              <a:lnSpc>
                <a:spcPct val="110000"/>
              </a:lnSpc>
              <a:buNone/>
            </a:pPr>
            <a:r>
              <a:rPr lang="uk-UA" b="1" cap="none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uk-UA" b="1" cap="none" dirty="0" smtClean="0">
                <a:solidFill>
                  <a:srgbClr val="FF0000"/>
                </a:solidFill>
                <a:latin typeface="Arial" charset="0"/>
              </a:rPr>
              <a:t>   </a:t>
            </a:r>
            <a:r>
              <a:rPr lang="uk-UA" b="1" i="1" cap="none" dirty="0" smtClean="0">
                <a:solidFill>
                  <a:srgbClr val="C00000"/>
                </a:solidFill>
                <a:latin typeface="Arial" charset="0"/>
              </a:rPr>
              <a:t>Механізми </a:t>
            </a:r>
            <a:r>
              <a:rPr lang="uk-UA" b="1" i="1" cap="none" dirty="0">
                <a:solidFill>
                  <a:srgbClr val="C00000"/>
                </a:solidFill>
                <a:latin typeface="Arial" charset="0"/>
              </a:rPr>
              <a:t>короткочасної </a:t>
            </a:r>
            <a:r>
              <a:rPr lang="uk-UA" b="1" i="1" cap="none" dirty="0" smtClean="0">
                <a:solidFill>
                  <a:srgbClr val="C00000"/>
                </a:solidFill>
                <a:latin typeface="Arial" charset="0"/>
              </a:rPr>
              <a:t>дії :                                                                                                                </a:t>
            </a:r>
            <a:r>
              <a:rPr lang="uk-UA" cap="none" dirty="0" smtClean="0">
                <a:latin typeface="Arial" charset="0"/>
              </a:rPr>
              <a:t>- </a:t>
            </a:r>
            <a:r>
              <a:rPr lang="uk-UA" cap="none" dirty="0" err="1" smtClean="0">
                <a:latin typeface="Arial" charset="0"/>
              </a:rPr>
              <a:t>барорецептивні</a:t>
            </a:r>
            <a:r>
              <a:rPr lang="uk-UA" cap="none" dirty="0" smtClean="0">
                <a:latin typeface="Arial" charset="0"/>
              </a:rPr>
              <a:t> </a:t>
            </a:r>
            <a:r>
              <a:rPr lang="uk-UA" cap="none" dirty="0">
                <a:latin typeface="Arial" charset="0"/>
              </a:rPr>
              <a:t>рефлекси (</a:t>
            </a:r>
            <a:r>
              <a:rPr lang="uk-UA" cap="none" dirty="0" err="1">
                <a:latin typeface="Arial" charset="0"/>
              </a:rPr>
              <a:t>рефлекси</a:t>
            </a:r>
            <a:r>
              <a:rPr lang="uk-UA" cap="none" dirty="0">
                <a:latin typeface="Arial" charset="0"/>
              </a:rPr>
              <a:t> на </a:t>
            </a:r>
            <a:r>
              <a:rPr lang="uk-UA" cap="none" dirty="0" smtClean="0">
                <a:latin typeface="Arial" charset="0"/>
              </a:rPr>
              <a:t>розтягування </a:t>
            </a:r>
            <a:r>
              <a:rPr lang="uk-UA" cap="none" dirty="0">
                <a:latin typeface="Arial" charset="0"/>
              </a:rPr>
              <a:t>від рецепторів тиску</a:t>
            </a:r>
            <a:r>
              <a:rPr lang="uk-UA" cap="none" dirty="0" smtClean="0">
                <a:latin typeface="Arial" charset="0"/>
              </a:rPr>
              <a:t>);                                       - рефлекси </a:t>
            </a:r>
            <a:r>
              <a:rPr lang="uk-UA" cap="none" dirty="0">
                <a:latin typeface="Arial" charset="0"/>
              </a:rPr>
              <a:t>з рецепторів розтягування </a:t>
            </a:r>
            <a:r>
              <a:rPr lang="uk-UA" cap="none" dirty="0" smtClean="0">
                <a:latin typeface="Arial" charset="0"/>
              </a:rPr>
              <a:t>серця;                                                                                       - рефлекси </a:t>
            </a:r>
            <a:r>
              <a:rPr lang="uk-UA" cap="none" dirty="0">
                <a:latin typeface="Arial" charset="0"/>
              </a:rPr>
              <a:t>з артеріальних </a:t>
            </a:r>
            <a:r>
              <a:rPr lang="uk-UA" cap="none" dirty="0" smtClean="0">
                <a:latin typeface="Arial" charset="0"/>
              </a:rPr>
              <a:t>хеморецепторів;                                                                                           - реакція </a:t>
            </a:r>
            <a:r>
              <a:rPr lang="uk-UA" cap="none" dirty="0">
                <a:latin typeface="Arial" charset="0"/>
              </a:rPr>
              <a:t>на ішемію </a:t>
            </a:r>
            <a:r>
              <a:rPr lang="uk-UA" cap="none" dirty="0" smtClean="0">
                <a:latin typeface="Arial" charset="0"/>
              </a:rPr>
              <a:t>ЦНС;                                                                                                                           - вплив адреналіну та </a:t>
            </a:r>
            <a:r>
              <a:rPr lang="uk-UA" cap="none" dirty="0" err="1" smtClean="0">
                <a:latin typeface="Arial" charset="0"/>
              </a:rPr>
              <a:t>норадреналіну</a:t>
            </a:r>
            <a:r>
              <a:rPr lang="uk-UA" cap="none" dirty="0" smtClean="0">
                <a:latin typeface="Arial" charset="0"/>
              </a:rPr>
              <a:t>.                                                                                               </a:t>
            </a:r>
            <a:r>
              <a:rPr lang="uk-UA" b="1" i="1" cap="none" dirty="0" smtClean="0">
                <a:solidFill>
                  <a:srgbClr val="C00000"/>
                </a:solidFill>
                <a:latin typeface="Arial" charset="0"/>
              </a:rPr>
              <a:t>Механізми </a:t>
            </a:r>
            <a:r>
              <a:rPr lang="uk-UA" b="1" i="1" cap="none" dirty="0">
                <a:solidFill>
                  <a:srgbClr val="C00000"/>
                </a:solidFill>
                <a:latin typeface="Arial" charset="0"/>
              </a:rPr>
              <a:t>проміжної </a:t>
            </a:r>
            <a:r>
              <a:rPr lang="uk-UA" b="1" i="1" cap="none" dirty="0" smtClean="0">
                <a:solidFill>
                  <a:srgbClr val="C00000"/>
                </a:solidFill>
                <a:latin typeface="Arial" charset="0"/>
              </a:rPr>
              <a:t>дії:                                                                                                                             </a:t>
            </a:r>
            <a:r>
              <a:rPr lang="uk-UA" cap="none" dirty="0" smtClean="0">
                <a:latin typeface="Arial" charset="0"/>
              </a:rPr>
              <a:t>- зміна </a:t>
            </a:r>
            <a:r>
              <a:rPr lang="uk-UA" cap="none" dirty="0" err="1">
                <a:latin typeface="Arial" charset="0"/>
              </a:rPr>
              <a:t>транскапілярного</a:t>
            </a:r>
            <a:r>
              <a:rPr lang="uk-UA" cap="none" dirty="0">
                <a:latin typeface="Arial" charset="0"/>
              </a:rPr>
              <a:t> </a:t>
            </a:r>
            <a:r>
              <a:rPr lang="uk-UA" cap="none" dirty="0" smtClean="0">
                <a:latin typeface="Arial" charset="0"/>
              </a:rPr>
              <a:t>обміну;                                                                                                               - </a:t>
            </a:r>
            <a:r>
              <a:rPr lang="uk-UA" cap="none" dirty="0">
                <a:latin typeface="Arial" charset="0"/>
              </a:rPr>
              <a:t>релаксація напруги стінки </a:t>
            </a:r>
            <a:r>
              <a:rPr lang="uk-UA" cap="none" dirty="0" smtClean="0">
                <a:latin typeface="Arial" charset="0"/>
              </a:rPr>
              <a:t>судини;                                                                                                                 - </a:t>
            </a:r>
            <a:r>
              <a:rPr lang="uk-UA" cap="none" dirty="0" err="1" smtClean="0">
                <a:latin typeface="Arial" charset="0"/>
              </a:rPr>
              <a:t>ренін-ангіотензинова</a:t>
            </a:r>
            <a:r>
              <a:rPr lang="uk-UA" cap="none" dirty="0" smtClean="0">
                <a:latin typeface="Arial" charset="0"/>
              </a:rPr>
              <a:t> система.                                                                                                  </a:t>
            </a:r>
            <a:r>
              <a:rPr lang="uk-UA" b="1" i="1" cap="none" dirty="0" smtClean="0">
                <a:solidFill>
                  <a:srgbClr val="C00000"/>
                </a:solidFill>
                <a:latin typeface="Arial" charset="0"/>
              </a:rPr>
              <a:t>Механізми </a:t>
            </a:r>
            <a:r>
              <a:rPr lang="uk-UA" b="1" i="1" cap="none" dirty="0">
                <a:solidFill>
                  <a:srgbClr val="C00000"/>
                </a:solidFill>
                <a:latin typeface="Arial" charset="0"/>
              </a:rPr>
              <a:t>тривалої </a:t>
            </a:r>
            <a:r>
              <a:rPr lang="uk-UA" b="1" i="1" cap="none" dirty="0" smtClean="0">
                <a:solidFill>
                  <a:srgbClr val="C00000"/>
                </a:solidFill>
                <a:latin typeface="Arial" charset="0"/>
              </a:rPr>
              <a:t>дії:                                                                                                                                   </a:t>
            </a:r>
            <a:r>
              <a:rPr lang="uk-UA" cap="none" dirty="0" smtClean="0">
                <a:latin typeface="Arial" charset="0"/>
              </a:rPr>
              <a:t>- альдостерон;                                                                                                                                                 - вазопресин;                                                                                                                                             - ниркова </a:t>
            </a:r>
            <a:r>
              <a:rPr lang="uk-UA" cap="none" dirty="0">
                <a:latin typeface="Arial" charset="0"/>
              </a:rPr>
              <a:t>регуляція об'єму </a:t>
            </a:r>
            <a:r>
              <a:rPr lang="uk-UA" cap="none" dirty="0" smtClean="0">
                <a:latin typeface="Arial" charset="0"/>
              </a:rPr>
              <a:t>рідини.</a:t>
            </a:r>
            <a:endParaRPr lang="uk-UA" sz="2200" cap="none" dirty="0" smtClean="0">
              <a:latin typeface="Arial" charset="0"/>
            </a:endParaRPr>
          </a:p>
        </p:txBody>
      </p:sp>
      <p:sp>
        <p:nvSpPr>
          <p:cNvPr id="21507" name="AutoShape 5" descr="Картинки по запросу положення серця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>
              <a:buNone/>
            </a:pPr>
            <a:r>
              <a:rPr lang="uk-UA" sz="1400" cap="none" dirty="0" smtClean="0">
                <a:latin typeface="Arial" charset="0"/>
              </a:rPr>
              <a:t>   </a:t>
            </a:r>
            <a:r>
              <a:rPr lang="uk-UA" sz="2400" b="1" cap="none" dirty="0">
                <a:solidFill>
                  <a:srgbClr val="FF3300"/>
                </a:solidFill>
                <a:latin typeface="Arial" charset="0"/>
              </a:rPr>
              <a:t>РЕГУЛЯЦІЯ РЕГІОНАЛЬНОГО </a:t>
            </a:r>
            <a:r>
              <a:rPr lang="uk-UA" sz="2400" b="1" cap="none" dirty="0" smtClean="0">
                <a:solidFill>
                  <a:srgbClr val="FF3300"/>
                </a:solidFill>
                <a:latin typeface="Arial" charset="0"/>
              </a:rPr>
              <a:t>КРОВООБІГУ                                                    </a:t>
            </a:r>
          </a:p>
          <a:p>
            <a:pPr>
              <a:buNone/>
            </a:pPr>
            <a:r>
              <a:rPr lang="uk-UA" sz="2400" b="1" cap="none" dirty="0" smtClean="0">
                <a:solidFill>
                  <a:srgbClr val="7030A0"/>
                </a:solidFill>
                <a:latin typeface="Arial" charset="0"/>
              </a:rPr>
              <a:t>  Центральні механізми                                                                                          </a:t>
            </a:r>
          </a:p>
          <a:p>
            <a:pPr>
              <a:buNone/>
            </a:pPr>
            <a:r>
              <a:rPr lang="uk-UA" sz="2400" b="1" i="1" cap="none" dirty="0" smtClean="0">
                <a:solidFill>
                  <a:srgbClr val="FF3300"/>
                </a:solidFill>
                <a:latin typeface="Arial" charset="0"/>
              </a:rPr>
              <a:t>  </a:t>
            </a:r>
            <a:r>
              <a:rPr lang="uk-UA" sz="2400" b="1" i="1" cap="none" dirty="0" err="1" smtClean="0">
                <a:solidFill>
                  <a:srgbClr val="FF3300"/>
                </a:solidFill>
                <a:latin typeface="Arial" charset="0"/>
              </a:rPr>
              <a:t>Судиннорухові</a:t>
            </a:r>
            <a:r>
              <a:rPr lang="uk-UA" sz="2400" b="1" i="1" cap="none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uk-UA" sz="2400" b="1" i="1" cap="none" dirty="0">
                <a:solidFill>
                  <a:srgbClr val="FF3300"/>
                </a:solidFill>
                <a:latin typeface="Arial" charset="0"/>
              </a:rPr>
              <a:t>нерви вегетативної нервової </a:t>
            </a:r>
            <a:r>
              <a:rPr lang="uk-UA" sz="2400" b="1" i="1" cap="none" dirty="0" smtClean="0">
                <a:solidFill>
                  <a:srgbClr val="FF3300"/>
                </a:solidFill>
                <a:latin typeface="Arial" charset="0"/>
              </a:rPr>
              <a:t>системи:                                                  </a:t>
            </a:r>
            <a:r>
              <a:rPr lang="uk-UA" sz="2400" cap="none" dirty="0" smtClean="0">
                <a:latin typeface="Arial" charset="0"/>
              </a:rPr>
              <a:t>- </a:t>
            </a:r>
            <a:r>
              <a:rPr lang="uk-UA" sz="2400" cap="none" dirty="0">
                <a:latin typeface="Arial" charset="0"/>
              </a:rPr>
              <a:t>симпатичні адренергічні судинозвужувальні </a:t>
            </a:r>
            <a:r>
              <a:rPr lang="uk-UA" sz="2400" cap="none" dirty="0" smtClean="0">
                <a:latin typeface="Arial" charset="0"/>
              </a:rPr>
              <a:t>волокна;                                                                - парасимпатичні </a:t>
            </a:r>
            <a:r>
              <a:rPr lang="uk-UA" sz="2400" cap="none" dirty="0" err="1" smtClean="0">
                <a:latin typeface="Arial" charset="0"/>
              </a:rPr>
              <a:t>холінергічні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uk-UA" sz="2400" cap="none" dirty="0" err="1" smtClean="0">
                <a:latin typeface="Arial" charset="0"/>
              </a:rPr>
              <a:t>судинорозширюючі</a:t>
            </a:r>
            <a:r>
              <a:rPr lang="uk-UA" sz="2400" cap="none" dirty="0" smtClean="0">
                <a:latin typeface="Arial" charset="0"/>
              </a:rPr>
              <a:t> волокна.                              </a:t>
            </a:r>
            <a:r>
              <a:rPr lang="uk-UA" sz="2400" b="1" i="1" cap="none" dirty="0" smtClean="0">
                <a:solidFill>
                  <a:srgbClr val="FF3300"/>
                </a:solidFill>
                <a:latin typeface="Arial" charset="0"/>
              </a:rPr>
              <a:t>Хімічні </a:t>
            </a:r>
            <a:r>
              <a:rPr lang="uk-UA" sz="2400" b="1" i="1" cap="none" dirty="0">
                <a:solidFill>
                  <a:srgbClr val="FF3300"/>
                </a:solidFill>
                <a:latin typeface="Arial" charset="0"/>
              </a:rPr>
              <a:t>та гормональні </a:t>
            </a:r>
            <a:r>
              <a:rPr lang="uk-UA" sz="2400" b="1" i="1" cap="none" dirty="0" smtClean="0">
                <a:solidFill>
                  <a:srgbClr val="FF3300"/>
                </a:solidFill>
                <a:latin typeface="Arial" charset="0"/>
              </a:rPr>
              <a:t>фактори:                                                                                     </a:t>
            </a:r>
            <a:r>
              <a:rPr lang="uk-UA" sz="2400" cap="none" dirty="0" smtClean="0">
                <a:latin typeface="Arial" charset="0"/>
              </a:rPr>
              <a:t>- </a:t>
            </a:r>
            <a:r>
              <a:rPr lang="uk-UA" sz="2400" cap="none" dirty="0" err="1" smtClean="0">
                <a:latin typeface="Arial" charset="0"/>
              </a:rPr>
              <a:t>каллідін</a:t>
            </a:r>
            <a:r>
              <a:rPr lang="uk-UA" sz="2400" cap="none" dirty="0">
                <a:latin typeface="Arial" charset="0"/>
              </a:rPr>
              <a:t>, </a:t>
            </a:r>
            <a:r>
              <a:rPr lang="uk-UA" sz="2400" cap="none" dirty="0" err="1" smtClean="0">
                <a:latin typeface="Arial" charset="0"/>
              </a:rPr>
              <a:t>брадикінін</a:t>
            </a:r>
            <a:r>
              <a:rPr lang="uk-UA" sz="2400" cap="none" dirty="0" smtClean="0">
                <a:latin typeface="Arial" charset="0"/>
              </a:rPr>
              <a:t>;                                                                                                                  - </a:t>
            </a:r>
            <a:r>
              <a:rPr lang="uk-UA" sz="2400" cap="none" dirty="0">
                <a:latin typeface="Arial" charset="0"/>
              </a:rPr>
              <a:t>адреналін, </a:t>
            </a:r>
            <a:r>
              <a:rPr lang="uk-UA" sz="2400" cap="none" dirty="0" smtClean="0">
                <a:latin typeface="Arial" charset="0"/>
              </a:rPr>
              <a:t>норадреналін;                                                                                                         </a:t>
            </a:r>
            <a:r>
              <a:rPr lang="uk-UA" sz="2400" cap="none" dirty="0">
                <a:latin typeface="Arial" charset="0"/>
              </a:rPr>
              <a:t>- гістамін; </a:t>
            </a:r>
            <a:r>
              <a:rPr lang="uk-UA" sz="2400" cap="none" dirty="0" smtClean="0">
                <a:latin typeface="Arial" charset="0"/>
              </a:rPr>
              <a:t>                                                                                                                                - </a:t>
            </a:r>
            <a:r>
              <a:rPr lang="uk-UA" sz="2400" cap="none" dirty="0" err="1" smtClean="0">
                <a:latin typeface="Arial" charset="0"/>
              </a:rPr>
              <a:t>ангіотензин</a:t>
            </a:r>
            <a:r>
              <a:rPr lang="uk-UA" sz="2400" cap="none" dirty="0" smtClean="0">
                <a:latin typeface="Arial" charset="0"/>
              </a:rPr>
              <a:t> </a:t>
            </a:r>
            <a:r>
              <a:rPr lang="en-US" sz="2400" cap="none" dirty="0" smtClean="0">
                <a:latin typeface="Arial" charset="0"/>
              </a:rPr>
              <a:t>II</a:t>
            </a:r>
            <a:r>
              <a:rPr lang="uk-UA" sz="2400" cap="none" dirty="0" smtClean="0">
                <a:latin typeface="Arial" charset="0"/>
              </a:rPr>
              <a:t>;                                                                                                                       </a:t>
            </a:r>
            <a:r>
              <a:rPr lang="en-US" sz="2400" cap="none" dirty="0" smtClean="0">
                <a:latin typeface="Arial" charset="0"/>
              </a:rPr>
              <a:t>- </a:t>
            </a:r>
            <a:r>
              <a:rPr lang="uk-UA" sz="2400" cap="none" dirty="0" smtClean="0">
                <a:latin typeface="Arial" charset="0"/>
              </a:rPr>
              <a:t>вазопресин.                                                                                                                   </a:t>
            </a:r>
            <a:r>
              <a:rPr lang="uk-UA" sz="2400" b="1" cap="none" dirty="0" smtClean="0">
                <a:solidFill>
                  <a:srgbClr val="7030A0"/>
                </a:solidFill>
                <a:latin typeface="Arial" charset="0"/>
              </a:rPr>
              <a:t>Місцеві механізми                                                                                                                            </a:t>
            </a:r>
            <a:r>
              <a:rPr lang="uk-UA" sz="2400" cap="none" dirty="0" smtClean="0">
                <a:latin typeface="Arial" charset="0"/>
              </a:rPr>
              <a:t>- зміни </a:t>
            </a:r>
            <a:r>
              <a:rPr lang="uk-UA" sz="2400" cap="none" dirty="0">
                <a:latin typeface="Arial" charset="0"/>
              </a:rPr>
              <a:t>напруги кисню у </a:t>
            </a:r>
            <a:r>
              <a:rPr lang="uk-UA" sz="2400" cap="none" dirty="0" smtClean="0">
                <a:latin typeface="Arial" charset="0"/>
              </a:rPr>
              <a:t>крові;                                                                                                               - підвищення </a:t>
            </a:r>
            <a:r>
              <a:rPr lang="uk-UA" sz="2400" cap="none" dirty="0">
                <a:latin typeface="Arial" charset="0"/>
              </a:rPr>
              <a:t>напруги вуглекислого газу та концентрації іонів </a:t>
            </a:r>
            <a:r>
              <a:rPr lang="uk-UA" sz="2400" cap="none" dirty="0" smtClean="0">
                <a:latin typeface="Arial" charset="0"/>
              </a:rPr>
              <a:t>водню;                                             - збільшення </a:t>
            </a:r>
            <a:r>
              <a:rPr lang="uk-UA" sz="2400" cap="none" dirty="0">
                <a:latin typeface="Arial" charset="0"/>
              </a:rPr>
              <a:t>кількості молочної </a:t>
            </a:r>
            <a:r>
              <a:rPr lang="uk-UA" sz="2400" cap="none" dirty="0" smtClean="0">
                <a:latin typeface="Arial" charset="0"/>
              </a:rPr>
              <a:t>кислоти;                                                                                     - збільшення </a:t>
            </a:r>
            <a:r>
              <a:rPr lang="uk-UA" sz="2400" cap="none" dirty="0">
                <a:latin typeface="Arial" charset="0"/>
              </a:rPr>
              <a:t>АТФ, АДФ, АМФ, аденозину, </a:t>
            </a:r>
            <a:r>
              <a:rPr lang="uk-UA" sz="2400" cap="none" dirty="0" err="1" smtClean="0">
                <a:latin typeface="Arial" charset="0"/>
              </a:rPr>
              <a:t>пірувату</a:t>
            </a:r>
            <a:r>
              <a:rPr lang="uk-UA" sz="2400" cap="none" dirty="0" smtClean="0">
                <a:latin typeface="Arial" charset="0"/>
              </a:rPr>
              <a:t>;                                                                        - робота </a:t>
            </a:r>
            <a:r>
              <a:rPr lang="uk-UA" sz="2400" cap="none" dirty="0">
                <a:latin typeface="Arial" charset="0"/>
              </a:rPr>
              <a:t>гладких м'язів, судин, </a:t>
            </a:r>
            <a:r>
              <a:rPr lang="uk-UA" sz="2400" cap="none" dirty="0" err="1">
                <a:latin typeface="Arial" charset="0"/>
              </a:rPr>
              <a:t>міогенна</a:t>
            </a:r>
            <a:r>
              <a:rPr lang="uk-UA" sz="2400" cap="none" dirty="0">
                <a:latin typeface="Arial" charset="0"/>
              </a:rPr>
              <a:t> </a:t>
            </a:r>
            <a:r>
              <a:rPr lang="uk-UA" sz="2400" cap="none" dirty="0" err="1" smtClean="0">
                <a:latin typeface="Arial" charset="0"/>
              </a:rPr>
              <a:t>ауторегуляція</a:t>
            </a:r>
            <a:r>
              <a:rPr lang="uk-UA" sz="2400" cap="none" dirty="0" smtClean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2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269875"/>
            <a:ext cx="11252200" cy="6386513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None/>
            </a:pPr>
            <a:r>
              <a:rPr lang="uk-UA" sz="1400" cap="none" dirty="0" smtClean="0">
                <a:latin typeface="Arial" charset="0"/>
              </a:rPr>
              <a:t>   </a:t>
            </a:r>
            <a:endParaRPr lang="uk-UA" sz="2400" cap="none" dirty="0" smtClean="0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7" y="702364"/>
            <a:ext cx="5713232" cy="570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9826" y="894421"/>
            <a:ext cx="4784035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/>
              <a:t>Регуляція</a:t>
            </a:r>
            <a:r>
              <a:rPr lang="ru-RU" sz="2000" b="1" dirty="0"/>
              <a:t> </a:t>
            </a:r>
            <a:r>
              <a:rPr lang="ru-RU" sz="2000" b="1" dirty="0" err="1" smtClean="0"/>
              <a:t>кровообігу</a:t>
            </a:r>
            <a:r>
              <a:rPr lang="ru-RU" sz="2000" b="1" dirty="0" smtClean="0"/>
              <a:t>: </a:t>
            </a:r>
          </a:p>
          <a:p>
            <a:r>
              <a:rPr lang="ru-RU" sz="2000" dirty="0" smtClean="0"/>
              <a:t>а</a:t>
            </a:r>
            <a:r>
              <a:rPr lang="ru-RU" sz="2000" dirty="0"/>
              <a:t>, б - </a:t>
            </a:r>
            <a:r>
              <a:rPr lang="ru-RU" sz="2000" dirty="0" err="1"/>
              <a:t>імпульси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йдуть</a:t>
            </a:r>
            <a:r>
              <a:rPr lang="ru-RU" sz="2000" dirty="0"/>
              <a:t> в </a:t>
            </a:r>
            <a:r>
              <a:rPr lang="ru-RU" sz="2000" dirty="0" smtClean="0"/>
              <a:t>     </a:t>
            </a:r>
            <a:r>
              <a:rPr lang="ru-RU" sz="2000" dirty="0" err="1" smtClean="0"/>
              <a:t>центральну</a:t>
            </a:r>
            <a:r>
              <a:rPr lang="ru-RU" sz="2000" dirty="0" smtClean="0"/>
              <a:t> </a:t>
            </a:r>
            <a:r>
              <a:rPr lang="ru-RU" sz="2000" dirty="0" err="1"/>
              <a:t>нервову</a:t>
            </a:r>
            <a:r>
              <a:rPr lang="ru-RU" sz="2000" dirty="0"/>
              <a:t> систему </a:t>
            </a:r>
            <a:r>
              <a:rPr lang="ru-RU" sz="2000" dirty="0" smtClean="0"/>
              <a:t>                          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/>
              <a:t>екстерорецепторів</a:t>
            </a:r>
            <a:r>
              <a:rPr lang="ru-RU" sz="2000" dirty="0"/>
              <a:t>; </a:t>
            </a:r>
            <a:r>
              <a:rPr lang="ru-RU" sz="2000" dirty="0" smtClean="0"/>
              <a:t>                                              </a:t>
            </a:r>
            <a:r>
              <a:rPr lang="ru-RU" sz="2000" dirty="0" err="1" smtClean="0"/>
              <a:t>в,г</a:t>
            </a:r>
            <a:r>
              <a:rPr lang="ru-RU" sz="2000" dirty="0" smtClean="0"/>
              <a:t> </a:t>
            </a:r>
            <a:r>
              <a:rPr lang="ru-RU" sz="2000" dirty="0"/>
              <a:t>- </a:t>
            </a:r>
            <a:r>
              <a:rPr lang="ru-RU" sz="2000" dirty="0" err="1"/>
              <a:t>імпульси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йдуть</a:t>
            </a:r>
            <a:r>
              <a:rPr lang="ru-RU" sz="2000" dirty="0"/>
              <a:t> у </a:t>
            </a:r>
            <a:r>
              <a:rPr lang="ru-RU" sz="2000" dirty="0" err="1"/>
              <a:t>центральну</a:t>
            </a:r>
            <a:r>
              <a:rPr lang="ru-RU" sz="2000" dirty="0"/>
              <a:t> </a:t>
            </a:r>
            <a:r>
              <a:rPr lang="ru-RU" sz="2000" dirty="0" err="1"/>
              <a:t>нервову</a:t>
            </a:r>
            <a:r>
              <a:rPr lang="ru-RU" sz="2000" dirty="0"/>
              <a:t> систему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інтерорецепторів</a:t>
            </a:r>
            <a:r>
              <a:rPr lang="ru-RU" sz="2000" dirty="0"/>
              <a:t> </a:t>
            </a:r>
            <a:r>
              <a:rPr lang="ru-RU" sz="2000" dirty="0" err="1"/>
              <a:t>сонноїартерії</a:t>
            </a:r>
            <a:r>
              <a:rPr lang="ru-RU" sz="2000" dirty="0"/>
              <a:t> та </a:t>
            </a:r>
            <a:r>
              <a:rPr lang="ru-RU" sz="2000" dirty="0" err="1"/>
              <a:t>аорти</a:t>
            </a:r>
            <a:r>
              <a:rPr lang="ru-RU" sz="2000" dirty="0"/>
              <a:t>; </a:t>
            </a:r>
            <a:r>
              <a:rPr lang="ru-RU" sz="2000" dirty="0" smtClean="0"/>
              <a:t>                                           </a:t>
            </a:r>
            <a:r>
              <a:rPr lang="ru-RU" sz="2000" dirty="0" err="1" smtClean="0"/>
              <a:t>Кж</a:t>
            </a:r>
            <a:r>
              <a:rPr lang="ru-RU" sz="2000" dirty="0" smtClean="0"/>
              <a:t> </a:t>
            </a:r>
            <a:r>
              <a:rPr lang="ru-RU" sz="2000" dirty="0"/>
              <a:t>- </a:t>
            </a:r>
            <a:r>
              <a:rPr lang="ru-RU" sz="2000" dirty="0" err="1" smtClean="0"/>
              <a:t>шкіра</a:t>
            </a:r>
            <a:r>
              <a:rPr lang="ru-RU" sz="2000" dirty="0"/>
              <a:t>; </a:t>
            </a:r>
            <a:r>
              <a:rPr lang="ru-RU" sz="2000" dirty="0" err="1"/>
              <a:t>Ксин</a:t>
            </a:r>
            <a:r>
              <a:rPr lang="ru-RU" sz="2000" dirty="0"/>
              <a:t> - </a:t>
            </a:r>
            <a:r>
              <a:rPr lang="ru-RU" sz="2000" dirty="0" err="1"/>
              <a:t>каротидний</a:t>
            </a:r>
            <a:r>
              <a:rPr lang="ru-RU" sz="2000" dirty="0"/>
              <a:t> синус; </a:t>
            </a:r>
            <a:r>
              <a:rPr lang="ru-RU" sz="2000" dirty="0" err="1"/>
              <a:t>Щж</a:t>
            </a:r>
            <a:r>
              <a:rPr lang="ru-RU" sz="2000" dirty="0"/>
              <a:t> - щитовидна </a:t>
            </a:r>
            <a:r>
              <a:rPr lang="ru-RU" sz="2000" dirty="0" err="1"/>
              <a:t>залоза</a:t>
            </a:r>
            <a:r>
              <a:rPr lang="ru-RU" sz="2000" dirty="0" smtClean="0"/>
              <a:t>; </a:t>
            </a:r>
            <a:r>
              <a:rPr lang="ru-RU" sz="2000" dirty="0" err="1" smtClean="0"/>
              <a:t>Сц</a:t>
            </a:r>
            <a:r>
              <a:rPr lang="ru-RU" sz="2000" dirty="0" smtClean="0"/>
              <a:t> </a:t>
            </a:r>
            <a:r>
              <a:rPr lang="ru-RU" sz="2000" dirty="0"/>
              <a:t>- </a:t>
            </a:r>
            <a:r>
              <a:rPr lang="ru-RU" sz="2000" dirty="0" err="1"/>
              <a:t>серце</a:t>
            </a:r>
            <a:r>
              <a:rPr lang="ru-RU" sz="2000" dirty="0"/>
              <a:t>; </a:t>
            </a:r>
            <a:r>
              <a:rPr lang="ru-RU" sz="2000" dirty="0" err="1"/>
              <a:t>Нп</a:t>
            </a:r>
            <a:r>
              <a:rPr lang="ru-RU" sz="2000" dirty="0"/>
              <a:t> - </a:t>
            </a:r>
            <a:r>
              <a:rPr lang="ru-RU" sz="2000" dirty="0" err="1"/>
              <a:t>наднирник</a:t>
            </a:r>
            <a:r>
              <a:rPr lang="ru-RU" sz="2000" dirty="0"/>
              <a:t>; Кс - </a:t>
            </a:r>
            <a:r>
              <a:rPr lang="ru-RU" sz="2000" dirty="0" err="1"/>
              <a:t>кровоносні</a:t>
            </a:r>
            <a:r>
              <a:rPr lang="ru-RU" sz="2000" dirty="0"/>
              <a:t> </a:t>
            </a:r>
            <a:r>
              <a:rPr lang="ru-RU" sz="2000" dirty="0" err="1"/>
              <a:t>судини</a:t>
            </a:r>
            <a:r>
              <a:rPr lang="ru-RU" sz="2000" dirty="0"/>
              <a:t>; К - кора </a:t>
            </a:r>
            <a:r>
              <a:rPr lang="ru-RU" sz="2000" dirty="0" err="1"/>
              <a:t>мозку</a:t>
            </a:r>
            <a:r>
              <a:rPr lang="ru-RU" sz="2000" dirty="0" smtClean="0"/>
              <a:t>;                                      </a:t>
            </a:r>
            <a:r>
              <a:rPr lang="ru-RU" sz="2000" dirty="0" err="1" smtClean="0"/>
              <a:t>Гт</a:t>
            </a:r>
            <a:r>
              <a:rPr lang="ru-RU" sz="2000" dirty="0" smtClean="0"/>
              <a:t> </a:t>
            </a:r>
            <a:r>
              <a:rPr lang="ru-RU" sz="2000" dirty="0"/>
              <a:t>- </a:t>
            </a:r>
            <a:r>
              <a:rPr lang="ru-RU" sz="2000" dirty="0" err="1"/>
              <a:t>гіпоталамус</a:t>
            </a:r>
            <a:r>
              <a:rPr lang="ru-RU" sz="2000" dirty="0"/>
              <a:t>; </a:t>
            </a:r>
            <a:r>
              <a:rPr lang="ru-RU" sz="2000" dirty="0" err="1"/>
              <a:t>Гф</a:t>
            </a:r>
            <a:r>
              <a:rPr lang="ru-RU" sz="2000" dirty="0"/>
              <a:t> - </a:t>
            </a:r>
            <a:r>
              <a:rPr lang="ru-RU" sz="2000" dirty="0" err="1"/>
              <a:t>гіпофіз</a:t>
            </a:r>
            <a:r>
              <a:rPr lang="ru-RU" sz="2000" dirty="0"/>
              <a:t>; </a:t>
            </a:r>
            <a:r>
              <a:rPr lang="ru-RU" sz="2000" dirty="0" smtClean="0"/>
              <a:t>                            Пм </a:t>
            </a:r>
            <a:r>
              <a:rPr lang="ru-RU" sz="2000" dirty="0"/>
              <a:t>- </a:t>
            </a:r>
            <a:r>
              <a:rPr lang="ru-RU" sz="2000" dirty="0" err="1"/>
              <a:t>довгастий</a:t>
            </a:r>
            <a:r>
              <a:rPr lang="ru-RU" sz="2000" dirty="0"/>
              <a:t> </a:t>
            </a:r>
            <a:r>
              <a:rPr lang="ru-RU" sz="2000" dirty="0" err="1"/>
              <a:t>мозок</a:t>
            </a:r>
            <a:r>
              <a:rPr lang="ru-RU" sz="2000" dirty="0"/>
              <a:t>; СДЦ - </a:t>
            </a:r>
            <a:r>
              <a:rPr lang="ru-RU" sz="2000" dirty="0" err="1" smtClean="0"/>
              <a:t>судинно-руховий</a:t>
            </a:r>
            <a:r>
              <a:rPr lang="ru-RU" sz="2000" dirty="0" smtClean="0"/>
              <a:t> центр</a:t>
            </a:r>
            <a:r>
              <a:rPr lang="ru-RU" sz="2000" dirty="0"/>
              <a:t>; ЦДС - центр </a:t>
            </a:r>
            <a:r>
              <a:rPr lang="ru-RU" sz="2000" dirty="0" err="1"/>
              <a:t>серцевої</a:t>
            </a:r>
            <a:r>
              <a:rPr lang="ru-RU" sz="2000" dirty="0"/>
              <a:t> </a:t>
            </a:r>
            <a:r>
              <a:rPr lang="ru-RU" sz="2000" dirty="0" err="1"/>
              <a:t>діяльності</a:t>
            </a:r>
            <a:r>
              <a:rPr lang="ru-RU" sz="2000" dirty="0"/>
              <a:t>; Гол - </a:t>
            </a:r>
            <a:r>
              <a:rPr lang="ru-RU" sz="2000" dirty="0" err="1"/>
              <a:t>симпатичний</a:t>
            </a:r>
            <a:r>
              <a:rPr lang="ru-RU" sz="2000" dirty="0"/>
              <a:t> </a:t>
            </a:r>
            <a:r>
              <a:rPr lang="ru-RU" sz="2000" dirty="0" err="1"/>
              <a:t>ганглій</a:t>
            </a:r>
            <a:r>
              <a:rPr lang="ru-RU" sz="2000" dirty="0" smtClean="0"/>
              <a:t>; См </a:t>
            </a:r>
            <a:r>
              <a:rPr lang="ru-RU" sz="2000" dirty="0"/>
              <a:t>- </a:t>
            </a:r>
            <a:r>
              <a:rPr lang="ru-RU" sz="2000" dirty="0" err="1"/>
              <a:t>спинний</a:t>
            </a:r>
            <a:r>
              <a:rPr lang="ru-RU" sz="2000" dirty="0"/>
              <a:t> </a:t>
            </a:r>
            <a:r>
              <a:rPr lang="ru-RU" sz="2000" dirty="0" err="1"/>
              <a:t>мозок</a:t>
            </a:r>
            <a:r>
              <a:rPr lang="ru-RU" sz="2000" dirty="0"/>
              <a:t>;  </a:t>
            </a:r>
            <a:r>
              <a:rPr lang="ru-RU" sz="2000" dirty="0" smtClean="0"/>
              <a:t>                                           Т</a:t>
            </a:r>
            <a:r>
              <a:rPr lang="en-US" sz="2000" dirty="0"/>
              <a:t>h - </a:t>
            </a:r>
            <a:r>
              <a:rPr lang="ru-RU" sz="2000" dirty="0" err="1"/>
              <a:t>грудний</a:t>
            </a:r>
            <a:r>
              <a:rPr lang="ru-RU" sz="2000" dirty="0"/>
              <a:t> </a:t>
            </a:r>
            <a:r>
              <a:rPr lang="ru-RU" sz="2000" dirty="0" err="1" smtClean="0"/>
              <a:t>відділ</a:t>
            </a:r>
            <a:r>
              <a:rPr lang="ru-RU" sz="2000" dirty="0" smtClean="0"/>
              <a:t>.</a:t>
            </a:r>
            <a:endParaRPr lang="" sz="2000" dirty="0"/>
          </a:p>
        </p:txBody>
      </p:sp>
    </p:spTree>
    <p:extLst>
      <p:ext uri="{BB962C8B-B14F-4D97-AF65-F5344CB8AC3E}">
        <p14:creationId xmlns:p14="http://schemas.microsoft.com/office/powerpoint/2010/main" val="33950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523075"/>
            <a:ext cx="10364451" cy="2862110"/>
          </a:xfrm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sz="6000" cap="none" smtClean="0">
                <a:solidFill>
                  <a:srgbClr val="B22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ДЯКУЮ ЗА УВАГУ</a:t>
            </a:r>
            <a:endParaRPr lang="ru-RU" sz="6000" cap="none" smtClean="0">
              <a:solidFill>
                <a:srgbClr val="B22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01" y="641177"/>
            <a:ext cx="5468937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89" y="1025490"/>
            <a:ext cx="4560887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526652"/>
            <a:ext cx="47498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5056" y="5922581"/>
            <a:ext cx="3405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Серцеве коло</a:t>
            </a:r>
            <a:endParaRPr lang="" b="1"/>
          </a:p>
        </p:txBody>
      </p:sp>
    </p:spTree>
    <p:extLst>
      <p:ext uri="{BB962C8B-B14F-4D97-AF65-F5344CB8AC3E}">
        <p14:creationId xmlns:p14="http://schemas.microsoft.com/office/powerpoint/2010/main" val="388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536161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</a:t>
            </a:r>
            <a:r>
              <a:rPr lang="uk-UA" b="1" cap="none" dirty="0">
                <a:solidFill>
                  <a:srgbClr val="FF0000"/>
                </a:solidFill>
                <a:latin typeface="Arial" charset="0"/>
              </a:rPr>
              <a:t>Серцеве (вінцеве) коло</a:t>
            </a:r>
            <a:r>
              <a:rPr lang="uk-UA" cap="none" dirty="0">
                <a:latin typeface="Arial" charset="0"/>
              </a:rPr>
              <a:t> забезпечує </a:t>
            </a:r>
            <a:r>
              <a:rPr lang="uk-UA" cap="none" dirty="0" smtClean="0">
                <a:latin typeface="Arial" charset="0"/>
              </a:rPr>
              <a:t>живлення </a:t>
            </a:r>
            <a:r>
              <a:rPr lang="uk-UA" cap="none" dirty="0">
                <a:latin typeface="Arial" charset="0"/>
              </a:rPr>
              <a:t>міокарда. Він починається від цибулини аорти, включає серцеві (вінцеві) артерії, дрібні артеріоли, капіляри. Вся венозна кров </a:t>
            </a:r>
            <a:r>
              <a:rPr lang="uk-UA" cap="none" dirty="0" smtClean="0">
                <a:latin typeface="Arial" charset="0"/>
              </a:rPr>
              <a:t>                  від </a:t>
            </a:r>
            <a:r>
              <a:rPr lang="uk-UA" cap="none" dirty="0">
                <a:latin typeface="Arial" charset="0"/>
              </a:rPr>
              <a:t>серця збирається у </a:t>
            </a:r>
            <a:r>
              <a:rPr lang="uk-UA" cap="none" dirty="0" smtClean="0">
                <a:latin typeface="Arial" charset="0"/>
              </a:rPr>
              <a:t>венозний (вінцевий) синус</a:t>
            </a:r>
            <a:r>
              <a:rPr lang="uk-UA" cap="none" dirty="0">
                <a:latin typeface="Arial" charset="0"/>
              </a:rPr>
              <a:t>, що впадає у праве передсердя</a:t>
            </a:r>
            <a:r>
              <a:rPr lang="uk-UA" cap="none" dirty="0" smtClean="0">
                <a:latin typeface="Arial" charset="0"/>
              </a:rPr>
              <a:t>.</a:t>
            </a:r>
            <a:endParaRPr lang="en-US" cap="none" dirty="0" smtClean="0">
              <a:latin typeface="Arial" charset="0"/>
            </a:endParaRPr>
          </a:p>
          <a:p>
            <a:pPr>
              <a:buNone/>
            </a:pPr>
            <a:r>
              <a:rPr lang="en-US" cap="none" dirty="0" smtClean="0">
                <a:latin typeface="Arial" charset="0"/>
              </a:rPr>
              <a:t>  </a:t>
            </a:r>
            <a:r>
              <a:rPr lang="ru-RU" b="1" cap="none" dirty="0" err="1" smtClean="0">
                <a:solidFill>
                  <a:srgbClr val="FF0000"/>
                </a:solidFill>
                <a:latin typeface="Arial" charset="0"/>
              </a:rPr>
              <a:t>Серце</a:t>
            </a:r>
            <a:r>
              <a:rPr lang="ru-RU" b="1" cap="non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cap="none" dirty="0">
                <a:latin typeface="Arial" charset="0"/>
              </a:rPr>
              <a:t>– центральна ланка </a:t>
            </a:r>
            <a:r>
              <a:rPr lang="ru-RU" cap="none" dirty="0" err="1">
                <a:latin typeface="Arial" charset="0"/>
              </a:rPr>
              <a:t>серцево-судинної</a:t>
            </a:r>
            <a:r>
              <a:rPr lang="ru-RU" cap="none" dirty="0">
                <a:latin typeface="Arial" charset="0"/>
              </a:rPr>
              <a:t> </a:t>
            </a:r>
            <a:r>
              <a:rPr lang="ru-RU" cap="none" dirty="0" err="1">
                <a:latin typeface="Arial" charset="0"/>
              </a:rPr>
              <a:t>системи</a:t>
            </a:r>
            <a:r>
              <a:rPr lang="ru-RU" cap="none" dirty="0">
                <a:latin typeface="Arial" charset="0"/>
              </a:rPr>
              <a:t>. Головна </a:t>
            </a:r>
            <a:r>
              <a:rPr lang="ru-RU" cap="none" dirty="0" err="1">
                <a:latin typeface="Arial" charset="0"/>
              </a:rPr>
              <a:t>функція</a:t>
            </a:r>
            <a:r>
              <a:rPr lang="ru-RU" cap="none" dirty="0">
                <a:latin typeface="Arial" charset="0"/>
              </a:rPr>
              <a:t> – </a:t>
            </a:r>
            <a:r>
              <a:rPr lang="ru-RU" b="1" i="1" cap="none" dirty="0" err="1">
                <a:solidFill>
                  <a:srgbClr val="C00000"/>
                </a:solidFill>
                <a:latin typeface="Arial" charset="0"/>
              </a:rPr>
              <a:t>нагнітальна</a:t>
            </a:r>
            <a:r>
              <a:rPr lang="ru-RU" cap="none" dirty="0">
                <a:latin typeface="Arial" charset="0"/>
              </a:rPr>
              <a:t> – </a:t>
            </a:r>
            <a:r>
              <a:rPr lang="ru-RU" cap="none" dirty="0" err="1">
                <a:latin typeface="Arial" charset="0"/>
              </a:rPr>
              <a:t>перекачування</a:t>
            </a:r>
            <a:r>
              <a:rPr lang="ru-RU" cap="none" dirty="0">
                <a:latin typeface="Arial" charset="0"/>
              </a:rPr>
              <a:t> </a:t>
            </a:r>
            <a:r>
              <a:rPr lang="ru-RU" cap="none" dirty="0" err="1">
                <a:latin typeface="Arial" charset="0"/>
              </a:rPr>
              <a:t>крові</a:t>
            </a:r>
            <a:r>
              <a:rPr lang="ru-RU" cap="none" dirty="0">
                <a:latin typeface="Arial" charset="0"/>
              </a:rPr>
              <a:t> з </a:t>
            </a:r>
            <a:r>
              <a:rPr lang="ru-RU" cap="none" dirty="0" err="1">
                <a:latin typeface="Arial" charset="0"/>
              </a:rPr>
              <a:t>венозної</a:t>
            </a:r>
            <a:r>
              <a:rPr lang="ru-RU" cap="none" dirty="0">
                <a:latin typeface="Arial" charset="0"/>
              </a:rPr>
              <a:t> </a:t>
            </a:r>
            <a:r>
              <a:rPr lang="ru-RU" cap="none" dirty="0" err="1">
                <a:latin typeface="Arial" charset="0"/>
              </a:rPr>
              <a:t>системи</a:t>
            </a:r>
            <a:r>
              <a:rPr lang="ru-RU" cap="none" dirty="0">
                <a:latin typeface="Arial" charset="0"/>
              </a:rPr>
              <a:t> до </a:t>
            </a:r>
            <a:r>
              <a:rPr lang="ru-RU" cap="none" dirty="0" err="1">
                <a:latin typeface="Arial" charset="0"/>
              </a:rPr>
              <a:t>артеріальної</a:t>
            </a:r>
            <a:r>
              <a:rPr lang="ru-RU" cap="none" dirty="0">
                <a:latin typeface="Arial" charset="0"/>
              </a:rPr>
              <a:t>.</a:t>
            </a:r>
          </a:p>
          <a:p>
            <a:pPr algn="ctr">
              <a:buNone/>
            </a:pPr>
            <a:r>
              <a:rPr lang="uk-UA" cap="none" dirty="0">
                <a:latin typeface="Arial" charset="0"/>
              </a:rPr>
              <a:t>  </a:t>
            </a:r>
            <a:r>
              <a:rPr lang="uk-UA" b="1" cap="none" dirty="0" smtClean="0">
                <a:solidFill>
                  <a:srgbClr val="FF0000"/>
                </a:solidFill>
                <a:latin typeface="Arial" charset="0"/>
              </a:rPr>
              <a:t>Функції серця</a:t>
            </a:r>
          </a:p>
          <a:p>
            <a:pPr>
              <a:buNone/>
            </a:pPr>
            <a:r>
              <a:rPr lang="uk-UA" cap="none" dirty="0" smtClean="0">
                <a:latin typeface="Arial" charset="0"/>
              </a:rPr>
              <a:t> 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1. Генерація </a:t>
            </a:r>
            <a:r>
              <a:rPr lang="uk-UA" sz="1950" b="1" i="1" cap="none" dirty="0">
                <a:solidFill>
                  <a:srgbClr val="C00000"/>
                </a:solidFill>
                <a:latin typeface="Arial" charset="0"/>
              </a:rPr>
              <a:t>кров'яного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тиску. </a:t>
            </a:r>
            <a:r>
              <a:rPr lang="uk-UA" sz="1950" cap="none" dirty="0" smtClean="0">
                <a:latin typeface="Arial" charset="0"/>
              </a:rPr>
              <a:t>Скорочення </a:t>
            </a:r>
            <a:r>
              <a:rPr lang="uk-UA" sz="1950" cap="none" dirty="0">
                <a:latin typeface="Arial" charset="0"/>
              </a:rPr>
              <a:t>серця роблять кров'яний тиск, який забезпечує рух крові кровоносними судинами</a:t>
            </a:r>
            <a:r>
              <a:rPr lang="uk-UA" sz="1950" cap="none" dirty="0" smtClean="0">
                <a:latin typeface="Arial" charset="0"/>
              </a:rPr>
              <a:t>.                                                                                                            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2. Напрямок </a:t>
            </a:r>
            <a:r>
              <a:rPr lang="uk-UA" sz="1950" b="1" i="1" cap="none" dirty="0">
                <a:solidFill>
                  <a:srgbClr val="C00000"/>
                </a:solidFill>
                <a:latin typeface="Arial" charset="0"/>
              </a:rPr>
              <a:t>руху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крові. </a:t>
            </a:r>
            <a:r>
              <a:rPr lang="uk-UA" sz="1950" cap="none" dirty="0" smtClean="0">
                <a:latin typeface="Arial" charset="0"/>
              </a:rPr>
              <a:t>Серце </a:t>
            </a:r>
            <a:r>
              <a:rPr lang="uk-UA" sz="1950" cap="none" dirty="0">
                <a:latin typeface="Arial" charset="0"/>
              </a:rPr>
              <a:t>відокремлює малий і великий круг кровообігу та забезпечує </a:t>
            </a:r>
            <a:r>
              <a:rPr lang="uk-UA" sz="1950" cap="none" dirty="0" err="1">
                <a:latin typeface="Arial" charset="0"/>
              </a:rPr>
              <a:t>оксигенацію</a:t>
            </a:r>
            <a:r>
              <a:rPr lang="uk-UA" sz="1950" cap="none" dirty="0">
                <a:latin typeface="Arial" charset="0"/>
              </a:rPr>
              <a:t> крові, що тече до тканин</a:t>
            </a:r>
            <a:r>
              <a:rPr lang="uk-UA" sz="1950" cap="none" dirty="0" smtClean="0">
                <a:latin typeface="Arial" charset="0"/>
              </a:rPr>
              <a:t>.                                                                                                             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3. Забезпечення </a:t>
            </a:r>
            <a:r>
              <a:rPr lang="uk-UA" sz="1950" b="1" i="1" cap="none" dirty="0">
                <a:solidFill>
                  <a:srgbClr val="C00000"/>
                </a:solidFill>
                <a:latin typeface="Arial" charset="0"/>
              </a:rPr>
              <a:t>одностороннього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кровотоку. </a:t>
            </a:r>
            <a:r>
              <a:rPr lang="uk-UA" sz="1950" cap="none" dirty="0" smtClean="0">
                <a:latin typeface="Arial" charset="0"/>
              </a:rPr>
              <a:t>Клапани </a:t>
            </a:r>
            <a:r>
              <a:rPr lang="uk-UA" sz="1950" cap="none" dirty="0">
                <a:latin typeface="Arial" charset="0"/>
              </a:rPr>
              <a:t>серця забезпечують односторонній струм крові через серце та кровоносні судини</a:t>
            </a:r>
            <a:r>
              <a:rPr lang="uk-UA" sz="1950" cap="none" dirty="0" smtClean="0">
                <a:latin typeface="Arial" charset="0"/>
              </a:rPr>
              <a:t>.                                                                    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4. Регулювання кровопостачання. </a:t>
            </a:r>
            <a:r>
              <a:rPr lang="uk-UA" sz="1950" cap="none" dirty="0" smtClean="0">
                <a:latin typeface="Arial" charset="0"/>
              </a:rPr>
              <a:t>Зміни </a:t>
            </a:r>
            <a:r>
              <a:rPr lang="uk-UA" sz="1950" cap="none" dirty="0">
                <a:latin typeface="Arial" charset="0"/>
              </a:rPr>
              <a:t>сили скорочень серця регулюють кровопостачання тканин залежно від зміни їх метаболічних потреб (під час відпочинку, фізичної активності, зміни тіла </a:t>
            </a:r>
            <a:r>
              <a:rPr lang="uk-UA" sz="1950" cap="none" dirty="0" err="1">
                <a:latin typeface="Arial" charset="0"/>
              </a:rPr>
              <a:t>тіла</a:t>
            </a:r>
            <a:r>
              <a:rPr lang="uk-UA" sz="1950" cap="none" dirty="0" smtClean="0">
                <a:latin typeface="Arial" charset="0"/>
              </a:rPr>
              <a:t>).                                                                                                        </a:t>
            </a:r>
            <a:r>
              <a:rPr lang="uk-UA" sz="1950" b="1" i="1" cap="none" dirty="0" smtClean="0">
                <a:solidFill>
                  <a:srgbClr val="C00000"/>
                </a:solidFill>
                <a:latin typeface="Arial" charset="0"/>
              </a:rPr>
              <a:t>5. Ендокринна функція. </a:t>
            </a:r>
            <a:r>
              <a:rPr lang="uk-UA" sz="1950" cap="none" dirty="0" err="1" smtClean="0">
                <a:latin typeface="Arial" charset="0"/>
              </a:rPr>
              <a:t>Міоцити</a:t>
            </a:r>
            <a:r>
              <a:rPr lang="uk-UA" sz="1950" cap="none" dirty="0" smtClean="0">
                <a:latin typeface="Arial" charset="0"/>
              </a:rPr>
              <a:t> </a:t>
            </a:r>
            <a:r>
              <a:rPr lang="uk-UA" sz="1950" cap="none" dirty="0">
                <a:latin typeface="Arial" charset="0"/>
              </a:rPr>
              <a:t>передсердь </a:t>
            </a:r>
            <a:r>
              <a:rPr lang="uk-UA" sz="1950" cap="none" dirty="0" err="1">
                <a:latin typeface="Arial" charset="0"/>
              </a:rPr>
              <a:t>секретують</a:t>
            </a:r>
            <a:r>
              <a:rPr lang="uk-UA" sz="1950" cap="none" dirty="0">
                <a:latin typeface="Arial" charset="0"/>
              </a:rPr>
              <a:t> </a:t>
            </a:r>
            <a:r>
              <a:rPr lang="uk-UA" sz="1950" cap="none" dirty="0" err="1">
                <a:latin typeface="Arial" charset="0"/>
              </a:rPr>
              <a:t>натрійуретичний</a:t>
            </a:r>
            <a:r>
              <a:rPr lang="uk-UA" sz="1950" cap="none" dirty="0">
                <a:latin typeface="Arial" charset="0"/>
              </a:rPr>
              <a:t> гормон, який регулює артеріальний тиск, екскрецію натрію та хлору нирками, секрецію реніну.</a:t>
            </a:r>
            <a:endParaRPr lang="uk-UA" sz="1950" cap="non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  Серце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(</a:t>
            </a:r>
            <a:r>
              <a:rPr lang="en-US" sz="2100" i="1" cap="none" dirty="0" err="1">
                <a:latin typeface="Arial" charset="0"/>
              </a:rPr>
              <a:t>cardia</a:t>
            </a:r>
            <a:r>
              <a:rPr lang="en-US" sz="2100" i="1" cap="none" dirty="0">
                <a:latin typeface="Arial" charset="0"/>
              </a:rPr>
              <a:t>, </a:t>
            </a:r>
            <a:r>
              <a:rPr lang="en-US" sz="2100" i="1" cap="none" dirty="0" err="1">
                <a:latin typeface="Arial" charset="0"/>
              </a:rPr>
              <a:t>cor</a:t>
            </a:r>
            <a:r>
              <a:rPr lang="en-US" sz="2100" cap="none" dirty="0">
                <a:latin typeface="Arial" charset="0"/>
              </a:rPr>
              <a:t>) </a:t>
            </a:r>
            <a:r>
              <a:rPr lang="en-US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порожнистий, фіброзно-м'язовий орган, що має форму конуса</a:t>
            </a:r>
            <a:r>
              <a:rPr lang="uk-UA" sz="2100" cap="none" dirty="0" smtClean="0">
                <a:latin typeface="Arial" charset="0"/>
              </a:rPr>
              <a:t>, верхівка </a:t>
            </a:r>
            <a:r>
              <a:rPr lang="uk-UA" sz="2100" cap="none" dirty="0">
                <a:latin typeface="Arial" charset="0"/>
              </a:rPr>
              <a:t>якого спрямована вниз і вперед, основа – вгору та назад. Серце розташоване в грудній порожнині за грудиною на сухожильному центрі діафрагми</a:t>
            </a:r>
            <a:r>
              <a:rPr lang="uk-UA" sz="2100" cap="none" dirty="0" smtClean="0">
                <a:latin typeface="Arial" charset="0"/>
              </a:rPr>
              <a:t>.                                        </a:t>
            </a:r>
            <a:r>
              <a:rPr lang="uk-UA" sz="2100" b="1" cap="none" dirty="0" smtClean="0">
                <a:solidFill>
                  <a:srgbClr val="C00000"/>
                </a:solidFill>
                <a:latin typeface="Arial" charset="0"/>
              </a:rPr>
              <a:t>Межі </a:t>
            </a:r>
            <a:r>
              <a:rPr lang="uk-UA" sz="2100" b="1" cap="none" dirty="0">
                <a:solidFill>
                  <a:srgbClr val="C00000"/>
                </a:solidFill>
                <a:latin typeface="Arial" charset="0"/>
              </a:rPr>
              <a:t>серця</a:t>
            </a:r>
            <a:r>
              <a:rPr lang="uk-UA" sz="2100" b="1" cap="none" dirty="0" smtClean="0">
                <a:solidFill>
                  <a:srgbClr val="C00000"/>
                </a:solidFill>
                <a:latin typeface="Arial" charset="0"/>
              </a:rPr>
              <a:t>: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                                                                              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-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верхня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верхні краї хрящів 3 пари </a:t>
            </a:r>
            <a:r>
              <a:rPr lang="uk-UA" sz="2100" cap="none" dirty="0" smtClean="0">
                <a:latin typeface="Arial" charset="0"/>
              </a:rPr>
              <a:t>ребер;                                                                             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-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верхівка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5 ліве </a:t>
            </a:r>
            <a:r>
              <a:rPr lang="uk-UA" sz="2100" cap="none" dirty="0" err="1" smtClean="0">
                <a:latin typeface="Arial" charset="0"/>
              </a:rPr>
              <a:t>міжребір'я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на </a:t>
            </a:r>
            <a:r>
              <a:rPr lang="uk-UA" sz="2100" cap="none" dirty="0" smtClean="0">
                <a:latin typeface="Arial" charset="0"/>
              </a:rPr>
              <a:t>1-2 </a:t>
            </a:r>
            <a:r>
              <a:rPr lang="uk-UA" sz="2100" cap="none" dirty="0">
                <a:latin typeface="Arial" charset="0"/>
              </a:rPr>
              <a:t>см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</a:t>
            </a:r>
            <a:r>
              <a:rPr lang="uk-UA" sz="2100" cap="none" dirty="0" err="1" smtClean="0">
                <a:latin typeface="Arial" charset="0"/>
              </a:rPr>
              <a:t>медіальніше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за </a:t>
            </a:r>
            <a:r>
              <a:rPr lang="uk-UA" sz="2100" cap="none" dirty="0" smtClean="0">
                <a:latin typeface="Arial" charset="0"/>
              </a:rPr>
              <a:t>ліву </a:t>
            </a:r>
            <a:r>
              <a:rPr lang="uk-UA" sz="2100" cap="none" dirty="0" err="1" smtClean="0">
                <a:latin typeface="Arial" charset="0"/>
              </a:rPr>
              <a:t>середньоключичну</a:t>
            </a:r>
            <a:r>
              <a:rPr lang="uk-UA" sz="2100" cap="none" dirty="0" smtClean="0">
                <a:latin typeface="Arial" charset="0"/>
              </a:rPr>
              <a:t> лінію;                                                                                                   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-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права межа </a:t>
            </a:r>
            <a:r>
              <a:rPr lang="uk-UA" sz="2100" cap="none" dirty="0">
                <a:latin typeface="Arial" charset="0"/>
              </a:rPr>
              <a:t>– на 2 см за край </a:t>
            </a:r>
            <a:r>
              <a:rPr lang="uk-UA" sz="2100" cap="none" dirty="0" smtClean="0">
                <a:latin typeface="Arial" charset="0"/>
              </a:rPr>
              <a:t>грудини;                                                                               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-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b="1" i="1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ліва межа</a:t>
            </a:r>
            <a:r>
              <a:rPr lang="uk-UA" sz="2100" cap="none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– по дугоподібній лінії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                          від </a:t>
            </a:r>
            <a:r>
              <a:rPr lang="uk-UA" sz="2100" cap="none" dirty="0">
                <a:latin typeface="Arial" charset="0"/>
              </a:rPr>
              <a:t>хряща 3 ребра до проекції верхівки </a:t>
            </a:r>
            <a:r>
              <a:rPr lang="uk-UA" sz="2100" cap="none" dirty="0" smtClean="0">
                <a:latin typeface="Arial" charset="0"/>
              </a:rPr>
              <a:t>серця.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Серце </a:t>
            </a:r>
            <a:r>
              <a:rPr lang="uk-UA" sz="2100" cap="none" dirty="0">
                <a:latin typeface="Arial" charset="0"/>
              </a:rPr>
              <a:t>є чотирикамерним органом,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  що </a:t>
            </a:r>
            <a:r>
              <a:rPr lang="uk-UA" sz="2100" cap="none" dirty="0">
                <a:latin typeface="Arial" charset="0"/>
              </a:rPr>
              <a:t>складається з двох передсердь,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                двох </a:t>
            </a:r>
            <a:r>
              <a:rPr lang="uk-UA" sz="2100" cap="none" dirty="0">
                <a:latin typeface="Arial" charset="0"/>
              </a:rPr>
              <a:t>шлуночків та двох вух передсердь.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          Саме </a:t>
            </a:r>
            <a:r>
              <a:rPr lang="uk-UA" sz="2100" cap="none" dirty="0">
                <a:latin typeface="Arial" charset="0"/>
              </a:rPr>
              <a:t>зі скорочення передсердь і розпочинається робота серця. Маса серця у дорослої людини становить 0,04% від ваги тіла. </a:t>
            </a:r>
            <a:r>
              <a:rPr lang="uk-UA" sz="2100" cap="none" dirty="0" smtClean="0">
                <a:latin typeface="Arial" charset="0"/>
              </a:rPr>
              <a:t>Його </a:t>
            </a:r>
            <a:r>
              <a:rPr lang="uk-UA" sz="2100" cap="none" dirty="0">
                <a:latin typeface="Arial" charset="0"/>
              </a:rPr>
              <a:t>стінка утворена трьома </a:t>
            </a:r>
            <a:r>
              <a:rPr lang="uk-UA" sz="2100" cap="none" dirty="0" smtClean="0">
                <a:latin typeface="Arial" charset="0"/>
              </a:rPr>
              <a:t>              оболонками </a:t>
            </a:r>
            <a:r>
              <a:rPr lang="uk-UA" sz="2100" cap="none" dirty="0">
                <a:latin typeface="Arial" charset="0"/>
              </a:rPr>
              <a:t>– </a:t>
            </a:r>
            <a:r>
              <a:rPr lang="uk-UA" sz="2100" cap="none" dirty="0">
                <a:latin typeface="Arial" charset="0"/>
              </a:rPr>
              <a:t>ендокардом, міокардом </a:t>
            </a:r>
            <a:r>
              <a:rPr lang="uk-UA" sz="2100" cap="none" dirty="0">
                <a:latin typeface="Arial" charset="0"/>
              </a:rPr>
              <a:t>і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перика</a:t>
            </a:r>
            <a:r>
              <a:rPr lang="uk-UA" sz="2100" cap="none" dirty="0" smtClean="0">
                <a:latin typeface="Arial" charset="0"/>
              </a:rPr>
              <a:t>рдом</a:t>
            </a:r>
            <a:r>
              <a:rPr lang="uk-UA" sz="2100" cap="none" dirty="0" smtClean="0">
                <a:latin typeface="Arial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080" y="1584953"/>
            <a:ext cx="5001918" cy="366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1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body" idx="4294967295"/>
          </p:nvPr>
        </p:nvSpPr>
        <p:spPr bwMode="auto">
          <a:xfrm>
            <a:off x="388938" y="195943"/>
            <a:ext cx="11252200" cy="6479177"/>
          </a:xfrm>
          <a:solidFill>
            <a:srgbClr val="FDCCBF"/>
          </a:solidFill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У </a:t>
            </a:r>
            <a:r>
              <a:rPr lang="uk-UA" sz="2100" cap="none" dirty="0">
                <a:latin typeface="Arial" charset="0"/>
              </a:rPr>
              <a:t>лівій половині серця знаходиться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двостулковий клапан</a:t>
            </a:r>
            <a:r>
              <a:rPr lang="uk-UA" sz="2100" cap="none" dirty="0">
                <a:latin typeface="Arial" charset="0"/>
              </a:rPr>
              <a:t>, а в правій –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тристулковий клапан</a:t>
            </a:r>
            <a:r>
              <a:rPr lang="uk-UA" sz="2100" cap="none" dirty="0">
                <a:latin typeface="Arial" charset="0"/>
              </a:rPr>
              <a:t>. Ще один вид клапанів –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півмісяцеві</a:t>
            </a:r>
            <a:r>
              <a:rPr lang="uk-UA" sz="2100" cap="none" dirty="0">
                <a:latin typeface="Arial" charset="0"/>
              </a:rPr>
              <a:t> – знаходяться між правим шлуночком і легеневим стовбуром і між лівим шлуночком й аортою. Усі клапани представляють собою складки </a:t>
            </a:r>
            <a:r>
              <a:rPr lang="uk-UA" sz="2100" cap="none" dirty="0" smtClean="0">
                <a:latin typeface="Arial" charset="0"/>
              </a:rPr>
              <a:t>ендокарда</a:t>
            </a:r>
            <a:r>
              <a:rPr lang="uk-UA" sz="2100" cap="none" dirty="0">
                <a:latin typeface="Arial" charset="0"/>
              </a:rPr>
              <a:t>. Клапанний апарат серця забезпечує </a:t>
            </a:r>
            <a:r>
              <a:rPr lang="uk-UA" sz="2100" cap="none" dirty="0" smtClean="0">
                <a:latin typeface="Arial" charset="0"/>
              </a:rPr>
              <a:t>односпрямований             </a:t>
            </a:r>
            <a:r>
              <a:rPr lang="uk-UA" sz="2100" cap="none" dirty="0" smtClean="0">
                <a:latin typeface="Arial" charset="0"/>
              </a:rPr>
              <a:t>рух </a:t>
            </a:r>
            <a:r>
              <a:rPr lang="uk-UA" sz="2100" cap="none" dirty="0">
                <a:latin typeface="Arial" charset="0"/>
              </a:rPr>
              <a:t>крові: від передсердь до шлуночків і від шлуночків до артерій</a:t>
            </a:r>
            <a:r>
              <a:rPr lang="uk-UA" sz="2100" cap="none" dirty="0" smtClean="0">
                <a:latin typeface="Arial" charset="0"/>
              </a:rPr>
              <a:t>.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Ендокард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складається з сполучної тканини і забезпечує органу незмочування стінки, що полегшує гемодинаміку</a:t>
            </a:r>
            <a:r>
              <a:rPr lang="uk-UA" sz="2100" cap="none" dirty="0" smtClean="0">
                <a:latin typeface="Arial" charset="0"/>
              </a:rPr>
              <a:t>.</a:t>
            </a:r>
          </a:p>
          <a:p>
            <a:pPr>
              <a:buNone/>
            </a:pPr>
            <a:r>
              <a:rPr lang="uk-UA" sz="2100" cap="none" dirty="0" smtClean="0">
                <a:latin typeface="Arial" charset="0"/>
              </a:rPr>
              <a:t>   </a:t>
            </a:r>
            <a:r>
              <a:rPr lang="uk-UA" sz="2100" cap="none" dirty="0">
                <a:latin typeface="Arial" charset="0"/>
              </a:rPr>
              <a:t>Ззовні серця розташовується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перикард</a:t>
            </a:r>
            <a:r>
              <a:rPr lang="uk-UA" sz="2100" cap="none" dirty="0">
                <a:latin typeface="Arial" charset="0"/>
              </a:rPr>
              <a:t> – навколосерцева сумка. Він складається </a:t>
            </a:r>
            <a:r>
              <a:rPr lang="uk-UA" sz="2100" cap="none" dirty="0" smtClean="0">
                <a:latin typeface="Arial" charset="0"/>
              </a:rPr>
              <a:t>                  з </a:t>
            </a:r>
            <a:r>
              <a:rPr lang="uk-UA" sz="2100" cap="none" dirty="0">
                <a:latin typeface="Arial" charset="0"/>
              </a:rPr>
              <a:t>двох шарів – серозного та фіброзного. </a:t>
            </a:r>
            <a:r>
              <a:rPr lang="ru-RU" sz="2100" b="1" cap="none" dirty="0" err="1">
                <a:solidFill>
                  <a:srgbClr val="C00000"/>
                </a:solidFill>
                <a:latin typeface="Arial" charset="0"/>
              </a:rPr>
              <a:t>Серозний</a:t>
            </a:r>
            <a:r>
              <a:rPr lang="ru-RU" sz="2100" b="1" cap="none" dirty="0">
                <a:solidFill>
                  <a:srgbClr val="C00000"/>
                </a:solidFill>
                <a:latin typeface="Arial" charset="0"/>
              </a:rPr>
              <a:t> шар </a:t>
            </a:r>
            <a:r>
              <a:rPr lang="ru-RU" sz="2100" cap="none" dirty="0" err="1">
                <a:latin typeface="Arial" charset="0"/>
              </a:rPr>
              <a:t>утворений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вісцеральним</a:t>
            </a:r>
            <a:r>
              <a:rPr lang="ru-RU" sz="2100" cap="none" dirty="0">
                <a:latin typeface="Arial" charset="0"/>
              </a:rPr>
              <a:t> та </a:t>
            </a:r>
            <a:r>
              <a:rPr lang="ru-RU" sz="2100" cap="none" dirty="0" err="1">
                <a:latin typeface="Arial" charset="0"/>
              </a:rPr>
              <a:t>парієтальним</a:t>
            </a:r>
            <a:r>
              <a:rPr lang="ru-RU" sz="2100" cap="none" dirty="0">
                <a:latin typeface="Arial" charset="0"/>
              </a:rPr>
              <a:t> листками. </a:t>
            </a:r>
            <a:r>
              <a:rPr lang="uk-UA" sz="2100" b="1" cap="none" dirty="0" smtClean="0">
                <a:solidFill>
                  <a:srgbClr val="FF0000"/>
                </a:solidFill>
                <a:latin typeface="Arial" charset="0"/>
              </a:rPr>
              <a:t>Епікард</a:t>
            </a:r>
            <a:r>
              <a:rPr lang="uk-UA" sz="2100" cap="none" dirty="0" smtClean="0">
                <a:latin typeface="Arial" charset="0"/>
              </a:rPr>
              <a:t> </a:t>
            </a:r>
            <a:r>
              <a:rPr lang="uk-UA" sz="2100" cap="none" dirty="0">
                <a:latin typeface="Arial" charset="0"/>
              </a:rPr>
              <a:t>є </a:t>
            </a:r>
            <a:r>
              <a:rPr lang="uk-UA" sz="2100" b="1" cap="none" dirty="0">
                <a:solidFill>
                  <a:srgbClr val="C00000"/>
                </a:solidFill>
                <a:latin typeface="Arial" charset="0"/>
              </a:rPr>
              <a:t>вісцеральним листком </a:t>
            </a:r>
            <a:r>
              <a:rPr lang="uk-UA" sz="2100" cap="none" dirty="0" smtClean="0">
                <a:latin typeface="Arial" charset="0"/>
              </a:rPr>
              <a:t>серозного перикарда</a:t>
            </a:r>
            <a:r>
              <a:rPr lang="uk-UA" sz="2100" cap="none" dirty="0">
                <a:latin typeface="Arial" charset="0"/>
              </a:rPr>
              <a:t>, під яким розташовуються кровоносні судини та нервові волокна. </a:t>
            </a:r>
            <a:r>
              <a:rPr lang="uk-UA" sz="2100" b="1" i="1" cap="none" dirty="0" smtClean="0">
                <a:solidFill>
                  <a:srgbClr val="C00000"/>
                </a:solidFill>
                <a:latin typeface="Arial" charset="0"/>
              </a:rPr>
              <a:t>Парієтальний листок </a:t>
            </a:r>
            <a:r>
              <a:rPr lang="uk-UA" sz="2100" cap="none" dirty="0">
                <a:latin typeface="Arial" charset="0"/>
              </a:rPr>
              <a:t>з'єднується з </a:t>
            </a:r>
            <a:r>
              <a:rPr lang="uk-UA" sz="2100" b="1" cap="none" dirty="0">
                <a:solidFill>
                  <a:srgbClr val="C00000"/>
                </a:solidFill>
                <a:latin typeface="Arial" charset="0"/>
              </a:rPr>
              <a:t>фіброзним шаром </a:t>
            </a:r>
            <a:r>
              <a:rPr lang="uk-UA" sz="2100" cap="none" dirty="0">
                <a:latin typeface="Arial" charset="0"/>
              </a:rPr>
              <a:t>і утворює навколосерцеву сумку. Між епікардом </a:t>
            </a:r>
            <a:r>
              <a:rPr lang="uk-UA" sz="2100" cap="none" dirty="0" smtClean="0">
                <a:latin typeface="Arial" charset="0"/>
              </a:rPr>
              <a:t>                   та </a:t>
            </a:r>
            <a:r>
              <a:rPr lang="uk-UA" sz="2100" cap="none" dirty="0">
                <a:latin typeface="Arial" charset="0"/>
              </a:rPr>
              <a:t>парієтальним листком є </a:t>
            </a:r>
            <a:r>
              <a:rPr lang="uk-UA" sz="2100" b="1" cap="none" dirty="0">
                <a:solidFill>
                  <a:srgbClr val="FF0000"/>
                </a:solidFill>
                <a:latin typeface="Arial" charset="0"/>
              </a:rPr>
              <a:t>порожнина</a:t>
            </a:r>
            <a:r>
              <a:rPr lang="uk-UA" sz="2100" cap="none" dirty="0">
                <a:latin typeface="Arial" charset="0"/>
              </a:rPr>
              <a:t>, яка в нормі має бути заповнена серозною рідиною для зменшення </a:t>
            </a:r>
            <a:r>
              <a:rPr lang="uk-UA" sz="2100" cap="none" dirty="0" smtClean="0">
                <a:latin typeface="Arial" charset="0"/>
              </a:rPr>
              <a:t>тертя.</a:t>
            </a:r>
            <a:r>
              <a:rPr lang="uk-UA" sz="2100" cap="none" dirty="0">
                <a:latin typeface="Arial" charset="0"/>
              </a:rPr>
              <a:t> </a:t>
            </a:r>
            <a:r>
              <a:rPr lang="uk-UA" sz="2100" cap="none" dirty="0" smtClean="0">
                <a:latin typeface="Arial" charset="0"/>
              </a:rPr>
              <a:t>                                                                                       </a:t>
            </a:r>
            <a:r>
              <a:rPr lang="ru-RU" sz="2100" b="1" i="1" cap="none" dirty="0" err="1" smtClean="0">
                <a:solidFill>
                  <a:srgbClr val="C00000"/>
                </a:solidFill>
                <a:latin typeface="Arial" charset="0"/>
              </a:rPr>
              <a:t>Функції</a:t>
            </a:r>
            <a:r>
              <a:rPr lang="ru-RU" sz="2100" b="1" i="1" cap="none" dirty="0" smtClean="0">
                <a:solidFill>
                  <a:srgbClr val="C00000"/>
                </a:solidFill>
                <a:latin typeface="Arial" charset="0"/>
              </a:rPr>
              <a:t> перикарду</a:t>
            </a:r>
            <a:r>
              <a:rPr lang="ru-RU" sz="2100" cap="none" dirty="0" smtClean="0">
                <a:latin typeface="Arial" charset="0"/>
              </a:rPr>
              <a:t>: 1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cap="none" dirty="0" err="1">
                <a:latin typeface="Arial" charset="0"/>
              </a:rPr>
              <a:t>захист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від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механічних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впливів</a:t>
            </a:r>
            <a:r>
              <a:rPr lang="ru-RU" sz="2100" cap="none" dirty="0" smtClean="0">
                <a:latin typeface="Arial" charset="0"/>
              </a:rPr>
              <a:t>; 2</a:t>
            </a:r>
            <a:r>
              <a:rPr lang="ru-RU" sz="2100" cap="none" dirty="0">
                <a:latin typeface="Arial" charset="0"/>
              </a:rPr>
              <a:t>) </a:t>
            </a:r>
            <a:r>
              <a:rPr lang="ru-RU" sz="2100" cap="none" dirty="0" err="1">
                <a:latin typeface="Arial" charset="0"/>
              </a:rPr>
              <a:t>запобігання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 smtClean="0">
                <a:latin typeface="Arial" charset="0"/>
              </a:rPr>
              <a:t>перерозтягненню</a:t>
            </a:r>
            <a:r>
              <a:rPr lang="ru-RU" sz="2100" cap="none" dirty="0" smtClean="0">
                <a:latin typeface="Arial" charset="0"/>
              </a:rPr>
              <a:t>;       3</a:t>
            </a:r>
            <a:r>
              <a:rPr lang="ru-RU" sz="2100" cap="none" dirty="0">
                <a:latin typeface="Arial" charset="0"/>
              </a:rPr>
              <a:t>) основа великих </a:t>
            </a:r>
            <a:r>
              <a:rPr lang="ru-RU" sz="2100" cap="none" dirty="0" err="1">
                <a:latin typeface="Arial" charset="0"/>
              </a:rPr>
              <a:t>кровоносних</a:t>
            </a:r>
            <a:r>
              <a:rPr lang="ru-RU" sz="2100" cap="none" dirty="0">
                <a:latin typeface="Arial" charset="0"/>
              </a:rPr>
              <a:t> </a:t>
            </a:r>
            <a:r>
              <a:rPr lang="ru-RU" sz="2100" cap="none" dirty="0" err="1">
                <a:latin typeface="Arial" charset="0"/>
              </a:rPr>
              <a:t>судин</a:t>
            </a:r>
            <a:r>
              <a:rPr lang="ru-RU" sz="2100" cap="none" dirty="0">
                <a:latin typeface="Arial" charset="0"/>
              </a:rPr>
              <a:t>.</a:t>
            </a:r>
            <a:endParaRPr lang="uk-UA" sz="2100" cap="none" dirty="0">
              <a:latin typeface="Arial" charset="0"/>
            </a:endParaRPr>
          </a:p>
          <a:p>
            <a:pPr>
              <a:buNone/>
            </a:pPr>
            <a:endParaRPr lang="uk-UA" sz="2100" cap="none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4036</TotalTime>
  <Words>6671</Words>
  <Application>Microsoft Office PowerPoint</Application>
  <PresentationFormat>Произвольный</PresentationFormat>
  <Paragraphs>258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Капля</vt:lpstr>
      <vt:lpstr> ЛЕКЦІЯ №1  з курсу «Фізіологія серцево-судинної                                         і дихальної систем» на тему:  «Фізіологія серцево-судинної системи»      Викладач курсу: доцент кафедри          фізіології, імунології і біохімії з курсом  цивільного захисту та медицини      Григорова Наталя Володимирівна </vt:lpstr>
      <vt:lpstr>ПЛАН  </vt:lpstr>
      <vt:lpstr>  РЕКОМЕНДОВАНА ЛІТЕРАТУРА  </vt:lpstr>
      <vt:lpstr>1. СИСТЕМА КРОВООБІГУ. ВЛАСТИВОСТІ СЕРЦЕВОГО М’ЯЗА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НАСОСНА ФУНКЦІЯ СЕРЦЯ.ЗОВНІШНІ ПРОЯВИ СЕРЦЕВОЇ ДІЯЛЬНОСТІ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РЕГУЛЯЦІЯ СЕРЦЕВОЇ ДІЯЛЬНОСТІ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КРОВ’ЯНИЙ ТИСК. ШВИДКІСТЬ КРОВОТОКУ. ПУЛЬС. МІКРОЦИРКУЛЯЦІЯ. ВЕНОЗНИЙ КРОВОТОК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РЕГУЛЯЦІЯ КРОВООБІГУ 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Об’єм, склад та функції крові.  Формені елементи крові. Транспорт газів кров'ю. Групи крові.Лейкоцити.</dc:title>
  <dc:creator>Lana AmMor</dc:creator>
  <cp:lastModifiedBy>Nataliya</cp:lastModifiedBy>
  <cp:revision>209</cp:revision>
  <dcterms:created xsi:type="dcterms:W3CDTF">2018-03-29T12:51:54Z</dcterms:created>
  <dcterms:modified xsi:type="dcterms:W3CDTF">2023-02-02T07:43:41Z</dcterms:modified>
</cp:coreProperties>
</file>