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93" r:id="rId29"/>
    <p:sldId id="295" r:id="rId30"/>
    <p:sldId id="296" r:id="rId31"/>
    <p:sldId id="297" r:id="rId32"/>
    <p:sldId id="294"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8" d="100"/>
          <a:sy n="158" d="100"/>
        </p:scale>
        <p:origin x="-218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31.08.2025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C71EC6-210F-42DE-9C53-41977AD35B3D}" type="datetimeFigureOut">
              <a:rPr lang="ru-RU" smtClean="0"/>
              <a:t>31.08.2025</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9B0651-EE4F-4900-A07F-96A6BFA9D0F0}"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err="1"/>
              <a:t>Вступ</a:t>
            </a:r>
            <a:r>
              <a:rPr lang="ru-RU" b="1" dirty="0"/>
              <a:t> до </a:t>
            </a:r>
            <a:r>
              <a:rPr lang="ru-RU" b="1" dirty="0" err="1"/>
              <a:t>хмарних</a:t>
            </a:r>
            <a:r>
              <a:rPr lang="ru-RU" b="1" dirty="0"/>
              <a:t> </a:t>
            </a:r>
            <a:r>
              <a:rPr lang="ru-RU" b="1" dirty="0" err="1"/>
              <a:t>технологій</a:t>
            </a:r>
            <a:endParaRPr lang="ru-RU" dirty="0"/>
          </a:p>
        </p:txBody>
      </p:sp>
      <p:sp>
        <p:nvSpPr>
          <p:cNvPr id="3" name="Подзаголовок 2"/>
          <p:cNvSpPr>
            <a:spLocks noGrp="1"/>
          </p:cNvSpPr>
          <p:nvPr>
            <p:ph type="subTitle" idx="1"/>
          </p:nvPr>
        </p:nvSpPr>
        <p:spPr/>
        <p:txBody>
          <a:bodyPr>
            <a:normAutofit fontScale="92500" lnSpcReduction="20000"/>
          </a:bodyPr>
          <a:lstStyle/>
          <a:p>
            <a:r>
              <a:rPr lang="uk-UA" b="1" dirty="0"/>
              <a:t>1.1 </a:t>
            </a:r>
            <a:r>
              <a:rPr lang="ru-RU" b="1" dirty="0" err="1"/>
              <a:t>Що</a:t>
            </a:r>
            <a:r>
              <a:rPr lang="ru-RU" b="1" dirty="0"/>
              <a:t> </a:t>
            </a:r>
            <a:r>
              <a:rPr lang="ru-RU" b="1" dirty="0" err="1"/>
              <a:t>таке</a:t>
            </a:r>
            <a:r>
              <a:rPr lang="ru-RU" b="1" dirty="0"/>
              <a:t> </a:t>
            </a:r>
            <a:r>
              <a:rPr lang="ru-RU" b="1" dirty="0" err="1"/>
              <a:t>хмарні</a:t>
            </a:r>
            <a:r>
              <a:rPr lang="ru-RU" b="1" dirty="0"/>
              <a:t> </a:t>
            </a:r>
            <a:r>
              <a:rPr lang="ru-RU" b="1" dirty="0" err="1"/>
              <a:t>технології</a:t>
            </a:r>
            <a:r>
              <a:rPr lang="ru-RU" b="1" dirty="0" smtClean="0"/>
              <a:t>?</a:t>
            </a:r>
          </a:p>
          <a:p>
            <a:r>
              <a:rPr lang="uk-UA" b="1" dirty="0"/>
              <a:t>1.2 Переваги та недоліки хмарних </a:t>
            </a:r>
            <a:r>
              <a:rPr lang="uk-UA" b="1" dirty="0" smtClean="0"/>
              <a:t>технологій.</a:t>
            </a:r>
          </a:p>
          <a:p>
            <a:r>
              <a:rPr lang="uk-UA" b="1" dirty="0"/>
              <a:t>1.3 </a:t>
            </a:r>
            <a:r>
              <a:rPr lang="ru-RU" b="1" dirty="0" err="1"/>
              <a:t>Типи</a:t>
            </a:r>
            <a:r>
              <a:rPr lang="ru-RU" b="1" dirty="0"/>
              <a:t> моделей </a:t>
            </a:r>
            <a:r>
              <a:rPr lang="ru-RU" b="1" dirty="0" err="1"/>
              <a:t>хмарних</a:t>
            </a:r>
            <a:r>
              <a:rPr lang="ru-RU" b="1" dirty="0"/>
              <a:t> </a:t>
            </a:r>
            <a:r>
              <a:rPr lang="ru-RU" b="1" dirty="0" err="1" smtClean="0"/>
              <a:t>технологій</a:t>
            </a:r>
            <a:endParaRPr lang="ru-RU" b="1" dirty="0" smtClean="0"/>
          </a:p>
          <a:p>
            <a:r>
              <a:rPr lang="uk-UA" b="1" dirty="0"/>
              <a:t>1.4 </a:t>
            </a:r>
            <a:r>
              <a:rPr lang="ru-RU" b="1" dirty="0" err="1"/>
              <a:t>Основні</a:t>
            </a:r>
            <a:r>
              <a:rPr lang="ru-RU" b="1" dirty="0"/>
              <a:t> </a:t>
            </a:r>
            <a:r>
              <a:rPr lang="ru-RU" b="1" dirty="0" err="1"/>
              <a:t>концепції</a:t>
            </a:r>
            <a:r>
              <a:rPr lang="ru-RU" b="1" dirty="0"/>
              <a:t> та </a:t>
            </a:r>
            <a:r>
              <a:rPr lang="ru-RU" b="1" dirty="0" err="1"/>
              <a:t>термінологія</a:t>
            </a:r>
            <a:r>
              <a:rPr lang="ru-RU" b="1" dirty="0"/>
              <a:t> </a:t>
            </a:r>
            <a:r>
              <a:rPr lang="ru-RU" b="1" dirty="0" err="1"/>
              <a:t>хмарних</a:t>
            </a:r>
            <a:r>
              <a:rPr lang="ru-RU" b="1" dirty="0"/>
              <a:t> </a:t>
            </a:r>
            <a:r>
              <a:rPr lang="ru-RU" b="1" dirty="0" err="1"/>
              <a:t>технологій</a:t>
            </a:r>
            <a:endParaRPr lang="ru-RU" b="1" dirty="0" smtClean="0"/>
          </a:p>
          <a:p>
            <a:endParaRPr lang="ru-RU" dirty="0"/>
          </a:p>
        </p:txBody>
      </p:sp>
    </p:spTree>
    <p:extLst>
      <p:ext uri="{BB962C8B-B14F-4D97-AF65-F5344CB8AC3E}">
        <p14:creationId xmlns:p14="http://schemas.microsoft.com/office/powerpoint/2010/main" val="987527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Недоліки:</a:t>
            </a:r>
            <a:endParaRPr lang="ru-RU" dirty="0"/>
          </a:p>
        </p:txBody>
      </p:sp>
      <p:sp>
        <p:nvSpPr>
          <p:cNvPr id="3" name="Объект 2"/>
          <p:cNvSpPr>
            <a:spLocks noGrp="1"/>
          </p:cNvSpPr>
          <p:nvPr>
            <p:ph idx="1"/>
          </p:nvPr>
        </p:nvSpPr>
        <p:spPr/>
        <p:txBody>
          <a:bodyPr>
            <a:normAutofit fontScale="92500"/>
          </a:bodyPr>
          <a:lstStyle/>
          <a:p>
            <a:r>
              <a:rPr lang="uk-UA" dirty="0"/>
              <a:t>Залежність від підключення до Інтернету</a:t>
            </a:r>
            <a:r>
              <a:rPr lang="uk-UA" dirty="0" smtClean="0"/>
              <a:t>.</a:t>
            </a:r>
          </a:p>
          <a:p>
            <a:pPr marL="82296" indent="0">
              <a:buNone/>
            </a:pPr>
            <a:r>
              <a:rPr lang="uk-UA" dirty="0" smtClean="0"/>
              <a:t> </a:t>
            </a:r>
            <a:r>
              <a:rPr lang="uk-UA" dirty="0"/>
              <a:t>Хмарні технології залежать від стабільного та швидкого підключення до Інтернету. Якщо інтернет-з’єднання повільне або ненадійне, це може вплинути на продуктивність і доступність хмарних програм. Компанії повинні мати резервний план на випадок збоїв в Інтернеті, щоб забезпечити безперебійний доступ до критично важливих ресурсів.</a:t>
            </a:r>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Недоліки:</a:t>
            </a:r>
            <a:endParaRPr lang="ru-RU" dirty="0"/>
          </a:p>
        </p:txBody>
      </p:sp>
      <p:sp>
        <p:nvSpPr>
          <p:cNvPr id="3" name="Объект 2"/>
          <p:cNvSpPr>
            <a:spLocks noGrp="1"/>
          </p:cNvSpPr>
          <p:nvPr>
            <p:ph idx="1"/>
          </p:nvPr>
        </p:nvSpPr>
        <p:spPr/>
        <p:txBody>
          <a:bodyPr>
            <a:normAutofit fontScale="92500" lnSpcReduction="10000"/>
          </a:bodyPr>
          <a:lstStyle/>
          <a:p>
            <a:r>
              <a:rPr lang="uk-UA" dirty="0"/>
              <a:t>Обмежений контроль і налаштування: </a:t>
            </a:r>
            <a:endParaRPr lang="uk-UA" dirty="0" smtClean="0"/>
          </a:p>
          <a:p>
            <a:pPr marL="82296" indent="0">
              <a:buNone/>
            </a:pPr>
            <a:r>
              <a:rPr lang="uk-UA" dirty="0" smtClean="0"/>
              <a:t>за </a:t>
            </a:r>
            <a:r>
              <a:rPr lang="uk-UA" dirty="0"/>
              <a:t>допомогою хмарних технологій підприємства мають обмежений контроль над інфраструктурою та програмним забезпеченням. Постачальники хмарних послуг диктують функції та функції своїх платформ, які можуть не повністю відповідати конкретним потребам кожного бізнесу. Відсутність контролю може бути недоліком для компаній, яким потрібні індивідуальні рішення.</a:t>
            </a:r>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Недоліки:</a:t>
            </a:r>
            <a:endParaRPr lang="ru-RU" dirty="0"/>
          </a:p>
        </p:txBody>
      </p:sp>
      <p:sp>
        <p:nvSpPr>
          <p:cNvPr id="3" name="Объект 2"/>
          <p:cNvSpPr>
            <a:spLocks noGrp="1"/>
          </p:cNvSpPr>
          <p:nvPr>
            <p:ph idx="1"/>
          </p:nvPr>
        </p:nvSpPr>
        <p:spPr/>
        <p:txBody>
          <a:bodyPr>
            <a:normAutofit fontScale="85000" lnSpcReduction="10000"/>
          </a:bodyPr>
          <a:lstStyle/>
          <a:p>
            <a:r>
              <a:rPr lang="uk-UA" dirty="0"/>
              <a:t>Прив’язаність до постачальника: </a:t>
            </a:r>
            <a:endParaRPr lang="uk-UA" dirty="0" smtClean="0"/>
          </a:p>
          <a:p>
            <a:pPr marL="82296" indent="0">
              <a:buNone/>
            </a:pPr>
            <a:r>
              <a:rPr lang="uk-UA" dirty="0" smtClean="0"/>
              <a:t>перехід </a:t>
            </a:r>
            <a:r>
              <a:rPr lang="uk-UA" dirty="0"/>
              <a:t>до хмари зазвичай передбачає вибір постачальника хмарних послуг і прийняття його платформи та інструментів. Відхід від певного хмарного постачальника може бути складним і дорогим, оскільки компаніям, можливо, доведеться переписати або змінити свої програми, щоб відповідати інфраструктурі іншого постачальника. </a:t>
            </a:r>
            <a:r>
              <a:rPr lang="uk-UA" u="sng" dirty="0"/>
              <a:t>Це може створити відчуття прив’язки до постачальника, обмежуючи гнучкість і свободу перемикання постачальників</a:t>
            </a:r>
            <a:r>
              <a:rPr lang="uk-UA" dirty="0"/>
              <a:t>.</a:t>
            </a:r>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Недоліки:</a:t>
            </a:r>
            <a:endParaRPr lang="ru-RU" dirty="0"/>
          </a:p>
        </p:txBody>
      </p:sp>
      <p:sp>
        <p:nvSpPr>
          <p:cNvPr id="3" name="Объект 2"/>
          <p:cNvSpPr>
            <a:spLocks noGrp="1"/>
          </p:cNvSpPr>
          <p:nvPr>
            <p:ph idx="1"/>
          </p:nvPr>
        </p:nvSpPr>
        <p:spPr/>
        <p:txBody>
          <a:bodyPr>
            <a:normAutofit fontScale="92500" lnSpcReduction="10000"/>
          </a:bodyPr>
          <a:lstStyle/>
          <a:p>
            <a:r>
              <a:rPr lang="uk-UA" dirty="0"/>
              <a:t>Проблеми з продуктивністю: </a:t>
            </a:r>
            <a:endParaRPr lang="uk-UA" dirty="0" smtClean="0"/>
          </a:p>
          <a:p>
            <a:pPr marL="82296" indent="0">
              <a:buNone/>
            </a:pPr>
            <a:r>
              <a:rPr lang="uk-UA" dirty="0" smtClean="0"/>
              <a:t>хоча </a:t>
            </a:r>
            <a:r>
              <a:rPr lang="uk-UA" dirty="0"/>
              <a:t>хмарні технології можуть запропонувати високу продуктивність і масштабованість, </a:t>
            </a:r>
            <a:r>
              <a:rPr lang="uk-UA" u="sng" dirty="0"/>
              <a:t>можуть виникнути проблеми з продуктивністю</a:t>
            </a:r>
            <a:r>
              <a:rPr lang="uk-UA" dirty="0"/>
              <a:t>, якщо хмарна інфраструктура перевантажена або якщо сервери провайдера недостатньо потужні. Компанії повинні ретельно розглянути свої вимоги до продуктивності та переконатися, що обраний ними хмарний постачальник може задовольнити ці потреби.</a:t>
            </a:r>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effectLst/>
              </a:rPr>
              <a:t>1.3 </a:t>
            </a:r>
            <a:r>
              <a:rPr lang="ru-RU" b="1" dirty="0" err="1">
                <a:effectLst/>
              </a:rPr>
              <a:t>Типи</a:t>
            </a:r>
            <a:r>
              <a:rPr lang="ru-RU" b="1" dirty="0">
                <a:effectLst/>
              </a:rPr>
              <a:t> моделей </a:t>
            </a:r>
            <a:r>
              <a:rPr lang="ru-RU" b="1" dirty="0" err="1">
                <a:effectLst/>
              </a:rPr>
              <a:t>хмарних</a:t>
            </a:r>
            <a:r>
              <a:rPr lang="ru-RU" b="1" dirty="0">
                <a:effectLst/>
              </a:rPr>
              <a:t> </a:t>
            </a:r>
            <a:r>
              <a:rPr lang="ru-RU" b="1" dirty="0" err="1">
                <a:effectLst/>
              </a:rPr>
              <a:t>технологій</a:t>
            </a:r>
            <a:endParaRPr lang="ru-RU" dirty="0"/>
          </a:p>
        </p:txBody>
      </p:sp>
      <p:sp>
        <p:nvSpPr>
          <p:cNvPr id="3" name="Объект 2"/>
          <p:cNvSpPr>
            <a:spLocks noGrp="1"/>
          </p:cNvSpPr>
          <p:nvPr>
            <p:ph idx="1"/>
          </p:nvPr>
        </p:nvSpPr>
        <p:spPr/>
        <p:txBody>
          <a:bodyPr>
            <a:normAutofit fontScale="85000" lnSpcReduction="10000"/>
          </a:bodyPr>
          <a:lstStyle/>
          <a:p>
            <a:r>
              <a:rPr lang="ru-RU" dirty="0" err="1"/>
              <a:t>Інфраструктура</a:t>
            </a:r>
            <a:r>
              <a:rPr lang="ru-RU" dirty="0"/>
              <a:t> як </a:t>
            </a:r>
            <a:r>
              <a:rPr lang="ru-RU" dirty="0" err="1"/>
              <a:t>послуга</a:t>
            </a:r>
            <a:r>
              <a:rPr lang="ru-RU" dirty="0"/>
              <a:t> (</a:t>
            </a:r>
            <a:r>
              <a:rPr lang="en-US" dirty="0"/>
              <a:t>IaaS</a:t>
            </a:r>
            <a:r>
              <a:rPr lang="ru-RU" dirty="0" smtClean="0"/>
              <a:t>)</a:t>
            </a:r>
          </a:p>
          <a:p>
            <a:pPr marL="82296" indent="0">
              <a:buNone/>
            </a:pPr>
            <a:r>
              <a:rPr lang="ru-RU" dirty="0" err="1"/>
              <a:t>Інфраструктура</a:t>
            </a:r>
            <a:r>
              <a:rPr lang="ru-RU" dirty="0"/>
              <a:t> як </a:t>
            </a:r>
            <a:r>
              <a:rPr lang="ru-RU" dirty="0" err="1"/>
              <a:t>послуга</a:t>
            </a:r>
            <a:r>
              <a:rPr lang="ru-RU" dirty="0"/>
              <a:t> (</a:t>
            </a:r>
            <a:r>
              <a:rPr lang="en-US" dirty="0"/>
              <a:t>IaaS</a:t>
            </a:r>
            <a:r>
              <a:rPr lang="ru-RU" dirty="0"/>
              <a:t>) — </a:t>
            </a:r>
            <a:r>
              <a:rPr lang="ru-RU" dirty="0" err="1"/>
              <a:t>це</a:t>
            </a:r>
            <a:r>
              <a:rPr lang="ru-RU" dirty="0"/>
              <a:t> модель </a:t>
            </a:r>
            <a:r>
              <a:rPr lang="ru-RU" dirty="0" err="1"/>
              <a:t>хмарних</a:t>
            </a:r>
            <a:r>
              <a:rPr lang="ru-RU" dirty="0"/>
              <a:t> </a:t>
            </a:r>
            <a:r>
              <a:rPr lang="ru-RU" dirty="0" err="1"/>
              <a:t>технологій</a:t>
            </a:r>
            <a:r>
              <a:rPr lang="ru-RU" dirty="0"/>
              <a:t>, яка </a:t>
            </a:r>
            <a:r>
              <a:rPr lang="ru-RU" dirty="0" err="1"/>
              <a:t>забезпечує</a:t>
            </a:r>
            <a:r>
              <a:rPr lang="ru-RU" dirty="0"/>
              <a:t> </a:t>
            </a:r>
            <a:r>
              <a:rPr lang="ru-RU" dirty="0" err="1"/>
              <a:t>віртуальну</a:t>
            </a:r>
            <a:r>
              <a:rPr lang="ru-RU" dirty="0"/>
              <a:t> </a:t>
            </a:r>
            <a:r>
              <a:rPr lang="ru-RU" dirty="0" err="1"/>
              <a:t>обчислювальну</a:t>
            </a:r>
            <a:r>
              <a:rPr lang="ru-RU" dirty="0"/>
              <a:t> </a:t>
            </a:r>
            <a:r>
              <a:rPr lang="ru-RU" dirty="0" err="1"/>
              <a:t>інфраструктуру</a:t>
            </a:r>
            <a:r>
              <a:rPr lang="ru-RU" dirty="0"/>
              <a:t> через </a:t>
            </a:r>
            <a:r>
              <a:rPr lang="ru-RU" dirty="0" err="1"/>
              <a:t>Інтернет</a:t>
            </a:r>
            <a:r>
              <a:rPr lang="ru-RU" dirty="0"/>
              <a:t>. </a:t>
            </a:r>
            <a:r>
              <a:rPr lang="ru-RU" dirty="0" err="1"/>
              <a:t>Завдяки</a:t>
            </a:r>
            <a:r>
              <a:rPr lang="ru-RU" dirty="0"/>
              <a:t> </a:t>
            </a:r>
            <a:r>
              <a:rPr lang="en-US" dirty="0"/>
              <a:t>IaaS</a:t>
            </a:r>
            <a:r>
              <a:rPr lang="ru-RU" dirty="0"/>
              <a:t> </a:t>
            </a:r>
            <a:r>
              <a:rPr lang="ru-RU" dirty="0" err="1"/>
              <a:t>користувачі</a:t>
            </a:r>
            <a:r>
              <a:rPr lang="ru-RU" dirty="0"/>
              <a:t> </a:t>
            </a:r>
            <a:r>
              <a:rPr lang="ru-RU" dirty="0" err="1"/>
              <a:t>мають</a:t>
            </a:r>
            <a:r>
              <a:rPr lang="ru-RU" dirty="0"/>
              <a:t> доступ до </a:t>
            </a:r>
            <a:r>
              <a:rPr lang="ru-RU" dirty="0" err="1"/>
              <a:t>віртуальних</a:t>
            </a:r>
            <a:r>
              <a:rPr lang="ru-RU" dirty="0"/>
              <a:t> машин, </a:t>
            </a:r>
            <a:r>
              <a:rPr lang="ru-RU" dirty="0" err="1"/>
              <a:t>сховищ</a:t>
            </a:r>
            <a:r>
              <a:rPr lang="ru-RU" dirty="0"/>
              <a:t> і </a:t>
            </a:r>
            <a:r>
              <a:rPr lang="ru-RU" dirty="0" err="1"/>
              <a:t>мережевих</a:t>
            </a:r>
            <a:r>
              <a:rPr lang="ru-RU" dirty="0"/>
              <a:t> </a:t>
            </a:r>
            <a:r>
              <a:rPr lang="ru-RU" dirty="0" err="1"/>
              <a:t>ресурсів</a:t>
            </a:r>
            <a:r>
              <a:rPr lang="ru-RU" dirty="0"/>
              <a:t>, не </a:t>
            </a:r>
            <a:r>
              <a:rPr lang="ru-RU" dirty="0" err="1"/>
              <a:t>турбуючись</a:t>
            </a:r>
            <a:r>
              <a:rPr lang="ru-RU" dirty="0"/>
              <a:t> про </a:t>
            </a:r>
            <a:r>
              <a:rPr lang="ru-RU" dirty="0" err="1"/>
              <a:t>обслуговування</a:t>
            </a:r>
            <a:r>
              <a:rPr lang="ru-RU" dirty="0"/>
              <a:t> </a:t>
            </a:r>
            <a:r>
              <a:rPr lang="ru-RU" dirty="0" err="1"/>
              <a:t>фізичного</a:t>
            </a:r>
            <a:r>
              <a:rPr lang="ru-RU" dirty="0"/>
              <a:t> </a:t>
            </a:r>
            <a:r>
              <a:rPr lang="ru-RU" dirty="0" err="1"/>
              <a:t>обладнання</a:t>
            </a:r>
            <a:r>
              <a:rPr lang="ru-RU" dirty="0"/>
              <a:t>. </a:t>
            </a:r>
            <a:endParaRPr lang="ru-RU" dirty="0" smtClean="0"/>
          </a:p>
          <a:p>
            <a:endParaRPr lang="ru-RU" dirty="0" smtClean="0"/>
          </a:p>
          <a:p>
            <a:pPr marL="82296" indent="0">
              <a:buNone/>
            </a:pPr>
            <a:r>
              <a:rPr lang="ru-RU" dirty="0" err="1" smtClean="0"/>
              <a:t>Деякі</a:t>
            </a:r>
            <a:r>
              <a:rPr lang="ru-RU" dirty="0" smtClean="0"/>
              <a:t> </a:t>
            </a:r>
            <a:r>
              <a:rPr lang="ru-RU" dirty="0" err="1"/>
              <a:t>популярні</a:t>
            </a:r>
            <a:r>
              <a:rPr lang="ru-RU" dirty="0"/>
              <a:t> </a:t>
            </a:r>
            <a:r>
              <a:rPr lang="ru-RU" dirty="0" err="1"/>
              <a:t>постачальники</a:t>
            </a:r>
            <a:r>
              <a:rPr lang="ru-RU" dirty="0"/>
              <a:t> </a:t>
            </a:r>
            <a:r>
              <a:rPr lang="en-US" dirty="0"/>
              <a:t>IaaS</a:t>
            </a:r>
            <a:r>
              <a:rPr lang="ru-RU" dirty="0"/>
              <a:t> </a:t>
            </a:r>
            <a:r>
              <a:rPr lang="ru-RU" dirty="0" err="1"/>
              <a:t>включають</a:t>
            </a:r>
            <a:r>
              <a:rPr lang="ru-RU" dirty="0"/>
              <a:t> </a:t>
            </a:r>
            <a:r>
              <a:rPr lang="en-US" dirty="0"/>
              <a:t>Amazon Web Services</a:t>
            </a:r>
            <a:r>
              <a:rPr lang="ru-RU" dirty="0"/>
              <a:t> (</a:t>
            </a:r>
            <a:r>
              <a:rPr lang="en-US" dirty="0"/>
              <a:t>AWS</a:t>
            </a:r>
            <a:r>
              <a:rPr lang="ru-RU" dirty="0"/>
              <a:t>), </a:t>
            </a:r>
            <a:r>
              <a:rPr lang="en-US" dirty="0"/>
              <a:t>Microsoft Azure</a:t>
            </a:r>
            <a:r>
              <a:rPr lang="ru-RU" dirty="0"/>
              <a:t> і </a:t>
            </a:r>
            <a:r>
              <a:rPr lang="en-US" dirty="0"/>
              <a:t>Google Cloud Platform</a:t>
            </a:r>
            <a:r>
              <a:rPr lang="ru-RU" dirty="0"/>
              <a:t>.</a:t>
            </a:r>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effectLst/>
              </a:rPr>
              <a:t>Ключові</a:t>
            </a:r>
            <a:r>
              <a:rPr lang="ru-RU" dirty="0">
                <a:effectLst/>
              </a:rPr>
              <a:t> </a:t>
            </a:r>
            <a:r>
              <a:rPr lang="ru-RU" dirty="0" err="1">
                <a:effectLst/>
              </a:rPr>
              <a:t>особливості</a:t>
            </a:r>
            <a:r>
              <a:rPr lang="ru-RU" dirty="0">
                <a:effectLst/>
              </a:rPr>
              <a:t> </a:t>
            </a:r>
            <a:r>
              <a:rPr lang="en-US" dirty="0">
                <a:effectLst/>
              </a:rPr>
              <a:t>IaaS</a:t>
            </a:r>
            <a:r>
              <a:rPr lang="ru-RU" dirty="0">
                <a:effectLst/>
              </a:rPr>
              <a:t> </a:t>
            </a:r>
            <a:r>
              <a:rPr lang="ru-RU" dirty="0" err="1">
                <a:effectLst/>
              </a:rPr>
              <a:t>включають</a:t>
            </a:r>
            <a:r>
              <a:rPr lang="ru-RU" dirty="0">
                <a:effectLst/>
              </a:rPr>
              <a:t>:</a:t>
            </a:r>
            <a:endParaRPr lang="ru-RU" dirty="0"/>
          </a:p>
        </p:txBody>
      </p:sp>
      <p:sp>
        <p:nvSpPr>
          <p:cNvPr id="3" name="Объект 2"/>
          <p:cNvSpPr>
            <a:spLocks noGrp="1"/>
          </p:cNvSpPr>
          <p:nvPr>
            <p:ph idx="1"/>
          </p:nvPr>
        </p:nvSpPr>
        <p:spPr/>
        <p:txBody>
          <a:bodyPr>
            <a:normAutofit fontScale="92500" lnSpcReduction="20000"/>
          </a:bodyPr>
          <a:lstStyle/>
          <a:p>
            <a:r>
              <a:rPr lang="ru-RU" dirty="0"/>
              <a:t>- </a:t>
            </a:r>
            <a:r>
              <a:rPr lang="ru-RU" dirty="0" err="1"/>
              <a:t>Віртуальні</a:t>
            </a:r>
            <a:r>
              <a:rPr lang="ru-RU" dirty="0"/>
              <a:t> </a:t>
            </a:r>
            <a:r>
              <a:rPr lang="ru-RU" dirty="0" err="1"/>
              <a:t>машини</a:t>
            </a:r>
            <a:r>
              <a:rPr lang="ru-RU" dirty="0"/>
              <a:t>: </a:t>
            </a:r>
            <a:r>
              <a:rPr lang="ru-RU" dirty="0" err="1"/>
              <a:t>користувачі</a:t>
            </a:r>
            <a:r>
              <a:rPr lang="ru-RU" dirty="0"/>
              <a:t> </a:t>
            </a:r>
            <a:r>
              <a:rPr lang="ru-RU" dirty="0" err="1"/>
              <a:t>можуть</a:t>
            </a:r>
            <a:r>
              <a:rPr lang="ru-RU" dirty="0"/>
              <a:t> </a:t>
            </a:r>
            <a:r>
              <a:rPr lang="ru-RU" dirty="0" err="1"/>
              <a:t>створювати</a:t>
            </a:r>
            <a:r>
              <a:rPr lang="ru-RU" dirty="0"/>
              <a:t> та </a:t>
            </a:r>
            <a:r>
              <a:rPr lang="ru-RU" dirty="0" err="1"/>
              <a:t>керувати</a:t>
            </a:r>
            <a:r>
              <a:rPr lang="ru-RU" dirty="0"/>
              <a:t> </a:t>
            </a:r>
            <a:r>
              <a:rPr lang="ru-RU" dirty="0" err="1"/>
              <a:t>віртуальними</a:t>
            </a:r>
            <a:r>
              <a:rPr lang="ru-RU" dirty="0"/>
              <a:t> машинами (ВМ) з </a:t>
            </a:r>
            <a:r>
              <a:rPr lang="ru-RU" dirty="0" err="1"/>
              <a:t>різними</a:t>
            </a:r>
            <a:r>
              <a:rPr lang="ru-RU" dirty="0"/>
              <a:t> </a:t>
            </a:r>
            <a:r>
              <a:rPr lang="ru-RU" dirty="0" err="1"/>
              <a:t>конфігураціями</a:t>
            </a:r>
            <a:r>
              <a:rPr lang="ru-RU" dirty="0"/>
              <a:t> </a:t>
            </a:r>
            <a:r>
              <a:rPr lang="ru-RU" dirty="0" err="1"/>
              <a:t>відповідно</a:t>
            </a:r>
            <a:r>
              <a:rPr lang="ru-RU" dirty="0"/>
              <a:t> до </a:t>
            </a:r>
            <a:r>
              <a:rPr lang="ru-RU" dirty="0" err="1"/>
              <a:t>своїх</a:t>
            </a:r>
            <a:r>
              <a:rPr lang="ru-RU" dirty="0"/>
              <a:t> потреб.</a:t>
            </a:r>
          </a:p>
          <a:p>
            <a:r>
              <a:rPr lang="ru-RU" dirty="0"/>
              <a:t>- </a:t>
            </a:r>
            <a:r>
              <a:rPr lang="ru-RU" dirty="0" err="1"/>
              <a:t>Зберігання</a:t>
            </a:r>
            <a:r>
              <a:rPr lang="ru-RU" dirty="0"/>
              <a:t>: </a:t>
            </a:r>
            <a:r>
              <a:rPr lang="en-US" dirty="0"/>
              <a:t>IaaS</a:t>
            </a:r>
            <a:r>
              <a:rPr lang="ru-RU" dirty="0"/>
              <a:t> </a:t>
            </a:r>
            <a:r>
              <a:rPr lang="ru-RU" dirty="0" err="1"/>
              <a:t>надає</a:t>
            </a:r>
            <a:r>
              <a:rPr lang="ru-RU" dirty="0"/>
              <a:t> </a:t>
            </a:r>
            <a:r>
              <a:rPr lang="ru-RU" dirty="0" err="1"/>
              <a:t>масштабовані</a:t>
            </a:r>
            <a:r>
              <a:rPr lang="ru-RU" dirty="0"/>
              <a:t> </a:t>
            </a:r>
            <a:r>
              <a:rPr lang="ru-RU" dirty="0" err="1"/>
              <a:t>рішення</a:t>
            </a:r>
            <a:r>
              <a:rPr lang="ru-RU" dirty="0"/>
              <a:t> для </a:t>
            </a:r>
            <a:r>
              <a:rPr lang="ru-RU" dirty="0" err="1"/>
              <a:t>зберігання</a:t>
            </a:r>
            <a:r>
              <a:rPr lang="ru-RU" dirty="0"/>
              <a:t>, </a:t>
            </a:r>
            <a:r>
              <a:rPr lang="ru-RU" dirty="0" err="1"/>
              <a:t>щоб</a:t>
            </a:r>
            <a:r>
              <a:rPr lang="ru-RU" dirty="0"/>
              <a:t> </a:t>
            </a:r>
            <a:r>
              <a:rPr lang="ru-RU" dirty="0" err="1"/>
              <a:t>користувачі</a:t>
            </a:r>
            <a:r>
              <a:rPr lang="ru-RU" dirty="0"/>
              <a:t> могли </a:t>
            </a:r>
            <a:r>
              <a:rPr lang="ru-RU" dirty="0" err="1"/>
              <a:t>безпечно</a:t>
            </a:r>
            <a:r>
              <a:rPr lang="ru-RU" dirty="0"/>
              <a:t> </a:t>
            </a:r>
            <a:r>
              <a:rPr lang="ru-RU" dirty="0" err="1"/>
              <a:t>зберігати</a:t>
            </a:r>
            <a:r>
              <a:rPr lang="ru-RU" dirty="0"/>
              <a:t> </a:t>
            </a:r>
            <a:r>
              <a:rPr lang="ru-RU" dirty="0" err="1"/>
              <a:t>свої</a:t>
            </a:r>
            <a:r>
              <a:rPr lang="ru-RU" dirty="0"/>
              <a:t> </a:t>
            </a:r>
            <a:r>
              <a:rPr lang="ru-RU" dirty="0" err="1"/>
              <a:t>дані</a:t>
            </a:r>
            <a:r>
              <a:rPr lang="ru-RU" dirty="0"/>
              <a:t>.</a:t>
            </a:r>
          </a:p>
          <a:p>
            <a:r>
              <a:rPr lang="ru-RU" dirty="0"/>
              <a:t>- Мережа: </a:t>
            </a:r>
            <a:r>
              <a:rPr lang="ru-RU" dirty="0" err="1"/>
              <a:t>користувачі</a:t>
            </a:r>
            <a:r>
              <a:rPr lang="ru-RU" dirty="0"/>
              <a:t> </a:t>
            </a:r>
            <a:r>
              <a:rPr lang="ru-RU" dirty="0" err="1"/>
              <a:t>можуть</a:t>
            </a:r>
            <a:r>
              <a:rPr lang="ru-RU" dirty="0"/>
              <a:t> </a:t>
            </a:r>
            <a:r>
              <a:rPr lang="ru-RU" dirty="0" err="1"/>
              <a:t>визначати</a:t>
            </a:r>
            <a:r>
              <a:rPr lang="ru-RU" dirty="0"/>
              <a:t> та </a:t>
            </a:r>
            <a:r>
              <a:rPr lang="ru-RU" dirty="0" err="1"/>
              <a:t>керувати</a:t>
            </a:r>
            <a:r>
              <a:rPr lang="ru-RU" dirty="0"/>
              <a:t> </a:t>
            </a:r>
            <a:r>
              <a:rPr lang="ru-RU" dirty="0" err="1"/>
              <a:t>мережевими</a:t>
            </a:r>
            <a:r>
              <a:rPr lang="ru-RU" dirty="0"/>
              <a:t> ресурсами, такими як </a:t>
            </a:r>
            <a:r>
              <a:rPr lang="ru-RU" dirty="0" err="1"/>
              <a:t>віртуальні</a:t>
            </a:r>
            <a:r>
              <a:rPr lang="ru-RU" dirty="0"/>
              <a:t> </a:t>
            </a:r>
            <a:r>
              <a:rPr lang="ru-RU" dirty="0" err="1"/>
              <a:t>мережі</a:t>
            </a:r>
            <a:r>
              <a:rPr lang="ru-RU" dirty="0"/>
              <a:t>, </a:t>
            </a:r>
            <a:r>
              <a:rPr lang="ru-RU" dirty="0" err="1"/>
              <a:t>балансувальники</a:t>
            </a:r>
            <a:r>
              <a:rPr lang="ru-RU" dirty="0"/>
              <a:t> </a:t>
            </a:r>
            <a:r>
              <a:rPr lang="ru-RU" dirty="0" err="1"/>
              <a:t>навантаження</a:t>
            </a:r>
            <a:r>
              <a:rPr lang="ru-RU" dirty="0"/>
              <a:t> та </a:t>
            </a:r>
            <a:r>
              <a:rPr lang="ru-RU" dirty="0" err="1"/>
              <a:t>брандмауери</a:t>
            </a:r>
            <a:r>
              <a:rPr lang="ru-RU" dirty="0"/>
              <a:t>.</a:t>
            </a:r>
          </a:p>
          <a:p>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effectLst/>
              </a:rPr>
              <a:t>Переваги</a:t>
            </a:r>
            <a:r>
              <a:rPr lang="ru-RU" dirty="0">
                <a:effectLst/>
              </a:rPr>
              <a:t> </a:t>
            </a:r>
            <a:r>
              <a:rPr lang="en-US" dirty="0">
                <a:effectLst/>
              </a:rPr>
              <a:t>IaaS</a:t>
            </a:r>
            <a:r>
              <a:rPr lang="ru-RU" dirty="0">
                <a:effectLst/>
              </a:rPr>
              <a:t>:</a:t>
            </a:r>
            <a:endParaRPr lang="ru-RU" dirty="0"/>
          </a:p>
        </p:txBody>
      </p:sp>
      <p:sp>
        <p:nvSpPr>
          <p:cNvPr id="3" name="Объект 2"/>
          <p:cNvSpPr>
            <a:spLocks noGrp="1"/>
          </p:cNvSpPr>
          <p:nvPr>
            <p:ph idx="1"/>
          </p:nvPr>
        </p:nvSpPr>
        <p:spPr/>
        <p:txBody>
          <a:bodyPr>
            <a:normAutofit fontScale="85000" lnSpcReduction="10000"/>
          </a:bodyPr>
          <a:lstStyle/>
          <a:p>
            <a:r>
              <a:rPr lang="ru-RU" dirty="0"/>
              <a:t>- </a:t>
            </a:r>
            <a:r>
              <a:rPr lang="ru-RU" dirty="0" err="1"/>
              <a:t>Масштабованість</a:t>
            </a:r>
            <a:r>
              <a:rPr lang="ru-RU" dirty="0"/>
              <a:t>: </a:t>
            </a:r>
            <a:r>
              <a:rPr lang="en-US" dirty="0"/>
              <a:t>IaaS</a:t>
            </a:r>
            <a:r>
              <a:rPr lang="ru-RU" dirty="0"/>
              <a:t> </a:t>
            </a:r>
            <a:r>
              <a:rPr lang="ru-RU" dirty="0" err="1"/>
              <a:t>дозволяє</a:t>
            </a:r>
            <a:r>
              <a:rPr lang="ru-RU" dirty="0"/>
              <a:t> </a:t>
            </a:r>
            <a:r>
              <a:rPr lang="ru-RU" dirty="0" err="1"/>
              <a:t>користувачам</a:t>
            </a:r>
            <a:r>
              <a:rPr lang="ru-RU" dirty="0"/>
              <a:t> легко </a:t>
            </a:r>
            <a:r>
              <a:rPr lang="ru-RU" dirty="0" err="1"/>
              <a:t>масштабувати</a:t>
            </a:r>
            <a:r>
              <a:rPr lang="ru-RU" dirty="0"/>
              <a:t> свою </a:t>
            </a:r>
            <a:r>
              <a:rPr lang="ru-RU" dirty="0" err="1"/>
              <a:t>інфраструктуру</a:t>
            </a:r>
            <a:r>
              <a:rPr lang="ru-RU" dirty="0"/>
              <a:t> </a:t>
            </a:r>
            <a:r>
              <a:rPr lang="ru-RU" dirty="0" err="1"/>
              <a:t>відповідно</a:t>
            </a:r>
            <a:r>
              <a:rPr lang="ru-RU" dirty="0"/>
              <a:t> до </a:t>
            </a:r>
            <a:r>
              <a:rPr lang="ru-RU" dirty="0" err="1"/>
              <a:t>своїх</a:t>
            </a:r>
            <a:r>
              <a:rPr lang="ru-RU" dirty="0"/>
              <a:t> </a:t>
            </a:r>
            <a:r>
              <a:rPr lang="ru-RU" dirty="0" err="1"/>
              <a:t>вимог</a:t>
            </a:r>
            <a:r>
              <a:rPr lang="ru-RU" dirty="0"/>
              <a:t>.</a:t>
            </a:r>
          </a:p>
          <a:p>
            <a:r>
              <a:rPr lang="ru-RU" dirty="0"/>
              <a:t>- </a:t>
            </a:r>
            <a:r>
              <a:rPr lang="ru-RU" dirty="0" err="1"/>
              <a:t>Економічність</a:t>
            </a:r>
            <a:r>
              <a:rPr lang="ru-RU" dirty="0"/>
              <a:t>: </a:t>
            </a:r>
            <a:r>
              <a:rPr lang="ru-RU" dirty="0" err="1"/>
              <a:t>використовуючи</a:t>
            </a:r>
            <a:r>
              <a:rPr lang="ru-RU" dirty="0"/>
              <a:t> </a:t>
            </a:r>
            <a:r>
              <a:rPr lang="ru-RU" dirty="0" err="1"/>
              <a:t>віртуалізовані</a:t>
            </a:r>
            <a:r>
              <a:rPr lang="ru-RU" dirty="0"/>
              <a:t> </a:t>
            </a:r>
            <a:r>
              <a:rPr lang="ru-RU" dirty="0" err="1"/>
              <a:t>ресурси</a:t>
            </a:r>
            <a:r>
              <a:rPr lang="ru-RU" dirty="0"/>
              <a:t>, </a:t>
            </a:r>
            <a:r>
              <a:rPr lang="ru-RU" dirty="0" err="1"/>
              <a:t>користувачі</a:t>
            </a:r>
            <a:r>
              <a:rPr lang="ru-RU" dirty="0"/>
              <a:t> </a:t>
            </a:r>
            <a:r>
              <a:rPr lang="ru-RU" dirty="0" err="1"/>
              <a:t>платять</a:t>
            </a:r>
            <a:r>
              <a:rPr lang="ru-RU" dirty="0"/>
              <a:t> </a:t>
            </a:r>
            <a:r>
              <a:rPr lang="ru-RU" dirty="0" err="1"/>
              <a:t>лише</a:t>
            </a:r>
            <a:r>
              <a:rPr lang="ru-RU" dirty="0"/>
              <a:t> за те, </a:t>
            </a:r>
            <a:r>
              <a:rPr lang="ru-RU" dirty="0" err="1"/>
              <a:t>що</a:t>
            </a:r>
            <a:r>
              <a:rPr lang="ru-RU" dirty="0"/>
              <a:t> вони </a:t>
            </a:r>
            <a:r>
              <a:rPr lang="ru-RU" dirty="0" err="1"/>
              <a:t>використовують</a:t>
            </a:r>
            <a:r>
              <a:rPr lang="ru-RU" dirty="0"/>
              <a:t>, </a:t>
            </a:r>
            <a:r>
              <a:rPr lang="ru-RU" dirty="0" err="1"/>
              <a:t>що</a:t>
            </a:r>
            <a:r>
              <a:rPr lang="ru-RU" dirty="0"/>
              <a:t> </a:t>
            </a:r>
            <a:r>
              <a:rPr lang="ru-RU" dirty="0" err="1"/>
              <a:t>призводить</a:t>
            </a:r>
            <a:r>
              <a:rPr lang="ru-RU" dirty="0"/>
              <a:t> до </a:t>
            </a:r>
            <a:r>
              <a:rPr lang="ru-RU" dirty="0" err="1"/>
              <a:t>економії</a:t>
            </a:r>
            <a:r>
              <a:rPr lang="ru-RU" dirty="0"/>
              <a:t> </a:t>
            </a:r>
            <a:r>
              <a:rPr lang="ru-RU" dirty="0" err="1"/>
              <a:t>коштів</a:t>
            </a:r>
            <a:r>
              <a:rPr lang="ru-RU" dirty="0"/>
              <a:t>.</a:t>
            </a:r>
          </a:p>
          <a:p>
            <a:r>
              <a:rPr lang="ru-RU" dirty="0"/>
              <a:t>- </a:t>
            </a:r>
            <a:r>
              <a:rPr lang="ru-RU" dirty="0" err="1"/>
              <a:t>Гнучкість</a:t>
            </a:r>
            <a:r>
              <a:rPr lang="ru-RU" dirty="0"/>
              <a:t>: </a:t>
            </a:r>
            <a:r>
              <a:rPr lang="ru-RU" dirty="0" err="1"/>
              <a:t>користувачі</a:t>
            </a:r>
            <a:r>
              <a:rPr lang="ru-RU" dirty="0"/>
              <a:t> </a:t>
            </a:r>
            <a:r>
              <a:rPr lang="ru-RU" dirty="0" err="1"/>
              <a:t>мають</a:t>
            </a:r>
            <a:r>
              <a:rPr lang="ru-RU" dirty="0"/>
              <a:t> </a:t>
            </a:r>
            <a:r>
              <a:rPr lang="ru-RU" dirty="0" err="1"/>
              <a:t>повний</a:t>
            </a:r>
            <a:r>
              <a:rPr lang="ru-RU" dirty="0"/>
              <a:t> контроль над </a:t>
            </a:r>
            <a:r>
              <a:rPr lang="ru-RU" dirty="0" err="1"/>
              <a:t>своєю</a:t>
            </a:r>
            <a:r>
              <a:rPr lang="ru-RU" dirty="0"/>
              <a:t> </a:t>
            </a:r>
            <a:r>
              <a:rPr lang="ru-RU" dirty="0" err="1"/>
              <a:t>інфраструктурою</a:t>
            </a:r>
            <a:r>
              <a:rPr lang="ru-RU" dirty="0"/>
              <a:t>, </a:t>
            </a:r>
            <a:r>
              <a:rPr lang="ru-RU" dirty="0" err="1"/>
              <a:t>включаючи</a:t>
            </a:r>
            <a:r>
              <a:rPr lang="ru-RU" dirty="0"/>
              <a:t> </a:t>
            </a:r>
            <a:r>
              <a:rPr lang="ru-RU" dirty="0" err="1"/>
              <a:t>операційні</a:t>
            </a:r>
            <a:r>
              <a:rPr lang="ru-RU" dirty="0"/>
              <a:t> </a:t>
            </a:r>
            <a:r>
              <a:rPr lang="ru-RU" dirty="0" err="1"/>
              <a:t>системи</a:t>
            </a:r>
            <a:r>
              <a:rPr lang="ru-RU" dirty="0"/>
              <a:t>, </a:t>
            </a:r>
            <a:r>
              <a:rPr lang="ru-RU" dirty="0" err="1"/>
              <a:t>програми</a:t>
            </a:r>
            <a:r>
              <a:rPr lang="ru-RU" dirty="0"/>
              <a:t> та </a:t>
            </a:r>
            <a:r>
              <a:rPr lang="ru-RU" dirty="0" err="1"/>
              <a:t>безпеку</a:t>
            </a:r>
            <a:r>
              <a:rPr lang="ru-RU" dirty="0"/>
              <a:t>.</a:t>
            </a:r>
          </a:p>
          <a:p>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effectLst/>
              </a:rPr>
              <a:t>Платформа як </a:t>
            </a:r>
            <a:r>
              <a:rPr lang="ru-RU" dirty="0" err="1">
                <a:effectLst/>
              </a:rPr>
              <a:t>послуга</a:t>
            </a:r>
            <a:r>
              <a:rPr lang="ru-RU" dirty="0">
                <a:effectLst/>
              </a:rPr>
              <a:t> (</a:t>
            </a:r>
            <a:r>
              <a:rPr lang="en-US" dirty="0">
                <a:effectLst/>
              </a:rPr>
              <a:t>PaaS</a:t>
            </a:r>
            <a:r>
              <a:rPr lang="ru-RU" dirty="0">
                <a:effectLst/>
              </a:rPr>
              <a:t>)</a:t>
            </a:r>
            <a:endParaRPr lang="ru-RU" dirty="0"/>
          </a:p>
        </p:txBody>
      </p:sp>
      <p:sp>
        <p:nvSpPr>
          <p:cNvPr id="3" name="Объект 2"/>
          <p:cNvSpPr>
            <a:spLocks noGrp="1"/>
          </p:cNvSpPr>
          <p:nvPr>
            <p:ph idx="1"/>
          </p:nvPr>
        </p:nvSpPr>
        <p:spPr/>
        <p:txBody>
          <a:bodyPr>
            <a:normAutofit fontScale="92500" lnSpcReduction="10000"/>
          </a:bodyPr>
          <a:lstStyle/>
          <a:p>
            <a:r>
              <a:rPr lang="ru-RU" dirty="0"/>
              <a:t>Платформа як </a:t>
            </a:r>
            <a:r>
              <a:rPr lang="ru-RU" dirty="0" err="1"/>
              <a:t>послуга</a:t>
            </a:r>
            <a:r>
              <a:rPr lang="ru-RU" dirty="0"/>
              <a:t> (</a:t>
            </a:r>
            <a:r>
              <a:rPr lang="en-US" dirty="0"/>
              <a:t>PaaS</a:t>
            </a:r>
            <a:r>
              <a:rPr lang="ru-RU" dirty="0"/>
              <a:t>) — </a:t>
            </a:r>
            <a:r>
              <a:rPr lang="ru-RU" dirty="0" err="1"/>
              <a:t>це</a:t>
            </a:r>
            <a:r>
              <a:rPr lang="ru-RU" dirty="0"/>
              <a:t> модель </a:t>
            </a:r>
            <a:r>
              <a:rPr lang="ru-RU" dirty="0" err="1"/>
              <a:t>хмарних</a:t>
            </a:r>
            <a:r>
              <a:rPr lang="ru-RU" dirty="0"/>
              <a:t> </a:t>
            </a:r>
            <a:r>
              <a:rPr lang="ru-RU" dirty="0" err="1"/>
              <a:t>технологій</a:t>
            </a:r>
            <a:r>
              <a:rPr lang="ru-RU" dirty="0"/>
              <a:t>, яка </a:t>
            </a:r>
            <a:r>
              <a:rPr lang="ru-RU" dirty="0" err="1"/>
              <a:t>надає</a:t>
            </a:r>
            <a:r>
              <a:rPr lang="ru-RU" dirty="0"/>
              <a:t> </a:t>
            </a:r>
            <a:r>
              <a:rPr lang="ru-RU" dirty="0" err="1"/>
              <a:t>розробникам</a:t>
            </a:r>
            <a:r>
              <a:rPr lang="ru-RU" dirty="0"/>
              <a:t> платформу та </a:t>
            </a:r>
            <a:r>
              <a:rPr lang="ru-RU" dirty="0" err="1"/>
              <a:t>середовище</a:t>
            </a:r>
            <a:r>
              <a:rPr lang="ru-RU" dirty="0"/>
              <a:t> для </a:t>
            </a:r>
            <a:r>
              <a:rPr lang="ru-RU" dirty="0" err="1"/>
              <a:t>створення</a:t>
            </a:r>
            <a:r>
              <a:rPr lang="ru-RU" dirty="0"/>
              <a:t>, </a:t>
            </a:r>
            <a:r>
              <a:rPr lang="ru-RU" dirty="0" err="1"/>
              <a:t>розгортання</a:t>
            </a:r>
            <a:r>
              <a:rPr lang="ru-RU" dirty="0"/>
              <a:t> </a:t>
            </a:r>
            <a:r>
              <a:rPr lang="ru-RU" dirty="0" err="1"/>
              <a:t>програм</a:t>
            </a:r>
            <a:r>
              <a:rPr lang="ru-RU" dirty="0"/>
              <a:t> і </a:t>
            </a:r>
            <a:r>
              <a:rPr lang="ru-RU" dirty="0" err="1"/>
              <a:t>керування</a:t>
            </a:r>
            <a:r>
              <a:rPr lang="ru-RU" dirty="0"/>
              <a:t> ними. </a:t>
            </a:r>
            <a:r>
              <a:rPr lang="en-US" dirty="0"/>
              <a:t>PaaS</a:t>
            </a:r>
            <a:r>
              <a:rPr lang="ru-RU" dirty="0"/>
              <a:t> </a:t>
            </a:r>
            <a:r>
              <a:rPr lang="ru-RU" dirty="0" err="1"/>
              <a:t>абстрагує</a:t>
            </a:r>
            <a:r>
              <a:rPr lang="ru-RU" dirty="0"/>
              <a:t> </a:t>
            </a:r>
            <a:r>
              <a:rPr lang="ru-RU" dirty="0" err="1"/>
              <a:t>базову</a:t>
            </a:r>
            <a:r>
              <a:rPr lang="ru-RU" dirty="0"/>
              <a:t> </a:t>
            </a:r>
            <a:r>
              <a:rPr lang="ru-RU" dirty="0" err="1"/>
              <a:t>інфраструктуру</a:t>
            </a:r>
            <a:r>
              <a:rPr lang="ru-RU" dirty="0"/>
              <a:t>, </a:t>
            </a:r>
            <a:r>
              <a:rPr lang="ru-RU" dirty="0" err="1"/>
              <a:t>дозволяючи</a:t>
            </a:r>
            <a:r>
              <a:rPr lang="ru-RU" dirty="0"/>
              <a:t> </a:t>
            </a:r>
            <a:r>
              <a:rPr lang="ru-RU" dirty="0" err="1"/>
              <a:t>розробникам</a:t>
            </a:r>
            <a:r>
              <a:rPr lang="ru-RU" dirty="0"/>
              <a:t> </a:t>
            </a:r>
            <a:r>
              <a:rPr lang="ru-RU" dirty="0" err="1"/>
              <a:t>зосередитися</a:t>
            </a:r>
            <a:r>
              <a:rPr lang="ru-RU" dirty="0"/>
              <a:t> на </a:t>
            </a:r>
            <a:r>
              <a:rPr lang="ru-RU" dirty="0" err="1"/>
              <a:t>написанні</a:t>
            </a:r>
            <a:r>
              <a:rPr lang="ru-RU" dirty="0"/>
              <a:t> коду та </a:t>
            </a:r>
            <a:r>
              <a:rPr lang="ru-RU" dirty="0" err="1"/>
              <a:t>швидшій</a:t>
            </a:r>
            <a:r>
              <a:rPr lang="ru-RU" dirty="0"/>
              <a:t> </a:t>
            </a:r>
            <a:r>
              <a:rPr lang="ru-RU" dirty="0" err="1"/>
              <a:t>доставці</a:t>
            </a:r>
            <a:r>
              <a:rPr lang="ru-RU" dirty="0"/>
              <a:t> </a:t>
            </a:r>
            <a:r>
              <a:rPr lang="ru-RU" dirty="0" err="1"/>
              <a:t>своїх</a:t>
            </a:r>
            <a:r>
              <a:rPr lang="ru-RU" dirty="0"/>
              <a:t> </a:t>
            </a:r>
            <a:r>
              <a:rPr lang="ru-RU" dirty="0" err="1"/>
              <a:t>програм</a:t>
            </a:r>
            <a:r>
              <a:rPr lang="ru-RU" dirty="0"/>
              <a:t>. </a:t>
            </a:r>
            <a:endParaRPr lang="ru-RU" dirty="0" smtClean="0"/>
          </a:p>
          <a:p>
            <a:r>
              <a:rPr lang="ru-RU" dirty="0" smtClean="0"/>
              <a:t>До </a:t>
            </a:r>
            <a:r>
              <a:rPr lang="ru-RU" dirty="0" err="1"/>
              <a:t>популярних</a:t>
            </a:r>
            <a:r>
              <a:rPr lang="ru-RU" dirty="0"/>
              <a:t> </a:t>
            </a:r>
            <a:r>
              <a:rPr lang="ru-RU" dirty="0" err="1"/>
              <a:t>постачальників</a:t>
            </a:r>
            <a:r>
              <a:rPr lang="ru-RU" dirty="0"/>
              <a:t> </a:t>
            </a:r>
            <a:r>
              <a:rPr lang="en-US" dirty="0"/>
              <a:t>PaaS</a:t>
            </a:r>
            <a:r>
              <a:rPr lang="ru-RU" dirty="0"/>
              <a:t> належать </a:t>
            </a:r>
            <a:r>
              <a:rPr lang="en-US" dirty="0" err="1"/>
              <a:t>Heroku</a:t>
            </a:r>
            <a:r>
              <a:rPr lang="ru-RU" dirty="0"/>
              <a:t>, </a:t>
            </a:r>
            <a:r>
              <a:rPr lang="en-US" dirty="0"/>
              <a:t>AWS Elastic Beanstalk</a:t>
            </a:r>
            <a:r>
              <a:rPr lang="ru-RU" dirty="0"/>
              <a:t> і </a:t>
            </a:r>
            <a:r>
              <a:rPr lang="en-US" dirty="0"/>
              <a:t>Google App Engine</a:t>
            </a:r>
            <a:r>
              <a:rPr lang="ru-RU" dirty="0"/>
              <a:t>.</a:t>
            </a:r>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effectLst/>
              </a:rPr>
              <a:t>Ключові</a:t>
            </a:r>
            <a:r>
              <a:rPr lang="ru-RU" dirty="0">
                <a:effectLst/>
              </a:rPr>
              <a:t> </a:t>
            </a:r>
            <a:r>
              <a:rPr lang="ru-RU" dirty="0" err="1">
                <a:effectLst/>
              </a:rPr>
              <a:t>особливості</a:t>
            </a:r>
            <a:r>
              <a:rPr lang="ru-RU" dirty="0">
                <a:effectLst/>
              </a:rPr>
              <a:t> </a:t>
            </a:r>
            <a:r>
              <a:rPr lang="en-US" dirty="0">
                <a:effectLst/>
              </a:rPr>
              <a:t>PaaS</a:t>
            </a:r>
            <a:r>
              <a:rPr lang="ru-RU" dirty="0">
                <a:effectLst/>
              </a:rPr>
              <a:t>:</a:t>
            </a:r>
            <a:endParaRPr lang="ru-RU" dirty="0"/>
          </a:p>
        </p:txBody>
      </p:sp>
      <p:sp>
        <p:nvSpPr>
          <p:cNvPr id="3" name="Объект 2"/>
          <p:cNvSpPr>
            <a:spLocks noGrp="1"/>
          </p:cNvSpPr>
          <p:nvPr>
            <p:ph idx="1"/>
          </p:nvPr>
        </p:nvSpPr>
        <p:spPr/>
        <p:txBody>
          <a:bodyPr>
            <a:normAutofit fontScale="77500" lnSpcReduction="20000"/>
          </a:bodyPr>
          <a:lstStyle/>
          <a:p>
            <a:r>
              <a:rPr lang="ru-RU" dirty="0"/>
              <a:t>- </a:t>
            </a:r>
            <a:r>
              <a:rPr lang="ru-RU" dirty="0" err="1"/>
              <a:t>Інструменти</a:t>
            </a:r>
            <a:r>
              <a:rPr lang="ru-RU" dirty="0"/>
              <a:t> </a:t>
            </a:r>
            <a:r>
              <a:rPr lang="ru-RU" dirty="0" err="1"/>
              <a:t>розробки</a:t>
            </a:r>
            <a:r>
              <a:rPr lang="ru-RU" dirty="0"/>
              <a:t>: </a:t>
            </a:r>
            <a:r>
              <a:rPr lang="en-US" dirty="0"/>
              <a:t>PaaS</a:t>
            </a:r>
            <a:r>
              <a:rPr lang="ru-RU" dirty="0"/>
              <a:t> </a:t>
            </a:r>
            <a:r>
              <a:rPr lang="ru-RU" dirty="0" err="1"/>
              <a:t>надає</a:t>
            </a:r>
            <a:r>
              <a:rPr lang="ru-RU" dirty="0"/>
              <a:t> ряд </a:t>
            </a:r>
            <a:r>
              <a:rPr lang="ru-RU" dirty="0" err="1"/>
              <a:t>інструментів</a:t>
            </a:r>
            <a:r>
              <a:rPr lang="ru-RU" dirty="0"/>
              <a:t> і </a:t>
            </a:r>
            <a:r>
              <a:rPr lang="ru-RU" dirty="0" err="1"/>
              <a:t>послуг</a:t>
            </a:r>
            <a:r>
              <a:rPr lang="ru-RU" dirty="0"/>
              <a:t>, таких як </a:t>
            </a:r>
            <a:r>
              <a:rPr lang="ru-RU" dirty="0" err="1"/>
              <a:t>мови</a:t>
            </a:r>
            <a:r>
              <a:rPr lang="ru-RU" dirty="0"/>
              <a:t> </a:t>
            </a:r>
            <a:r>
              <a:rPr lang="ru-RU" dirty="0" err="1"/>
              <a:t>програмування</a:t>
            </a:r>
            <a:r>
              <a:rPr lang="ru-RU" dirty="0"/>
              <a:t>, </a:t>
            </a:r>
            <a:r>
              <a:rPr lang="ru-RU" dirty="0" err="1"/>
              <a:t>бази</a:t>
            </a:r>
            <a:r>
              <a:rPr lang="ru-RU" dirty="0"/>
              <a:t> </a:t>
            </a:r>
            <a:r>
              <a:rPr lang="ru-RU" dirty="0" err="1"/>
              <a:t>даних</a:t>
            </a:r>
            <a:r>
              <a:rPr lang="ru-RU" dirty="0"/>
              <a:t> і </a:t>
            </a:r>
            <a:r>
              <a:rPr lang="ru-RU" dirty="0" err="1"/>
              <a:t>проміжне</a:t>
            </a:r>
            <a:r>
              <a:rPr lang="ru-RU" dirty="0"/>
              <a:t> </a:t>
            </a:r>
            <a:r>
              <a:rPr lang="ru-RU" dirty="0" err="1"/>
              <a:t>програмне</a:t>
            </a:r>
            <a:r>
              <a:rPr lang="ru-RU" dirty="0"/>
              <a:t> </a:t>
            </a:r>
            <a:r>
              <a:rPr lang="ru-RU" dirty="0" err="1"/>
              <a:t>забезпечення</a:t>
            </a:r>
            <a:r>
              <a:rPr lang="ru-RU" dirty="0"/>
              <a:t>, для </a:t>
            </a:r>
            <a:r>
              <a:rPr lang="ru-RU" dirty="0" err="1"/>
              <a:t>полегшення</a:t>
            </a:r>
            <a:r>
              <a:rPr lang="ru-RU" dirty="0"/>
              <a:t> </a:t>
            </a:r>
            <a:r>
              <a:rPr lang="ru-RU" dirty="0" err="1"/>
              <a:t>розробки</a:t>
            </a:r>
            <a:r>
              <a:rPr lang="ru-RU" dirty="0"/>
              <a:t> </a:t>
            </a:r>
            <a:r>
              <a:rPr lang="ru-RU" dirty="0" err="1"/>
              <a:t>додатків</a:t>
            </a:r>
            <a:r>
              <a:rPr lang="ru-RU" dirty="0"/>
              <a:t>.</a:t>
            </a:r>
          </a:p>
          <a:p>
            <a:r>
              <a:rPr lang="ru-RU" dirty="0"/>
              <a:t>- </a:t>
            </a:r>
            <a:r>
              <a:rPr lang="ru-RU" dirty="0" err="1"/>
              <a:t>Автоматизація</a:t>
            </a:r>
            <a:r>
              <a:rPr lang="ru-RU" dirty="0"/>
              <a:t> </a:t>
            </a:r>
            <a:r>
              <a:rPr lang="ru-RU" dirty="0" err="1"/>
              <a:t>розгортання</a:t>
            </a:r>
            <a:r>
              <a:rPr lang="ru-RU" dirty="0"/>
              <a:t>: </a:t>
            </a:r>
            <a:r>
              <a:rPr lang="en-US" dirty="0"/>
              <a:t>PaaS</a:t>
            </a:r>
            <a:r>
              <a:rPr lang="ru-RU" dirty="0"/>
              <a:t> </a:t>
            </a:r>
            <a:r>
              <a:rPr lang="ru-RU" dirty="0" err="1"/>
              <a:t>автоматизує</a:t>
            </a:r>
            <a:r>
              <a:rPr lang="ru-RU" dirty="0"/>
              <a:t> </a:t>
            </a:r>
            <a:r>
              <a:rPr lang="ru-RU" dirty="0" err="1"/>
              <a:t>розгортання</a:t>
            </a:r>
            <a:r>
              <a:rPr lang="ru-RU" dirty="0"/>
              <a:t> та </a:t>
            </a:r>
            <a:r>
              <a:rPr lang="ru-RU" dirty="0" err="1"/>
              <a:t>масштабування</a:t>
            </a:r>
            <a:r>
              <a:rPr lang="ru-RU" dirty="0"/>
              <a:t> </a:t>
            </a:r>
            <a:r>
              <a:rPr lang="ru-RU" dirty="0" err="1"/>
              <a:t>додатків</a:t>
            </a:r>
            <a:r>
              <a:rPr lang="ru-RU" dirty="0"/>
              <a:t>, </a:t>
            </a:r>
            <a:r>
              <a:rPr lang="ru-RU" dirty="0" err="1"/>
              <a:t>полегшуючи</a:t>
            </a:r>
            <a:r>
              <a:rPr lang="ru-RU" dirty="0"/>
              <a:t> </a:t>
            </a:r>
            <a:r>
              <a:rPr lang="ru-RU" dirty="0" err="1"/>
              <a:t>розробникам</a:t>
            </a:r>
            <a:r>
              <a:rPr lang="ru-RU" dirty="0"/>
              <a:t> </a:t>
            </a:r>
            <a:r>
              <a:rPr lang="ru-RU" dirty="0" err="1"/>
              <a:t>розгортання</a:t>
            </a:r>
            <a:r>
              <a:rPr lang="ru-RU" dirty="0"/>
              <a:t> коду, не </a:t>
            </a:r>
            <a:r>
              <a:rPr lang="ru-RU" dirty="0" err="1"/>
              <a:t>турбуючись</a:t>
            </a:r>
            <a:r>
              <a:rPr lang="ru-RU" dirty="0"/>
              <a:t> про </a:t>
            </a:r>
            <a:r>
              <a:rPr lang="ru-RU" dirty="0" err="1"/>
              <a:t>управління</a:t>
            </a:r>
            <a:r>
              <a:rPr lang="ru-RU" dirty="0"/>
              <a:t> </a:t>
            </a:r>
            <a:r>
              <a:rPr lang="ru-RU" dirty="0" err="1"/>
              <a:t>інфраструктурою</a:t>
            </a:r>
            <a:r>
              <a:rPr lang="ru-RU" dirty="0"/>
              <a:t>.</a:t>
            </a:r>
          </a:p>
          <a:p>
            <a:r>
              <a:rPr lang="ru-RU" dirty="0"/>
              <a:t>- </a:t>
            </a:r>
            <a:r>
              <a:rPr lang="ru-RU" dirty="0" err="1"/>
              <a:t>Співпраця</a:t>
            </a:r>
            <a:r>
              <a:rPr lang="ru-RU" dirty="0"/>
              <a:t>: </a:t>
            </a:r>
            <a:r>
              <a:rPr lang="ru-RU" dirty="0" err="1"/>
              <a:t>платформи</a:t>
            </a:r>
            <a:r>
              <a:rPr lang="ru-RU" dirty="0"/>
              <a:t> </a:t>
            </a:r>
            <a:r>
              <a:rPr lang="en-US" dirty="0"/>
              <a:t>PaaS</a:t>
            </a:r>
            <a:r>
              <a:rPr lang="ru-RU" dirty="0"/>
              <a:t> часто </a:t>
            </a:r>
            <a:r>
              <a:rPr lang="ru-RU" dirty="0" err="1"/>
              <a:t>включають</a:t>
            </a:r>
            <a:r>
              <a:rPr lang="ru-RU" dirty="0"/>
              <a:t> </a:t>
            </a:r>
            <a:r>
              <a:rPr lang="ru-RU" dirty="0" err="1"/>
              <a:t>функції</a:t>
            </a:r>
            <a:r>
              <a:rPr lang="ru-RU" dirty="0"/>
              <a:t> </a:t>
            </a:r>
            <a:r>
              <a:rPr lang="ru-RU" dirty="0" err="1"/>
              <a:t>співпраці</a:t>
            </a:r>
            <a:r>
              <a:rPr lang="ru-RU" dirty="0"/>
              <a:t>, </a:t>
            </a:r>
            <a:r>
              <a:rPr lang="ru-RU" dirty="0" err="1"/>
              <a:t>які</a:t>
            </a:r>
            <a:r>
              <a:rPr lang="ru-RU" dirty="0"/>
              <a:t> </a:t>
            </a:r>
            <a:r>
              <a:rPr lang="ru-RU" dirty="0" err="1"/>
              <a:t>дозволяють</a:t>
            </a:r>
            <a:r>
              <a:rPr lang="ru-RU" dirty="0"/>
              <a:t> командам без проблем </a:t>
            </a:r>
            <a:r>
              <a:rPr lang="ru-RU" dirty="0" err="1"/>
              <a:t>працювати</a:t>
            </a:r>
            <a:r>
              <a:rPr lang="ru-RU" dirty="0"/>
              <a:t> разом над </a:t>
            </a:r>
            <a:r>
              <a:rPr lang="ru-RU" dirty="0" err="1"/>
              <a:t>розробкою</a:t>
            </a:r>
            <a:r>
              <a:rPr lang="ru-RU" dirty="0"/>
              <a:t> та </a:t>
            </a:r>
            <a:r>
              <a:rPr lang="ru-RU" dirty="0" err="1"/>
              <a:t>розгортанням</a:t>
            </a:r>
            <a:r>
              <a:rPr lang="ru-RU" dirty="0"/>
              <a:t> </a:t>
            </a:r>
            <a:r>
              <a:rPr lang="ru-RU" dirty="0" err="1"/>
              <a:t>програм</a:t>
            </a:r>
            <a:r>
              <a:rPr lang="ru-RU" dirty="0"/>
              <a:t>.</a:t>
            </a:r>
          </a:p>
          <a:p>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a:effectLst/>
              </a:rPr>
              <a:t>Переваги</a:t>
            </a:r>
            <a:r>
              <a:rPr lang="ru-RU" dirty="0">
                <a:effectLst/>
              </a:rPr>
              <a:t> </a:t>
            </a:r>
            <a:r>
              <a:rPr lang="en-US" dirty="0">
                <a:effectLst/>
              </a:rPr>
              <a:t>PaaS</a:t>
            </a:r>
            <a:r>
              <a:rPr lang="ru-RU" dirty="0" smtClean="0">
                <a:effectLst/>
              </a:rPr>
              <a:t>:</a:t>
            </a:r>
            <a:endParaRPr lang="ru-RU" dirty="0"/>
          </a:p>
        </p:txBody>
      </p:sp>
      <p:sp>
        <p:nvSpPr>
          <p:cNvPr id="3" name="Объект 2"/>
          <p:cNvSpPr>
            <a:spLocks noGrp="1"/>
          </p:cNvSpPr>
          <p:nvPr>
            <p:ph idx="1"/>
          </p:nvPr>
        </p:nvSpPr>
        <p:spPr/>
        <p:txBody>
          <a:bodyPr>
            <a:normAutofit fontScale="85000" lnSpcReduction="10000"/>
          </a:bodyPr>
          <a:lstStyle/>
          <a:p>
            <a:r>
              <a:rPr lang="ru-RU" dirty="0"/>
              <a:t>- </a:t>
            </a:r>
            <a:r>
              <a:rPr lang="ru-RU" dirty="0" err="1"/>
              <a:t>Швидка</a:t>
            </a:r>
            <a:r>
              <a:rPr lang="ru-RU" dirty="0"/>
              <a:t> </a:t>
            </a:r>
            <a:r>
              <a:rPr lang="ru-RU" dirty="0" err="1"/>
              <a:t>розробка</a:t>
            </a:r>
            <a:r>
              <a:rPr lang="ru-RU" dirty="0"/>
              <a:t>: </a:t>
            </a:r>
            <a:r>
              <a:rPr lang="en-US" dirty="0"/>
              <a:t>PaaS</a:t>
            </a:r>
            <a:r>
              <a:rPr lang="ru-RU" dirty="0"/>
              <a:t> </a:t>
            </a:r>
            <a:r>
              <a:rPr lang="ru-RU" dirty="0" err="1"/>
              <a:t>дозволяє</a:t>
            </a:r>
            <a:r>
              <a:rPr lang="ru-RU" dirty="0"/>
              <a:t> </a:t>
            </a:r>
            <a:r>
              <a:rPr lang="ru-RU" dirty="0" err="1"/>
              <a:t>розробникам</a:t>
            </a:r>
            <a:r>
              <a:rPr lang="ru-RU" dirty="0"/>
              <a:t> </a:t>
            </a:r>
            <a:r>
              <a:rPr lang="ru-RU" dirty="0" err="1"/>
              <a:t>швидко</a:t>
            </a:r>
            <a:r>
              <a:rPr lang="ru-RU" dirty="0"/>
              <a:t> </a:t>
            </a:r>
            <a:r>
              <a:rPr lang="ru-RU" dirty="0" err="1"/>
              <a:t>створювати</a:t>
            </a:r>
            <a:r>
              <a:rPr lang="ru-RU" dirty="0"/>
              <a:t> та </a:t>
            </a:r>
            <a:r>
              <a:rPr lang="ru-RU" dirty="0" err="1"/>
              <a:t>розгортати</a:t>
            </a:r>
            <a:r>
              <a:rPr lang="ru-RU" dirty="0"/>
              <a:t> </a:t>
            </a:r>
            <a:r>
              <a:rPr lang="ru-RU" dirty="0" err="1"/>
              <a:t>програми</a:t>
            </a:r>
            <a:r>
              <a:rPr lang="ru-RU" dirty="0"/>
              <a:t> без </a:t>
            </a:r>
            <a:r>
              <a:rPr lang="ru-RU" dirty="0" err="1"/>
              <a:t>необхідності</a:t>
            </a:r>
            <a:r>
              <a:rPr lang="ru-RU" dirty="0"/>
              <a:t> </a:t>
            </a:r>
            <a:r>
              <a:rPr lang="ru-RU" dirty="0" err="1"/>
              <a:t>керування</a:t>
            </a:r>
            <a:r>
              <a:rPr lang="ru-RU" dirty="0"/>
              <a:t> </a:t>
            </a:r>
            <a:r>
              <a:rPr lang="ru-RU" dirty="0" err="1"/>
              <a:t>інфраструктурою</a:t>
            </a:r>
            <a:r>
              <a:rPr lang="ru-RU" dirty="0"/>
              <a:t>.</a:t>
            </a:r>
          </a:p>
          <a:p>
            <a:r>
              <a:rPr lang="ru-RU" dirty="0"/>
              <a:t>- </a:t>
            </a:r>
            <a:r>
              <a:rPr lang="ru-RU" dirty="0" err="1"/>
              <a:t>Масштабованість</a:t>
            </a:r>
            <a:r>
              <a:rPr lang="ru-RU" dirty="0"/>
              <a:t>: </a:t>
            </a:r>
            <a:r>
              <a:rPr lang="ru-RU" dirty="0" err="1"/>
              <a:t>платформи</a:t>
            </a:r>
            <a:r>
              <a:rPr lang="ru-RU" dirty="0"/>
              <a:t> </a:t>
            </a:r>
            <a:r>
              <a:rPr lang="en-US" dirty="0"/>
              <a:t>PaaS</a:t>
            </a:r>
            <a:r>
              <a:rPr lang="ru-RU" dirty="0"/>
              <a:t> </a:t>
            </a:r>
            <a:r>
              <a:rPr lang="ru-RU" dirty="0" err="1"/>
              <a:t>можуть</a:t>
            </a:r>
            <a:r>
              <a:rPr lang="ru-RU" dirty="0"/>
              <a:t> автоматично </a:t>
            </a:r>
            <a:r>
              <a:rPr lang="ru-RU" dirty="0" err="1"/>
              <a:t>масштабувати</a:t>
            </a:r>
            <a:r>
              <a:rPr lang="ru-RU" dirty="0"/>
              <a:t> </a:t>
            </a:r>
            <a:r>
              <a:rPr lang="ru-RU" dirty="0" err="1"/>
              <a:t>програми</a:t>
            </a:r>
            <a:r>
              <a:rPr lang="ru-RU" dirty="0"/>
              <a:t> на </a:t>
            </a:r>
            <a:r>
              <a:rPr lang="ru-RU" dirty="0" err="1"/>
              <a:t>основі</a:t>
            </a:r>
            <a:r>
              <a:rPr lang="ru-RU" dirty="0"/>
              <a:t> </a:t>
            </a:r>
            <a:r>
              <a:rPr lang="ru-RU" dirty="0" err="1"/>
              <a:t>попиту</a:t>
            </a:r>
            <a:r>
              <a:rPr lang="ru-RU" dirty="0"/>
              <a:t>, </a:t>
            </a:r>
            <a:r>
              <a:rPr lang="ru-RU" dirty="0" err="1"/>
              <a:t>усуваючи</a:t>
            </a:r>
            <a:r>
              <a:rPr lang="ru-RU" dirty="0"/>
              <a:t> потребу в ручному </a:t>
            </a:r>
            <a:r>
              <a:rPr lang="ru-RU" dirty="0" err="1"/>
              <a:t>масштабуванні</a:t>
            </a:r>
            <a:r>
              <a:rPr lang="ru-RU" dirty="0"/>
              <a:t>.</a:t>
            </a:r>
          </a:p>
          <a:p>
            <a:r>
              <a:rPr lang="ru-RU" dirty="0"/>
              <a:t>- </a:t>
            </a:r>
            <a:r>
              <a:rPr lang="ru-RU" dirty="0" err="1"/>
              <a:t>Економія</a:t>
            </a:r>
            <a:r>
              <a:rPr lang="ru-RU" dirty="0"/>
              <a:t>: шляхом </a:t>
            </a:r>
            <a:r>
              <a:rPr lang="ru-RU" dirty="0" err="1"/>
              <a:t>абстрагування</a:t>
            </a:r>
            <a:r>
              <a:rPr lang="ru-RU" dirty="0"/>
              <a:t> </a:t>
            </a:r>
            <a:r>
              <a:rPr lang="ru-RU" dirty="0" err="1"/>
              <a:t>управління</a:t>
            </a:r>
            <a:r>
              <a:rPr lang="ru-RU" dirty="0"/>
              <a:t> </a:t>
            </a:r>
            <a:r>
              <a:rPr lang="ru-RU" dirty="0" err="1"/>
              <a:t>інфраструктурою</a:t>
            </a:r>
            <a:r>
              <a:rPr lang="ru-RU" dirty="0"/>
              <a:t> </a:t>
            </a:r>
            <a:r>
              <a:rPr lang="en-US" dirty="0"/>
              <a:t>PaaS</a:t>
            </a:r>
            <a:r>
              <a:rPr lang="ru-RU" dirty="0"/>
              <a:t> </a:t>
            </a:r>
            <a:r>
              <a:rPr lang="ru-RU" dirty="0" err="1"/>
              <a:t>зменшує</a:t>
            </a:r>
            <a:r>
              <a:rPr lang="ru-RU" dirty="0"/>
              <a:t> </a:t>
            </a:r>
            <a:r>
              <a:rPr lang="ru-RU" dirty="0" err="1"/>
              <a:t>витрати</a:t>
            </a:r>
            <a:r>
              <a:rPr lang="ru-RU" dirty="0"/>
              <a:t>, </a:t>
            </a:r>
            <a:r>
              <a:rPr lang="ru-RU" dirty="0" err="1"/>
              <a:t>пов’язані</a:t>
            </a:r>
            <a:r>
              <a:rPr lang="ru-RU" dirty="0"/>
              <a:t> з </a:t>
            </a:r>
            <a:r>
              <a:rPr lang="ru-RU" dirty="0" err="1"/>
              <a:t>підтримкою</a:t>
            </a:r>
            <a:r>
              <a:rPr lang="ru-RU" dirty="0"/>
              <a:t> </a:t>
            </a:r>
            <a:r>
              <a:rPr lang="ru-RU" dirty="0" err="1"/>
              <a:t>обладнання</a:t>
            </a:r>
            <a:r>
              <a:rPr lang="ru-RU" dirty="0"/>
              <a:t> та </a:t>
            </a:r>
            <a:r>
              <a:rPr lang="ru-RU" dirty="0" err="1"/>
              <a:t>програмного</a:t>
            </a:r>
            <a:r>
              <a:rPr lang="ru-RU" dirty="0"/>
              <a:t> </a:t>
            </a:r>
            <a:r>
              <a:rPr lang="ru-RU" dirty="0" err="1"/>
              <a:t>забезпечення</a:t>
            </a:r>
            <a:r>
              <a:rPr lang="ru-RU" dirty="0"/>
              <a:t>.</a:t>
            </a:r>
          </a:p>
          <a:p>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effectLst/>
              </a:rPr>
              <a:t>Визначення</a:t>
            </a:r>
            <a:r>
              <a:rPr lang="ru-RU" dirty="0">
                <a:effectLst/>
              </a:rPr>
              <a:t> </a:t>
            </a:r>
            <a:r>
              <a:rPr lang="ru-RU" dirty="0" err="1">
                <a:effectLst/>
              </a:rPr>
              <a:t>хмарних</a:t>
            </a:r>
            <a:r>
              <a:rPr lang="ru-RU" dirty="0">
                <a:effectLst/>
              </a:rPr>
              <a:t> </a:t>
            </a:r>
            <a:r>
              <a:rPr lang="ru-RU" dirty="0" err="1">
                <a:effectLst/>
              </a:rPr>
              <a:t>технологій</a:t>
            </a:r>
            <a:endParaRPr lang="ru-RU" dirty="0"/>
          </a:p>
        </p:txBody>
      </p:sp>
      <p:sp>
        <p:nvSpPr>
          <p:cNvPr id="3" name="Объект 2"/>
          <p:cNvSpPr>
            <a:spLocks noGrp="1"/>
          </p:cNvSpPr>
          <p:nvPr>
            <p:ph idx="1"/>
          </p:nvPr>
        </p:nvSpPr>
        <p:spPr/>
        <p:txBody>
          <a:bodyPr>
            <a:normAutofit fontScale="92500" lnSpcReduction="10000"/>
          </a:bodyPr>
          <a:lstStyle/>
          <a:p>
            <a:r>
              <a:rPr lang="ru-RU" b="1" i="1" u="sng" dirty="0" err="1"/>
              <a:t>Хмарні</a:t>
            </a:r>
            <a:r>
              <a:rPr lang="ru-RU" b="1" i="1" u="sng" dirty="0"/>
              <a:t> </a:t>
            </a:r>
            <a:r>
              <a:rPr lang="ru-RU" b="1" i="1" u="sng" dirty="0" err="1"/>
              <a:t>технології</a:t>
            </a:r>
            <a:r>
              <a:rPr lang="ru-RU" b="1" i="1" u="sng" dirty="0"/>
              <a:t> </a:t>
            </a:r>
            <a:r>
              <a:rPr lang="ru-RU" dirty="0"/>
              <a:t>– </a:t>
            </a:r>
            <a:r>
              <a:rPr lang="ru-RU" dirty="0" err="1"/>
              <a:t>це</a:t>
            </a:r>
            <a:r>
              <a:rPr lang="ru-RU" dirty="0"/>
              <a:t> практика </a:t>
            </a:r>
            <a:r>
              <a:rPr lang="ru-RU" dirty="0" err="1"/>
              <a:t>використання</a:t>
            </a:r>
            <a:r>
              <a:rPr lang="ru-RU" dirty="0"/>
              <a:t> </a:t>
            </a:r>
            <a:r>
              <a:rPr lang="ru-RU" dirty="0" err="1"/>
              <a:t>мережі</a:t>
            </a:r>
            <a:r>
              <a:rPr lang="ru-RU" dirty="0"/>
              <a:t> </a:t>
            </a:r>
            <a:r>
              <a:rPr lang="ru-RU" dirty="0" err="1"/>
              <a:t>віддалених</a:t>
            </a:r>
            <a:r>
              <a:rPr lang="ru-RU" dirty="0"/>
              <a:t> </a:t>
            </a:r>
            <a:r>
              <a:rPr lang="ru-RU" dirty="0" err="1"/>
              <a:t>серверів</a:t>
            </a:r>
            <a:r>
              <a:rPr lang="ru-RU" dirty="0"/>
              <a:t>, </a:t>
            </a:r>
            <a:r>
              <a:rPr lang="ru-RU" dirty="0" err="1"/>
              <a:t>розміщених</a:t>
            </a:r>
            <a:r>
              <a:rPr lang="ru-RU" dirty="0"/>
              <a:t> в </a:t>
            </a:r>
            <a:r>
              <a:rPr lang="ru-RU" dirty="0" err="1"/>
              <a:t>Інтернеті</a:t>
            </a:r>
            <a:r>
              <a:rPr lang="ru-RU" dirty="0"/>
              <a:t>, для </a:t>
            </a:r>
            <a:r>
              <a:rPr lang="ru-RU" dirty="0" err="1"/>
              <a:t>зберігання</a:t>
            </a:r>
            <a:r>
              <a:rPr lang="ru-RU" dirty="0"/>
              <a:t>, </a:t>
            </a:r>
            <a:r>
              <a:rPr lang="ru-RU" dirty="0" err="1"/>
              <a:t>керування</a:t>
            </a:r>
            <a:r>
              <a:rPr lang="ru-RU" dirty="0"/>
              <a:t> та </a:t>
            </a:r>
            <a:r>
              <a:rPr lang="ru-RU" dirty="0" err="1"/>
              <a:t>обробки</a:t>
            </a:r>
            <a:r>
              <a:rPr lang="ru-RU" dirty="0"/>
              <a:t> </a:t>
            </a:r>
            <a:r>
              <a:rPr lang="ru-RU" dirty="0" err="1"/>
              <a:t>даних</a:t>
            </a:r>
            <a:r>
              <a:rPr lang="ru-RU" dirty="0"/>
              <a:t> </a:t>
            </a:r>
            <a:r>
              <a:rPr lang="ru-RU" dirty="0" err="1"/>
              <a:t>замість</a:t>
            </a:r>
            <a:r>
              <a:rPr lang="ru-RU" dirty="0"/>
              <a:t> </a:t>
            </a:r>
            <a:r>
              <a:rPr lang="ru-RU" dirty="0" err="1"/>
              <a:t>використання</a:t>
            </a:r>
            <a:r>
              <a:rPr lang="ru-RU" dirty="0"/>
              <a:t> локального сервера </a:t>
            </a:r>
            <a:r>
              <a:rPr lang="ru-RU" dirty="0" err="1"/>
              <a:t>чи</a:t>
            </a:r>
            <a:r>
              <a:rPr lang="ru-RU" dirty="0"/>
              <a:t> персонального </a:t>
            </a:r>
            <a:r>
              <a:rPr lang="ru-RU" dirty="0" err="1"/>
              <a:t>комп’ютера</a:t>
            </a:r>
            <a:r>
              <a:rPr lang="ru-RU" dirty="0"/>
              <a:t>. </a:t>
            </a:r>
            <a:endParaRPr lang="ru-RU" dirty="0" smtClean="0"/>
          </a:p>
          <a:p>
            <a:endParaRPr lang="ru-RU" dirty="0"/>
          </a:p>
          <a:p>
            <a:r>
              <a:rPr lang="ru-RU" dirty="0" err="1" smtClean="0"/>
              <a:t>Це</a:t>
            </a:r>
            <a:r>
              <a:rPr lang="ru-RU" dirty="0" smtClean="0"/>
              <a:t> </a:t>
            </a:r>
            <a:r>
              <a:rPr lang="ru-RU" dirty="0" err="1"/>
              <a:t>дозволяє</a:t>
            </a:r>
            <a:r>
              <a:rPr lang="ru-RU" dirty="0"/>
              <a:t> </a:t>
            </a:r>
            <a:r>
              <a:rPr lang="ru-RU" dirty="0" err="1"/>
              <a:t>користувачам</a:t>
            </a:r>
            <a:r>
              <a:rPr lang="ru-RU" dirty="0"/>
              <a:t> </a:t>
            </a:r>
            <a:r>
              <a:rPr lang="ru-RU" dirty="0" err="1"/>
              <a:t>отримувати</a:t>
            </a:r>
            <a:r>
              <a:rPr lang="ru-RU" dirty="0"/>
              <a:t> доступ до </a:t>
            </a:r>
            <a:r>
              <a:rPr lang="ru-RU" dirty="0" err="1"/>
              <a:t>файлів</a:t>
            </a:r>
            <a:r>
              <a:rPr lang="ru-RU" dirty="0"/>
              <a:t> і </a:t>
            </a:r>
            <a:r>
              <a:rPr lang="ru-RU" dirty="0" err="1"/>
              <a:t>програм</a:t>
            </a:r>
            <a:r>
              <a:rPr lang="ru-RU" dirty="0"/>
              <a:t> </a:t>
            </a:r>
            <a:r>
              <a:rPr lang="ru-RU" u="sng" dirty="0"/>
              <a:t>з будь-</a:t>
            </a:r>
            <a:r>
              <a:rPr lang="ru-RU" u="sng" dirty="0" err="1"/>
              <a:t>якого</a:t>
            </a:r>
            <a:r>
              <a:rPr lang="ru-RU" u="sng" dirty="0"/>
              <a:t> пристрою</a:t>
            </a:r>
            <a:r>
              <a:rPr lang="ru-RU" dirty="0"/>
              <a:t>, </a:t>
            </a:r>
            <a:r>
              <a:rPr lang="ru-RU" dirty="0" err="1"/>
              <a:t>підключеного</a:t>
            </a:r>
            <a:r>
              <a:rPr lang="ru-RU" dirty="0"/>
              <a:t> до </a:t>
            </a:r>
            <a:r>
              <a:rPr lang="ru-RU" dirty="0" err="1"/>
              <a:t>Інтернету</a:t>
            </a:r>
            <a:r>
              <a:rPr lang="ru-RU" dirty="0"/>
              <a:t>.</a:t>
            </a:r>
          </a:p>
        </p:txBody>
      </p:sp>
    </p:spTree>
    <p:extLst>
      <p:ext uri="{BB962C8B-B14F-4D97-AF65-F5344CB8AC3E}">
        <p14:creationId xmlns:p14="http://schemas.microsoft.com/office/powerpoint/2010/main" val="23452617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effectLst/>
              </a:rPr>
              <a:t>Програмне</a:t>
            </a:r>
            <a:r>
              <a:rPr lang="ru-RU" dirty="0">
                <a:effectLst/>
              </a:rPr>
              <a:t> </a:t>
            </a:r>
            <a:r>
              <a:rPr lang="ru-RU" dirty="0" err="1">
                <a:effectLst/>
              </a:rPr>
              <a:t>забезпечення</a:t>
            </a:r>
            <a:r>
              <a:rPr lang="ru-RU" dirty="0">
                <a:effectLst/>
              </a:rPr>
              <a:t> як </a:t>
            </a:r>
            <a:r>
              <a:rPr lang="ru-RU" dirty="0" err="1">
                <a:effectLst/>
              </a:rPr>
              <a:t>послуга</a:t>
            </a:r>
            <a:r>
              <a:rPr lang="ru-RU" dirty="0">
                <a:effectLst/>
              </a:rPr>
              <a:t> (</a:t>
            </a:r>
            <a:r>
              <a:rPr lang="en-US" dirty="0">
                <a:effectLst/>
              </a:rPr>
              <a:t>SaaS</a:t>
            </a:r>
            <a:r>
              <a:rPr lang="ru-RU" dirty="0">
                <a:effectLst/>
              </a:rPr>
              <a:t>)</a:t>
            </a:r>
            <a:endParaRPr lang="ru-RU" dirty="0"/>
          </a:p>
        </p:txBody>
      </p:sp>
      <p:sp>
        <p:nvSpPr>
          <p:cNvPr id="3" name="Объект 2"/>
          <p:cNvSpPr>
            <a:spLocks noGrp="1"/>
          </p:cNvSpPr>
          <p:nvPr>
            <p:ph idx="1"/>
          </p:nvPr>
        </p:nvSpPr>
        <p:spPr/>
        <p:txBody>
          <a:bodyPr>
            <a:normAutofit lnSpcReduction="10000"/>
          </a:bodyPr>
          <a:lstStyle/>
          <a:p>
            <a:r>
              <a:rPr lang="ru-RU" dirty="0"/>
              <a:t> </a:t>
            </a:r>
            <a:r>
              <a:rPr lang="ru-RU" dirty="0" err="1"/>
              <a:t>Програмне</a:t>
            </a:r>
            <a:r>
              <a:rPr lang="ru-RU" dirty="0"/>
              <a:t> </a:t>
            </a:r>
            <a:r>
              <a:rPr lang="ru-RU" dirty="0" err="1"/>
              <a:t>забезпечення</a:t>
            </a:r>
            <a:r>
              <a:rPr lang="ru-RU" dirty="0"/>
              <a:t> як </a:t>
            </a:r>
            <a:r>
              <a:rPr lang="ru-RU" dirty="0" err="1"/>
              <a:t>послуга</a:t>
            </a:r>
            <a:r>
              <a:rPr lang="ru-RU" dirty="0"/>
              <a:t> (</a:t>
            </a:r>
            <a:r>
              <a:rPr lang="en-US" dirty="0"/>
              <a:t>SaaS</a:t>
            </a:r>
            <a:r>
              <a:rPr lang="ru-RU" dirty="0"/>
              <a:t>) — </a:t>
            </a:r>
            <a:r>
              <a:rPr lang="ru-RU" dirty="0" err="1"/>
              <a:t>це</a:t>
            </a:r>
            <a:r>
              <a:rPr lang="ru-RU" dirty="0"/>
              <a:t> модель </a:t>
            </a:r>
            <a:r>
              <a:rPr lang="ru-RU" dirty="0" err="1"/>
              <a:t>хмарних</a:t>
            </a:r>
            <a:r>
              <a:rPr lang="ru-RU" dirty="0"/>
              <a:t> </a:t>
            </a:r>
            <a:r>
              <a:rPr lang="ru-RU" dirty="0" err="1"/>
              <a:t>технологій</a:t>
            </a:r>
            <a:r>
              <a:rPr lang="ru-RU" dirty="0"/>
              <a:t>, яка </a:t>
            </a:r>
            <a:r>
              <a:rPr lang="ru-RU" dirty="0" err="1"/>
              <a:t>доставляє</a:t>
            </a:r>
            <a:r>
              <a:rPr lang="ru-RU" dirty="0"/>
              <a:t> </a:t>
            </a:r>
            <a:r>
              <a:rPr lang="ru-RU" dirty="0" err="1"/>
              <a:t>програмні</a:t>
            </a:r>
            <a:r>
              <a:rPr lang="ru-RU" dirty="0"/>
              <a:t> </a:t>
            </a:r>
            <a:r>
              <a:rPr lang="ru-RU" dirty="0" err="1"/>
              <a:t>додатки</a:t>
            </a:r>
            <a:r>
              <a:rPr lang="ru-RU" dirty="0"/>
              <a:t> через </a:t>
            </a:r>
            <a:r>
              <a:rPr lang="ru-RU" dirty="0" err="1"/>
              <a:t>Інтернет</a:t>
            </a:r>
            <a:r>
              <a:rPr lang="ru-RU" dirty="0"/>
              <a:t>. Доступ до </a:t>
            </a:r>
            <a:r>
              <a:rPr lang="ru-RU" dirty="0" err="1"/>
              <a:t>програм</a:t>
            </a:r>
            <a:r>
              <a:rPr lang="ru-RU" dirty="0"/>
              <a:t> </a:t>
            </a:r>
            <a:r>
              <a:rPr lang="en-US" dirty="0"/>
              <a:t>SaaS</a:t>
            </a:r>
            <a:r>
              <a:rPr lang="ru-RU" dirty="0"/>
              <a:t> </a:t>
            </a:r>
            <a:r>
              <a:rPr lang="ru-RU" dirty="0" err="1"/>
              <a:t>зазвичай</a:t>
            </a:r>
            <a:r>
              <a:rPr lang="ru-RU" dirty="0"/>
              <a:t> </a:t>
            </a:r>
            <a:r>
              <a:rPr lang="ru-RU" dirty="0" err="1"/>
              <a:t>здійснюється</a:t>
            </a:r>
            <a:r>
              <a:rPr lang="ru-RU" dirty="0"/>
              <a:t> через веб-браузер, </a:t>
            </a:r>
            <a:r>
              <a:rPr lang="ru-RU" dirty="0" err="1"/>
              <a:t>що</a:t>
            </a:r>
            <a:r>
              <a:rPr lang="ru-RU" dirty="0"/>
              <a:t> </a:t>
            </a:r>
            <a:r>
              <a:rPr lang="ru-RU" dirty="0" err="1"/>
              <a:t>усуває</a:t>
            </a:r>
            <a:r>
              <a:rPr lang="ru-RU" dirty="0"/>
              <a:t> </a:t>
            </a:r>
            <a:r>
              <a:rPr lang="ru-RU" dirty="0" err="1"/>
              <a:t>необхідність</a:t>
            </a:r>
            <a:r>
              <a:rPr lang="ru-RU" dirty="0"/>
              <a:t> </a:t>
            </a:r>
            <a:r>
              <a:rPr lang="ru-RU" dirty="0" err="1"/>
              <a:t>встановлення</a:t>
            </a:r>
            <a:r>
              <a:rPr lang="ru-RU" dirty="0"/>
              <a:t> та </a:t>
            </a:r>
            <a:r>
              <a:rPr lang="ru-RU" dirty="0" err="1"/>
              <a:t>обслуговування</a:t>
            </a:r>
            <a:r>
              <a:rPr lang="ru-RU" dirty="0"/>
              <a:t> на </a:t>
            </a:r>
            <a:r>
              <a:rPr lang="ru-RU" dirty="0" err="1"/>
              <a:t>пристрої</a:t>
            </a:r>
            <a:r>
              <a:rPr lang="ru-RU" dirty="0"/>
              <a:t> </a:t>
            </a:r>
            <a:r>
              <a:rPr lang="ru-RU" dirty="0" err="1"/>
              <a:t>користувача</a:t>
            </a:r>
            <a:r>
              <a:rPr lang="ru-RU" dirty="0"/>
              <a:t>. </a:t>
            </a:r>
            <a:endParaRPr lang="ru-RU" dirty="0" smtClean="0"/>
          </a:p>
          <a:p>
            <a:pPr marL="82296" indent="0">
              <a:buNone/>
            </a:pPr>
            <a:r>
              <a:rPr lang="ru-RU" dirty="0" smtClean="0"/>
              <a:t>Прикладами </a:t>
            </a:r>
            <a:r>
              <a:rPr lang="ru-RU" dirty="0" err="1"/>
              <a:t>програм</a:t>
            </a:r>
            <a:r>
              <a:rPr lang="ru-RU" dirty="0"/>
              <a:t> </a:t>
            </a:r>
            <a:r>
              <a:rPr lang="en-US" dirty="0"/>
              <a:t>SaaS</a:t>
            </a:r>
            <a:r>
              <a:rPr lang="ru-RU" dirty="0"/>
              <a:t> є </a:t>
            </a:r>
            <a:r>
              <a:rPr lang="en-US" dirty="0"/>
              <a:t>Salesforce</a:t>
            </a:r>
            <a:r>
              <a:rPr lang="ru-RU" dirty="0"/>
              <a:t>, </a:t>
            </a:r>
            <a:r>
              <a:rPr lang="en-US" dirty="0"/>
              <a:t>Microsoft Office</a:t>
            </a:r>
            <a:r>
              <a:rPr lang="ru-RU" dirty="0"/>
              <a:t> 365 і </a:t>
            </a:r>
            <a:r>
              <a:rPr lang="en-US" dirty="0"/>
              <a:t>Dropbox</a:t>
            </a:r>
            <a:r>
              <a:rPr lang="ru-RU" dirty="0"/>
              <a:t>.</a:t>
            </a:r>
          </a:p>
          <a:p>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a:effectLst/>
              </a:rPr>
              <a:t>Ключові</a:t>
            </a:r>
            <a:r>
              <a:rPr lang="ru-RU" dirty="0">
                <a:effectLst/>
              </a:rPr>
              <a:t> </a:t>
            </a:r>
            <a:r>
              <a:rPr lang="ru-RU" dirty="0" err="1">
                <a:effectLst/>
              </a:rPr>
              <a:t>особливості</a:t>
            </a:r>
            <a:r>
              <a:rPr lang="ru-RU" dirty="0">
                <a:effectLst/>
              </a:rPr>
              <a:t> </a:t>
            </a:r>
            <a:r>
              <a:rPr lang="en-US" dirty="0">
                <a:effectLst/>
              </a:rPr>
              <a:t>SaaS</a:t>
            </a:r>
            <a:r>
              <a:rPr lang="ru-RU" dirty="0" smtClean="0">
                <a:effectLst/>
              </a:rPr>
              <a:t>:</a:t>
            </a:r>
            <a:endParaRPr lang="ru-RU" dirty="0"/>
          </a:p>
        </p:txBody>
      </p:sp>
      <p:sp>
        <p:nvSpPr>
          <p:cNvPr id="3" name="Объект 2"/>
          <p:cNvSpPr>
            <a:spLocks noGrp="1"/>
          </p:cNvSpPr>
          <p:nvPr>
            <p:ph idx="1"/>
          </p:nvPr>
        </p:nvSpPr>
        <p:spPr/>
        <p:txBody>
          <a:bodyPr>
            <a:normAutofit fontScale="85000" lnSpcReduction="20000"/>
          </a:bodyPr>
          <a:lstStyle/>
          <a:p>
            <a:r>
              <a:rPr lang="ru-RU" dirty="0"/>
              <a:t>- </a:t>
            </a:r>
            <a:r>
              <a:rPr lang="ru-RU" dirty="0" err="1"/>
              <a:t>Доступність</a:t>
            </a:r>
            <a:r>
              <a:rPr lang="ru-RU" dirty="0"/>
              <a:t>: доступ до </a:t>
            </a:r>
            <a:r>
              <a:rPr lang="ru-RU" dirty="0" err="1"/>
              <a:t>додатків</a:t>
            </a:r>
            <a:r>
              <a:rPr lang="ru-RU" dirty="0"/>
              <a:t> </a:t>
            </a:r>
            <a:r>
              <a:rPr lang="en-US" dirty="0"/>
              <a:t>SaaS</a:t>
            </a:r>
            <a:r>
              <a:rPr lang="ru-RU" dirty="0"/>
              <a:t> </a:t>
            </a:r>
            <a:r>
              <a:rPr lang="ru-RU" dirty="0" err="1"/>
              <a:t>можна</a:t>
            </a:r>
            <a:r>
              <a:rPr lang="ru-RU" dirty="0"/>
              <a:t> </a:t>
            </a:r>
            <a:r>
              <a:rPr lang="ru-RU" dirty="0" err="1"/>
              <a:t>отримати</a:t>
            </a:r>
            <a:r>
              <a:rPr lang="ru-RU" dirty="0"/>
              <a:t> з будь-</a:t>
            </a:r>
            <a:r>
              <a:rPr lang="ru-RU" dirty="0" err="1"/>
              <a:t>якого</a:t>
            </a:r>
            <a:r>
              <a:rPr lang="ru-RU" dirty="0"/>
              <a:t> пристрою з </a:t>
            </a:r>
            <a:r>
              <a:rPr lang="ru-RU" dirty="0" err="1"/>
              <a:t>підключенням</a:t>
            </a:r>
            <a:r>
              <a:rPr lang="ru-RU" dirty="0"/>
              <a:t> до </a:t>
            </a:r>
            <a:r>
              <a:rPr lang="ru-RU" dirty="0" err="1"/>
              <a:t>Інтернету</a:t>
            </a:r>
            <a:r>
              <a:rPr lang="ru-RU" dirty="0"/>
              <a:t>, </a:t>
            </a:r>
            <a:r>
              <a:rPr lang="ru-RU" dirty="0" err="1"/>
              <a:t>що</a:t>
            </a:r>
            <a:r>
              <a:rPr lang="ru-RU" dirty="0"/>
              <a:t> </a:t>
            </a:r>
            <a:r>
              <a:rPr lang="ru-RU" dirty="0" err="1"/>
              <a:t>робить</a:t>
            </a:r>
            <a:r>
              <a:rPr lang="ru-RU" dirty="0"/>
              <a:t> </a:t>
            </a:r>
            <a:r>
              <a:rPr lang="ru-RU" dirty="0" err="1"/>
              <a:t>його</a:t>
            </a:r>
            <a:r>
              <a:rPr lang="ru-RU" dirty="0"/>
              <a:t> </a:t>
            </a:r>
            <a:r>
              <a:rPr lang="ru-RU" dirty="0" err="1"/>
              <a:t>зручним</a:t>
            </a:r>
            <a:r>
              <a:rPr lang="ru-RU" dirty="0"/>
              <a:t> для </a:t>
            </a:r>
            <a:r>
              <a:rPr lang="ru-RU" dirty="0" err="1"/>
              <a:t>користувачів</a:t>
            </a:r>
            <a:r>
              <a:rPr lang="ru-RU" dirty="0"/>
              <a:t>.</a:t>
            </a:r>
          </a:p>
          <a:p>
            <a:r>
              <a:rPr lang="ru-RU" dirty="0"/>
              <a:t>- </a:t>
            </a:r>
            <a:r>
              <a:rPr lang="ru-RU" dirty="0" err="1"/>
              <a:t>Автоматичні</a:t>
            </a:r>
            <a:r>
              <a:rPr lang="ru-RU" dirty="0"/>
              <a:t> </a:t>
            </a:r>
            <a:r>
              <a:rPr lang="ru-RU" dirty="0" err="1"/>
              <a:t>оновлення</a:t>
            </a:r>
            <a:r>
              <a:rPr lang="ru-RU" dirty="0"/>
              <a:t>: </a:t>
            </a:r>
            <a:r>
              <a:rPr lang="ru-RU" dirty="0" err="1"/>
              <a:t>постачальники</a:t>
            </a:r>
            <a:r>
              <a:rPr lang="ru-RU" dirty="0"/>
              <a:t> </a:t>
            </a:r>
            <a:r>
              <a:rPr lang="en-US" dirty="0"/>
              <a:t>SaaS</a:t>
            </a:r>
            <a:r>
              <a:rPr lang="ru-RU" dirty="0"/>
              <a:t> </a:t>
            </a:r>
            <a:r>
              <a:rPr lang="ru-RU" dirty="0" err="1"/>
              <a:t>керують</a:t>
            </a:r>
            <a:r>
              <a:rPr lang="ru-RU" dirty="0"/>
              <a:t> </a:t>
            </a:r>
            <a:r>
              <a:rPr lang="ru-RU" dirty="0" err="1"/>
              <a:t>оновленнями</a:t>
            </a:r>
            <a:r>
              <a:rPr lang="ru-RU" dirty="0"/>
              <a:t> та </a:t>
            </a:r>
            <a:r>
              <a:rPr lang="ru-RU" dirty="0" err="1"/>
              <a:t>виправленнями</a:t>
            </a:r>
            <a:r>
              <a:rPr lang="ru-RU" dirty="0"/>
              <a:t>, </a:t>
            </a:r>
            <a:r>
              <a:rPr lang="ru-RU" dirty="0" err="1"/>
              <a:t>гарантуючи</a:t>
            </a:r>
            <a:r>
              <a:rPr lang="ru-RU" dirty="0"/>
              <a:t>, </a:t>
            </a:r>
            <a:r>
              <a:rPr lang="ru-RU" dirty="0" err="1"/>
              <a:t>що</a:t>
            </a:r>
            <a:r>
              <a:rPr lang="ru-RU" dirty="0"/>
              <a:t> </a:t>
            </a:r>
            <a:r>
              <a:rPr lang="ru-RU" dirty="0" err="1"/>
              <a:t>користувачі</a:t>
            </a:r>
            <a:r>
              <a:rPr lang="ru-RU" dirty="0"/>
              <a:t> </a:t>
            </a:r>
            <a:r>
              <a:rPr lang="ru-RU" dirty="0" err="1"/>
              <a:t>завжди</a:t>
            </a:r>
            <a:r>
              <a:rPr lang="ru-RU" dirty="0"/>
              <a:t> </a:t>
            </a:r>
            <a:r>
              <a:rPr lang="ru-RU" dirty="0" err="1"/>
              <a:t>мають</a:t>
            </a:r>
            <a:r>
              <a:rPr lang="ru-RU" dirty="0"/>
              <a:t> доступ до </a:t>
            </a:r>
            <a:r>
              <a:rPr lang="ru-RU" dirty="0" err="1"/>
              <a:t>останньої</a:t>
            </a:r>
            <a:r>
              <a:rPr lang="ru-RU" dirty="0"/>
              <a:t> </a:t>
            </a:r>
            <a:r>
              <a:rPr lang="ru-RU" dirty="0" err="1"/>
              <a:t>версії</a:t>
            </a:r>
            <a:r>
              <a:rPr lang="ru-RU" dirty="0"/>
              <a:t> </a:t>
            </a:r>
            <a:r>
              <a:rPr lang="ru-RU" dirty="0" err="1"/>
              <a:t>програмного</a:t>
            </a:r>
            <a:r>
              <a:rPr lang="ru-RU" dirty="0"/>
              <a:t> </a:t>
            </a:r>
            <a:r>
              <a:rPr lang="ru-RU" dirty="0" err="1"/>
              <a:t>забезпечення</a:t>
            </a:r>
            <a:r>
              <a:rPr lang="ru-RU" dirty="0"/>
              <a:t>.</a:t>
            </a:r>
          </a:p>
          <a:p>
            <a:r>
              <a:rPr lang="ru-RU" dirty="0"/>
              <a:t>- Оплата за </a:t>
            </a:r>
            <a:r>
              <a:rPr lang="ru-RU" dirty="0" err="1"/>
              <a:t>користування</a:t>
            </a:r>
            <a:r>
              <a:rPr lang="ru-RU" dirty="0"/>
              <a:t>: </a:t>
            </a:r>
            <a:r>
              <a:rPr lang="ru-RU" dirty="0" err="1"/>
              <a:t>програми</a:t>
            </a:r>
            <a:r>
              <a:rPr lang="ru-RU" dirty="0"/>
              <a:t> </a:t>
            </a:r>
            <a:r>
              <a:rPr lang="en-US" dirty="0"/>
              <a:t>SaaS</a:t>
            </a:r>
            <a:r>
              <a:rPr lang="ru-RU" dirty="0"/>
              <a:t> </a:t>
            </a:r>
            <a:r>
              <a:rPr lang="ru-RU" dirty="0" err="1"/>
              <a:t>зазвичай</a:t>
            </a:r>
            <a:r>
              <a:rPr lang="ru-RU" dirty="0"/>
              <a:t> </a:t>
            </a:r>
            <a:r>
              <a:rPr lang="ru-RU" dirty="0" err="1"/>
              <a:t>ліцензуються</a:t>
            </a:r>
            <a:r>
              <a:rPr lang="ru-RU" dirty="0"/>
              <a:t> на </a:t>
            </a:r>
            <a:r>
              <a:rPr lang="ru-RU" dirty="0" err="1"/>
              <a:t>основі</a:t>
            </a:r>
            <a:r>
              <a:rPr lang="ru-RU" dirty="0"/>
              <a:t> </a:t>
            </a:r>
            <a:r>
              <a:rPr lang="ru-RU" dirty="0" err="1"/>
              <a:t>передплати</a:t>
            </a:r>
            <a:r>
              <a:rPr lang="ru-RU" dirty="0"/>
              <a:t>, </a:t>
            </a:r>
            <a:r>
              <a:rPr lang="ru-RU" dirty="0" err="1"/>
              <a:t>що</a:t>
            </a:r>
            <a:r>
              <a:rPr lang="ru-RU" dirty="0"/>
              <a:t> </a:t>
            </a:r>
            <a:r>
              <a:rPr lang="ru-RU" dirty="0" err="1"/>
              <a:t>дозволяє</a:t>
            </a:r>
            <a:r>
              <a:rPr lang="ru-RU" dirty="0"/>
              <a:t> </a:t>
            </a:r>
            <a:r>
              <a:rPr lang="ru-RU" dirty="0" err="1"/>
              <a:t>користувачам</a:t>
            </a:r>
            <a:r>
              <a:rPr lang="ru-RU" dirty="0"/>
              <a:t> </a:t>
            </a:r>
            <a:r>
              <a:rPr lang="ru-RU" dirty="0" err="1"/>
              <a:t>платити</a:t>
            </a:r>
            <a:r>
              <a:rPr lang="ru-RU" dirty="0"/>
              <a:t> </a:t>
            </a:r>
            <a:r>
              <a:rPr lang="ru-RU" dirty="0" err="1"/>
              <a:t>лише</a:t>
            </a:r>
            <a:r>
              <a:rPr lang="ru-RU" dirty="0"/>
              <a:t> за </a:t>
            </a:r>
            <a:r>
              <a:rPr lang="ru-RU" dirty="0" err="1"/>
              <a:t>потрібні</a:t>
            </a:r>
            <a:r>
              <a:rPr lang="ru-RU" dirty="0"/>
              <a:t> </a:t>
            </a:r>
            <a:r>
              <a:rPr lang="ru-RU" dirty="0" err="1"/>
              <a:t>їм</a:t>
            </a:r>
            <a:r>
              <a:rPr lang="ru-RU" dirty="0"/>
              <a:t> </a:t>
            </a:r>
            <a:r>
              <a:rPr lang="ru-RU" dirty="0" err="1"/>
              <a:t>функції</a:t>
            </a:r>
            <a:r>
              <a:rPr lang="ru-RU" dirty="0"/>
              <a:t> та </a:t>
            </a:r>
            <a:r>
              <a:rPr lang="ru-RU" dirty="0" err="1"/>
              <a:t>кількість</a:t>
            </a:r>
            <a:r>
              <a:rPr lang="ru-RU" dirty="0"/>
              <a:t> </a:t>
            </a:r>
            <a:r>
              <a:rPr lang="ru-RU" dirty="0" err="1"/>
              <a:t>користувачів</a:t>
            </a:r>
            <a:r>
              <a:rPr lang="ru-RU" dirty="0" smtClean="0"/>
              <a:t>.</a:t>
            </a:r>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a:effectLst/>
              </a:rPr>
              <a:t>Переваги</a:t>
            </a:r>
            <a:r>
              <a:rPr lang="ru-RU" dirty="0">
                <a:effectLst/>
              </a:rPr>
              <a:t> </a:t>
            </a:r>
            <a:r>
              <a:rPr lang="en-US" dirty="0">
                <a:effectLst/>
              </a:rPr>
              <a:t>SaaS</a:t>
            </a:r>
            <a:r>
              <a:rPr lang="ru-RU" dirty="0" smtClean="0">
                <a:effectLst/>
              </a:rPr>
              <a:t>:</a:t>
            </a:r>
            <a:endParaRPr lang="ru-RU" dirty="0"/>
          </a:p>
        </p:txBody>
      </p:sp>
      <p:sp>
        <p:nvSpPr>
          <p:cNvPr id="3" name="Объект 2"/>
          <p:cNvSpPr>
            <a:spLocks noGrp="1"/>
          </p:cNvSpPr>
          <p:nvPr>
            <p:ph idx="1"/>
          </p:nvPr>
        </p:nvSpPr>
        <p:spPr/>
        <p:txBody>
          <a:bodyPr>
            <a:normAutofit fontScale="77500" lnSpcReduction="20000"/>
          </a:bodyPr>
          <a:lstStyle/>
          <a:p>
            <a:r>
              <a:rPr lang="ru-RU" dirty="0"/>
              <a:t>- </a:t>
            </a:r>
            <a:r>
              <a:rPr lang="ru-RU" dirty="0" err="1"/>
              <a:t>Низький</a:t>
            </a:r>
            <a:r>
              <a:rPr lang="ru-RU" dirty="0"/>
              <a:t> </a:t>
            </a:r>
            <a:r>
              <a:rPr lang="ru-RU" dirty="0" err="1"/>
              <a:t>рівень</a:t>
            </a:r>
            <a:r>
              <a:rPr lang="ru-RU" dirty="0"/>
              <a:t> </a:t>
            </a:r>
            <a:r>
              <a:rPr lang="ru-RU" dirty="0" err="1"/>
              <a:t>обслуговування</a:t>
            </a:r>
            <a:r>
              <a:rPr lang="ru-RU" dirty="0"/>
              <a:t>: </a:t>
            </a:r>
            <a:r>
              <a:rPr lang="ru-RU" dirty="0" err="1"/>
              <a:t>оскільки</a:t>
            </a:r>
            <a:r>
              <a:rPr lang="ru-RU" dirty="0"/>
              <a:t> </a:t>
            </a:r>
            <a:r>
              <a:rPr lang="ru-RU" dirty="0" err="1"/>
              <a:t>постачальники</a:t>
            </a:r>
            <a:r>
              <a:rPr lang="ru-RU" dirty="0"/>
              <a:t> </a:t>
            </a:r>
            <a:r>
              <a:rPr lang="en-US" dirty="0"/>
              <a:t>SaaS</a:t>
            </a:r>
            <a:r>
              <a:rPr lang="ru-RU" dirty="0"/>
              <a:t> </a:t>
            </a:r>
            <a:r>
              <a:rPr lang="ru-RU" dirty="0" err="1"/>
              <a:t>займаються</a:t>
            </a:r>
            <a:r>
              <a:rPr lang="ru-RU" dirty="0"/>
              <a:t> </a:t>
            </a:r>
            <a:r>
              <a:rPr lang="ru-RU" dirty="0" err="1"/>
              <a:t>всім</a:t>
            </a:r>
            <a:r>
              <a:rPr lang="ru-RU" dirty="0"/>
              <a:t> </a:t>
            </a:r>
            <a:r>
              <a:rPr lang="ru-RU" dirty="0" err="1"/>
              <a:t>обслуговуванням</a:t>
            </a:r>
            <a:r>
              <a:rPr lang="ru-RU" dirty="0"/>
              <a:t> і </a:t>
            </a:r>
            <a:r>
              <a:rPr lang="ru-RU" dirty="0" err="1"/>
              <a:t>оновленнями</a:t>
            </a:r>
            <a:r>
              <a:rPr lang="ru-RU" dirty="0"/>
              <a:t>, </a:t>
            </a:r>
            <a:r>
              <a:rPr lang="ru-RU" dirty="0" err="1"/>
              <a:t>користувачі</a:t>
            </a:r>
            <a:r>
              <a:rPr lang="ru-RU" dirty="0"/>
              <a:t> </a:t>
            </a:r>
            <a:r>
              <a:rPr lang="ru-RU" dirty="0" err="1"/>
              <a:t>можуть</a:t>
            </a:r>
            <a:r>
              <a:rPr lang="ru-RU" dirty="0"/>
              <a:t> </a:t>
            </a:r>
            <a:r>
              <a:rPr lang="ru-RU" dirty="0" err="1"/>
              <a:t>зосередитися</a:t>
            </a:r>
            <a:r>
              <a:rPr lang="ru-RU" dirty="0"/>
              <a:t> </a:t>
            </a:r>
            <a:r>
              <a:rPr lang="ru-RU" dirty="0" err="1"/>
              <a:t>виключно</a:t>
            </a:r>
            <a:r>
              <a:rPr lang="ru-RU" dirty="0"/>
              <a:t> на </a:t>
            </a:r>
            <a:r>
              <a:rPr lang="ru-RU" dirty="0" err="1"/>
              <a:t>використанні</a:t>
            </a:r>
            <a:r>
              <a:rPr lang="ru-RU" dirty="0"/>
              <a:t> </a:t>
            </a:r>
            <a:r>
              <a:rPr lang="ru-RU" dirty="0" err="1"/>
              <a:t>програмного</a:t>
            </a:r>
            <a:r>
              <a:rPr lang="ru-RU" dirty="0"/>
              <a:t> </a:t>
            </a:r>
            <a:r>
              <a:rPr lang="ru-RU" dirty="0" err="1"/>
              <a:t>забезпечення</a:t>
            </a:r>
            <a:r>
              <a:rPr lang="ru-RU" dirty="0"/>
              <a:t>, не </a:t>
            </a:r>
            <a:r>
              <a:rPr lang="ru-RU" dirty="0" err="1"/>
              <a:t>турбуючись</a:t>
            </a:r>
            <a:r>
              <a:rPr lang="ru-RU" dirty="0"/>
              <a:t> про </a:t>
            </a:r>
            <a:r>
              <a:rPr lang="ru-RU" dirty="0" err="1"/>
              <a:t>управління</a:t>
            </a:r>
            <a:r>
              <a:rPr lang="ru-RU" dirty="0"/>
              <a:t> </a:t>
            </a:r>
            <a:r>
              <a:rPr lang="ru-RU" dirty="0" err="1"/>
              <a:t>інфраструктурою</a:t>
            </a:r>
            <a:r>
              <a:rPr lang="ru-RU" dirty="0"/>
              <a:t>.</a:t>
            </a:r>
          </a:p>
          <a:p>
            <a:r>
              <a:rPr lang="ru-RU" dirty="0"/>
              <a:t>- </a:t>
            </a:r>
            <a:r>
              <a:rPr lang="ru-RU" dirty="0" err="1"/>
              <a:t>Рентабельність</a:t>
            </a:r>
            <a:r>
              <a:rPr lang="ru-RU" dirty="0"/>
              <a:t>: </a:t>
            </a:r>
            <a:r>
              <a:rPr lang="ru-RU" dirty="0" err="1"/>
              <a:t>програми</a:t>
            </a:r>
            <a:r>
              <a:rPr lang="ru-RU" dirty="0"/>
              <a:t> </a:t>
            </a:r>
            <a:r>
              <a:rPr lang="en-US" dirty="0"/>
              <a:t>SaaS</a:t>
            </a:r>
            <a:r>
              <a:rPr lang="ru-RU" dirty="0"/>
              <a:t> </a:t>
            </a:r>
            <a:r>
              <a:rPr lang="ru-RU" dirty="0" err="1"/>
              <a:t>усувають</a:t>
            </a:r>
            <a:r>
              <a:rPr lang="ru-RU" dirty="0"/>
              <a:t> потребу в </a:t>
            </a:r>
            <a:r>
              <a:rPr lang="ru-RU" dirty="0" err="1"/>
              <a:t>початкових</a:t>
            </a:r>
            <a:r>
              <a:rPr lang="ru-RU" dirty="0"/>
              <a:t> </a:t>
            </a:r>
            <a:r>
              <a:rPr lang="ru-RU" dirty="0" err="1"/>
              <a:t>інвестиціях</a:t>
            </a:r>
            <a:r>
              <a:rPr lang="ru-RU" dirty="0"/>
              <a:t> у </a:t>
            </a:r>
            <a:r>
              <a:rPr lang="ru-RU" dirty="0" err="1"/>
              <a:t>ліцензії</a:t>
            </a:r>
            <a:r>
              <a:rPr lang="ru-RU" dirty="0"/>
              <a:t> на </a:t>
            </a:r>
            <a:r>
              <a:rPr lang="ru-RU" dirty="0" err="1"/>
              <a:t>програмне</a:t>
            </a:r>
            <a:r>
              <a:rPr lang="ru-RU" dirty="0"/>
              <a:t> </a:t>
            </a:r>
            <a:r>
              <a:rPr lang="ru-RU" dirty="0" err="1"/>
              <a:t>забезпечення</a:t>
            </a:r>
            <a:r>
              <a:rPr lang="ru-RU" dirty="0"/>
              <a:t> та </a:t>
            </a:r>
            <a:r>
              <a:rPr lang="ru-RU" dirty="0" err="1"/>
              <a:t>апаратну</a:t>
            </a:r>
            <a:r>
              <a:rPr lang="ru-RU" dirty="0"/>
              <a:t> </a:t>
            </a:r>
            <a:r>
              <a:rPr lang="ru-RU" dirty="0" err="1"/>
              <a:t>інфраструктуру</a:t>
            </a:r>
            <a:r>
              <a:rPr lang="ru-RU" dirty="0"/>
              <a:t>.</a:t>
            </a:r>
          </a:p>
          <a:p>
            <a:r>
              <a:rPr lang="ru-RU" dirty="0"/>
              <a:t>- </a:t>
            </a:r>
            <a:r>
              <a:rPr lang="ru-RU" dirty="0" err="1"/>
              <a:t>Масштабованість</a:t>
            </a:r>
            <a:r>
              <a:rPr lang="ru-RU" dirty="0"/>
              <a:t>: </a:t>
            </a:r>
            <a:r>
              <a:rPr lang="ru-RU" dirty="0" err="1"/>
              <a:t>постачальники</a:t>
            </a:r>
            <a:r>
              <a:rPr lang="ru-RU" dirty="0"/>
              <a:t> </a:t>
            </a:r>
            <a:r>
              <a:rPr lang="en-US" dirty="0"/>
              <a:t>SaaS</a:t>
            </a:r>
            <a:r>
              <a:rPr lang="ru-RU" dirty="0"/>
              <a:t> </a:t>
            </a:r>
            <a:r>
              <a:rPr lang="ru-RU" dirty="0" err="1"/>
              <a:t>можуть</a:t>
            </a:r>
            <a:r>
              <a:rPr lang="ru-RU" dirty="0"/>
              <a:t> </a:t>
            </a:r>
            <a:r>
              <a:rPr lang="ru-RU" dirty="0" err="1"/>
              <a:t>масштабувати</a:t>
            </a:r>
            <a:r>
              <a:rPr lang="ru-RU" dirty="0"/>
              <a:t> </a:t>
            </a:r>
            <a:r>
              <a:rPr lang="ru-RU" dirty="0" err="1"/>
              <a:t>свої</a:t>
            </a:r>
            <a:r>
              <a:rPr lang="ru-RU" dirty="0"/>
              <a:t> </a:t>
            </a:r>
            <a:r>
              <a:rPr lang="ru-RU" dirty="0" err="1"/>
              <a:t>додатки</a:t>
            </a:r>
            <a:r>
              <a:rPr lang="ru-RU" dirty="0"/>
              <a:t> </a:t>
            </a:r>
            <a:r>
              <a:rPr lang="ru-RU" dirty="0" err="1"/>
              <a:t>відповідно</a:t>
            </a:r>
            <a:r>
              <a:rPr lang="ru-RU" dirty="0"/>
              <a:t> до </a:t>
            </a:r>
            <a:r>
              <a:rPr lang="ru-RU" dirty="0" err="1"/>
              <a:t>різноманітних</a:t>
            </a:r>
            <a:r>
              <a:rPr lang="ru-RU" dirty="0"/>
              <a:t> </a:t>
            </a:r>
            <a:r>
              <a:rPr lang="ru-RU" dirty="0" err="1"/>
              <a:t>вимог</a:t>
            </a:r>
            <a:r>
              <a:rPr lang="ru-RU" dirty="0"/>
              <a:t> </a:t>
            </a:r>
            <a:r>
              <a:rPr lang="ru-RU" dirty="0" err="1"/>
              <a:t>користувачів</a:t>
            </a:r>
            <a:r>
              <a:rPr lang="ru-RU" dirty="0"/>
              <a:t>, </a:t>
            </a:r>
            <a:r>
              <a:rPr lang="ru-RU" dirty="0" err="1"/>
              <a:t>забезпечуючи</a:t>
            </a:r>
            <a:r>
              <a:rPr lang="ru-RU" dirty="0"/>
              <a:t> </a:t>
            </a:r>
            <a:r>
              <a:rPr lang="ru-RU" dirty="0" err="1"/>
              <a:t>безперебійну</a:t>
            </a:r>
            <a:r>
              <a:rPr lang="ru-RU" dirty="0"/>
              <a:t> роботу </a:t>
            </a:r>
            <a:r>
              <a:rPr lang="ru-RU" dirty="0" err="1"/>
              <a:t>користувачів</a:t>
            </a:r>
            <a:r>
              <a:rPr lang="ru-RU" dirty="0" smtClean="0"/>
              <a:t>.</a:t>
            </a:r>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effectLst/>
              </a:rPr>
              <a:t>1.4 </a:t>
            </a:r>
            <a:r>
              <a:rPr lang="ru-RU" b="1" dirty="0" err="1">
                <a:effectLst/>
              </a:rPr>
              <a:t>Основні</a:t>
            </a:r>
            <a:r>
              <a:rPr lang="ru-RU" b="1" dirty="0">
                <a:effectLst/>
              </a:rPr>
              <a:t> </a:t>
            </a:r>
            <a:r>
              <a:rPr lang="ru-RU" b="1" dirty="0" err="1">
                <a:effectLst/>
              </a:rPr>
              <a:t>концепції</a:t>
            </a:r>
            <a:r>
              <a:rPr lang="ru-RU" b="1" dirty="0">
                <a:effectLst/>
              </a:rPr>
              <a:t> та </a:t>
            </a:r>
            <a:r>
              <a:rPr lang="ru-RU" b="1" dirty="0" err="1">
                <a:effectLst/>
              </a:rPr>
              <a:t>термінологія</a:t>
            </a:r>
            <a:r>
              <a:rPr lang="ru-RU" b="1" dirty="0">
                <a:effectLst/>
              </a:rPr>
              <a:t> </a:t>
            </a:r>
            <a:r>
              <a:rPr lang="ru-RU" b="1" dirty="0" err="1">
                <a:effectLst/>
              </a:rPr>
              <a:t>хмарних</a:t>
            </a:r>
            <a:r>
              <a:rPr lang="ru-RU" b="1" dirty="0">
                <a:effectLst/>
              </a:rPr>
              <a:t> </a:t>
            </a:r>
            <a:r>
              <a:rPr lang="ru-RU" b="1" dirty="0" err="1">
                <a:effectLst/>
              </a:rPr>
              <a:t>технологій</a:t>
            </a:r>
            <a:endParaRPr lang="ru-RU" dirty="0"/>
          </a:p>
        </p:txBody>
      </p:sp>
      <p:sp>
        <p:nvSpPr>
          <p:cNvPr id="3" name="Объект 2"/>
          <p:cNvSpPr>
            <a:spLocks noGrp="1"/>
          </p:cNvSpPr>
          <p:nvPr>
            <p:ph idx="1"/>
          </p:nvPr>
        </p:nvSpPr>
        <p:spPr>
          <a:xfrm>
            <a:off x="1435608" y="1628800"/>
            <a:ext cx="7498080" cy="4619600"/>
          </a:xfrm>
        </p:spPr>
        <p:txBody>
          <a:bodyPr>
            <a:normAutofit fontScale="85000" lnSpcReduction="10000"/>
          </a:bodyPr>
          <a:lstStyle/>
          <a:p>
            <a:r>
              <a:rPr lang="ru-RU" dirty="0" err="1"/>
              <a:t>Віртуалізація</a:t>
            </a:r>
            <a:r>
              <a:rPr lang="ru-RU" dirty="0" smtClean="0"/>
              <a:t>:</a:t>
            </a:r>
          </a:p>
          <a:p>
            <a:pPr marL="82296" indent="0">
              <a:buNone/>
            </a:pPr>
            <a:r>
              <a:rPr lang="ru-RU" dirty="0" err="1" smtClean="0"/>
              <a:t>дозволяє</a:t>
            </a:r>
            <a:r>
              <a:rPr lang="ru-RU" dirty="0" smtClean="0"/>
              <a:t> </a:t>
            </a:r>
            <a:r>
              <a:rPr lang="ru-RU" dirty="0" err="1"/>
              <a:t>кільком</a:t>
            </a:r>
            <a:r>
              <a:rPr lang="ru-RU" dirty="0"/>
              <a:t> </a:t>
            </a:r>
            <a:r>
              <a:rPr lang="ru-RU" dirty="0" err="1"/>
              <a:t>віртуальним</a:t>
            </a:r>
            <a:r>
              <a:rPr lang="ru-RU" dirty="0"/>
              <a:t> машинам (ВМ) </a:t>
            </a:r>
            <a:r>
              <a:rPr lang="ru-RU" dirty="0" err="1"/>
              <a:t>працювати</a:t>
            </a:r>
            <a:r>
              <a:rPr lang="ru-RU" dirty="0"/>
              <a:t> на одному </a:t>
            </a:r>
            <a:r>
              <a:rPr lang="ru-RU" dirty="0" err="1"/>
              <a:t>фізичному</a:t>
            </a:r>
            <a:r>
              <a:rPr lang="ru-RU" dirty="0"/>
              <a:t> </a:t>
            </a:r>
            <a:r>
              <a:rPr lang="ru-RU" dirty="0" err="1"/>
              <a:t>сервері</a:t>
            </a:r>
            <a:r>
              <a:rPr lang="ru-RU" dirty="0"/>
              <a:t>, </a:t>
            </a:r>
            <a:r>
              <a:rPr lang="ru-RU" u="sng" dirty="0" err="1"/>
              <a:t>забезпечуючи</a:t>
            </a:r>
            <a:r>
              <a:rPr lang="ru-RU" u="sng" dirty="0"/>
              <a:t> </a:t>
            </a:r>
            <a:r>
              <a:rPr lang="ru-RU" u="sng" dirty="0" err="1"/>
              <a:t>спільне</a:t>
            </a:r>
            <a:r>
              <a:rPr lang="ru-RU" u="sng" dirty="0"/>
              <a:t> </a:t>
            </a:r>
            <a:r>
              <a:rPr lang="ru-RU" u="sng" dirty="0" err="1"/>
              <a:t>використання</a:t>
            </a:r>
            <a:r>
              <a:rPr lang="ru-RU" u="sng" dirty="0"/>
              <a:t> </a:t>
            </a:r>
            <a:r>
              <a:rPr lang="ru-RU" u="sng" dirty="0" err="1"/>
              <a:t>ресурсів</a:t>
            </a:r>
            <a:r>
              <a:rPr lang="ru-RU" u="sng" dirty="0"/>
              <a:t> і </a:t>
            </a:r>
            <a:r>
              <a:rPr lang="ru-RU" u="sng" dirty="0" err="1"/>
              <a:t>ефективне</a:t>
            </a:r>
            <a:r>
              <a:rPr lang="ru-RU" u="sng" dirty="0"/>
              <a:t> </a:t>
            </a:r>
            <a:r>
              <a:rPr lang="ru-RU" u="sng" dirty="0" err="1"/>
              <a:t>використання</a:t>
            </a:r>
            <a:r>
              <a:rPr lang="ru-RU" dirty="0"/>
              <a:t>. </a:t>
            </a:r>
            <a:endParaRPr lang="ru-RU" dirty="0" smtClean="0"/>
          </a:p>
          <a:p>
            <a:pPr marL="82296" indent="0">
              <a:buNone/>
            </a:pPr>
            <a:r>
              <a:rPr lang="ru-RU" b="1" i="1" u="sng" dirty="0" err="1" smtClean="0"/>
              <a:t>Віртуальні</a:t>
            </a:r>
            <a:r>
              <a:rPr lang="ru-RU" b="1" i="1" u="sng" dirty="0" smtClean="0"/>
              <a:t> </a:t>
            </a:r>
            <a:r>
              <a:rPr lang="ru-RU" b="1" i="1" u="sng" dirty="0" err="1"/>
              <a:t>машини</a:t>
            </a:r>
            <a:r>
              <a:rPr lang="ru-RU" dirty="0"/>
              <a:t> — </a:t>
            </a:r>
            <a:r>
              <a:rPr lang="ru-RU" dirty="0" err="1"/>
              <a:t>це</a:t>
            </a:r>
            <a:r>
              <a:rPr lang="ru-RU" dirty="0"/>
              <a:t> </a:t>
            </a:r>
            <a:r>
              <a:rPr lang="ru-RU" dirty="0" err="1"/>
              <a:t>ізольовані</a:t>
            </a:r>
            <a:r>
              <a:rPr lang="ru-RU" dirty="0"/>
              <a:t> </a:t>
            </a:r>
            <a:r>
              <a:rPr lang="ru-RU" dirty="0" err="1"/>
              <a:t>незалежні</a:t>
            </a:r>
            <a:r>
              <a:rPr lang="ru-RU" dirty="0"/>
              <a:t> </a:t>
            </a:r>
            <a:r>
              <a:rPr lang="ru-RU" dirty="0" err="1"/>
              <a:t>екземпляри</a:t>
            </a:r>
            <a:r>
              <a:rPr lang="ru-RU" dirty="0"/>
              <a:t>, </a:t>
            </a:r>
            <a:r>
              <a:rPr lang="ru-RU" dirty="0" err="1"/>
              <a:t>які</a:t>
            </a:r>
            <a:r>
              <a:rPr lang="ru-RU" dirty="0"/>
              <a:t> </a:t>
            </a:r>
            <a:r>
              <a:rPr lang="ru-RU" dirty="0" err="1"/>
              <a:t>ведуть</a:t>
            </a:r>
            <a:r>
              <a:rPr lang="ru-RU" dirty="0"/>
              <a:t> себе як </a:t>
            </a:r>
            <a:r>
              <a:rPr lang="ru-RU" dirty="0" err="1"/>
              <a:t>фізичні</a:t>
            </a:r>
            <a:r>
              <a:rPr lang="ru-RU" dirty="0"/>
              <a:t> </a:t>
            </a:r>
            <a:r>
              <a:rPr lang="ru-RU" dirty="0" err="1"/>
              <a:t>машини</a:t>
            </a:r>
            <a:r>
              <a:rPr lang="ru-RU" dirty="0"/>
              <a:t>, </a:t>
            </a:r>
            <a:r>
              <a:rPr lang="ru-RU" dirty="0" err="1"/>
              <a:t>що</a:t>
            </a:r>
            <a:r>
              <a:rPr lang="ru-RU" dirty="0"/>
              <a:t> </a:t>
            </a:r>
            <a:r>
              <a:rPr lang="ru-RU" dirty="0" err="1"/>
              <a:t>дає</a:t>
            </a:r>
            <a:r>
              <a:rPr lang="ru-RU" dirty="0"/>
              <a:t> </a:t>
            </a:r>
            <a:r>
              <a:rPr lang="ru-RU" dirty="0" err="1"/>
              <a:t>користувачам</a:t>
            </a:r>
            <a:r>
              <a:rPr lang="ru-RU" dirty="0"/>
              <a:t> </a:t>
            </a:r>
            <a:r>
              <a:rPr lang="ru-RU" dirty="0" err="1"/>
              <a:t>гнучкість</a:t>
            </a:r>
            <a:r>
              <a:rPr lang="ru-RU" dirty="0"/>
              <a:t> для запуску </a:t>
            </a:r>
            <a:r>
              <a:rPr lang="ru-RU" dirty="0" err="1"/>
              <a:t>різних</a:t>
            </a:r>
            <a:r>
              <a:rPr lang="ru-RU" dirty="0"/>
              <a:t> </a:t>
            </a:r>
            <a:r>
              <a:rPr lang="ru-RU" dirty="0" err="1"/>
              <a:t>операційних</a:t>
            </a:r>
            <a:r>
              <a:rPr lang="ru-RU" dirty="0"/>
              <a:t> систем і </a:t>
            </a:r>
            <a:r>
              <a:rPr lang="ru-RU" dirty="0" err="1"/>
              <a:t>програм</a:t>
            </a:r>
            <a:r>
              <a:rPr lang="ru-RU" dirty="0"/>
              <a:t> на одному </a:t>
            </a:r>
            <a:r>
              <a:rPr lang="ru-RU" dirty="0" err="1"/>
              <a:t>апаратному</a:t>
            </a:r>
            <a:r>
              <a:rPr lang="ru-RU" dirty="0"/>
              <a:t> </a:t>
            </a:r>
            <a:r>
              <a:rPr lang="ru-RU" dirty="0" err="1"/>
              <a:t>забезпеченні</a:t>
            </a:r>
            <a:r>
              <a:rPr lang="ru-RU" dirty="0"/>
              <a:t>.</a:t>
            </a:r>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effectLst/>
              </a:rPr>
              <a:t>Еластичність</a:t>
            </a:r>
            <a:r>
              <a:rPr lang="ru-RU" dirty="0">
                <a:effectLst/>
              </a:rPr>
              <a:t>:</a:t>
            </a:r>
            <a:endParaRPr lang="ru-RU" dirty="0"/>
          </a:p>
        </p:txBody>
      </p:sp>
      <p:sp>
        <p:nvSpPr>
          <p:cNvPr id="3" name="Объект 2"/>
          <p:cNvSpPr>
            <a:spLocks noGrp="1"/>
          </p:cNvSpPr>
          <p:nvPr>
            <p:ph idx="1"/>
          </p:nvPr>
        </p:nvSpPr>
        <p:spPr/>
        <p:txBody>
          <a:bodyPr>
            <a:normAutofit/>
          </a:bodyPr>
          <a:lstStyle/>
          <a:p>
            <a:r>
              <a:rPr lang="ru-RU" dirty="0" err="1"/>
              <a:t>Еластичність</a:t>
            </a:r>
            <a:r>
              <a:rPr lang="ru-RU" dirty="0"/>
              <a:t> є </a:t>
            </a:r>
            <a:r>
              <a:rPr lang="ru-RU" dirty="0" err="1"/>
              <a:t>важливою</a:t>
            </a:r>
            <a:r>
              <a:rPr lang="ru-RU" dirty="0"/>
              <a:t> характеристикою </a:t>
            </a:r>
            <a:r>
              <a:rPr lang="ru-RU" dirty="0" err="1"/>
              <a:t>хмарних</a:t>
            </a:r>
            <a:r>
              <a:rPr lang="ru-RU" dirty="0"/>
              <a:t> </a:t>
            </a:r>
            <a:r>
              <a:rPr lang="ru-RU" dirty="0" err="1"/>
              <a:t>технологій</a:t>
            </a:r>
            <a:r>
              <a:rPr lang="ru-RU" dirty="0"/>
              <a:t>, яка </a:t>
            </a:r>
            <a:r>
              <a:rPr lang="ru-RU" dirty="0" err="1"/>
              <a:t>дає</a:t>
            </a:r>
            <a:r>
              <a:rPr lang="ru-RU" dirty="0"/>
              <a:t> </a:t>
            </a:r>
            <a:r>
              <a:rPr lang="ru-RU" dirty="0" err="1"/>
              <a:t>змогу</a:t>
            </a:r>
            <a:r>
              <a:rPr lang="ru-RU" dirty="0"/>
              <a:t> </a:t>
            </a:r>
            <a:r>
              <a:rPr lang="ru-RU" dirty="0" err="1"/>
              <a:t>системі</a:t>
            </a:r>
            <a:r>
              <a:rPr lang="ru-RU" dirty="0"/>
              <a:t> </a:t>
            </a:r>
            <a:r>
              <a:rPr lang="ru-RU" dirty="0" err="1"/>
              <a:t>збільшувати</a:t>
            </a:r>
            <a:r>
              <a:rPr lang="ru-RU" dirty="0"/>
              <a:t> </a:t>
            </a:r>
            <a:r>
              <a:rPr lang="ru-RU" dirty="0" err="1"/>
              <a:t>чи</a:t>
            </a:r>
            <a:r>
              <a:rPr lang="ru-RU" dirty="0"/>
              <a:t> </a:t>
            </a:r>
            <a:r>
              <a:rPr lang="ru-RU" dirty="0" err="1"/>
              <a:t>зменшувати</a:t>
            </a:r>
            <a:r>
              <a:rPr lang="ru-RU" dirty="0"/>
              <a:t> </a:t>
            </a:r>
            <a:r>
              <a:rPr lang="ru-RU" dirty="0" err="1"/>
              <a:t>ресурси</a:t>
            </a:r>
            <a:r>
              <a:rPr lang="ru-RU" dirty="0"/>
              <a:t> </a:t>
            </a:r>
            <a:r>
              <a:rPr lang="ru-RU" dirty="0" err="1"/>
              <a:t>залежно</a:t>
            </a:r>
            <a:r>
              <a:rPr lang="ru-RU" dirty="0"/>
              <a:t> </a:t>
            </a:r>
            <a:r>
              <a:rPr lang="ru-RU" dirty="0" err="1"/>
              <a:t>від</a:t>
            </a:r>
            <a:r>
              <a:rPr lang="ru-RU" dirty="0"/>
              <a:t> потреби. </a:t>
            </a:r>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effectLst/>
              </a:rPr>
              <a:t>Масштабованість</a:t>
            </a:r>
            <a:r>
              <a:rPr lang="ru-RU" dirty="0">
                <a:effectLst/>
              </a:rPr>
              <a:t>:</a:t>
            </a:r>
            <a:endParaRPr lang="ru-RU" dirty="0"/>
          </a:p>
        </p:txBody>
      </p:sp>
      <p:sp>
        <p:nvSpPr>
          <p:cNvPr id="3" name="Объект 2"/>
          <p:cNvSpPr>
            <a:spLocks noGrp="1"/>
          </p:cNvSpPr>
          <p:nvPr>
            <p:ph idx="1"/>
          </p:nvPr>
        </p:nvSpPr>
        <p:spPr/>
        <p:txBody>
          <a:bodyPr>
            <a:normAutofit/>
          </a:bodyPr>
          <a:lstStyle/>
          <a:p>
            <a:r>
              <a:rPr lang="ru-RU" dirty="0" err="1"/>
              <a:t>Масштабованість</a:t>
            </a:r>
            <a:r>
              <a:rPr lang="ru-RU" dirty="0"/>
              <a:t> </a:t>
            </a:r>
            <a:r>
              <a:rPr lang="ru-RU" dirty="0" err="1"/>
              <a:t>означає</a:t>
            </a:r>
            <a:r>
              <a:rPr lang="ru-RU" dirty="0"/>
              <a:t> </a:t>
            </a:r>
            <a:r>
              <a:rPr lang="ru-RU" dirty="0" err="1"/>
              <a:t>здатність</a:t>
            </a:r>
            <a:r>
              <a:rPr lang="ru-RU" dirty="0"/>
              <a:t> </a:t>
            </a:r>
            <a:r>
              <a:rPr lang="ru-RU" dirty="0" err="1"/>
              <a:t>системи</a:t>
            </a:r>
            <a:r>
              <a:rPr lang="ru-RU" dirty="0"/>
              <a:t> </a:t>
            </a:r>
            <a:r>
              <a:rPr lang="ru-RU" dirty="0" err="1"/>
              <a:t>обробляти</a:t>
            </a:r>
            <a:r>
              <a:rPr lang="ru-RU" dirty="0"/>
              <a:t> </a:t>
            </a:r>
            <a:r>
              <a:rPr lang="ru-RU" dirty="0" err="1"/>
              <a:t>зростаючі</a:t>
            </a:r>
            <a:r>
              <a:rPr lang="ru-RU" dirty="0"/>
              <a:t> </a:t>
            </a:r>
            <a:r>
              <a:rPr lang="ru-RU" dirty="0" err="1"/>
              <a:t>навантаження</a:t>
            </a:r>
            <a:r>
              <a:rPr lang="ru-RU" dirty="0"/>
              <a:t> шляхом </a:t>
            </a:r>
            <a:r>
              <a:rPr lang="ru-RU" dirty="0" err="1"/>
              <a:t>додавання</a:t>
            </a:r>
            <a:r>
              <a:rPr lang="ru-RU" dirty="0"/>
              <a:t> </a:t>
            </a:r>
            <a:r>
              <a:rPr lang="ru-RU" dirty="0" err="1"/>
              <a:t>ресурсів</a:t>
            </a:r>
            <a:r>
              <a:rPr lang="ru-RU" dirty="0"/>
              <a:t> </a:t>
            </a:r>
            <a:r>
              <a:rPr lang="ru-RU" dirty="0" err="1"/>
              <a:t>або</a:t>
            </a:r>
            <a:r>
              <a:rPr lang="ru-RU" dirty="0"/>
              <a:t> </a:t>
            </a:r>
            <a:r>
              <a:rPr lang="ru-RU" dirty="0" err="1"/>
              <a:t>розширення</a:t>
            </a:r>
            <a:r>
              <a:rPr lang="ru-RU" dirty="0"/>
              <a:t> </a:t>
            </a:r>
            <a:r>
              <a:rPr lang="ru-RU" dirty="0" err="1"/>
              <a:t>системи</a:t>
            </a:r>
            <a:r>
              <a:rPr lang="ru-RU" dirty="0"/>
              <a:t>. </a:t>
            </a:r>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effectLst/>
              </a:rPr>
              <a:t>Мультиоренда</a:t>
            </a:r>
            <a:r>
              <a:rPr lang="ru-RU" dirty="0">
                <a:effectLst/>
              </a:rPr>
              <a:t>:</a:t>
            </a:r>
            <a:endParaRPr lang="ru-RU" dirty="0"/>
          </a:p>
        </p:txBody>
      </p:sp>
      <p:sp>
        <p:nvSpPr>
          <p:cNvPr id="3" name="Объект 2"/>
          <p:cNvSpPr>
            <a:spLocks noGrp="1"/>
          </p:cNvSpPr>
          <p:nvPr>
            <p:ph idx="1"/>
          </p:nvPr>
        </p:nvSpPr>
        <p:spPr/>
        <p:txBody>
          <a:bodyPr>
            <a:normAutofit/>
          </a:bodyPr>
          <a:lstStyle/>
          <a:p>
            <a:r>
              <a:rPr lang="ru-RU" dirty="0" err="1"/>
              <a:t>Мультиоренда</a:t>
            </a:r>
            <a:r>
              <a:rPr lang="ru-RU" dirty="0"/>
              <a:t> — </a:t>
            </a:r>
            <a:r>
              <a:rPr lang="ru-RU" dirty="0" err="1"/>
              <a:t>це</a:t>
            </a:r>
            <a:r>
              <a:rPr lang="ru-RU" dirty="0"/>
              <a:t> фундаментальна </a:t>
            </a:r>
            <a:r>
              <a:rPr lang="ru-RU" dirty="0" err="1"/>
              <a:t>архітектурна</a:t>
            </a:r>
            <a:r>
              <a:rPr lang="ru-RU" dirty="0"/>
              <a:t> </a:t>
            </a:r>
            <a:r>
              <a:rPr lang="ru-RU" dirty="0" err="1"/>
              <a:t>концепція</a:t>
            </a:r>
            <a:r>
              <a:rPr lang="ru-RU" dirty="0"/>
              <a:t> </a:t>
            </a:r>
            <a:r>
              <a:rPr lang="ru-RU" dirty="0" err="1"/>
              <a:t>хмарних</a:t>
            </a:r>
            <a:r>
              <a:rPr lang="ru-RU" dirty="0"/>
              <a:t> </a:t>
            </a:r>
            <a:r>
              <a:rPr lang="ru-RU" dirty="0" err="1"/>
              <a:t>технологій</a:t>
            </a:r>
            <a:r>
              <a:rPr lang="ru-RU" dirty="0"/>
              <a:t>, де один </a:t>
            </a:r>
            <a:r>
              <a:rPr lang="ru-RU" dirty="0" err="1"/>
              <a:t>екземпляр</a:t>
            </a:r>
            <a:r>
              <a:rPr lang="ru-RU" dirty="0"/>
              <a:t> </a:t>
            </a:r>
            <a:r>
              <a:rPr lang="ru-RU" dirty="0" err="1"/>
              <a:t>програми</a:t>
            </a:r>
            <a:r>
              <a:rPr lang="ru-RU" dirty="0"/>
              <a:t> </a:t>
            </a:r>
            <a:r>
              <a:rPr lang="ru-RU" dirty="0" err="1"/>
              <a:t>обслуговує</a:t>
            </a:r>
            <a:r>
              <a:rPr lang="ru-RU" dirty="0"/>
              <a:t> </a:t>
            </a:r>
            <a:r>
              <a:rPr lang="ru-RU" dirty="0" err="1"/>
              <a:t>кілька</a:t>
            </a:r>
            <a:r>
              <a:rPr lang="ru-RU" dirty="0"/>
              <a:t> </a:t>
            </a:r>
            <a:r>
              <a:rPr lang="ru-RU" dirty="0" err="1"/>
              <a:t>клієнтів</a:t>
            </a:r>
            <a:r>
              <a:rPr lang="ru-RU" dirty="0"/>
              <a:t>. </a:t>
            </a:r>
            <a:endParaRPr lang="ru-RU" dirty="0" smtClean="0"/>
          </a:p>
          <a:p>
            <a:endParaRPr lang="ru-RU" dirty="0"/>
          </a:p>
          <a:p>
            <a:r>
              <a:rPr lang="ru-RU" dirty="0" err="1" smtClean="0"/>
              <a:t>Клієнти</a:t>
            </a:r>
            <a:r>
              <a:rPr lang="ru-RU" dirty="0" smtClean="0"/>
              <a:t> </a:t>
            </a:r>
            <a:r>
              <a:rPr lang="ru-RU" dirty="0" err="1"/>
              <a:t>спільно</a:t>
            </a:r>
            <a:r>
              <a:rPr lang="ru-RU" dirty="0"/>
              <a:t> </a:t>
            </a:r>
            <a:r>
              <a:rPr lang="ru-RU" dirty="0" err="1"/>
              <a:t>використовують</a:t>
            </a:r>
            <a:r>
              <a:rPr lang="ru-RU" dirty="0"/>
              <a:t> </a:t>
            </a:r>
            <a:r>
              <a:rPr lang="ru-RU" dirty="0" err="1"/>
              <a:t>ті</a:t>
            </a:r>
            <a:r>
              <a:rPr lang="ru-RU" dirty="0"/>
              <a:t> </a:t>
            </a:r>
            <a:r>
              <a:rPr lang="ru-RU" dirty="0" err="1"/>
              <a:t>самі</a:t>
            </a:r>
            <a:r>
              <a:rPr lang="ru-RU" dirty="0"/>
              <a:t> </a:t>
            </a:r>
            <a:r>
              <a:rPr lang="ru-RU" dirty="0" err="1"/>
              <a:t>ресурси</a:t>
            </a:r>
            <a:r>
              <a:rPr lang="ru-RU" dirty="0"/>
              <a:t>, </a:t>
            </a:r>
            <a:r>
              <a:rPr lang="ru-RU" dirty="0" err="1"/>
              <a:t>інфраструктуру</a:t>
            </a:r>
            <a:r>
              <a:rPr lang="ru-RU" dirty="0"/>
              <a:t> та код </a:t>
            </a:r>
            <a:r>
              <a:rPr lang="ru-RU" dirty="0" err="1"/>
              <a:t>програми</a:t>
            </a:r>
            <a:r>
              <a:rPr lang="ru-RU" dirty="0"/>
              <a:t>, а </a:t>
            </a:r>
            <a:r>
              <a:rPr lang="ru-RU" dirty="0" err="1"/>
              <a:t>їхні</a:t>
            </a:r>
            <a:r>
              <a:rPr lang="ru-RU" dirty="0"/>
              <a:t> </a:t>
            </a:r>
            <a:r>
              <a:rPr lang="ru-RU" dirty="0" err="1"/>
              <a:t>дані</a:t>
            </a:r>
            <a:r>
              <a:rPr lang="ru-RU" dirty="0"/>
              <a:t> </a:t>
            </a:r>
            <a:r>
              <a:rPr lang="ru-RU" dirty="0" err="1"/>
              <a:t>залишаються</a:t>
            </a:r>
            <a:r>
              <a:rPr lang="ru-RU" dirty="0"/>
              <a:t> </a:t>
            </a:r>
            <a:r>
              <a:rPr lang="ru-RU" dirty="0" err="1"/>
              <a:t>ізольованими</a:t>
            </a:r>
            <a:r>
              <a:rPr lang="ru-RU" dirty="0"/>
              <a:t> та </a:t>
            </a:r>
            <a:r>
              <a:rPr lang="ru-RU" dirty="0" err="1"/>
              <a:t>безпечними</a:t>
            </a:r>
            <a:r>
              <a:rPr lang="ru-RU" dirty="0"/>
              <a:t>. </a:t>
            </a:r>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effectLst/>
              </a:rPr>
              <a:t>Угоди про </a:t>
            </a:r>
            <a:r>
              <a:rPr lang="ru-RU" dirty="0" err="1">
                <a:effectLst/>
              </a:rPr>
              <a:t>рівень</a:t>
            </a:r>
            <a:r>
              <a:rPr lang="ru-RU" dirty="0">
                <a:effectLst/>
              </a:rPr>
              <a:t> </a:t>
            </a:r>
            <a:r>
              <a:rPr lang="ru-RU" dirty="0" err="1">
                <a:effectLst/>
              </a:rPr>
              <a:t>обслуговування</a:t>
            </a:r>
            <a:r>
              <a:rPr lang="ru-RU" dirty="0">
                <a:effectLst/>
              </a:rPr>
              <a:t> (</a:t>
            </a:r>
            <a:r>
              <a:rPr lang="en-US" dirty="0">
                <a:effectLst/>
              </a:rPr>
              <a:t>SLA</a:t>
            </a:r>
            <a:r>
              <a:rPr lang="ru-RU" dirty="0">
                <a:effectLst/>
              </a:rPr>
              <a:t>):</a:t>
            </a:r>
            <a:endParaRPr lang="ru-RU" dirty="0"/>
          </a:p>
        </p:txBody>
      </p:sp>
      <p:sp>
        <p:nvSpPr>
          <p:cNvPr id="3" name="Объект 2"/>
          <p:cNvSpPr>
            <a:spLocks noGrp="1"/>
          </p:cNvSpPr>
          <p:nvPr>
            <p:ph idx="1"/>
          </p:nvPr>
        </p:nvSpPr>
        <p:spPr/>
        <p:txBody>
          <a:bodyPr>
            <a:normAutofit fontScale="92500" lnSpcReduction="20000"/>
          </a:bodyPr>
          <a:lstStyle/>
          <a:p>
            <a:r>
              <a:rPr lang="ru-RU" dirty="0"/>
              <a:t> Угоди про </a:t>
            </a:r>
            <a:r>
              <a:rPr lang="ru-RU" dirty="0" err="1"/>
              <a:t>рівень</a:t>
            </a:r>
            <a:r>
              <a:rPr lang="ru-RU" dirty="0"/>
              <a:t> </a:t>
            </a:r>
            <a:r>
              <a:rPr lang="ru-RU" dirty="0" err="1"/>
              <a:t>обслуговування</a:t>
            </a:r>
            <a:r>
              <a:rPr lang="ru-RU" dirty="0"/>
              <a:t> — </a:t>
            </a:r>
            <a:r>
              <a:rPr lang="ru-RU" dirty="0" err="1"/>
              <a:t>це</a:t>
            </a:r>
            <a:r>
              <a:rPr lang="ru-RU" dirty="0"/>
              <a:t> </a:t>
            </a:r>
            <a:r>
              <a:rPr lang="ru-RU" dirty="0" err="1"/>
              <a:t>контракти</a:t>
            </a:r>
            <a:r>
              <a:rPr lang="ru-RU" dirty="0"/>
              <a:t>, </a:t>
            </a:r>
            <a:r>
              <a:rPr lang="ru-RU" dirty="0" err="1"/>
              <a:t>які</a:t>
            </a:r>
            <a:r>
              <a:rPr lang="ru-RU" dirty="0"/>
              <a:t> </a:t>
            </a:r>
            <a:r>
              <a:rPr lang="ru-RU" dirty="0" err="1"/>
              <a:t>визначають</a:t>
            </a:r>
            <a:r>
              <a:rPr lang="ru-RU" dirty="0"/>
              <a:t> </a:t>
            </a:r>
            <a:r>
              <a:rPr lang="ru-RU" dirty="0" err="1"/>
              <a:t>взаємоузгоджені</a:t>
            </a:r>
            <a:r>
              <a:rPr lang="ru-RU" dirty="0"/>
              <a:t> </a:t>
            </a:r>
            <a:r>
              <a:rPr lang="ru-RU" dirty="0" err="1"/>
              <a:t>умови</a:t>
            </a:r>
            <a:r>
              <a:rPr lang="ru-RU" dirty="0"/>
              <a:t> </a:t>
            </a:r>
            <a:r>
              <a:rPr lang="ru-RU" dirty="0" err="1"/>
              <a:t>між</a:t>
            </a:r>
            <a:r>
              <a:rPr lang="ru-RU" dirty="0"/>
              <a:t> </a:t>
            </a:r>
            <a:r>
              <a:rPr lang="ru-RU" dirty="0" err="1"/>
              <a:t>постачальником</a:t>
            </a:r>
            <a:r>
              <a:rPr lang="ru-RU" dirty="0"/>
              <a:t> </a:t>
            </a:r>
            <a:r>
              <a:rPr lang="ru-RU" dirty="0" err="1"/>
              <a:t>хмарних</a:t>
            </a:r>
            <a:r>
              <a:rPr lang="ru-RU" dirty="0"/>
              <a:t> </a:t>
            </a:r>
            <a:r>
              <a:rPr lang="ru-RU" dirty="0" err="1"/>
              <a:t>послуг</a:t>
            </a:r>
            <a:r>
              <a:rPr lang="ru-RU" dirty="0"/>
              <a:t> і </a:t>
            </a:r>
            <a:r>
              <a:rPr lang="ru-RU" dirty="0" err="1"/>
              <a:t>клієнтом</a:t>
            </a:r>
            <a:r>
              <a:rPr lang="ru-RU" dirty="0"/>
              <a:t>. </a:t>
            </a:r>
            <a:endParaRPr lang="ru-RU" dirty="0" smtClean="0"/>
          </a:p>
          <a:p>
            <a:pPr marL="82296" indent="0">
              <a:buNone/>
            </a:pPr>
            <a:r>
              <a:rPr lang="ru-RU" dirty="0" smtClean="0"/>
              <a:t>Вони </a:t>
            </a:r>
            <a:r>
              <a:rPr lang="ru-RU" dirty="0" err="1"/>
              <a:t>окреслюють</a:t>
            </a:r>
            <a:r>
              <a:rPr lang="ru-RU" dirty="0"/>
              <a:t> </a:t>
            </a:r>
            <a:r>
              <a:rPr lang="ru-RU" dirty="0" err="1"/>
              <a:t>доступність</a:t>
            </a:r>
            <a:r>
              <a:rPr lang="ru-RU" dirty="0"/>
              <a:t> </a:t>
            </a:r>
            <a:r>
              <a:rPr lang="ru-RU" dirty="0" err="1"/>
              <a:t>послуг</a:t>
            </a:r>
            <a:r>
              <a:rPr lang="ru-RU" dirty="0"/>
              <a:t>, </a:t>
            </a:r>
            <a:r>
              <a:rPr lang="ru-RU" dirty="0" err="1"/>
              <a:t>гарантії</a:t>
            </a:r>
            <a:r>
              <a:rPr lang="ru-RU" dirty="0"/>
              <a:t> </a:t>
            </a:r>
            <a:r>
              <a:rPr lang="ru-RU" dirty="0" err="1"/>
              <a:t>продуктивності</a:t>
            </a:r>
            <a:r>
              <a:rPr lang="ru-RU" dirty="0"/>
              <a:t>, час </a:t>
            </a:r>
            <a:r>
              <a:rPr lang="ru-RU" dirty="0" err="1"/>
              <a:t>безвідмовної</a:t>
            </a:r>
            <a:r>
              <a:rPr lang="ru-RU" dirty="0"/>
              <a:t> </a:t>
            </a:r>
            <a:r>
              <a:rPr lang="ru-RU" dirty="0" err="1"/>
              <a:t>роботи</a:t>
            </a:r>
            <a:r>
              <a:rPr lang="ru-RU" dirty="0"/>
              <a:t> та </a:t>
            </a:r>
            <a:r>
              <a:rPr lang="ru-RU" dirty="0" err="1"/>
              <a:t>рівні</a:t>
            </a:r>
            <a:r>
              <a:rPr lang="ru-RU" dirty="0"/>
              <a:t> </a:t>
            </a:r>
            <a:r>
              <a:rPr lang="ru-RU" dirty="0" err="1"/>
              <a:t>підтримки</a:t>
            </a:r>
            <a:r>
              <a:rPr lang="ru-RU" dirty="0"/>
              <a:t>. </a:t>
            </a:r>
            <a:endParaRPr lang="ru-RU" dirty="0" smtClean="0"/>
          </a:p>
          <a:p>
            <a:pPr marL="82296" indent="0">
              <a:buNone/>
            </a:pPr>
            <a:r>
              <a:rPr lang="ru-RU" dirty="0" smtClean="0"/>
              <a:t>Угоди </a:t>
            </a:r>
            <a:r>
              <a:rPr lang="ru-RU" dirty="0"/>
              <a:t>про </a:t>
            </a:r>
            <a:r>
              <a:rPr lang="ru-RU" dirty="0" err="1"/>
              <a:t>рівень</a:t>
            </a:r>
            <a:r>
              <a:rPr lang="ru-RU" dirty="0"/>
              <a:t> </a:t>
            </a:r>
            <a:r>
              <a:rPr lang="ru-RU" dirty="0" err="1"/>
              <a:t>обслуговування</a:t>
            </a:r>
            <a:r>
              <a:rPr lang="ru-RU" dirty="0"/>
              <a:t> </a:t>
            </a:r>
            <a:r>
              <a:rPr lang="ru-RU" dirty="0" err="1"/>
              <a:t>відіграють</a:t>
            </a:r>
            <a:r>
              <a:rPr lang="ru-RU" dirty="0"/>
              <a:t> </a:t>
            </a:r>
            <a:r>
              <a:rPr lang="ru-RU" dirty="0" err="1"/>
              <a:t>вирішальну</a:t>
            </a:r>
            <a:r>
              <a:rPr lang="ru-RU" dirty="0"/>
              <a:t> роль у </a:t>
            </a:r>
            <a:r>
              <a:rPr lang="ru-RU" dirty="0" err="1"/>
              <a:t>встановленні</a:t>
            </a:r>
            <a:r>
              <a:rPr lang="ru-RU" dirty="0"/>
              <a:t> </a:t>
            </a:r>
            <a:r>
              <a:rPr lang="ru-RU" dirty="0" err="1"/>
              <a:t>підзвітності</a:t>
            </a:r>
            <a:r>
              <a:rPr lang="ru-RU" dirty="0"/>
              <a:t>, </a:t>
            </a:r>
            <a:r>
              <a:rPr lang="ru-RU" dirty="0" err="1"/>
              <a:t>надійності</a:t>
            </a:r>
            <a:r>
              <a:rPr lang="ru-RU" dirty="0"/>
              <a:t> та </a:t>
            </a:r>
            <a:r>
              <a:rPr lang="ru-RU" dirty="0" err="1"/>
              <a:t>надійності</a:t>
            </a:r>
            <a:r>
              <a:rPr lang="ru-RU" dirty="0"/>
              <a:t> </a:t>
            </a:r>
            <a:r>
              <a:rPr lang="ru-RU" dirty="0" err="1"/>
              <a:t>постачальників</a:t>
            </a:r>
            <a:r>
              <a:rPr lang="ru-RU" dirty="0"/>
              <a:t> </a:t>
            </a:r>
            <a:r>
              <a:rPr lang="ru-RU" dirty="0" err="1"/>
              <a:t>хмарних</a:t>
            </a:r>
            <a:r>
              <a:rPr lang="ru-RU" dirty="0"/>
              <a:t> </a:t>
            </a:r>
            <a:r>
              <a:rPr lang="ru-RU" dirty="0" err="1"/>
              <a:t>послуг</a:t>
            </a:r>
            <a:r>
              <a:rPr lang="ru-RU" dirty="0"/>
              <a:t>.</a:t>
            </a:r>
          </a:p>
          <a:p>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effectLst/>
              </a:rPr>
              <a:t>Віртуальна</a:t>
            </a:r>
            <a:r>
              <a:rPr lang="ru-RU" dirty="0">
                <a:effectLst/>
              </a:rPr>
              <a:t> приватна </a:t>
            </a:r>
            <a:r>
              <a:rPr lang="ru-RU" dirty="0" err="1">
                <a:effectLst/>
              </a:rPr>
              <a:t>хмара</a:t>
            </a:r>
            <a:r>
              <a:rPr lang="ru-RU" dirty="0">
                <a:effectLst/>
              </a:rPr>
              <a:t> (</a:t>
            </a:r>
            <a:r>
              <a:rPr lang="en-US" dirty="0">
                <a:effectLst/>
              </a:rPr>
              <a:t>VPC</a:t>
            </a:r>
            <a:r>
              <a:rPr lang="ru-RU" dirty="0">
                <a:effectLst/>
              </a:rPr>
              <a:t>):</a:t>
            </a:r>
            <a:endParaRPr lang="ru-RU" dirty="0"/>
          </a:p>
        </p:txBody>
      </p:sp>
      <p:sp>
        <p:nvSpPr>
          <p:cNvPr id="3" name="Объект 2"/>
          <p:cNvSpPr>
            <a:spLocks noGrp="1"/>
          </p:cNvSpPr>
          <p:nvPr>
            <p:ph idx="1"/>
          </p:nvPr>
        </p:nvSpPr>
        <p:spPr/>
        <p:txBody>
          <a:bodyPr>
            <a:normAutofit fontScale="92500" lnSpcReduction="20000"/>
          </a:bodyPr>
          <a:lstStyle/>
          <a:p>
            <a:r>
              <a:rPr lang="ru-RU" dirty="0"/>
              <a:t> </a:t>
            </a:r>
            <a:r>
              <a:rPr lang="en-US" dirty="0"/>
              <a:t>VPC</a:t>
            </a:r>
            <a:r>
              <a:rPr lang="ru-RU" dirty="0"/>
              <a:t> — </a:t>
            </a:r>
            <a:r>
              <a:rPr lang="ru-RU" dirty="0" err="1"/>
              <a:t>це</a:t>
            </a:r>
            <a:r>
              <a:rPr lang="ru-RU" dirty="0"/>
              <a:t> </a:t>
            </a:r>
            <a:r>
              <a:rPr lang="ru-RU" dirty="0" err="1"/>
              <a:t>середовище</a:t>
            </a:r>
            <a:r>
              <a:rPr lang="ru-RU" dirty="0"/>
              <a:t> </a:t>
            </a:r>
            <a:r>
              <a:rPr lang="ru-RU" dirty="0" err="1"/>
              <a:t>хмарних</a:t>
            </a:r>
            <a:r>
              <a:rPr lang="ru-RU" dirty="0"/>
              <a:t> </a:t>
            </a:r>
            <a:r>
              <a:rPr lang="ru-RU" dirty="0" err="1"/>
              <a:t>технологій</a:t>
            </a:r>
            <a:r>
              <a:rPr lang="ru-RU" dirty="0"/>
              <a:t>, яке </a:t>
            </a:r>
            <a:r>
              <a:rPr lang="ru-RU" dirty="0" err="1"/>
              <a:t>пропонує</a:t>
            </a:r>
            <a:r>
              <a:rPr lang="ru-RU" dirty="0"/>
              <a:t> </a:t>
            </a:r>
            <a:r>
              <a:rPr lang="ru-RU" dirty="0" err="1"/>
              <a:t>логічно</a:t>
            </a:r>
            <a:r>
              <a:rPr lang="ru-RU" dirty="0"/>
              <a:t> </a:t>
            </a:r>
            <a:r>
              <a:rPr lang="ru-RU" dirty="0" err="1"/>
              <a:t>ізольовану</a:t>
            </a:r>
            <a:r>
              <a:rPr lang="ru-RU" dirty="0"/>
              <a:t> </a:t>
            </a:r>
            <a:r>
              <a:rPr lang="ru-RU" dirty="0" err="1"/>
              <a:t>частину</a:t>
            </a:r>
            <a:r>
              <a:rPr lang="ru-RU" dirty="0"/>
              <a:t> </a:t>
            </a:r>
            <a:r>
              <a:rPr lang="ru-RU" dirty="0" err="1"/>
              <a:t>загальнодоступної</a:t>
            </a:r>
            <a:r>
              <a:rPr lang="ru-RU" dirty="0"/>
              <a:t> </a:t>
            </a:r>
            <a:r>
              <a:rPr lang="ru-RU" dirty="0" err="1"/>
              <a:t>хмарної</a:t>
            </a:r>
            <a:r>
              <a:rPr lang="ru-RU" dirty="0"/>
              <a:t> </a:t>
            </a:r>
            <a:r>
              <a:rPr lang="ru-RU" dirty="0" err="1"/>
              <a:t>інфраструктури</a:t>
            </a:r>
            <a:r>
              <a:rPr lang="ru-RU" dirty="0"/>
              <a:t>. </a:t>
            </a:r>
            <a:endParaRPr lang="ru-RU" dirty="0" smtClean="0"/>
          </a:p>
          <a:p>
            <a:pPr marL="82296" indent="0">
              <a:buNone/>
            </a:pPr>
            <a:r>
              <a:rPr lang="ru-RU" dirty="0" err="1" smtClean="0"/>
              <a:t>Це</a:t>
            </a:r>
            <a:r>
              <a:rPr lang="ru-RU" dirty="0" smtClean="0"/>
              <a:t> </a:t>
            </a:r>
            <a:r>
              <a:rPr lang="ru-RU" dirty="0" err="1"/>
              <a:t>дозволяє</a:t>
            </a:r>
            <a:r>
              <a:rPr lang="ru-RU" dirty="0"/>
              <a:t> </a:t>
            </a:r>
            <a:r>
              <a:rPr lang="ru-RU" dirty="0" err="1"/>
              <a:t>організаціям</a:t>
            </a:r>
            <a:r>
              <a:rPr lang="ru-RU" dirty="0"/>
              <a:t> </a:t>
            </a:r>
            <a:r>
              <a:rPr lang="ru-RU" dirty="0" err="1"/>
              <a:t>мати</a:t>
            </a:r>
            <a:r>
              <a:rPr lang="ru-RU" dirty="0"/>
              <a:t> </a:t>
            </a:r>
            <a:r>
              <a:rPr lang="ru-RU" dirty="0" err="1"/>
              <a:t>власний</a:t>
            </a:r>
            <a:r>
              <a:rPr lang="ru-RU" dirty="0"/>
              <a:t> </a:t>
            </a:r>
            <a:r>
              <a:rPr lang="ru-RU" dirty="0" err="1"/>
              <a:t>приватний</a:t>
            </a:r>
            <a:r>
              <a:rPr lang="ru-RU" dirty="0"/>
              <a:t> </a:t>
            </a:r>
            <a:r>
              <a:rPr lang="ru-RU" dirty="0" err="1"/>
              <a:t>мережевий</a:t>
            </a:r>
            <a:r>
              <a:rPr lang="ru-RU" dirty="0"/>
              <a:t> </a:t>
            </a:r>
            <a:r>
              <a:rPr lang="ru-RU" dirty="0" err="1"/>
              <a:t>простір</a:t>
            </a:r>
            <a:r>
              <a:rPr lang="ru-RU" dirty="0"/>
              <a:t> у </a:t>
            </a:r>
            <a:r>
              <a:rPr lang="ru-RU" dirty="0" err="1"/>
              <a:t>хмарі</a:t>
            </a:r>
            <a:r>
              <a:rPr lang="ru-RU" dirty="0"/>
              <a:t> з контролем над </a:t>
            </a:r>
            <a:r>
              <a:rPr lang="en-US" dirty="0"/>
              <a:t>IP</a:t>
            </a:r>
            <a:r>
              <a:rPr lang="ru-RU" dirty="0"/>
              <a:t>-адресами, </a:t>
            </a:r>
            <a:r>
              <a:rPr lang="ru-RU" dirty="0" err="1"/>
              <a:t>підмережами</a:t>
            </a:r>
            <a:r>
              <a:rPr lang="ru-RU" dirty="0"/>
              <a:t> та </a:t>
            </a:r>
            <a:r>
              <a:rPr lang="ru-RU" dirty="0" err="1"/>
              <a:t>таблицями</a:t>
            </a:r>
            <a:r>
              <a:rPr lang="ru-RU" dirty="0"/>
              <a:t> </a:t>
            </a:r>
            <a:r>
              <a:rPr lang="ru-RU" dirty="0" err="1"/>
              <a:t>маршрутизації</a:t>
            </a:r>
            <a:r>
              <a:rPr lang="ru-RU" dirty="0"/>
              <a:t>. </a:t>
            </a:r>
            <a:endParaRPr lang="ru-RU" dirty="0" smtClean="0"/>
          </a:p>
          <a:p>
            <a:pPr marL="82296" indent="0">
              <a:buNone/>
            </a:pPr>
            <a:r>
              <a:rPr lang="en-US" dirty="0" smtClean="0"/>
              <a:t>VPC</a:t>
            </a:r>
            <a:r>
              <a:rPr lang="ru-RU" dirty="0" smtClean="0"/>
              <a:t> </a:t>
            </a:r>
            <a:r>
              <a:rPr lang="ru-RU" dirty="0" err="1"/>
              <a:t>забезпечують</a:t>
            </a:r>
            <a:r>
              <a:rPr lang="ru-RU" dirty="0"/>
              <a:t> </a:t>
            </a:r>
            <a:r>
              <a:rPr lang="ru-RU" dirty="0" err="1"/>
              <a:t>покращену</a:t>
            </a:r>
            <a:r>
              <a:rPr lang="ru-RU" dirty="0"/>
              <a:t> </a:t>
            </a:r>
            <a:r>
              <a:rPr lang="ru-RU" dirty="0" err="1"/>
              <a:t>безпеку</a:t>
            </a:r>
            <a:r>
              <a:rPr lang="ru-RU" dirty="0"/>
              <a:t> та контроль </a:t>
            </a:r>
            <a:r>
              <a:rPr lang="ru-RU" dirty="0" err="1"/>
              <a:t>порівняно</a:t>
            </a:r>
            <a:r>
              <a:rPr lang="ru-RU" dirty="0"/>
              <a:t> </a:t>
            </a:r>
            <a:r>
              <a:rPr lang="ru-RU" dirty="0" err="1"/>
              <a:t>зі</a:t>
            </a:r>
            <a:r>
              <a:rPr lang="ru-RU" dirty="0"/>
              <a:t> </a:t>
            </a:r>
            <a:r>
              <a:rPr lang="ru-RU" dirty="0" err="1"/>
              <a:t>спільним</a:t>
            </a:r>
            <a:r>
              <a:rPr lang="ru-RU" dirty="0"/>
              <a:t> </a:t>
            </a:r>
            <a:r>
              <a:rPr lang="ru-RU" dirty="0" err="1"/>
              <a:t>використанням</a:t>
            </a:r>
            <a:r>
              <a:rPr lang="ru-RU" dirty="0"/>
              <a:t> </a:t>
            </a:r>
            <a:r>
              <a:rPr lang="ru-RU" dirty="0" err="1"/>
              <a:t>ресурсів</a:t>
            </a:r>
            <a:r>
              <a:rPr lang="ru-RU" dirty="0"/>
              <a:t> у </a:t>
            </a:r>
            <a:r>
              <a:rPr lang="ru-RU" dirty="0" err="1"/>
              <a:t>загальнодоступній</a:t>
            </a:r>
            <a:r>
              <a:rPr lang="ru-RU" dirty="0"/>
              <a:t> </a:t>
            </a:r>
            <a:r>
              <a:rPr lang="ru-RU" dirty="0" err="1"/>
              <a:t>хмарі</a:t>
            </a:r>
            <a:r>
              <a:rPr lang="ru-RU" dirty="0"/>
              <a:t>.</a:t>
            </a:r>
          </a:p>
          <a:p>
            <a:endParaRPr lang="ru-RU" dirty="0"/>
          </a:p>
        </p:txBody>
      </p:sp>
    </p:spTree>
    <p:extLst>
      <p:ext uri="{BB962C8B-B14F-4D97-AF65-F5344CB8AC3E}">
        <p14:creationId xmlns:p14="http://schemas.microsoft.com/office/powerpoint/2010/main" val="5991397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effectLst/>
              </a:rPr>
              <a:t>Центр </a:t>
            </a:r>
            <a:r>
              <a:rPr lang="ru-RU" dirty="0" err="1">
                <a:effectLst/>
              </a:rPr>
              <a:t>обробки</a:t>
            </a:r>
            <a:r>
              <a:rPr lang="ru-RU" dirty="0">
                <a:effectLst/>
              </a:rPr>
              <a:t> </a:t>
            </a:r>
            <a:r>
              <a:rPr lang="ru-RU" dirty="0" err="1">
                <a:effectLst/>
              </a:rPr>
              <a:t>даних</a:t>
            </a:r>
            <a:r>
              <a:rPr lang="ru-RU" dirty="0">
                <a:effectLst/>
              </a:rPr>
              <a:t>:</a:t>
            </a:r>
            <a:endParaRPr lang="ru-RU" dirty="0"/>
          </a:p>
        </p:txBody>
      </p:sp>
      <p:sp>
        <p:nvSpPr>
          <p:cNvPr id="3" name="Объект 2"/>
          <p:cNvSpPr>
            <a:spLocks noGrp="1"/>
          </p:cNvSpPr>
          <p:nvPr>
            <p:ph idx="1"/>
          </p:nvPr>
        </p:nvSpPr>
        <p:spPr/>
        <p:txBody>
          <a:bodyPr>
            <a:normAutofit/>
          </a:bodyPr>
          <a:lstStyle/>
          <a:p>
            <a:r>
              <a:rPr lang="ru-RU" b="1" i="1" u="sng" dirty="0"/>
              <a:t>Центр </a:t>
            </a:r>
            <a:r>
              <a:rPr lang="ru-RU" b="1" i="1" u="sng" dirty="0" err="1"/>
              <a:t>обробки</a:t>
            </a:r>
            <a:r>
              <a:rPr lang="ru-RU" b="1" i="1" u="sng" dirty="0"/>
              <a:t> </a:t>
            </a:r>
            <a:r>
              <a:rPr lang="ru-RU" b="1" i="1" u="sng" dirty="0" err="1"/>
              <a:t>даних</a:t>
            </a:r>
            <a:r>
              <a:rPr lang="ru-RU" b="1" i="1" u="sng" dirty="0"/>
              <a:t> </a:t>
            </a:r>
            <a:r>
              <a:rPr lang="ru-RU" dirty="0"/>
              <a:t>— </a:t>
            </a:r>
            <a:r>
              <a:rPr lang="ru-RU" dirty="0" err="1"/>
              <a:t>це</a:t>
            </a:r>
            <a:r>
              <a:rPr lang="ru-RU" dirty="0"/>
              <a:t> </a:t>
            </a:r>
            <a:r>
              <a:rPr lang="ru-RU" dirty="0" err="1"/>
              <a:t>об’єкт</a:t>
            </a:r>
            <a:r>
              <a:rPr lang="ru-RU" dirty="0"/>
              <a:t>, </a:t>
            </a:r>
            <a:r>
              <a:rPr lang="ru-RU" dirty="0" err="1"/>
              <a:t>який</a:t>
            </a:r>
            <a:r>
              <a:rPr lang="ru-RU" dirty="0"/>
              <a:t> </a:t>
            </a:r>
            <a:r>
              <a:rPr lang="ru-RU" dirty="0" err="1"/>
              <a:t>використовується</a:t>
            </a:r>
            <a:r>
              <a:rPr lang="ru-RU" dirty="0"/>
              <a:t> для </a:t>
            </a:r>
            <a:r>
              <a:rPr lang="ru-RU" dirty="0" err="1"/>
              <a:t>розміщення</a:t>
            </a:r>
            <a:r>
              <a:rPr lang="ru-RU" dirty="0"/>
              <a:t> </a:t>
            </a:r>
            <a:r>
              <a:rPr lang="ru-RU" dirty="0" err="1"/>
              <a:t>комп’ютерних</a:t>
            </a:r>
            <a:r>
              <a:rPr lang="ru-RU" dirty="0"/>
              <a:t> систем і </a:t>
            </a:r>
            <a:r>
              <a:rPr lang="ru-RU" dirty="0" err="1"/>
              <a:t>пов’язаних</a:t>
            </a:r>
            <a:r>
              <a:rPr lang="ru-RU" dirty="0"/>
              <a:t> з ними </a:t>
            </a:r>
            <a:r>
              <a:rPr lang="ru-RU" dirty="0" err="1"/>
              <a:t>компонентів</a:t>
            </a:r>
            <a:r>
              <a:rPr lang="ru-RU" dirty="0"/>
              <a:t>, таких як </a:t>
            </a:r>
            <a:r>
              <a:rPr lang="ru-RU" dirty="0" err="1"/>
              <a:t>телекомунікаційні</a:t>
            </a:r>
            <a:r>
              <a:rPr lang="ru-RU" dirty="0"/>
              <a:t> </a:t>
            </a:r>
            <a:r>
              <a:rPr lang="ru-RU" dirty="0" err="1"/>
              <a:t>системи</a:t>
            </a:r>
            <a:r>
              <a:rPr lang="ru-RU" dirty="0"/>
              <a:t> та </a:t>
            </a:r>
            <a:r>
              <a:rPr lang="ru-RU" dirty="0" err="1"/>
              <a:t>системи</a:t>
            </a:r>
            <a:r>
              <a:rPr lang="ru-RU" dirty="0"/>
              <a:t> </a:t>
            </a:r>
            <a:r>
              <a:rPr lang="ru-RU" dirty="0" err="1"/>
              <a:t>зберігання</a:t>
            </a:r>
            <a:r>
              <a:rPr lang="ru-RU" dirty="0"/>
              <a:t>. </a:t>
            </a:r>
            <a:endParaRPr lang="ru-RU" dirty="0" smtClean="0"/>
          </a:p>
          <a:p>
            <a:endParaRPr lang="ru-RU" dirty="0"/>
          </a:p>
        </p:txBody>
      </p:sp>
    </p:spTree>
    <p:extLst>
      <p:ext uri="{BB962C8B-B14F-4D97-AF65-F5344CB8AC3E}">
        <p14:creationId xmlns:p14="http://schemas.microsoft.com/office/powerpoint/2010/main" val="3869555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effectLst/>
              </a:rPr>
              <a:t>Еволюція</a:t>
            </a:r>
            <a:r>
              <a:rPr lang="ru-RU" dirty="0">
                <a:effectLst/>
              </a:rPr>
              <a:t> </a:t>
            </a:r>
            <a:r>
              <a:rPr lang="ru-RU" dirty="0" err="1">
                <a:effectLst/>
              </a:rPr>
              <a:t>хмарних</a:t>
            </a:r>
            <a:r>
              <a:rPr lang="ru-RU" dirty="0">
                <a:effectLst/>
              </a:rPr>
              <a:t> </a:t>
            </a:r>
            <a:r>
              <a:rPr lang="ru-RU" dirty="0" err="1">
                <a:effectLst/>
              </a:rPr>
              <a:t>технологій</a:t>
            </a:r>
            <a:endParaRPr lang="ru-RU" dirty="0"/>
          </a:p>
        </p:txBody>
      </p:sp>
      <p:sp>
        <p:nvSpPr>
          <p:cNvPr id="3" name="Объект 2"/>
          <p:cNvSpPr>
            <a:spLocks noGrp="1"/>
          </p:cNvSpPr>
          <p:nvPr>
            <p:ph idx="1"/>
          </p:nvPr>
        </p:nvSpPr>
        <p:spPr/>
        <p:txBody>
          <a:bodyPr>
            <a:normAutofit fontScale="92500" lnSpcReduction="20000"/>
          </a:bodyPr>
          <a:lstStyle/>
          <a:p>
            <a:r>
              <a:rPr lang="ru-RU" dirty="0" err="1"/>
              <a:t>Хмарні</a:t>
            </a:r>
            <a:r>
              <a:rPr lang="ru-RU" dirty="0"/>
              <a:t> </a:t>
            </a:r>
            <a:r>
              <a:rPr lang="ru-RU" dirty="0" err="1"/>
              <a:t>технології</a:t>
            </a:r>
            <a:r>
              <a:rPr lang="ru-RU" dirty="0"/>
              <a:t> </a:t>
            </a:r>
            <a:r>
              <a:rPr lang="ru-RU" dirty="0" err="1"/>
              <a:t>розвивалися</a:t>
            </a:r>
            <a:r>
              <a:rPr lang="ru-RU" dirty="0"/>
              <a:t> </a:t>
            </a:r>
            <a:r>
              <a:rPr lang="ru-RU" dirty="0" err="1"/>
              <a:t>протягом</a:t>
            </a:r>
            <a:r>
              <a:rPr lang="ru-RU" dirty="0"/>
              <a:t> </a:t>
            </a:r>
            <a:r>
              <a:rPr lang="ru-RU" dirty="0" err="1"/>
              <a:t>багатьох</a:t>
            </a:r>
            <a:r>
              <a:rPr lang="ru-RU" dirty="0"/>
              <a:t> </a:t>
            </a:r>
            <a:r>
              <a:rPr lang="ru-RU" dirty="0" err="1"/>
              <a:t>років</a:t>
            </a:r>
            <a:r>
              <a:rPr lang="ru-RU" dirty="0"/>
              <a:t>. </a:t>
            </a:r>
            <a:endParaRPr lang="ru-RU" dirty="0" smtClean="0"/>
          </a:p>
          <a:p>
            <a:r>
              <a:rPr lang="ru-RU" dirty="0" err="1" smtClean="0"/>
              <a:t>Спочатку</a:t>
            </a:r>
            <a:r>
              <a:rPr lang="ru-RU" dirty="0" smtClean="0"/>
              <a:t> </a:t>
            </a:r>
            <a:r>
              <a:rPr lang="ru-RU" dirty="0" err="1"/>
              <a:t>обчислювальні</a:t>
            </a:r>
            <a:r>
              <a:rPr lang="ru-RU" dirty="0"/>
              <a:t> </a:t>
            </a:r>
            <a:r>
              <a:rPr lang="ru-RU" dirty="0" err="1"/>
              <a:t>ресурси</a:t>
            </a:r>
            <a:r>
              <a:rPr lang="ru-RU" dirty="0"/>
              <a:t> в основному </a:t>
            </a:r>
            <a:r>
              <a:rPr lang="ru-RU" dirty="0" err="1"/>
              <a:t>розміщувалися</a:t>
            </a:r>
            <a:r>
              <a:rPr lang="ru-RU" dirty="0"/>
              <a:t> на </a:t>
            </a:r>
            <a:r>
              <a:rPr lang="ru-RU" dirty="0" err="1"/>
              <a:t>локальних</a:t>
            </a:r>
            <a:r>
              <a:rPr lang="ru-RU" dirty="0"/>
              <a:t> серверах. </a:t>
            </a:r>
            <a:endParaRPr lang="ru-RU" dirty="0" smtClean="0"/>
          </a:p>
          <a:p>
            <a:r>
              <a:rPr lang="ru-RU" dirty="0" smtClean="0"/>
              <a:t>З </a:t>
            </a:r>
            <a:r>
              <a:rPr lang="ru-RU" dirty="0" err="1"/>
              <a:t>розвитком</a:t>
            </a:r>
            <a:r>
              <a:rPr lang="ru-RU" dirty="0"/>
              <a:t> </a:t>
            </a:r>
            <a:r>
              <a:rPr lang="ru-RU" dirty="0" err="1"/>
              <a:t>технологій</a:t>
            </a:r>
            <a:r>
              <a:rPr lang="ru-RU" dirty="0"/>
              <a:t> </a:t>
            </a:r>
            <a:r>
              <a:rPr lang="ru-RU" dirty="0" err="1"/>
              <a:t>компанії</a:t>
            </a:r>
            <a:r>
              <a:rPr lang="ru-RU" dirty="0"/>
              <a:t> почали </a:t>
            </a:r>
            <a:r>
              <a:rPr lang="ru-RU" dirty="0" err="1"/>
              <a:t>пропонувати</a:t>
            </a:r>
            <a:r>
              <a:rPr lang="ru-RU" dirty="0"/>
              <a:t> </a:t>
            </a:r>
            <a:r>
              <a:rPr lang="ru-RU" dirty="0" err="1"/>
              <a:t>інфраструктуру</a:t>
            </a:r>
            <a:r>
              <a:rPr lang="ru-RU" dirty="0"/>
              <a:t> як </a:t>
            </a:r>
            <a:r>
              <a:rPr lang="ru-RU" dirty="0" err="1"/>
              <a:t>послугу</a:t>
            </a:r>
            <a:r>
              <a:rPr lang="ru-RU" dirty="0"/>
              <a:t> (</a:t>
            </a:r>
            <a:r>
              <a:rPr lang="ru-RU" dirty="0" err="1"/>
              <a:t>IaaS</a:t>
            </a:r>
            <a:r>
              <a:rPr lang="ru-RU" dirty="0"/>
              <a:t>), платформу як </a:t>
            </a:r>
            <a:r>
              <a:rPr lang="ru-RU" dirty="0" err="1"/>
              <a:t>послугу</a:t>
            </a:r>
            <a:r>
              <a:rPr lang="ru-RU" dirty="0"/>
              <a:t> (</a:t>
            </a:r>
            <a:r>
              <a:rPr lang="ru-RU" dirty="0" err="1"/>
              <a:t>PaaS</a:t>
            </a:r>
            <a:r>
              <a:rPr lang="ru-RU" dirty="0"/>
              <a:t>) і </a:t>
            </a:r>
            <a:r>
              <a:rPr lang="ru-RU" dirty="0" err="1"/>
              <a:t>програмне</a:t>
            </a:r>
            <a:r>
              <a:rPr lang="ru-RU" dirty="0"/>
              <a:t> </a:t>
            </a:r>
            <a:r>
              <a:rPr lang="ru-RU" dirty="0" err="1"/>
              <a:t>забезпечення</a:t>
            </a:r>
            <a:r>
              <a:rPr lang="ru-RU" dirty="0"/>
              <a:t> як </a:t>
            </a:r>
            <a:r>
              <a:rPr lang="ru-RU" dirty="0" err="1"/>
              <a:t>послугу</a:t>
            </a:r>
            <a:r>
              <a:rPr lang="ru-RU" dirty="0"/>
              <a:t> (</a:t>
            </a:r>
            <a:r>
              <a:rPr lang="ru-RU" dirty="0" err="1"/>
              <a:t>SaaS</a:t>
            </a:r>
            <a:r>
              <a:rPr lang="ru-RU" dirty="0"/>
              <a:t>). </a:t>
            </a:r>
            <a:endParaRPr lang="ru-RU" dirty="0" smtClean="0"/>
          </a:p>
          <a:p>
            <a:r>
              <a:rPr lang="ru-RU" dirty="0" err="1" smtClean="0"/>
              <a:t>Ці</a:t>
            </a:r>
            <a:r>
              <a:rPr lang="ru-RU" dirty="0" smtClean="0"/>
              <a:t> </a:t>
            </a:r>
            <a:r>
              <a:rPr lang="ru-RU" dirty="0" err="1"/>
              <a:t>послуги</a:t>
            </a:r>
            <a:r>
              <a:rPr lang="ru-RU" dirty="0"/>
              <a:t> </a:t>
            </a:r>
            <a:r>
              <a:rPr lang="ru-RU" dirty="0" err="1"/>
              <a:t>надали</a:t>
            </a:r>
            <a:r>
              <a:rPr lang="ru-RU" dirty="0"/>
              <a:t> </a:t>
            </a:r>
            <a:r>
              <a:rPr lang="ru-RU" dirty="0" err="1"/>
              <a:t>організаціям</a:t>
            </a:r>
            <a:r>
              <a:rPr lang="ru-RU" dirty="0"/>
              <a:t> </a:t>
            </a:r>
            <a:r>
              <a:rPr lang="ru-RU" dirty="0" err="1"/>
              <a:t>підвищену</a:t>
            </a:r>
            <a:r>
              <a:rPr lang="ru-RU" dirty="0"/>
              <a:t> </a:t>
            </a:r>
            <a:r>
              <a:rPr lang="ru-RU" dirty="0" err="1"/>
              <a:t>гнучкість</a:t>
            </a:r>
            <a:r>
              <a:rPr lang="ru-RU" dirty="0"/>
              <a:t> і </a:t>
            </a:r>
            <a:r>
              <a:rPr lang="ru-RU" dirty="0" err="1"/>
              <a:t>масштабованість</a:t>
            </a:r>
            <a:r>
              <a:rPr lang="ru-RU" dirty="0"/>
              <a:t>.</a:t>
            </a:r>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effectLst/>
              </a:rPr>
              <a:t>Безпека</a:t>
            </a:r>
            <a:r>
              <a:rPr lang="ru-RU" dirty="0">
                <a:effectLst/>
              </a:rPr>
              <a:t>:</a:t>
            </a:r>
            <a:endParaRPr lang="ru-RU" dirty="0"/>
          </a:p>
        </p:txBody>
      </p:sp>
      <p:sp>
        <p:nvSpPr>
          <p:cNvPr id="3" name="Объект 2"/>
          <p:cNvSpPr>
            <a:spLocks noGrp="1"/>
          </p:cNvSpPr>
          <p:nvPr>
            <p:ph idx="1"/>
          </p:nvPr>
        </p:nvSpPr>
        <p:spPr/>
        <p:txBody>
          <a:bodyPr>
            <a:normAutofit/>
          </a:bodyPr>
          <a:lstStyle/>
          <a:p>
            <a:r>
              <a:rPr lang="ru-RU" dirty="0" err="1"/>
              <a:t>Безпека</a:t>
            </a:r>
            <a:r>
              <a:rPr lang="ru-RU" dirty="0"/>
              <a:t> є критично </a:t>
            </a:r>
            <a:r>
              <a:rPr lang="ru-RU" dirty="0" err="1"/>
              <a:t>важливим</a:t>
            </a:r>
            <a:r>
              <a:rPr lang="ru-RU" dirty="0"/>
              <a:t> аспектом </a:t>
            </a:r>
            <a:r>
              <a:rPr lang="ru-RU" dirty="0" err="1"/>
              <a:t>хмарних</a:t>
            </a:r>
            <a:r>
              <a:rPr lang="ru-RU" dirty="0"/>
              <a:t> </a:t>
            </a:r>
            <a:r>
              <a:rPr lang="ru-RU" dirty="0" err="1"/>
              <a:t>технологій</a:t>
            </a:r>
            <a:r>
              <a:rPr lang="ru-RU" dirty="0"/>
              <a:t>. </a:t>
            </a:r>
            <a:r>
              <a:rPr lang="ru-RU" dirty="0" err="1"/>
              <a:t>Це</a:t>
            </a:r>
            <a:r>
              <a:rPr lang="ru-RU" dirty="0"/>
              <a:t> </a:t>
            </a:r>
            <a:r>
              <a:rPr lang="ru-RU" dirty="0" err="1"/>
              <a:t>передбачає</a:t>
            </a:r>
            <a:r>
              <a:rPr lang="ru-RU" dirty="0"/>
              <a:t> </a:t>
            </a:r>
            <a:r>
              <a:rPr lang="ru-RU" dirty="0" err="1"/>
              <a:t>захист</a:t>
            </a:r>
            <a:r>
              <a:rPr lang="ru-RU" dirty="0"/>
              <a:t> </a:t>
            </a:r>
            <a:r>
              <a:rPr lang="ru-RU" dirty="0" err="1"/>
              <a:t>даних</a:t>
            </a:r>
            <a:r>
              <a:rPr lang="ru-RU" dirty="0"/>
              <a:t>, </a:t>
            </a:r>
            <a:r>
              <a:rPr lang="ru-RU" dirty="0" err="1"/>
              <a:t>програм</a:t>
            </a:r>
            <a:r>
              <a:rPr lang="ru-RU" dirty="0"/>
              <a:t> та </a:t>
            </a:r>
            <a:r>
              <a:rPr lang="ru-RU" dirty="0" err="1"/>
              <a:t>інфраструктури</a:t>
            </a:r>
            <a:r>
              <a:rPr lang="ru-RU" dirty="0"/>
              <a:t> </a:t>
            </a:r>
            <a:r>
              <a:rPr lang="ru-RU" dirty="0" err="1"/>
              <a:t>від</a:t>
            </a:r>
            <a:r>
              <a:rPr lang="ru-RU" dirty="0"/>
              <a:t> </a:t>
            </a:r>
            <a:r>
              <a:rPr lang="ru-RU" dirty="0" err="1"/>
              <a:t>несанкціонованого</a:t>
            </a:r>
            <a:r>
              <a:rPr lang="ru-RU" dirty="0"/>
              <a:t> доступу, </a:t>
            </a:r>
            <a:r>
              <a:rPr lang="ru-RU" dirty="0" err="1"/>
              <a:t>витоку</a:t>
            </a:r>
            <a:r>
              <a:rPr lang="ru-RU" dirty="0"/>
              <a:t> </a:t>
            </a:r>
            <a:r>
              <a:rPr lang="ru-RU" dirty="0" err="1"/>
              <a:t>даних</a:t>
            </a:r>
            <a:r>
              <a:rPr lang="ru-RU" dirty="0"/>
              <a:t> та </a:t>
            </a:r>
            <a:r>
              <a:rPr lang="ru-RU" dirty="0" err="1"/>
              <a:t>інших</a:t>
            </a:r>
            <a:r>
              <a:rPr lang="ru-RU" dirty="0"/>
              <a:t> </a:t>
            </a:r>
            <a:r>
              <a:rPr lang="ru-RU" dirty="0" err="1"/>
              <a:t>загроз</a:t>
            </a:r>
            <a:r>
              <a:rPr lang="ru-RU" dirty="0"/>
              <a:t>. </a:t>
            </a:r>
          </a:p>
        </p:txBody>
      </p:sp>
    </p:spTree>
    <p:extLst>
      <p:ext uri="{BB962C8B-B14F-4D97-AF65-F5344CB8AC3E}">
        <p14:creationId xmlns:p14="http://schemas.microsoft.com/office/powerpoint/2010/main" val="38695550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effectLst/>
              </a:rPr>
              <a:t>Гібридна</a:t>
            </a:r>
            <a:r>
              <a:rPr lang="ru-RU" dirty="0">
                <a:effectLst/>
              </a:rPr>
              <a:t> </a:t>
            </a:r>
            <a:r>
              <a:rPr lang="ru-RU" dirty="0" err="1">
                <a:effectLst/>
              </a:rPr>
              <a:t>хмара</a:t>
            </a:r>
            <a:r>
              <a:rPr lang="ru-RU" dirty="0">
                <a:effectLst/>
              </a:rPr>
              <a:t>:</a:t>
            </a:r>
            <a:endParaRPr lang="ru-RU" dirty="0"/>
          </a:p>
        </p:txBody>
      </p:sp>
      <p:sp>
        <p:nvSpPr>
          <p:cNvPr id="3" name="Объект 2"/>
          <p:cNvSpPr>
            <a:spLocks noGrp="1"/>
          </p:cNvSpPr>
          <p:nvPr>
            <p:ph idx="1"/>
          </p:nvPr>
        </p:nvSpPr>
        <p:spPr/>
        <p:txBody>
          <a:bodyPr>
            <a:normAutofit/>
          </a:bodyPr>
          <a:lstStyle/>
          <a:p>
            <a:r>
              <a:rPr lang="uk-UA" b="1" i="1" u="sng" dirty="0"/>
              <a:t>Гібридна хмара </a:t>
            </a:r>
            <a:r>
              <a:rPr lang="uk-UA" dirty="0"/>
              <a:t>— це поєднання приватних і публічних хмар, що дозволяє організаціям використовувати переваги обох моделей розгортання. </a:t>
            </a:r>
            <a:endParaRPr lang="ru-RU" dirty="0"/>
          </a:p>
        </p:txBody>
      </p:sp>
    </p:spTree>
    <p:extLst>
      <p:ext uri="{BB962C8B-B14F-4D97-AF65-F5344CB8AC3E}">
        <p14:creationId xmlns:p14="http://schemas.microsoft.com/office/powerpoint/2010/main" val="38695550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Дякую за увагу!</a:t>
            </a:r>
            <a:endParaRPr lang="ru-RU" dirty="0"/>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41145225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642194"/>
          </a:xfrm>
        </p:spPr>
        <p:txBody>
          <a:bodyPr>
            <a:normAutofit fontScale="90000"/>
          </a:bodyPr>
          <a:lstStyle/>
          <a:p>
            <a:r>
              <a:rPr lang="uk-UA" b="1" dirty="0">
                <a:effectLst/>
              </a:rPr>
              <a:t>1.2 Переваги та недоліки хмарних </a:t>
            </a:r>
            <a:r>
              <a:rPr lang="uk-UA" b="1" dirty="0" smtClean="0">
                <a:effectLst/>
              </a:rPr>
              <a:t>технологій</a:t>
            </a:r>
            <a:br>
              <a:rPr lang="uk-UA" b="1" dirty="0" smtClean="0">
                <a:effectLst/>
              </a:rPr>
            </a:br>
            <a:r>
              <a:rPr lang="uk-UA" dirty="0">
                <a:effectLst/>
              </a:rPr>
              <a:t>Переваги:</a:t>
            </a:r>
            <a:r>
              <a:rPr lang="ru-RU" dirty="0">
                <a:effectLst/>
              </a:rPr>
              <a:t/>
            </a:r>
            <a:br>
              <a:rPr lang="ru-RU" dirty="0">
                <a:effectLst/>
              </a:rPr>
            </a:br>
            <a:endParaRPr lang="ru-RU" dirty="0"/>
          </a:p>
        </p:txBody>
      </p:sp>
      <p:sp>
        <p:nvSpPr>
          <p:cNvPr id="3" name="Объект 2"/>
          <p:cNvSpPr>
            <a:spLocks noGrp="1"/>
          </p:cNvSpPr>
          <p:nvPr>
            <p:ph idx="1"/>
          </p:nvPr>
        </p:nvSpPr>
        <p:spPr>
          <a:xfrm>
            <a:off x="1435608" y="1628800"/>
            <a:ext cx="7498080" cy="4619600"/>
          </a:xfrm>
        </p:spPr>
        <p:txBody>
          <a:bodyPr>
            <a:normAutofit fontScale="92500" lnSpcReduction="10000"/>
          </a:bodyPr>
          <a:lstStyle/>
          <a:p>
            <a:r>
              <a:rPr lang="uk-UA" dirty="0"/>
              <a:t>1. Економія: </a:t>
            </a:r>
            <a:endParaRPr lang="uk-UA" dirty="0" smtClean="0"/>
          </a:p>
          <a:p>
            <a:pPr marL="82296" indent="0">
              <a:buNone/>
            </a:pPr>
            <a:r>
              <a:rPr lang="uk-UA" dirty="0" smtClean="0"/>
              <a:t>Завдяки </a:t>
            </a:r>
            <a:r>
              <a:rPr lang="uk-UA" dirty="0"/>
              <a:t>хмарним </a:t>
            </a:r>
            <a:r>
              <a:rPr lang="uk-UA" dirty="0" err="1"/>
              <a:t>технологіїм</a:t>
            </a:r>
            <a:r>
              <a:rPr lang="uk-UA" dirty="0"/>
              <a:t> підприємства можуть заощадити на попередніх витратах на інфраструктуру, а також на оплаті праці та витратах на обслуговування, пов’язаних із володінням і експлуатацією фізичних серверів. </a:t>
            </a:r>
            <a:endParaRPr lang="uk-UA" dirty="0" smtClean="0"/>
          </a:p>
          <a:p>
            <a:pPr marL="82296" indent="0">
              <a:buNone/>
            </a:pPr>
            <a:r>
              <a:rPr lang="uk-UA" dirty="0" smtClean="0"/>
              <a:t>Це </a:t>
            </a:r>
            <a:r>
              <a:rPr lang="uk-UA" dirty="0"/>
              <a:t>дозволяє підприємствам за потреби масштабувати свої ІТ-ресурси без значних витрат.</a:t>
            </a:r>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Переваги:</a:t>
            </a:r>
            <a:endParaRPr lang="ru-RU" dirty="0"/>
          </a:p>
        </p:txBody>
      </p:sp>
      <p:sp>
        <p:nvSpPr>
          <p:cNvPr id="3" name="Объект 2"/>
          <p:cNvSpPr>
            <a:spLocks noGrp="1"/>
          </p:cNvSpPr>
          <p:nvPr>
            <p:ph idx="1"/>
          </p:nvPr>
        </p:nvSpPr>
        <p:spPr/>
        <p:txBody>
          <a:bodyPr>
            <a:normAutofit/>
          </a:bodyPr>
          <a:lstStyle/>
          <a:p>
            <a:r>
              <a:rPr lang="uk-UA" dirty="0"/>
              <a:t>2. Масштабованість і гнучкість. </a:t>
            </a:r>
            <a:endParaRPr lang="uk-UA" dirty="0" smtClean="0"/>
          </a:p>
          <a:p>
            <a:pPr marL="82296" indent="0">
              <a:buNone/>
            </a:pPr>
            <a:r>
              <a:rPr lang="uk-UA" dirty="0" smtClean="0"/>
              <a:t>Хмарні </a:t>
            </a:r>
            <a:r>
              <a:rPr lang="uk-UA" dirty="0"/>
              <a:t>технології дозволяють компаніям легко збільшувати чи зменшувати свої ресурси залежно від потреб. Незалежно від того, чи йдеться про збільшення ємності зберігання чи додавання обчислювальної потужності, хмарні технології забезпечують гнучкість для швидкої адаптації до мінливих вимог.</a:t>
            </a:r>
            <a:endParaRPr lang="ru-RU" dirty="0"/>
          </a:p>
          <a:p>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Переваги:</a:t>
            </a:r>
            <a:endParaRPr lang="ru-RU" dirty="0"/>
          </a:p>
        </p:txBody>
      </p:sp>
      <p:sp>
        <p:nvSpPr>
          <p:cNvPr id="3" name="Объект 2"/>
          <p:cNvSpPr>
            <a:spLocks noGrp="1"/>
          </p:cNvSpPr>
          <p:nvPr>
            <p:ph idx="1"/>
          </p:nvPr>
        </p:nvSpPr>
        <p:spPr/>
        <p:txBody>
          <a:bodyPr>
            <a:normAutofit lnSpcReduction="10000"/>
          </a:bodyPr>
          <a:lstStyle/>
          <a:p>
            <a:r>
              <a:rPr lang="uk-UA" dirty="0" smtClean="0"/>
              <a:t>3. </a:t>
            </a:r>
            <a:r>
              <a:rPr lang="uk-UA" dirty="0"/>
              <a:t>Доступність: </a:t>
            </a:r>
            <a:endParaRPr lang="uk-UA" dirty="0" smtClean="0"/>
          </a:p>
          <a:p>
            <a:pPr marL="82296" indent="0">
              <a:buNone/>
            </a:pPr>
            <a:r>
              <a:rPr lang="uk-UA" dirty="0" smtClean="0"/>
              <a:t>за </a:t>
            </a:r>
            <a:r>
              <a:rPr lang="uk-UA" dirty="0"/>
              <a:t>допомогою хмарних технологій користувачі можуть отримувати доступ до своїх даних і програм з будь-якого місця, де є підключення до Інтернету. Це особливо корисно для віддалених працівників або підприємств із кількома філіями, оскільки це забезпечує безперебійну співпрацю та доступ до ресурсів.</a:t>
            </a:r>
            <a:endParaRPr lang="ru-RU" dirty="0"/>
          </a:p>
          <a:p>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Переваги:</a:t>
            </a:r>
            <a:endParaRPr lang="ru-RU" dirty="0"/>
          </a:p>
        </p:txBody>
      </p:sp>
      <p:sp>
        <p:nvSpPr>
          <p:cNvPr id="3" name="Объект 2"/>
          <p:cNvSpPr>
            <a:spLocks noGrp="1"/>
          </p:cNvSpPr>
          <p:nvPr>
            <p:ph idx="1"/>
          </p:nvPr>
        </p:nvSpPr>
        <p:spPr/>
        <p:txBody>
          <a:bodyPr>
            <a:normAutofit fontScale="92500" lnSpcReduction="10000"/>
          </a:bodyPr>
          <a:lstStyle/>
          <a:p>
            <a:r>
              <a:rPr lang="uk-UA" dirty="0"/>
              <a:t>4. Надійність і час безвідмовної роботи: </a:t>
            </a:r>
            <a:endParaRPr lang="uk-UA" dirty="0" smtClean="0"/>
          </a:p>
          <a:p>
            <a:endParaRPr lang="uk-UA" dirty="0" smtClean="0"/>
          </a:p>
          <a:p>
            <a:pPr marL="82296" indent="0">
              <a:buNone/>
            </a:pPr>
            <a:r>
              <a:rPr lang="uk-UA" dirty="0" smtClean="0"/>
              <a:t>постачальники </a:t>
            </a:r>
            <a:r>
              <a:rPr lang="uk-UA" dirty="0"/>
              <a:t>хмарних послуг часто мають резервні системи, щоб забезпечити високу доступність і мінімізувати час простою. Це означає, що компанії можуть покладатися на хмару, щоб забезпечити доступність і безперебійну роботу своїх програм і даних, не турбуючись про перебої в роботі.</a:t>
            </a:r>
            <a:endParaRPr lang="ru-RU" dirty="0"/>
          </a:p>
          <a:p>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Переваги:</a:t>
            </a:r>
            <a:endParaRPr lang="ru-RU" dirty="0"/>
          </a:p>
        </p:txBody>
      </p:sp>
      <p:sp>
        <p:nvSpPr>
          <p:cNvPr id="3" name="Объект 2"/>
          <p:cNvSpPr>
            <a:spLocks noGrp="1"/>
          </p:cNvSpPr>
          <p:nvPr>
            <p:ph idx="1"/>
          </p:nvPr>
        </p:nvSpPr>
        <p:spPr/>
        <p:txBody>
          <a:bodyPr>
            <a:normAutofit lnSpcReduction="10000"/>
          </a:bodyPr>
          <a:lstStyle/>
          <a:p>
            <a:r>
              <a:rPr lang="uk-UA" dirty="0"/>
              <a:t>5. Аварійне відновлення: </a:t>
            </a:r>
            <a:endParaRPr lang="uk-UA" dirty="0" smtClean="0"/>
          </a:p>
          <a:p>
            <a:pPr marL="82296" indent="0">
              <a:buNone/>
            </a:pPr>
            <a:r>
              <a:rPr lang="uk-UA" dirty="0" smtClean="0"/>
              <a:t>хмарні </a:t>
            </a:r>
            <a:r>
              <a:rPr lang="uk-UA" dirty="0"/>
              <a:t>технології пропонують надійні рішення для аварійного відновлення. Зберігаючи дані в хмарі, підприємства можуть </a:t>
            </a:r>
            <a:r>
              <a:rPr lang="uk-UA" u="sng" dirty="0"/>
              <a:t>легко відновити свою інформацію у разі катастрофи</a:t>
            </a:r>
            <a:r>
              <a:rPr lang="uk-UA" dirty="0"/>
              <a:t>, наприклад збою обладнання або стихійного лиха. Це допомагає підприємствам мінімізувати час простою та забезпечити безперервність роботи.</a:t>
            </a:r>
            <a:endParaRPr lang="ru-RU" dirty="0"/>
          </a:p>
          <a:p>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effectLst/>
              </a:rPr>
              <a:t>Недоліки</a:t>
            </a:r>
            <a:r>
              <a:rPr lang="uk-UA" dirty="0" smtClean="0">
                <a:effectLst/>
              </a:rPr>
              <a:t>:</a:t>
            </a:r>
            <a:endParaRPr lang="ru-RU" dirty="0"/>
          </a:p>
        </p:txBody>
      </p:sp>
      <p:sp>
        <p:nvSpPr>
          <p:cNvPr id="3" name="Объект 2"/>
          <p:cNvSpPr>
            <a:spLocks noGrp="1"/>
          </p:cNvSpPr>
          <p:nvPr>
            <p:ph idx="1"/>
          </p:nvPr>
        </p:nvSpPr>
        <p:spPr/>
        <p:txBody>
          <a:bodyPr>
            <a:normAutofit fontScale="92500"/>
          </a:bodyPr>
          <a:lstStyle/>
          <a:p>
            <a:r>
              <a:rPr lang="uk-UA" dirty="0"/>
              <a:t>1. Питання безпеки. </a:t>
            </a:r>
            <a:endParaRPr lang="uk-UA" dirty="0" smtClean="0"/>
          </a:p>
          <a:p>
            <a:pPr marL="82296" indent="0">
              <a:buNone/>
            </a:pPr>
            <a:r>
              <a:rPr lang="uk-UA" dirty="0" smtClean="0"/>
              <a:t>Зберігаючи </a:t>
            </a:r>
            <a:r>
              <a:rPr lang="uk-UA" dirty="0"/>
              <a:t>дані в хмарі, компанії повинні </a:t>
            </a:r>
            <a:r>
              <a:rPr lang="uk-UA" u="sng" dirty="0"/>
              <a:t>довіряти своєму постачальнику </a:t>
            </a:r>
            <a:r>
              <a:rPr lang="uk-UA" dirty="0"/>
              <a:t>хмарних послуг захист конфіденційної інформації. Це може бути проблемою, оскільки в минулому траплялися витоки даних і кібератаки на хмарні системи. Компанії повинні ретельно розглянути свої вимоги до безпеки та вибрати надійного постачальника хмарних послуг.</a:t>
            </a:r>
            <a:endParaRPr lang="ru-RU" dirty="0"/>
          </a:p>
        </p:txBody>
      </p:sp>
    </p:spTree>
    <p:extLst>
      <p:ext uri="{BB962C8B-B14F-4D97-AF65-F5344CB8AC3E}">
        <p14:creationId xmlns:p14="http://schemas.microsoft.com/office/powerpoint/2010/main" val="320004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29</TotalTime>
  <Words>1618</Words>
  <Application>Microsoft Office PowerPoint</Application>
  <PresentationFormat>Экран (4:3)</PresentationFormat>
  <Paragraphs>108</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Солнцестояние</vt:lpstr>
      <vt:lpstr>Вступ до хмарних технологій</vt:lpstr>
      <vt:lpstr>Визначення хмарних технологій</vt:lpstr>
      <vt:lpstr>Еволюція хмарних технологій</vt:lpstr>
      <vt:lpstr>1.2 Переваги та недоліки хмарних технологій Переваги: </vt:lpstr>
      <vt:lpstr>Переваги:</vt:lpstr>
      <vt:lpstr>Переваги:</vt:lpstr>
      <vt:lpstr>Переваги:</vt:lpstr>
      <vt:lpstr>Переваги:</vt:lpstr>
      <vt:lpstr>Недоліки:</vt:lpstr>
      <vt:lpstr>Недоліки:</vt:lpstr>
      <vt:lpstr>Недоліки:</vt:lpstr>
      <vt:lpstr>Недоліки:</vt:lpstr>
      <vt:lpstr>Недоліки:</vt:lpstr>
      <vt:lpstr>1.3 Типи моделей хмарних технологій</vt:lpstr>
      <vt:lpstr>Ключові особливості IaaS включають:</vt:lpstr>
      <vt:lpstr>Переваги IaaS:</vt:lpstr>
      <vt:lpstr>Платформа як послуга (PaaS)</vt:lpstr>
      <vt:lpstr>Ключові особливості PaaS:</vt:lpstr>
      <vt:lpstr>Переваги PaaS:</vt:lpstr>
      <vt:lpstr>Програмне забезпечення як послуга (SaaS)</vt:lpstr>
      <vt:lpstr>Ключові особливості SaaS:</vt:lpstr>
      <vt:lpstr>Переваги SaaS:</vt:lpstr>
      <vt:lpstr>1.4 Основні концепції та термінологія хмарних технологій</vt:lpstr>
      <vt:lpstr>Еластичність:</vt:lpstr>
      <vt:lpstr>Масштабованість:</vt:lpstr>
      <vt:lpstr>Мультиоренда:</vt:lpstr>
      <vt:lpstr>Угоди про рівень обслуговування (SLA):</vt:lpstr>
      <vt:lpstr>Віртуальна приватна хмара (VPC):</vt:lpstr>
      <vt:lpstr>Центр обробки даних:</vt:lpstr>
      <vt:lpstr>Безпека:</vt:lpstr>
      <vt:lpstr>Гібридна хмара:</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Вступ до хмарних технологій</dc:title>
  <dc:creator>Sky</dc:creator>
  <cp:lastModifiedBy>Сергей Иванов</cp:lastModifiedBy>
  <cp:revision>4</cp:revision>
  <dcterms:created xsi:type="dcterms:W3CDTF">2024-09-30T07:42:01Z</dcterms:created>
  <dcterms:modified xsi:type="dcterms:W3CDTF">2025-08-31T13:58:57Z</dcterms:modified>
</cp:coreProperties>
</file>