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7" r:id="rId11"/>
    <p:sldId id="279" r:id="rId12"/>
    <p:sldId id="278" r:id="rId13"/>
    <p:sldId id="280" r:id="rId14"/>
    <p:sldId id="281" r:id="rId15"/>
    <p:sldId id="266" r:id="rId16"/>
    <p:sldId id="285" r:id="rId17"/>
    <p:sldId id="265" r:id="rId18"/>
    <p:sldId id="267" r:id="rId19"/>
    <p:sldId id="268" r:id="rId20"/>
    <p:sldId id="269" r:id="rId21"/>
    <p:sldId id="270" r:id="rId22"/>
    <p:sldId id="274" r:id="rId23"/>
    <p:sldId id="275" r:id="rId24"/>
    <p:sldId id="282" r:id="rId25"/>
    <p:sldId id="283" r:id="rId26"/>
    <p:sldId id="284" r:id="rId27"/>
    <p:sldId id="273" r:id="rId28"/>
  </p:sldIdLst>
  <p:sldSz cx="9144000" cy="5143500" type="screen16x9"/>
  <p:notesSz cx="6858000" cy="9144000"/>
  <p:embeddedFontLst>
    <p:embeddedFont>
      <p:font typeface="Oswald" panose="020B0604020202020204" charset="-52"/>
      <p:regular r:id="rId30"/>
      <p:bold r:id="rId31"/>
    </p:embeddedFont>
    <p:embeddedFont>
      <p:font typeface="Roboto Condensed" panose="020B0604020202020204" charset="0"/>
      <p:regular r:id="rId32"/>
      <p:bold r:id="rId33"/>
      <p:italic r:id="rId34"/>
      <p:boldItalic r:id="rId3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9C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E0A4893-AAB0-4B11-921F-C880B1FEBE3C}">
  <a:tblStyle styleId="{BE0A4893-AAB0-4B11-921F-C880B1FEBE3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80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font" Target="fonts/font6.fntdata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33133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998671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79810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87124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06397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5028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43850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48869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45164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52418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57450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8993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576238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10760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67186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21082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05584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83598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89388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35727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7638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430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0852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1907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65666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8049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50937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6498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4BB5D9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5609666" y="2185857"/>
            <a:ext cx="3534604" cy="3432788"/>
            <a:chOff x="6172200" y="2656118"/>
            <a:chExt cx="2971754" cy="2886151"/>
          </a:xfrm>
        </p:grpSpPr>
        <p:sp>
          <p:nvSpPr>
            <p:cNvPr id="11" name="Google Shape;11;p2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grpSp>
        <p:nvGrpSpPr>
          <p:cNvPr id="16" name="Google Shape;16;p2"/>
          <p:cNvGrpSpPr/>
          <p:nvPr/>
        </p:nvGrpSpPr>
        <p:grpSpPr>
          <a:xfrm>
            <a:off x="-22" y="-324543"/>
            <a:ext cx="3068579" cy="1910876"/>
            <a:chOff x="-32" y="-215963"/>
            <a:chExt cx="2163561" cy="1347300"/>
          </a:xfrm>
        </p:grpSpPr>
        <p:sp>
          <p:nvSpPr>
            <p:cNvPr id="17" name="Google Shape;17;p2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81D1EC"/>
            </a:solidFill>
            <a:ln>
              <a:noFill/>
            </a:ln>
          </p:spPr>
        </p: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2753825"/>
            <a:ext cx="56715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rgbClr val="FF9900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oogle Shape;24;p3"/>
          <p:cNvGrpSpPr/>
          <p:nvPr/>
        </p:nvGrpSpPr>
        <p:grpSpPr>
          <a:xfrm>
            <a:off x="6172200" y="2656118"/>
            <a:ext cx="2971754" cy="2886151"/>
            <a:chOff x="6172200" y="2656118"/>
            <a:chExt cx="2971754" cy="2886151"/>
          </a:xfrm>
        </p:grpSpPr>
        <p:sp>
          <p:nvSpPr>
            <p:cNvPr id="25" name="Google Shape;25;p3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grpSp>
        <p:nvGrpSpPr>
          <p:cNvPr id="30" name="Google Shape;30;p3"/>
          <p:cNvGrpSpPr/>
          <p:nvPr/>
        </p:nvGrpSpPr>
        <p:grpSpPr>
          <a:xfrm>
            <a:off x="-32" y="-228027"/>
            <a:ext cx="2163561" cy="1347300"/>
            <a:chOff x="-32" y="-215963"/>
            <a:chExt cx="2163561" cy="1347300"/>
          </a:xfrm>
        </p:grpSpPr>
        <p:sp>
          <p:nvSpPr>
            <p:cNvPr id="31" name="Google Shape;31;p3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81D1EC"/>
            </a:solidFill>
            <a:ln>
              <a:noFill/>
            </a:ln>
          </p:spPr>
        </p:sp>
      </p:grpSp>
      <p:sp>
        <p:nvSpPr>
          <p:cNvPr id="36" name="Google Shape;36;p3"/>
          <p:cNvSpPr txBox="1">
            <a:spLocks noGrp="1"/>
          </p:cNvSpPr>
          <p:nvPr>
            <p:ph type="ctrTitle"/>
          </p:nvPr>
        </p:nvSpPr>
        <p:spPr>
          <a:xfrm>
            <a:off x="685800" y="2421550"/>
            <a:ext cx="50745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3"/>
          <p:cNvSpPr txBox="1">
            <a:spLocks noGrp="1"/>
          </p:cNvSpPr>
          <p:nvPr>
            <p:ph type="subTitle" idx="1"/>
          </p:nvPr>
        </p:nvSpPr>
        <p:spPr>
          <a:xfrm>
            <a:off x="685800" y="3449654"/>
            <a:ext cx="50745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oogle Shape;71;p6"/>
          <p:cNvGrpSpPr/>
          <p:nvPr/>
        </p:nvGrpSpPr>
        <p:grpSpPr>
          <a:xfrm>
            <a:off x="6172200" y="2656118"/>
            <a:ext cx="2971754" cy="2886151"/>
            <a:chOff x="6172200" y="2656118"/>
            <a:chExt cx="2971754" cy="2886151"/>
          </a:xfrm>
        </p:grpSpPr>
        <p:sp>
          <p:nvSpPr>
            <p:cNvPr id="72" name="Google Shape;72;p6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6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6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6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6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77" name="Google Shape;77;p6"/>
          <p:cNvGrpSpPr/>
          <p:nvPr/>
        </p:nvGrpSpPr>
        <p:grpSpPr>
          <a:xfrm>
            <a:off x="-32" y="-228027"/>
            <a:ext cx="2163561" cy="1347300"/>
            <a:chOff x="-32" y="-215963"/>
            <a:chExt cx="2163561" cy="1347300"/>
          </a:xfrm>
        </p:grpSpPr>
        <p:sp>
          <p:nvSpPr>
            <p:cNvPr id="78" name="Google Shape;78;p6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6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6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6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6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sp>
        <p:nvSpPr>
          <p:cNvPr id="83" name="Google Shape;83;p6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6"/>
          <p:cNvSpPr txBox="1">
            <a:spLocks noGrp="1"/>
          </p:cNvSpPr>
          <p:nvPr>
            <p:ph type="body" idx="1"/>
          </p:nvPr>
        </p:nvSpPr>
        <p:spPr>
          <a:xfrm>
            <a:off x="1031425" y="1860875"/>
            <a:ext cx="2796000" cy="30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»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85" name="Google Shape;85;p6"/>
          <p:cNvSpPr txBox="1">
            <a:spLocks noGrp="1"/>
          </p:cNvSpPr>
          <p:nvPr>
            <p:ph type="body" idx="2"/>
          </p:nvPr>
        </p:nvSpPr>
        <p:spPr>
          <a:xfrm>
            <a:off x="3995772" y="1860875"/>
            <a:ext cx="2796000" cy="30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»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86" name="Google Shape;86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6172200" y="2656118"/>
            <a:ext cx="2971754" cy="2886151"/>
            <a:chOff x="6172200" y="2656118"/>
            <a:chExt cx="2971754" cy="2886151"/>
          </a:xfrm>
        </p:grpSpPr>
        <p:sp>
          <p:nvSpPr>
            <p:cNvPr id="137" name="Google Shape;137;p10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10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10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10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142" name="Google Shape;142;p10"/>
          <p:cNvGrpSpPr/>
          <p:nvPr/>
        </p:nvGrpSpPr>
        <p:grpSpPr>
          <a:xfrm>
            <a:off x="-32" y="-228027"/>
            <a:ext cx="2163561" cy="1347300"/>
            <a:chOff x="-32" y="-215963"/>
            <a:chExt cx="2163561" cy="1347300"/>
          </a:xfrm>
        </p:grpSpPr>
        <p:sp>
          <p:nvSpPr>
            <p:cNvPr id="143" name="Google Shape;143;p10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0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0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0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0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sp>
        <p:nvSpPr>
          <p:cNvPr id="148" name="Google Shape;148;p10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31425" y="1777125"/>
            <a:ext cx="5760300" cy="25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6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2"/>
          <p:cNvSpPr txBox="1">
            <a:spLocks noGrp="1"/>
          </p:cNvSpPr>
          <p:nvPr>
            <p:ph type="ctrTitle"/>
          </p:nvPr>
        </p:nvSpPr>
        <p:spPr>
          <a:xfrm>
            <a:off x="539552" y="1635646"/>
            <a:ext cx="7702624" cy="177392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uk-UA" sz="3200" dirty="0" smtClean="0">
                <a:solidFill>
                  <a:schemeClr val="tx1"/>
                </a:solidFill>
              </a:rPr>
              <a:t>Шкала - якась система показників, що присвоюється об'єкту, тобто це змінна з варіантами відповідей.</a:t>
            </a:r>
            <a:endParaRPr lang="uk-UA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"/>
          <p:cNvSpPr txBox="1">
            <a:spLocks noGrp="1"/>
          </p:cNvSpPr>
          <p:nvPr>
            <p:ph type="ctrTitle"/>
          </p:nvPr>
        </p:nvSpPr>
        <p:spPr>
          <a:xfrm>
            <a:off x="2411760" y="267494"/>
            <a:ext cx="5074500" cy="79208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/>
              <a:t>Порядкова шкала</a:t>
            </a:r>
            <a:endParaRPr dirty="0"/>
          </a:p>
        </p:txBody>
      </p:sp>
      <p:sp>
        <p:nvSpPr>
          <p:cNvPr id="190" name="Google Shape;190;p15"/>
          <p:cNvSpPr txBox="1">
            <a:spLocks noGrp="1"/>
          </p:cNvSpPr>
          <p:nvPr>
            <p:ph type="subTitle" idx="1"/>
          </p:nvPr>
        </p:nvSpPr>
        <p:spPr>
          <a:xfrm>
            <a:off x="323528" y="1131590"/>
            <a:ext cx="7056784" cy="3744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/>
            <a:r>
              <a:rPr lang="uk-UA" sz="1600" b="1" dirty="0" smtClean="0">
                <a:solidFill>
                  <a:schemeClr val="tx1"/>
                </a:solidFill>
              </a:rPr>
              <a:t>В побудові порядкової шкали важлива симетрія і повнота</a:t>
            </a:r>
          </a:p>
          <a:p>
            <a:pPr marL="0" lv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lvl="0" indent="0" algn="just"/>
            <a:r>
              <a:rPr lang="uk-UA" sz="1600" b="1" dirty="0" smtClean="0">
                <a:solidFill>
                  <a:schemeClr val="tx1"/>
                </a:solidFill>
              </a:rPr>
              <a:t>Приклади найбільш популярних шкал для вимірювання рівня задоволеності чимось</a:t>
            </a:r>
          </a:p>
          <a:p>
            <a:pPr marL="0" lv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lvl="0" indent="0" algn="just"/>
            <a:r>
              <a:rPr lang="uk-UA" sz="1600" b="1" dirty="0" smtClean="0">
                <a:solidFill>
                  <a:schemeClr val="tx1"/>
                </a:solidFill>
              </a:rPr>
              <a:t>-1  0  +1 </a:t>
            </a:r>
          </a:p>
          <a:p>
            <a:pPr marL="0" indent="0" algn="just"/>
            <a:r>
              <a:rPr lang="uk-UA" sz="1600" b="1" dirty="0" smtClean="0">
                <a:solidFill>
                  <a:schemeClr val="tx1"/>
                </a:solidFill>
              </a:rPr>
              <a:t>1. не </a:t>
            </a:r>
            <a:r>
              <a:rPr lang="uk-UA" sz="1600" b="1" dirty="0">
                <a:solidFill>
                  <a:schemeClr val="tx1"/>
                </a:solidFill>
              </a:rPr>
              <a:t>задоволений(на</a:t>
            </a:r>
            <a:r>
              <a:rPr lang="uk-UA" sz="1600" b="1" dirty="0" smtClean="0">
                <a:solidFill>
                  <a:schemeClr val="tx1"/>
                </a:solidFill>
              </a:rPr>
              <a:t>)</a:t>
            </a:r>
          </a:p>
          <a:p>
            <a:pPr marL="0" indent="0" algn="just"/>
            <a:r>
              <a:rPr lang="uk-UA" sz="1600" b="1" dirty="0" smtClean="0">
                <a:solidFill>
                  <a:schemeClr val="tx1"/>
                </a:solidFill>
              </a:rPr>
              <a:t>2. важко сказати</a:t>
            </a:r>
          </a:p>
          <a:p>
            <a:pPr marL="0" indent="0" algn="just"/>
            <a:r>
              <a:rPr lang="uk-UA" sz="1600" b="1" dirty="0" smtClean="0">
                <a:solidFill>
                  <a:schemeClr val="tx1"/>
                </a:solidFill>
              </a:rPr>
              <a:t>3. </a:t>
            </a:r>
            <a:r>
              <a:rPr lang="uk-UA" sz="1600" b="1" dirty="0">
                <a:solidFill>
                  <a:schemeClr val="tx1"/>
                </a:solidFill>
              </a:rPr>
              <a:t>задоволений(-на) </a:t>
            </a:r>
          </a:p>
          <a:p>
            <a:pPr mar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lv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lvl="0" indent="0" algn="just"/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91" name="Google Shape;191;p1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9534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"/>
          <p:cNvSpPr txBox="1">
            <a:spLocks noGrp="1"/>
          </p:cNvSpPr>
          <p:nvPr>
            <p:ph type="ctrTitle"/>
          </p:nvPr>
        </p:nvSpPr>
        <p:spPr>
          <a:xfrm>
            <a:off x="2411760" y="267494"/>
            <a:ext cx="5074500" cy="79208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/>
              <a:t>Порядкова шкала</a:t>
            </a:r>
            <a:endParaRPr dirty="0"/>
          </a:p>
        </p:txBody>
      </p:sp>
      <p:sp>
        <p:nvSpPr>
          <p:cNvPr id="190" name="Google Shape;190;p15"/>
          <p:cNvSpPr txBox="1">
            <a:spLocks noGrp="1"/>
          </p:cNvSpPr>
          <p:nvPr>
            <p:ph type="subTitle" idx="1"/>
          </p:nvPr>
        </p:nvSpPr>
        <p:spPr>
          <a:xfrm>
            <a:off x="323528" y="1131590"/>
            <a:ext cx="7056784" cy="3744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/>
            <a:r>
              <a:rPr lang="uk-UA" sz="1600" b="1" dirty="0" smtClean="0">
                <a:solidFill>
                  <a:schemeClr val="tx1"/>
                </a:solidFill>
              </a:rPr>
              <a:t>В побудові порядкової шкали важлива симетрія і повнота</a:t>
            </a:r>
          </a:p>
          <a:p>
            <a:pPr marL="0" lv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lvl="0" indent="0" algn="just"/>
            <a:r>
              <a:rPr lang="uk-UA" sz="1600" b="1" dirty="0" smtClean="0">
                <a:solidFill>
                  <a:schemeClr val="tx1"/>
                </a:solidFill>
              </a:rPr>
              <a:t>Приклади найбільш популярних шкал для вимірювання рівня задоволеності чимось</a:t>
            </a:r>
          </a:p>
          <a:p>
            <a:pPr marL="0" lv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indent="0" algn="just"/>
            <a:r>
              <a:rPr lang="uk-UA" sz="1600" b="1" dirty="0">
                <a:solidFill>
                  <a:schemeClr val="tx1"/>
                </a:solidFill>
              </a:rPr>
              <a:t>-2  -1  0  +1  +</a:t>
            </a:r>
            <a:r>
              <a:rPr lang="uk-UA" sz="1600" b="1" dirty="0" smtClean="0">
                <a:solidFill>
                  <a:schemeClr val="tx1"/>
                </a:solidFill>
              </a:rPr>
              <a:t>2</a:t>
            </a:r>
          </a:p>
          <a:p>
            <a:pPr marL="0" indent="0" algn="just"/>
            <a:r>
              <a:rPr lang="uk-UA" sz="1600" b="1" dirty="0" smtClean="0">
                <a:solidFill>
                  <a:schemeClr val="tx1"/>
                </a:solidFill>
              </a:rPr>
              <a:t>1. не </a:t>
            </a:r>
            <a:r>
              <a:rPr lang="uk-UA" sz="1600" b="1" dirty="0">
                <a:solidFill>
                  <a:schemeClr val="tx1"/>
                </a:solidFill>
              </a:rPr>
              <a:t>задоволений(на</a:t>
            </a:r>
            <a:r>
              <a:rPr lang="uk-UA" sz="1600" b="1" dirty="0" smtClean="0">
                <a:solidFill>
                  <a:schemeClr val="tx1"/>
                </a:solidFill>
              </a:rPr>
              <a:t>)</a:t>
            </a:r>
          </a:p>
          <a:p>
            <a:pPr marL="0" indent="0" algn="just"/>
            <a:r>
              <a:rPr lang="uk-UA" sz="1600" b="1" dirty="0" smtClean="0">
                <a:solidFill>
                  <a:schemeClr val="tx1"/>
                </a:solidFill>
              </a:rPr>
              <a:t>2. </a:t>
            </a:r>
            <a:r>
              <a:rPr lang="ru-RU" sz="1600" b="1" dirty="0" err="1">
                <a:solidFill>
                  <a:schemeClr val="tx1"/>
                </a:solidFill>
              </a:rPr>
              <a:t>скоріше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задоволений</a:t>
            </a:r>
            <a:r>
              <a:rPr lang="ru-RU" sz="1600" b="1" dirty="0">
                <a:solidFill>
                  <a:schemeClr val="tx1"/>
                </a:solidFill>
              </a:rPr>
              <a:t>(-на) </a:t>
            </a:r>
            <a:endParaRPr lang="uk-UA" sz="1600" b="1" dirty="0" smtClean="0">
              <a:solidFill>
                <a:schemeClr val="tx1"/>
              </a:solidFill>
            </a:endParaRPr>
          </a:p>
          <a:p>
            <a:pPr marL="0" indent="0" algn="just"/>
            <a:r>
              <a:rPr lang="uk-UA" sz="1600" b="1" dirty="0">
                <a:solidFill>
                  <a:schemeClr val="tx1"/>
                </a:solidFill>
              </a:rPr>
              <a:t>3</a:t>
            </a:r>
            <a:r>
              <a:rPr lang="uk-UA" sz="1600" b="1" dirty="0" smtClean="0">
                <a:solidFill>
                  <a:schemeClr val="tx1"/>
                </a:solidFill>
              </a:rPr>
              <a:t>.</a:t>
            </a:r>
            <a:r>
              <a:rPr lang="uk-UA" sz="1600" b="1" dirty="0">
                <a:solidFill>
                  <a:schemeClr val="tx1"/>
                </a:solidFill>
              </a:rPr>
              <a:t> важко </a:t>
            </a:r>
            <a:r>
              <a:rPr lang="uk-UA" sz="1600" b="1" dirty="0" smtClean="0">
                <a:solidFill>
                  <a:schemeClr val="tx1"/>
                </a:solidFill>
              </a:rPr>
              <a:t>сказати</a:t>
            </a:r>
          </a:p>
          <a:p>
            <a:pPr marL="0" indent="0" algn="just"/>
            <a:r>
              <a:rPr lang="uk-UA" sz="1600" b="1" dirty="0" smtClean="0">
                <a:solidFill>
                  <a:schemeClr val="tx1"/>
                </a:solidFill>
              </a:rPr>
              <a:t>4. скоріше </a:t>
            </a:r>
            <a:r>
              <a:rPr lang="uk-UA" sz="1600" b="1" dirty="0">
                <a:solidFill>
                  <a:schemeClr val="tx1"/>
                </a:solidFill>
              </a:rPr>
              <a:t>задоволений(-на) </a:t>
            </a:r>
            <a:endParaRPr lang="uk-UA" sz="1600" b="1" dirty="0" smtClean="0">
              <a:solidFill>
                <a:schemeClr val="tx1"/>
              </a:solidFill>
            </a:endParaRPr>
          </a:p>
          <a:p>
            <a:pPr marL="0" indent="0" algn="just"/>
            <a:r>
              <a:rPr lang="uk-UA" sz="1600" b="1" dirty="0" smtClean="0">
                <a:solidFill>
                  <a:schemeClr val="tx1"/>
                </a:solidFill>
              </a:rPr>
              <a:t>5. </a:t>
            </a:r>
            <a:r>
              <a:rPr lang="ru-RU" sz="1600" b="1" dirty="0" err="1">
                <a:solidFill>
                  <a:schemeClr val="tx1"/>
                </a:solidFill>
              </a:rPr>
              <a:t>задоволений</a:t>
            </a:r>
            <a:r>
              <a:rPr lang="ru-RU" sz="1600" b="1" dirty="0">
                <a:solidFill>
                  <a:schemeClr val="tx1"/>
                </a:solidFill>
              </a:rPr>
              <a:t>(-на) </a:t>
            </a:r>
            <a:endParaRPr lang="uk-UA" sz="1600" b="1" dirty="0">
              <a:solidFill>
                <a:schemeClr val="tx1"/>
              </a:solidFill>
            </a:endParaRPr>
          </a:p>
          <a:p>
            <a:pPr mar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lv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lvl="0" indent="0" algn="just"/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91" name="Google Shape;191;p1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4780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"/>
          <p:cNvSpPr txBox="1">
            <a:spLocks noGrp="1"/>
          </p:cNvSpPr>
          <p:nvPr>
            <p:ph type="ctrTitle"/>
          </p:nvPr>
        </p:nvSpPr>
        <p:spPr>
          <a:xfrm>
            <a:off x="2411760" y="267494"/>
            <a:ext cx="5074500" cy="79208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/>
              <a:t>Порядкова шкала</a:t>
            </a:r>
            <a:endParaRPr dirty="0"/>
          </a:p>
        </p:txBody>
      </p:sp>
      <p:sp>
        <p:nvSpPr>
          <p:cNvPr id="190" name="Google Shape;190;p15"/>
          <p:cNvSpPr txBox="1">
            <a:spLocks noGrp="1"/>
          </p:cNvSpPr>
          <p:nvPr>
            <p:ph type="subTitle" idx="1"/>
          </p:nvPr>
        </p:nvSpPr>
        <p:spPr>
          <a:xfrm>
            <a:off x="323528" y="1131590"/>
            <a:ext cx="7056784" cy="3744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/>
            <a:r>
              <a:rPr lang="uk-UA" sz="1600" b="1" dirty="0" smtClean="0">
                <a:solidFill>
                  <a:schemeClr val="tx1"/>
                </a:solidFill>
              </a:rPr>
              <a:t>В побудові порядкової шкали важлива симетрія і повнота</a:t>
            </a:r>
          </a:p>
          <a:p>
            <a:pPr marL="0" lv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lvl="0" indent="0" algn="just"/>
            <a:r>
              <a:rPr lang="uk-UA" sz="1600" b="1" dirty="0" smtClean="0">
                <a:solidFill>
                  <a:schemeClr val="tx1"/>
                </a:solidFill>
              </a:rPr>
              <a:t>Приклади найбільш популярних шкал для вимірювання рівня задоволеності чимось</a:t>
            </a:r>
          </a:p>
          <a:p>
            <a:pPr marL="0" lv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lv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lvl="0" indent="0" algn="just"/>
            <a:r>
              <a:rPr lang="uk-UA" sz="1600" b="1" dirty="0" smtClean="0">
                <a:solidFill>
                  <a:schemeClr val="tx1"/>
                </a:solidFill>
              </a:rPr>
              <a:t>-3  -2  -1  0  +1  +2  +3</a:t>
            </a:r>
          </a:p>
          <a:p>
            <a:pPr marL="0" lvl="0" indent="0" algn="just"/>
            <a:r>
              <a:rPr lang="ru-RU" sz="1600" b="1" dirty="0" smtClean="0">
                <a:solidFill>
                  <a:schemeClr val="tx1"/>
                </a:solidFill>
              </a:rPr>
              <a:t>1. абсолютно </a:t>
            </a:r>
            <a:r>
              <a:rPr lang="ru-RU" sz="1600" b="1" dirty="0">
                <a:solidFill>
                  <a:schemeClr val="tx1"/>
                </a:solidFill>
              </a:rPr>
              <a:t>не </a:t>
            </a:r>
            <a:r>
              <a:rPr lang="ru-RU" sz="1600" b="1" dirty="0" err="1" smtClean="0">
                <a:solidFill>
                  <a:schemeClr val="tx1"/>
                </a:solidFill>
              </a:rPr>
              <a:t>задоволений</a:t>
            </a:r>
            <a:r>
              <a:rPr lang="ru-RU" sz="1600" b="1" dirty="0">
                <a:solidFill>
                  <a:schemeClr val="tx1"/>
                </a:solidFill>
              </a:rPr>
              <a:t>(-на)   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marL="0" lvl="0" indent="0" algn="just"/>
            <a:r>
              <a:rPr lang="ru-RU" sz="1600" b="1" dirty="0" smtClean="0">
                <a:solidFill>
                  <a:schemeClr val="tx1"/>
                </a:solidFill>
              </a:rPr>
              <a:t>2. не </a:t>
            </a:r>
            <a:r>
              <a:rPr lang="ru-RU" sz="1600" b="1" dirty="0" err="1" smtClean="0">
                <a:solidFill>
                  <a:schemeClr val="tx1"/>
                </a:solidFill>
              </a:rPr>
              <a:t>задоволений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marL="0" indent="0" algn="just"/>
            <a:r>
              <a:rPr lang="ru-RU" sz="1600" b="1" dirty="0">
                <a:solidFill>
                  <a:schemeClr val="tx1"/>
                </a:solidFill>
              </a:rPr>
              <a:t>3</a:t>
            </a:r>
            <a:r>
              <a:rPr lang="ru-RU" sz="1600" b="1" dirty="0" smtClean="0">
                <a:solidFill>
                  <a:schemeClr val="tx1"/>
                </a:solidFill>
              </a:rPr>
              <a:t>.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скоріше</a:t>
            </a:r>
            <a:r>
              <a:rPr lang="ru-RU" sz="1600" b="1" dirty="0">
                <a:solidFill>
                  <a:schemeClr val="tx1"/>
                </a:solidFill>
              </a:rPr>
              <a:t> не </a:t>
            </a:r>
            <a:r>
              <a:rPr lang="ru-RU" sz="1600" b="1" dirty="0" err="1" smtClean="0">
                <a:solidFill>
                  <a:schemeClr val="tx1"/>
                </a:solidFill>
              </a:rPr>
              <a:t>задоволений</a:t>
            </a:r>
            <a:r>
              <a:rPr lang="ru-RU" sz="1600" b="1" dirty="0">
                <a:solidFill>
                  <a:schemeClr val="tx1"/>
                </a:solidFill>
              </a:rPr>
              <a:t>(-на)   </a:t>
            </a:r>
          </a:p>
          <a:p>
            <a:pPr marL="0" indent="0" algn="just"/>
            <a:r>
              <a:rPr lang="ru-RU" sz="1600" b="1" dirty="0">
                <a:solidFill>
                  <a:schemeClr val="tx1"/>
                </a:solidFill>
              </a:rPr>
              <a:t>4</a:t>
            </a:r>
            <a:r>
              <a:rPr lang="ru-RU" sz="1600" b="1" dirty="0" smtClean="0">
                <a:solidFill>
                  <a:schemeClr val="tx1"/>
                </a:solidFill>
              </a:rPr>
              <a:t>.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важко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сказати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</a:p>
          <a:p>
            <a:pPr marL="0" indent="0" algn="just"/>
            <a:r>
              <a:rPr lang="ru-RU" sz="1600" b="1" dirty="0">
                <a:solidFill>
                  <a:schemeClr val="tx1"/>
                </a:solidFill>
              </a:rPr>
              <a:t>5</a:t>
            </a:r>
            <a:r>
              <a:rPr lang="ru-RU" sz="1600" b="1" dirty="0" smtClean="0">
                <a:solidFill>
                  <a:schemeClr val="tx1"/>
                </a:solidFill>
              </a:rPr>
              <a:t>.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скоріше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задоволений</a:t>
            </a:r>
            <a:r>
              <a:rPr lang="ru-RU" sz="1600" b="1" dirty="0" smtClean="0">
                <a:solidFill>
                  <a:schemeClr val="tx1"/>
                </a:solidFill>
              </a:rPr>
              <a:t>(на</a:t>
            </a:r>
            <a:r>
              <a:rPr lang="ru-RU" sz="1600" b="1" dirty="0">
                <a:solidFill>
                  <a:schemeClr val="tx1"/>
                </a:solidFill>
              </a:rPr>
              <a:t>) </a:t>
            </a:r>
          </a:p>
          <a:p>
            <a:pPr marL="0" indent="0" algn="just"/>
            <a:r>
              <a:rPr lang="ru-RU" sz="1600" b="1" dirty="0" smtClean="0">
                <a:solidFill>
                  <a:schemeClr val="tx1"/>
                </a:solidFill>
              </a:rPr>
              <a:t>6.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задоволений</a:t>
            </a:r>
            <a:r>
              <a:rPr lang="ru-RU" sz="1600" b="1" dirty="0" smtClean="0">
                <a:solidFill>
                  <a:schemeClr val="tx1"/>
                </a:solidFill>
              </a:rPr>
              <a:t>(на)</a:t>
            </a:r>
          </a:p>
          <a:p>
            <a:pPr marL="0" lvl="0" indent="0" algn="just"/>
            <a:r>
              <a:rPr lang="ru-RU" sz="1600" b="1" dirty="0" smtClean="0">
                <a:solidFill>
                  <a:schemeClr val="tx1"/>
                </a:solidFill>
              </a:rPr>
              <a:t>7. абсолютно </a:t>
            </a:r>
            <a:r>
              <a:rPr lang="ru-RU" sz="1600" b="1" dirty="0" err="1" smtClean="0">
                <a:solidFill>
                  <a:schemeClr val="tx1"/>
                </a:solidFill>
              </a:rPr>
              <a:t>задоволений</a:t>
            </a:r>
            <a:r>
              <a:rPr lang="ru-RU" sz="1600" b="1" dirty="0" smtClean="0">
                <a:solidFill>
                  <a:schemeClr val="tx1"/>
                </a:solidFill>
              </a:rPr>
              <a:t>(-на)</a:t>
            </a:r>
            <a:endParaRPr lang="ru-RU" sz="1600" b="1" dirty="0">
              <a:solidFill>
                <a:schemeClr val="tx1"/>
              </a:solidFill>
            </a:endParaRPr>
          </a:p>
          <a:p>
            <a:pPr marL="0" lvl="0" indent="0" algn="just"/>
            <a:r>
              <a:rPr lang="ru-RU" sz="1600" b="1" dirty="0" smtClean="0">
                <a:solidFill>
                  <a:schemeClr val="tx1"/>
                </a:solidFill>
              </a:rPr>
              <a:t>          </a:t>
            </a:r>
          </a:p>
          <a:p>
            <a:pPr marL="0" lvl="0" indent="0" algn="just"/>
            <a:r>
              <a:rPr lang="ru-RU" sz="1600" b="1" dirty="0" smtClean="0">
                <a:solidFill>
                  <a:schemeClr val="tx1"/>
                </a:solidFill>
              </a:rPr>
              <a:t>   </a:t>
            </a:r>
          </a:p>
          <a:p>
            <a:pPr marL="0" lvl="0" indent="0" algn="just"/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91" name="Google Shape;191;p1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7363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"/>
          <p:cNvSpPr txBox="1">
            <a:spLocks noGrp="1"/>
          </p:cNvSpPr>
          <p:nvPr>
            <p:ph type="ctrTitle"/>
          </p:nvPr>
        </p:nvSpPr>
        <p:spPr>
          <a:xfrm>
            <a:off x="2411760" y="267494"/>
            <a:ext cx="5074500" cy="79208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/>
              <a:t>Порядкова шкала</a:t>
            </a:r>
            <a:endParaRPr dirty="0"/>
          </a:p>
        </p:txBody>
      </p:sp>
      <p:sp>
        <p:nvSpPr>
          <p:cNvPr id="190" name="Google Shape;190;p15"/>
          <p:cNvSpPr txBox="1">
            <a:spLocks noGrp="1"/>
          </p:cNvSpPr>
          <p:nvPr>
            <p:ph type="subTitle" idx="1"/>
          </p:nvPr>
        </p:nvSpPr>
        <p:spPr>
          <a:xfrm>
            <a:off x="323528" y="1131590"/>
            <a:ext cx="7056784" cy="3744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/>
            <a:r>
              <a:rPr lang="uk-UA" sz="1600" b="1" dirty="0" smtClean="0">
                <a:solidFill>
                  <a:schemeClr val="tx1"/>
                </a:solidFill>
              </a:rPr>
              <a:t>Порядкові шкали використовуються для вимірювання дуже різних характеристик об'єкта. Вимірюється рівень: задоволеності, оцінки, ставлення, підтримки, згоди тощо. При цьому основа шкали -  числове вираження - залишається незмінним, а вербальні позначення підбираються відповідно до того, про що йдеться в питанні. </a:t>
            </a:r>
            <a:endParaRPr lang="uk-UA" sz="1600" b="1" dirty="0">
              <a:solidFill>
                <a:schemeClr val="tx1"/>
              </a:solidFill>
            </a:endParaRPr>
          </a:p>
          <a:p>
            <a:pPr marL="0" lvl="0" indent="0" algn="just"/>
            <a:endParaRPr lang="uk-UA" sz="1600" b="1" dirty="0" smtClean="0">
              <a:solidFill>
                <a:schemeClr val="tx1"/>
              </a:solidFill>
            </a:endParaRPr>
          </a:p>
          <a:p>
            <a:pPr marL="0" lvl="0" indent="0" algn="just"/>
            <a:r>
              <a:rPr lang="uk-UA" sz="1600" b="1" dirty="0" smtClean="0">
                <a:solidFill>
                  <a:schemeClr val="tx1"/>
                </a:solidFill>
              </a:rPr>
              <a:t>Приклад шкали для вимірювання підтримки чогось</a:t>
            </a:r>
            <a:endParaRPr lang="uk-UA" sz="1600" b="1" dirty="0">
              <a:solidFill>
                <a:schemeClr val="tx1"/>
              </a:solidFill>
            </a:endParaRPr>
          </a:p>
          <a:p>
            <a:pPr marL="0" indent="0" algn="just"/>
            <a:r>
              <a:rPr lang="uk-UA" sz="1600" b="1" dirty="0">
                <a:solidFill>
                  <a:schemeClr val="tx1"/>
                </a:solidFill>
              </a:rPr>
              <a:t>-2  -1  0  +1  +</a:t>
            </a:r>
            <a:r>
              <a:rPr lang="uk-UA" sz="1600" b="1" dirty="0" smtClean="0">
                <a:solidFill>
                  <a:schemeClr val="tx1"/>
                </a:solidFill>
              </a:rPr>
              <a:t>2</a:t>
            </a:r>
          </a:p>
          <a:p>
            <a:pPr marL="0" indent="0" algn="just"/>
            <a:r>
              <a:rPr lang="uk-UA" sz="1600" b="1" dirty="0" smtClean="0">
                <a:solidFill>
                  <a:schemeClr val="tx1"/>
                </a:solidFill>
              </a:rPr>
              <a:t>1. зовсім не підтримую</a:t>
            </a:r>
          </a:p>
          <a:p>
            <a:pPr marL="0" indent="0" algn="just"/>
            <a:r>
              <a:rPr lang="uk-UA" sz="1600" b="1" dirty="0" smtClean="0">
                <a:solidFill>
                  <a:schemeClr val="tx1"/>
                </a:solidFill>
              </a:rPr>
              <a:t>2. </a:t>
            </a:r>
            <a:r>
              <a:rPr lang="ru-RU" sz="1600" b="1" dirty="0" err="1">
                <a:solidFill>
                  <a:schemeClr val="tx1"/>
                </a:solidFill>
              </a:rPr>
              <a:t>скоріше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не </a:t>
            </a:r>
            <a:r>
              <a:rPr lang="uk-UA" sz="1600" b="1" dirty="0" smtClean="0">
                <a:solidFill>
                  <a:schemeClr val="tx1"/>
                </a:solidFill>
              </a:rPr>
              <a:t>підтримую</a:t>
            </a:r>
          </a:p>
          <a:p>
            <a:pPr marL="0" indent="0" algn="just"/>
            <a:r>
              <a:rPr lang="uk-UA" sz="1600" b="1" dirty="0">
                <a:solidFill>
                  <a:schemeClr val="tx1"/>
                </a:solidFill>
              </a:rPr>
              <a:t>3</a:t>
            </a:r>
            <a:r>
              <a:rPr lang="uk-UA" sz="1600" b="1" dirty="0" smtClean="0">
                <a:solidFill>
                  <a:schemeClr val="tx1"/>
                </a:solidFill>
              </a:rPr>
              <a:t>.</a:t>
            </a:r>
            <a:r>
              <a:rPr lang="uk-UA" sz="1600" b="1" dirty="0">
                <a:solidFill>
                  <a:schemeClr val="tx1"/>
                </a:solidFill>
              </a:rPr>
              <a:t> важко </a:t>
            </a:r>
            <a:r>
              <a:rPr lang="uk-UA" sz="1600" b="1" dirty="0" smtClean="0">
                <a:solidFill>
                  <a:schemeClr val="tx1"/>
                </a:solidFill>
              </a:rPr>
              <a:t>сказати</a:t>
            </a:r>
          </a:p>
          <a:p>
            <a:pPr marL="0" indent="0" algn="just"/>
            <a:r>
              <a:rPr lang="uk-UA" sz="1600" b="1" dirty="0" smtClean="0">
                <a:solidFill>
                  <a:schemeClr val="tx1"/>
                </a:solidFill>
              </a:rPr>
              <a:t>4. скоріше підтримую</a:t>
            </a:r>
          </a:p>
          <a:p>
            <a:pPr marL="0" indent="0" algn="just"/>
            <a:r>
              <a:rPr lang="uk-UA" sz="1600" b="1" dirty="0" smtClean="0">
                <a:solidFill>
                  <a:schemeClr val="tx1"/>
                </a:solidFill>
              </a:rPr>
              <a:t>5. повністю підтримую</a:t>
            </a:r>
            <a:endParaRPr lang="uk-UA" sz="1600" b="1" dirty="0">
              <a:solidFill>
                <a:schemeClr val="tx1"/>
              </a:solidFill>
            </a:endParaRPr>
          </a:p>
          <a:p>
            <a:pPr mar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lv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lvl="0" indent="0" algn="just"/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91" name="Google Shape;191;p1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22007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"/>
          <p:cNvSpPr txBox="1">
            <a:spLocks noGrp="1"/>
          </p:cNvSpPr>
          <p:nvPr>
            <p:ph type="ctrTitle"/>
          </p:nvPr>
        </p:nvSpPr>
        <p:spPr>
          <a:xfrm>
            <a:off x="2411760" y="267494"/>
            <a:ext cx="5074500" cy="79208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/>
              <a:t>Порядкова шкала</a:t>
            </a:r>
            <a:endParaRPr dirty="0"/>
          </a:p>
        </p:txBody>
      </p:sp>
      <p:sp>
        <p:nvSpPr>
          <p:cNvPr id="190" name="Google Shape;190;p15"/>
          <p:cNvSpPr txBox="1">
            <a:spLocks noGrp="1"/>
          </p:cNvSpPr>
          <p:nvPr>
            <p:ph type="subTitle" idx="1"/>
          </p:nvPr>
        </p:nvSpPr>
        <p:spPr>
          <a:xfrm>
            <a:off x="323528" y="1131590"/>
            <a:ext cx="7056784" cy="3744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/>
            <a:r>
              <a:rPr lang="uk-UA" sz="1600" b="1" dirty="0" smtClean="0">
                <a:solidFill>
                  <a:schemeClr val="tx1"/>
                </a:solidFill>
              </a:rPr>
              <a:t>Порядкові шкали використовуються для вимірювання дуже різних характеристик об'єкта. Вимірюється рівень: задоволеності, оцінки, ставлення, підтримки, згоди тощо. При цьому основа шкали -  числове вираження - залишається незмінним, а вербальні позначення підбираються відповідно до того, про що йдеться в питанні. </a:t>
            </a:r>
            <a:endParaRPr lang="uk-UA" sz="1600" b="1" dirty="0">
              <a:solidFill>
                <a:schemeClr val="tx1"/>
              </a:solidFill>
            </a:endParaRPr>
          </a:p>
          <a:p>
            <a:pPr marL="0" lvl="0" indent="0" algn="just"/>
            <a:endParaRPr lang="uk-UA" sz="1600" b="1" dirty="0" smtClean="0">
              <a:solidFill>
                <a:schemeClr val="tx1"/>
              </a:solidFill>
            </a:endParaRPr>
          </a:p>
          <a:p>
            <a:pPr marL="0" lvl="0" indent="0" algn="just"/>
            <a:r>
              <a:rPr lang="uk-UA" sz="1600" b="1" dirty="0" smtClean="0">
                <a:solidFill>
                  <a:schemeClr val="tx1"/>
                </a:solidFill>
              </a:rPr>
              <a:t>Приклад шкали для вимірювання підтримки чогось</a:t>
            </a:r>
            <a:endParaRPr lang="uk-UA" sz="1600" b="1" dirty="0">
              <a:solidFill>
                <a:schemeClr val="tx1"/>
              </a:solidFill>
            </a:endParaRPr>
          </a:p>
          <a:p>
            <a:pPr marL="0" indent="0" algn="just"/>
            <a:r>
              <a:rPr lang="uk-UA" sz="1600" b="1" dirty="0">
                <a:solidFill>
                  <a:schemeClr val="tx1"/>
                </a:solidFill>
              </a:rPr>
              <a:t>-2  -1  0  +1  +</a:t>
            </a:r>
            <a:r>
              <a:rPr lang="uk-UA" sz="1600" b="1" dirty="0" smtClean="0">
                <a:solidFill>
                  <a:schemeClr val="tx1"/>
                </a:solidFill>
              </a:rPr>
              <a:t>2</a:t>
            </a:r>
          </a:p>
          <a:p>
            <a:pPr marL="0" indent="0" algn="just"/>
            <a:r>
              <a:rPr lang="uk-UA" sz="1600" b="1" dirty="0" smtClean="0">
                <a:solidFill>
                  <a:schemeClr val="tx1"/>
                </a:solidFill>
              </a:rPr>
              <a:t>1. зовсім не підтримую</a:t>
            </a:r>
          </a:p>
          <a:p>
            <a:pPr marL="0" indent="0" algn="just"/>
            <a:r>
              <a:rPr lang="uk-UA" sz="1600" b="1" dirty="0" smtClean="0">
                <a:solidFill>
                  <a:schemeClr val="tx1"/>
                </a:solidFill>
              </a:rPr>
              <a:t>2. </a:t>
            </a:r>
            <a:r>
              <a:rPr lang="ru-RU" sz="1600" b="1" dirty="0" err="1">
                <a:solidFill>
                  <a:schemeClr val="tx1"/>
                </a:solidFill>
              </a:rPr>
              <a:t>скоріше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не </a:t>
            </a:r>
            <a:r>
              <a:rPr lang="uk-UA" sz="1600" b="1" dirty="0" smtClean="0">
                <a:solidFill>
                  <a:schemeClr val="tx1"/>
                </a:solidFill>
              </a:rPr>
              <a:t>підтримую</a:t>
            </a:r>
          </a:p>
          <a:p>
            <a:pPr marL="0" indent="0" algn="just"/>
            <a:r>
              <a:rPr lang="uk-UA" sz="1600" b="1" dirty="0">
                <a:solidFill>
                  <a:schemeClr val="tx1"/>
                </a:solidFill>
              </a:rPr>
              <a:t>3</a:t>
            </a:r>
            <a:r>
              <a:rPr lang="uk-UA" sz="1600" b="1" dirty="0" smtClean="0">
                <a:solidFill>
                  <a:schemeClr val="tx1"/>
                </a:solidFill>
              </a:rPr>
              <a:t>.</a:t>
            </a:r>
            <a:r>
              <a:rPr lang="uk-UA" sz="1600" b="1" dirty="0">
                <a:solidFill>
                  <a:schemeClr val="tx1"/>
                </a:solidFill>
              </a:rPr>
              <a:t> важко </a:t>
            </a:r>
            <a:r>
              <a:rPr lang="uk-UA" sz="1600" b="1" dirty="0" smtClean="0">
                <a:solidFill>
                  <a:schemeClr val="tx1"/>
                </a:solidFill>
              </a:rPr>
              <a:t>сказати</a:t>
            </a:r>
          </a:p>
          <a:p>
            <a:pPr marL="0" indent="0" algn="just"/>
            <a:r>
              <a:rPr lang="uk-UA" sz="1600" b="1" dirty="0" smtClean="0">
                <a:solidFill>
                  <a:schemeClr val="tx1"/>
                </a:solidFill>
              </a:rPr>
              <a:t>4. скоріше підтримую</a:t>
            </a:r>
          </a:p>
          <a:p>
            <a:pPr marL="0" indent="0" algn="just"/>
            <a:r>
              <a:rPr lang="uk-UA" sz="1600" b="1" dirty="0" smtClean="0">
                <a:solidFill>
                  <a:schemeClr val="tx1"/>
                </a:solidFill>
              </a:rPr>
              <a:t>5. повністю підтримую</a:t>
            </a:r>
            <a:endParaRPr lang="uk-UA" sz="1600" b="1" dirty="0">
              <a:solidFill>
                <a:schemeClr val="tx1"/>
              </a:solidFill>
            </a:endParaRPr>
          </a:p>
          <a:p>
            <a:pPr mar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lv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lvl="0" indent="0" algn="just"/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91" name="Google Shape;191;p1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24145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"/>
          <p:cNvSpPr txBox="1">
            <a:spLocks noGrp="1"/>
          </p:cNvSpPr>
          <p:nvPr>
            <p:ph type="ctrTitle"/>
          </p:nvPr>
        </p:nvSpPr>
        <p:spPr>
          <a:xfrm>
            <a:off x="1763688" y="267494"/>
            <a:ext cx="6624736" cy="79208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/>
              <a:t>Порядкова (рангова) шкала</a:t>
            </a:r>
            <a:endParaRPr dirty="0"/>
          </a:p>
        </p:txBody>
      </p:sp>
      <p:sp>
        <p:nvSpPr>
          <p:cNvPr id="190" name="Google Shape;190;p15"/>
          <p:cNvSpPr txBox="1">
            <a:spLocks noGrp="1"/>
          </p:cNvSpPr>
          <p:nvPr>
            <p:ph type="subTitle" idx="1"/>
          </p:nvPr>
        </p:nvSpPr>
        <p:spPr>
          <a:xfrm>
            <a:off x="323528" y="987574"/>
            <a:ext cx="8280920" cy="38884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/>
            <a:r>
              <a:rPr lang="uk-UA" sz="1400" b="1" dirty="0" smtClean="0">
                <a:solidFill>
                  <a:schemeClr val="tx1"/>
                </a:solidFill>
              </a:rPr>
              <a:t>Розташуйте, будь-ласка, наведені нижче ресурси, важливі для </a:t>
            </a:r>
            <a:r>
              <a:rPr lang="uk-UA" sz="1400" b="1" dirty="0">
                <a:solidFill>
                  <a:schemeClr val="tx1"/>
                </a:solidFill>
              </a:rPr>
              <a:t>економічного розвитку та залучення </a:t>
            </a:r>
            <a:r>
              <a:rPr lang="uk-UA" sz="1400" b="1" dirty="0" smtClean="0">
                <a:solidFill>
                  <a:schemeClr val="tx1"/>
                </a:solidFill>
              </a:rPr>
              <a:t>інвестицій в громаду ( в порядку від найбільш цінних до найменш цінних).</a:t>
            </a:r>
          </a:p>
          <a:p>
            <a:pPr marL="0" lvl="0" indent="0" algn="just"/>
            <a:endParaRPr lang="uk-UA" sz="1400" b="1" dirty="0">
              <a:solidFill>
                <a:schemeClr val="tx1"/>
              </a:solidFill>
            </a:endParaRPr>
          </a:p>
          <a:p>
            <a:pPr marL="0" lvl="0" indent="0" algn="just"/>
            <a:r>
              <a:rPr lang="uk-UA" sz="1400" b="1" dirty="0">
                <a:solidFill>
                  <a:schemeClr val="tx1"/>
                </a:solidFill>
              </a:rPr>
              <a:t>№	Ресурс</a:t>
            </a:r>
          </a:p>
          <a:p>
            <a:pPr marL="0" lvl="0" indent="0" algn="just"/>
            <a:r>
              <a:rPr lang="uk-UA" sz="1400" b="1" dirty="0">
                <a:solidFill>
                  <a:schemeClr val="tx1"/>
                </a:solidFill>
              </a:rPr>
              <a:t>1	Вигідне географічне положення</a:t>
            </a:r>
          </a:p>
          <a:p>
            <a:pPr marL="0" lvl="0" indent="0" algn="just"/>
            <a:r>
              <a:rPr lang="uk-UA" sz="1400" b="1" dirty="0">
                <a:solidFill>
                  <a:schemeClr val="tx1"/>
                </a:solidFill>
              </a:rPr>
              <a:t>2	Хороша доступність до основних ринків</a:t>
            </a:r>
          </a:p>
          <a:p>
            <a:pPr marL="0" lvl="0" indent="0" algn="just"/>
            <a:r>
              <a:rPr lang="uk-UA" sz="1400" b="1" dirty="0">
                <a:solidFill>
                  <a:schemeClr val="tx1"/>
                </a:solidFill>
              </a:rPr>
              <a:t>3	Корисні копалини на території громади</a:t>
            </a:r>
          </a:p>
          <a:p>
            <a:pPr marL="0" lvl="0" indent="0" algn="just"/>
            <a:r>
              <a:rPr lang="uk-UA" sz="1400" b="1" dirty="0">
                <a:solidFill>
                  <a:schemeClr val="tx1"/>
                </a:solidFill>
              </a:rPr>
              <a:t>4	Активність/підприємливість мешканців громади</a:t>
            </a:r>
          </a:p>
          <a:p>
            <a:pPr marL="0" lvl="0" indent="0" algn="just"/>
            <a:r>
              <a:rPr lang="uk-UA" sz="1400" b="1" dirty="0">
                <a:solidFill>
                  <a:schemeClr val="tx1"/>
                </a:solidFill>
              </a:rPr>
              <a:t>5	Місцеві підприємства і підприємці</a:t>
            </a:r>
          </a:p>
          <a:p>
            <a:pPr marL="0" lvl="0" indent="0" algn="just"/>
            <a:r>
              <a:rPr lang="uk-UA" sz="1400" b="1" dirty="0">
                <a:solidFill>
                  <a:schemeClr val="tx1"/>
                </a:solidFill>
              </a:rPr>
              <a:t>6	Хороша транспортна інфраструктура</a:t>
            </a:r>
          </a:p>
          <a:p>
            <a:pPr marL="0" lvl="0" indent="0" algn="just"/>
            <a:r>
              <a:rPr lang="uk-UA" sz="1400" b="1" dirty="0">
                <a:solidFill>
                  <a:schemeClr val="tx1"/>
                </a:solidFill>
              </a:rPr>
              <a:t>7	Вільні земельні ділянки у громаді</a:t>
            </a:r>
          </a:p>
          <a:p>
            <a:pPr marL="0" lvl="0" indent="0" algn="just"/>
            <a:r>
              <a:rPr lang="uk-UA" sz="1400" b="1" dirty="0">
                <a:solidFill>
                  <a:schemeClr val="tx1"/>
                </a:solidFill>
              </a:rPr>
              <a:t>8	Вільні промислові приміщення</a:t>
            </a:r>
          </a:p>
          <a:p>
            <a:pPr marL="0" lvl="0" indent="0" algn="just"/>
            <a:r>
              <a:rPr lang="uk-UA" sz="1400" b="1" dirty="0">
                <a:solidFill>
                  <a:schemeClr val="tx1"/>
                </a:solidFill>
              </a:rPr>
              <a:t>9	Цікаві туристичні об’єкти</a:t>
            </a:r>
          </a:p>
          <a:p>
            <a:pPr marL="0" lvl="0" indent="0" algn="just"/>
            <a:r>
              <a:rPr lang="uk-UA" sz="1400" b="1" dirty="0">
                <a:solidFill>
                  <a:schemeClr val="tx1"/>
                </a:solidFill>
              </a:rPr>
              <a:t>10	Гарна природа та клімат</a:t>
            </a:r>
          </a:p>
          <a:p>
            <a:pPr marL="0" lvl="0" indent="0" algn="just"/>
            <a:r>
              <a:rPr lang="uk-UA" sz="1400" b="1" dirty="0">
                <a:solidFill>
                  <a:schemeClr val="tx1"/>
                </a:solidFill>
              </a:rPr>
              <a:t>11	Прогресивна та дієва місцева влада</a:t>
            </a:r>
          </a:p>
          <a:p>
            <a:pPr marL="0" lvl="0" indent="0" algn="just"/>
            <a:r>
              <a:rPr lang="uk-UA" sz="1400" b="1" dirty="0">
                <a:solidFill>
                  <a:schemeClr val="tx1"/>
                </a:solidFill>
              </a:rPr>
              <a:t>12	ІНШЕ_____________________________________</a:t>
            </a:r>
          </a:p>
          <a:p>
            <a:pPr marL="0" lvl="0" indent="0" algn="just"/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91" name="Google Shape;191;p1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99276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"/>
          <p:cNvSpPr txBox="1">
            <a:spLocks noGrp="1"/>
          </p:cNvSpPr>
          <p:nvPr>
            <p:ph type="ctrTitle"/>
          </p:nvPr>
        </p:nvSpPr>
        <p:spPr>
          <a:xfrm>
            <a:off x="1763688" y="267494"/>
            <a:ext cx="6624736" cy="79208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/>
              <a:t>Порядкова (рангова) шкала</a:t>
            </a:r>
            <a:endParaRPr dirty="0"/>
          </a:p>
        </p:txBody>
      </p:sp>
      <p:sp>
        <p:nvSpPr>
          <p:cNvPr id="190" name="Google Shape;190;p15"/>
          <p:cNvSpPr txBox="1">
            <a:spLocks noGrp="1"/>
          </p:cNvSpPr>
          <p:nvPr>
            <p:ph type="subTitle" idx="1"/>
          </p:nvPr>
        </p:nvSpPr>
        <p:spPr>
          <a:xfrm>
            <a:off x="323528" y="987574"/>
            <a:ext cx="7200800" cy="38884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/>
            <a:r>
              <a:rPr lang="uk-UA" sz="1800" b="1" dirty="0" smtClean="0">
                <a:solidFill>
                  <a:schemeClr val="tx1"/>
                </a:solidFill>
              </a:rPr>
              <a:t>Порядкова шкала також може виглядати і як оцінка зростання чи спадання ознаки.</a:t>
            </a:r>
          </a:p>
          <a:p>
            <a:pPr marL="0" lvl="0" indent="0" algn="just"/>
            <a:endParaRPr lang="uk-UA" sz="1800" b="1" dirty="0" smtClean="0">
              <a:solidFill>
                <a:schemeClr val="tx1"/>
              </a:solidFill>
            </a:endParaRPr>
          </a:p>
          <a:p>
            <a:pPr marL="0" lvl="0" indent="0" algn="just"/>
            <a:r>
              <a:rPr lang="uk-UA" sz="1800" b="1" dirty="0" smtClean="0">
                <a:solidFill>
                  <a:schemeClr val="tx1"/>
                </a:solidFill>
              </a:rPr>
              <a:t>Приклад:</a:t>
            </a:r>
          </a:p>
          <a:p>
            <a:pPr marL="0" lvl="0" indent="0" algn="just"/>
            <a:r>
              <a:rPr lang="uk-UA" sz="1800" b="1" dirty="0" smtClean="0">
                <a:solidFill>
                  <a:schemeClr val="tx1"/>
                </a:solidFill>
              </a:rPr>
              <a:t>Оцініть, будь-ласка, рівень комфортності життя у </a:t>
            </a:r>
            <a:r>
              <a:rPr lang="uk-UA" sz="1800" b="1" dirty="0" err="1" smtClean="0">
                <a:solidFill>
                  <a:schemeClr val="tx1"/>
                </a:solidFill>
              </a:rPr>
              <a:t>м.Запоріжжі</a:t>
            </a:r>
            <a:r>
              <a:rPr lang="uk-UA" sz="1800" b="1" dirty="0" smtClean="0">
                <a:solidFill>
                  <a:schemeClr val="tx1"/>
                </a:solidFill>
              </a:rPr>
              <a:t> в балах від 1 до 5 (де 1 – найнижчий, а 5 – найвищий бал)</a:t>
            </a:r>
          </a:p>
          <a:p>
            <a:pPr marL="0" lvl="0" indent="0" algn="just"/>
            <a:r>
              <a:rPr lang="uk-UA" sz="1800" b="1" dirty="0" smtClean="0">
                <a:solidFill>
                  <a:schemeClr val="tx1"/>
                </a:solidFill>
              </a:rPr>
              <a:t>Оцінка: 1   2   3   4   5</a:t>
            </a:r>
          </a:p>
          <a:p>
            <a:pPr marL="0" lvl="0" indent="0" algn="just"/>
            <a:endParaRPr lang="uk-UA" sz="1800" b="1" dirty="0">
              <a:solidFill>
                <a:schemeClr val="tx1"/>
              </a:solidFill>
            </a:endParaRPr>
          </a:p>
          <a:p>
            <a:pPr marL="0" lvl="0" indent="0" algn="just"/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91" name="Google Shape;191;p1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786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"/>
          <p:cNvSpPr txBox="1">
            <a:spLocks noGrp="1"/>
          </p:cNvSpPr>
          <p:nvPr>
            <p:ph type="ctrTitle"/>
          </p:nvPr>
        </p:nvSpPr>
        <p:spPr>
          <a:xfrm>
            <a:off x="2411760" y="267494"/>
            <a:ext cx="5074500" cy="79208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/>
              <a:t>Порядкова шкала</a:t>
            </a:r>
            <a:endParaRPr dirty="0"/>
          </a:p>
        </p:txBody>
      </p:sp>
      <p:sp>
        <p:nvSpPr>
          <p:cNvPr id="190" name="Google Shape;190;p15"/>
          <p:cNvSpPr txBox="1">
            <a:spLocks noGrp="1"/>
          </p:cNvSpPr>
          <p:nvPr>
            <p:ph type="subTitle" idx="1"/>
          </p:nvPr>
        </p:nvSpPr>
        <p:spPr>
          <a:xfrm>
            <a:off x="323528" y="1131590"/>
            <a:ext cx="7056784" cy="3744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/>
            <a:r>
              <a:rPr lang="uk-UA" sz="1600" b="1" dirty="0" smtClean="0">
                <a:solidFill>
                  <a:schemeClr val="tx1"/>
                </a:solidFill>
              </a:rPr>
              <a:t>6. Оцініть, будь ласка, економічну ситуацію у Вашій громаді в цілому за шкалою від 1 до 5 (</a:t>
            </a:r>
            <a:r>
              <a:rPr lang="uk-UA" sz="1600" b="1" u="sng" dirty="0" smtClean="0">
                <a:solidFill>
                  <a:schemeClr val="tx1"/>
                </a:solidFill>
              </a:rPr>
              <a:t>де 1 – ситуація дуже погана, а 5 – дуже добра</a:t>
            </a:r>
            <a:r>
              <a:rPr lang="uk-UA" sz="1600" b="1" dirty="0" smtClean="0">
                <a:solidFill>
                  <a:schemeClr val="tx1"/>
                </a:solidFill>
              </a:rPr>
              <a:t>).</a:t>
            </a:r>
          </a:p>
          <a:p>
            <a:pPr marL="0" lvl="0" indent="0" algn="just"/>
            <a:r>
              <a:rPr lang="uk-UA" sz="1600" b="1" dirty="0" smtClean="0">
                <a:solidFill>
                  <a:schemeClr val="tx1"/>
                </a:solidFill>
              </a:rPr>
              <a:t>Оцінка	1	2	3	4	5</a:t>
            </a:r>
          </a:p>
          <a:p>
            <a:pPr marL="0" lvl="0" indent="0" algn="just"/>
            <a:endParaRPr lang="uk-UA" sz="1600" b="1" dirty="0" smtClean="0">
              <a:solidFill>
                <a:schemeClr val="tx1"/>
              </a:solidFill>
            </a:endParaRPr>
          </a:p>
          <a:p>
            <a:pPr marL="0" lvl="0" indent="0" algn="just"/>
            <a:r>
              <a:rPr lang="uk-UA" sz="1600" b="1" dirty="0" smtClean="0">
                <a:solidFill>
                  <a:schemeClr val="tx1"/>
                </a:solidFill>
              </a:rPr>
              <a:t>7. Оцініть, будь-ласка, можливість змін економічної ситуації у Вашій територіальній громаді в найближчі 3 роки від 1 до 5 (</a:t>
            </a:r>
            <a:r>
              <a:rPr lang="uk-UA" sz="1600" b="1" u="sng" dirty="0" smtClean="0">
                <a:solidFill>
                  <a:schemeClr val="tx1"/>
                </a:solidFill>
              </a:rPr>
              <a:t>де 1 – значно погіршиться, а 5 – значно покращиться</a:t>
            </a:r>
            <a:r>
              <a:rPr lang="uk-UA" sz="1600" b="1" dirty="0" smtClean="0">
                <a:solidFill>
                  <a:schemeClr val="tx1"/>
                </a:solidFill>
              </a:rPr>
              <a:t>).</a:t>
            </a:r>
          </a:p>
          <a:p>
            <a:pPr marL="0" lvl="0" indent="0" algn="just"/>
            <a:r>
              <a:rPr lang="uk-UA" sz="1600" b="1" dirty="0" smtClean="0">
                <a:solidFill>
                  <a:schemeClr val="tx1"/>
                </a:solidFill>
              </a:rPr>
              <a:t>Оцінка	1	2	3	4	5</a:t>
            </a:r>
          </a:p>
          <a:p>
            <a:pPr marL="0" lvl="0" indent="0" algn="just"/>
            <a:endParaRPr lang="uk-UA" sz="1600" b="1" dirty="0" smtClean="0">
              <a:solidFill>
                <a:schemeClr val="tx1"/>
              </a:solidFill>
            </a:endParaRPr>
          </a:p>
          <a:p>
            <a:pPr marL="0" lvl="0" indent="0" algn="just"/>
            <a:r>
              <a:rPr lang="uk-UA" sz="1600" b="1" dirty="0" smtClean="0">
                <a:solidFill>
                  <a:schemeClr val="tx1"/>
                </a:solidFill>
              </a:rPr>
              <a:t>8. Оцініть, будь-ласка, умови, що є у Вашій територіальній громаді для започаткування і ведення власного бізнесу від 1 до 5 (</a:t>
            </a:r>
            <a:r>
              <a:rPr lang="uk-UA" sz="1600" b="1" u="sng" dirty="0" smtClean="0">
                <a:solidFill>
                  <a:schemeClr val="tx1"/>
                </a:solidFill>
              </a:rPr>
              <a:t>де 1 - зовсім не сприятливі, а 5 – повністю сприятливі</a:t>
            </a:r>
            <a:r>
              <a:rPr lang="uk-UA" sz="1600" b="1" dirty="0" smtClean="0">
                <a:solidFill>
                  <a:schemeClr val="tx1"/>
                </a:solidFill>
              </a:rPr>
              <a:t>).</a:t>
            </a:r>
          </a:p>
          <a:p>
            <a:pPr marL="0" lvl="0" indent="0" algn="just"/>
            <a:r>
              <a:rPr lang="uk-UA" sz="1600" b="1" dirty="0" smtClean="0">
                <a:solidFill>
                  <a:schemeClr val="tx1"/>
                </a:solidFill>
              </a:rPr>
              <a:t>Оцінка	1	2	3	4	5</a:t>
            </a: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91" name="Google Shape;191;p1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638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"/>
          <p:cNvSpPr txBox="1">
            <a:spLocks noGrp="1"/>
          </p:cNvSpPr>
          <p:nvPr>
            <p:ph type="title"/>
          </p:nvPr>
        </p:nvSpPr>
        <p:spPr>
          <a:xfrm>
            <a:off x="251520" y="915566"/>
            <a:ext cx="8712968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r>
              <a:rPr lang="uk-UA" dirty="0"/>
              <a:t>Метрична (</a:t>
            </a:r>
            <a:r>
              <a:rPr lang="uk-UA" dirty="0" smtClean="0"/>
              <a:t>інтервальна) шкала</a:t>
            </a:r>
            <a:endParaRPr lang="uk-UA" dirty="0"/>
          </a:p>
        </p:txBody>
      </p:sp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899592" y="1491630"/>
            <a:ext cx="6852944" cy="26508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endParaRPr lang="uk-UA" sz="1200" dirty="0"/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ru-RU" sz="1600" b="1" dirty="0" err="1">
                <a:solidFill>
                  <a:schemeClr val="tx1"/>
                </a:solidFill>
              </a:rPr>
              <a:t>Інтервальна</a:t>
            </a:r>
            <a:r>
              <a:rPr lang="ru-RU" sz="1600" b="1" dirty="0">
                <a:solidFill>
                  <a:schemeClr val="tx1"/>
                </a:solidFill>
              </a:rPr>
              <a:t> шкала </a:t>
            </a:r>
            <a:r>
              <a:rPr lang="ru-RU" sz="1600" b="1" dirty="0" err="1">
                <a:solidFill>
                  <a:schemeClr val="tx1"/>
                </a:solidFill>
              </a:rPr>
              <a:t>застосовується</a:t>
            </a:r>
            <a:r>
              <a:rPr lang="ru-RU" sz="1600" b="1" dirty="0">
                <a:solidFill>
                  <a:schemeClr val="tx1"/>
                </a:solidFill>
              </a:rPr>
              <a:t> в </a:t>
            </a:r>
            <a:r>
              <a:rPr lang="ru-RU" sz="1600" b="1" dirty="0" err="1" smtClean="0">
                <a:solidFill>
                  <a:schemeClr val="tx1"/>
                </a:solidFill>
              </a:rPr>
              <a:t>прикладній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соціології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>
                <a:solidFill>
                  <a:schemeClr val="tx1"/>
                </a:solidFill>
              </a:rPr>
              <a:t>для </a:t>
            </a:r>
            <a:r>
              <a:rPr lang="ru-RU" sz="1600" b="1" dirty="0" err="1">
                <a:solidFill>
                  <a:schemeClr val="tx1"/>
                </a:solidFill>
              </a:rPr>
              <a:t>вимірювання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дуже</a:t>
            </a:r>
            <a:r>
              <a:rPr lang="ru-RU" sz="1600" b="1" dirty="0">
                <a:solidFill>
                  <a:schemeClr val="tx1"/>
                </a:solidFill>
              </a:rPr>
              <a:t> невеликого числа </a:t>
            </a:r>
            <a:r>
              <a:rPr lang="ru-RU" sz="1600" b="1" dirty="0" err="1">
                <a:solidFill>
                  <a:schemeClr val="tx1"/>
                </a:solidFill>
              </a:rPr>
              <a:t>властивостей</a:t>
            </a:r>
            <a:r>
              <a:rPr lang="ru-RU" sz="1600" b="1" dirty="0">
                <a:solidFill>
                  <a:schemeClr val="tx1"/>
                </a:solidFill>
              </a:rPr>
              <a:t>. 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ru-RU" sz="1600" b="1" dirty="0" smtClean="0">
              <a:solidFill>
                <a:schemeClr val="tx1"/>
              </a:solidFill>
            </a:endParaRP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В </a:t>
            </a:r>
            <a:r>
              <a:rPr lang="ru-RU" sz="1600" b="1" dirty="0">
                <a:solidFill>
                  <a:schemeClr val="tx1"/>
                </a:solidFill>
              </a:rPr>
              <a:t>основному </a:t>
            </a:r>
            <a:r>
              <a:rPr lang="ru-RU" sz="1600" b="1" dirty="0" err="1">
                <a:solidFill>
                  <a:schemeClr val="tx1"/>
                </a:solidFill>
              </a:rPr>
              <a:t>їх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значення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можна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виразити</a:t>
            </a:r>
            <a:r>
              <a:rPr lang="ru-RU" sz="1600" b="1" dirty="0">
                <a:solidFill>
                  <a:schemeClr val="tx1"/>
                </a:solidFill>
              </a:rPr>
              <a:t> числом: </a:t>
            </a:r>
            <a:r>
              <a:rPr lang="ru-RU" sz="1600" b="1" dirty="0" err="1">
                <a:solidFill>
                  <a:schemeClr val="tx1"/>
                </a:solidFill>
              </a:rPr>
              <a:t>вік</a:t>
            </a:r>
            <a:r>
              <a:rPr lang="ru-RU" sz="1600" b="1" dirty="0">
                <a:solidFill>
                  <a:schemeClr val="tx1"/>
                </a:solidFill>
              </a:rPr>
              <a:t>, стаж </a:t>
            </a:r>
            <a:r>
              <a:rPr lang="ru-RU" sz="1600" b="1" dirty="0" err="1">
                <a:solidFill>
                  <a:schemeClr val="tx1"/>
                </a:solidFill>
              </a:rPr>
              <a:t>роботи</a:t>
            </a:r>
            <a:r>
              <a:rPr lang="ru-RU" sz="1600" b="1" dirty="0">
                <a:solidFill>
                  <a:schemeClr val="tx1"/>
                </a:solidFill>
              </a:rPr>
              <a:t>, число </a:t>
            </a:r>
            <a:r>
              <a:rPr lang="ru-RU" sz="1600" b="1" dirty="0" err="1">
                <a:solidFill>
                  <a:schemeClr val="tx1"/>
                </a:solidFill>
              </a:rPr>
              <a:t>членів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сім'ї</a:t>
            </a:r>
            <a:r>
              <a:rPr lang="ru-RU" sz="1600" b="1" dirty="0">
                <a:solidFill>
                  <a:schemeClr val="tx1"/>
                </a:solidFill>
              </a:rPr>
              <a:t>, </a:t>
            </a:r>
            <a:r>
              <a:rPr lang="ru-RU" sz="1600" b="1" dirty="0" err="1">
                <a:solidFill>
                  <a:schemeClr val="tx1"/>
                </a:solidFill>
              </a:rPr>
              <a:t>дохід</a:t>
            </a:r>
            <a:r>
              <a:rPr lang="ru-RU" sz="1600" b="1" dirty="0">
                <a:solidFill>
                  <a:schemeClr val="tx1"/>
                </a:solidFill>
              </a:rPr>
              <a:t> і </a:t>
            </a:r>
            <a:r>
              <a:rPr lang="ru-RU" sz="1600" b="1" dirty="0" smtClean="0">
                <a:solidFill>
                  <a:schemeClr val="tx1"/>
                </a:solidFill>
              </a:rPr>
              <a:t>т.д.</a:t>
            </a:r>
            <a:endParaRPr sz="12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98816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"/>
          <p:cNvSpPr txBox="1">
            <a:spLocks noGrp="1"/>
          </p:cNvSpPr>
          <p:nvPr>
            <p:ph type="title"/>
          </p:nvPr>
        </p:nvSpPr>
        <p:spPr>
          <a:xfrm>
            <a:off x="431032" y="393601"/>
            <a:ext cx="8712968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r>
              <a:rPr lang="uk-UA" dirty="0"/>
              <a:t>Метрична (</a:t>
            </a:r>
            <a:r>
              <a:rPr lang="uk-UA" dirty="0" smtClean="0"/>
              <a:t>інтервальна) шкала</a:t>
            </a:r>
            <a:endParaRPr lang="uk-UA" dirty="0"/>
          </a:p>
        </p:txBody>
      </p:sp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683568" y="1347614"/>
            <a:ext cx="6852944" cy="30243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Позиції </a:t>
            </a:r>
            <a:r>
              <a:rPr lang="uk-UA" sz="1600" b="1" dirty="0">
                <a:solidFill>
                  <a:schemeClr val="tx1"/>
                </a:solidFill>
              </a:rPr>
              <a:t>в такій шкалі розташовані, як правило, через рівні </a:t>
            </a:r>
            <a:r>
              <a:rPr lang="uk-UA" sz="1600" b="1" dirty="0" smtClean="0">
                <a:solidFill>
                  <a:schemeClr val="tx1"/>
                </a:solidFill>
              </a:rPr>
              <a:t>інтервали (іноді </a:t>
            </a:r>
            <a:r>
              <a:rPr lang="uk-UA" sz="1600" b="1" dirty="0">
                <a:solidFill>
                  <a:schemeClr val="tx1"/>
                </a:solidFill>
              </a:rPr>
              <a:t>можуть розташовуватися і через нерівні інтервали, </a:t>
            </a:r>
            <a:r>
              <a:rPr lang="uk-UA" sz="1600" b="1" dirty="0" smtClean="0">
                <a:solidFill>
                  <a:schemeClr val="tx1"/>
                </a:solidFill>
              </a:rPr>
              <a:t>але </a:t>
            </a:r>
            <a:r>
              <a:rPr lang="uk-UA" sz="1600" b="1" dirty="0">
                <a:solidFill>
                  <a:schemeClr val="tx1"/>
                </a:solidFill>
              </a:rPr>
              <a:t>це небажано, </a:t>
            </a:r>
            <a:r>
              <a:rPr lang="uk-UA" sz="1600" b="1" dirty="0" smtClean="0">
                <a:solidFill>
                  <a:schemeClr val="tx1"/>
                </a:solidFill>
              </a:rPr>
              <a:t>оскільки зменшує </a:t>
            </a:r>
            <a:r>
              <a:rPr lang="uk-UA" sz="1600" b="1" dirty="0">
                <a:solidFill>
                  <a:schemeClr val="tx1"/>
                </a:solidFill>
              </a:rPr>
              <a:t>точність </a:t>
            </a:r>
            <a:r>
              <a:rPr lang="uk-UA" sz="1600" b="1" dirty="0" smtClean="0">
                <a:solidFill>
                  <a:schemeClr val="tx1"/>
                </a:solidFill>
              </a:rPr>
              <a:t>обчислень). </a:t>
            </a:r>
          </a:p>
          <a:p>
            <a:pPr marL="0" lvl="0" indent="0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Шкала </a:t>
            </a:r>
            <a:r>
              <a:rPr lang="uk-UA" sz="1600" b="1" dirty="0">
                <a:solidFill>
                  <a:schemeClr val="tx1"/>
                </a:solidFill>
              </a:rPr>
              <a:t>з безумовно рівними значеннями інтервалів між позиціями </a:t>
            </a:r>
            <a:r>
              <a:rPr lang="uk-UA" sz="1600" b="1" dirty="0" smtClean="0">
                <a:solidFill>
                  <a:schemeClr val="tx1"/>
                </a:solidFill>
              </a:rPr>
              <a:t>відповідей називається </a:t>
            </a:r>
            <a:r>
              <a:rPr lang="uk-UA" sz="1600" b="1" u="sng" dirty="0" smtClean="0">
                <a:solidFill>
                  <a:schemeClr val="tx1"/>
                </a:solidFill>
              </a:rPr>
              <a:t>інтервальною, </a:t>
            </a:r>
            <a:r>
              <a:rPr lang="uk-UA" sz="1600" b="1" u="sng" dirty="0">
                <a:solidFill>
                  <a:schemeClr val="tx1"/>
                </a:solidFill>
              </a:rPr>
              <a:t>або </a:t>
            </a:r>
            <a:r>
              <a:rPr lang="uk-UA" sz="1600" b="1" u="sng" dirty="0" smtClean="0">
                <a:solidFill>
                  <a:schemeClr val="tx1"/>
                </a:solidFill>
              </a:rPr>
              <a:t>метричною</a:t>
            </a:r>
            <a:r>
              <a:rPr lang="uk-UA" sz="1600" b="1" dirty="0" smtClean="0">
                <a:solidFill>
                  <a:schemeClr val="tx1"/>
                </a:solidFill>
              </a:rPr>
              <a:t>, а з нерівними інтервалами наближається до порядкової. </a:t>
            </a:r>
          </a:p>
          <a:p>
            <a:pPr marL="0" lvl="0" indent="0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Метрична </a:t>
            </a:r>
            <a:r>
              <a:rPr lang="uk-UA" sz="1600" b="1" dirty="0">
                <a:solidFill>
                  <a:schemeClr val="tx1"/>
                </a:solidFill>
              </a:rPr>
              <a:t>шкала завжди має одиницю вимірювання, якою міряється відстань між позиціями.</a:t>
            </a:r>
            <a:endParaRPr sz="1600" b="1" dirty="0">
              <a:solidFill>
                <a:schemeClr val="tx1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01707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"/>
          <p:cNvSpPr txBox="1">
            <a:spLocks noGrp="1"/>
          </p:cNvSpPr>
          <p:nvPr>
            <p:ph type="title"/>
          </p:nvPr>
        </p:nvSpPr>
        <p:spPr>
          <a:xfrm>
            <a:off x="539552" y="1149725"/>
            <a:ext cx="7920879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uk-UA" dirty="0"/>
              <a:t>Номінальна шкала - шкала найменувань.</a:t>
            </a:r>
          </a:p>
        </p:txBody>
      </p:sp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1031424" y="1937075"/>
            <a:ext cx="6708927" cy="203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endParaRPr lang="uk-UA" sz="1200" dirty="0"/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sz="1600" b="1" dirty="0">
                <a:solidFill>
                  <a:schemeClr val="tx1"/>
                </a:solidFill>
              </a:rPr>
              <a:t>Даний вид шкали відображає прямі властивості об'єкта, які мають об'єктивний характер: стать, вік, національність, освіту, рід занять, посада, місце проживання, приналежність до політичних партій і </a:t>
            </a:r>
            <a:r>
              <a:rPr lang="uk-UA" sz="1600" b="1" dirty="0" err="1">
                <a:solidFill>
                  <a:schemeClr val="tx1"/>
                </a:solidFill>
              </a:rPr>
              <a:t>т.п</a:t>
            </a:r>
            <a:r>
              <a:rPr lang="uk-UA" sz="1600" b="1" dirty="0">
                <a:solidFill>
                  <a:schemeClr val="tx1"/>
                </a:solidFill>
              </a:rPr>
              <a:t>.</a:t>
            </a:r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uk-UA" sz="1600" b="1" dirty="0">
              <a:solidFill>
                <a:schemeClr val="tx1"/>
              </a:solidFill>
            </a:endParaRP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sz="1600" b="1" dirty="0">
                <a:solidFill>
                  <a:schemeClr val="tx1"/>
                </a:solidFill>
              </a:rPr>
              <a:t>Така шкала нічого не вимірює, а тільки вказуються властивості об'єкта.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"/>
          <p:cNvSpPr txBox="1">
            <a:spLocks noGrp="1"/>
          </p:cNvSpPr>
          <p:nvPr>
            <p:ph type="title"/>
          </p:nvPr>
        </p:nvSpPr>
        <p:spPr>
          <a:xfrm>
            <a:off x="431032" y="393601"/>
            <a:ext cx="8712968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r>
              <a:rPr lang="uk-UA" dirty="0"/>
              <a:t>Метрична (</a:t>
            </a:r>
            <a:r>
              <a:rPr lang="uk-UA" dirty="0" smtClean="0"/>
              <a:t>інтервальна) шкала</a:t>
            </a:r>
            <a:endParaRPr lang="uk-UA" dirty="0"/>
          </a:p>
        </p:txBody>
      </p:sp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683568" y="1347614"/>
            <a:ext cx="6852944" cy="30243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Прикладами метричної шкали є дані за віком (одиниця виміру - рік); за доходами (одиниця виміру - грошова одиниця) і </a:t>
            </a:r>
            <a:r>
              <a:rPr lang="uk-UA" sz="1600" b="1" dirty="0" err="1" smtClean="0">
                <a:solidFill>
                  <a:schemeClr val="tx1"/>
                </a:solidFill>
              </a:rPr>
              <a:t>т.д</a:t>
            </a:r>
            <a:r>
              <a:rPr lang="uk-UA" sz="1600" b="1" dirty="0" smtClean="0">
                <a:solidFill>
                  <a:schemeClr val="tx1"/>
                </a:solidFill>
              </a:rPr>
              <a:t>. </a:t>
            </a:r>
          </a:p>
          <a:p>
            <a:pPr marL="0" lvl="0" indent="0">
              <a:buNone/>
            </a:pPr>
            <a:endParaRPr lang="uk-UA" sz="1600" b="1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Метрична шкала практично не має обмежень в застосуванні статистичних процедур; в цьому відношенні метричні шкали є найбільш ефективними для аналітика. </a:t>
            </a:r>
          </a:p>
          <a:p>
            <a:pPr marL="0" lvl="0" indent="0">
              <a:buNone/>
            </a:pPr>
            <a:endParaRPr lang="uk-UA" sz="1600" b="1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Прагнення домагатися </a:t>
            </a:r>
            <a:r>
              <a:rPr lang="uk-UA" sz="1600" b="1" dirty="0" err="1" smtClean="0">
                <a:solidFill>
                  <a:schemeClr val="tx1"/>
                </a:solidFill>
              </a:rPr>
              <a:t>інтервальності</a:t>
            </a:r>
            <a:r>
              <a:rPr lang="uk-UA" sz="1600" b="1" dirty="0" smtClean="0">
                <a:solidFill>
                  <a:schemeClr val="tx1"/>
                </a:solidFill>
              </a:rPr>
              <a:t> порядкових шкал визначається потребою дослідника наблизити порядкову шкалу до аналітичних можливостей метричної.</a:t>
            </a: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9942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"/>
          <p:cNvSpPr txBox="1">
            <a:spLocks noGrp="1"/>
          </p:cNvSpPr>
          <p:nvPr>
            <p:ph type="title"/>
          </p:nvPr>
        </p:nvSpPr>
        <p:spPr>
          <a:xfrm>
            <a:off x="431032" y="393601"/>
            <a:ext cx="8712968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r>
              <a:rPr lang="uk-UA" dirty="0"/>
              <a:t>Метрична (</a:t>
            </a:r>
            <a:r>
              <a:rPr lang="uk-UA" dirty="0" smtClean="0"/>
              <a:t>інтервальна) шкала</a:t>
            </a:r>
            <a:endParaRPr lang="uk-UA" dirty="0"/>
          </a:p>
        </p:txBody>
      </p:sp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683568" y="1347614"/>
            <a:ext cx="6852944" cy="30243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uk-UA" b="1" dirty="0">
                <a:solidFill>
                  <a:schemeClr val="tx1"/>
                </a:solidFill>
              </a:rPr>
              <a:t>Інтервальні, метричні шкали називають шкалами вищого типу, кількісними, числовими, так як соціолог має справу з числами і у нього є можливість піддавати їх різним перетворенням, аналізу (</a:t>
            </a:r>
            <a:r>
              <a:rPr lang="uk-UA" b="1" dirty="0" smtClean="0">
                <a:solidFill>
                  <a:schemeClr val="tx1"/>
                </a:solidFill>
              </a:rPr>
              <a:t>кореляційному</a:t>
            </a:r>
            <a:r>
              <a:rPr lang="uk-UA" b="1" dirty="0">
                <a:solidFill>
                  <a:schemeClr val="tx1"/>
                </a:solidFill>
              </a:rPr>
              <a:t>, </a:t>
            </a:r>
            <a:r>
              <a:rPr lang="uk-UA" b="1" dirty="0" smtClean="0">
                <a:solidFill>
                  <a:schemeClr val="tx1"/>
                </a:solidFill>
              </a:rPr>
              <a:t>регресійному </a:t>
            </a:r>
            <a:r>
              <a:rPr lang="uk-UA" b="1" dirty="0">
                <a:solidFill>
                  <a:schemeClr val="tx1"/>
                </a:solidFill>
              </a:rPr>
              <a:t>і ін.), </a:t>
            </a:r>
            <a:r>
              <a:rPr lang="uk-UA" b="1" dirty="0" smtClean="0">
                <a:solidFill>
                  <a:schemeClr val="tx1"/>
                </a:solidFill>
              </a:rPr>
              <a:t>робити </a:t>
            </a:r>
            <a:r>
              <a:rPr lang="uk-UA" b="1" dirty="0">
                <a:solidFill>
                  <a:schemeClr val="tx1"/>
                </a:solidFill>
              </a:rPr>
              <a:t>певні обчислення</a:t>
            </a:r>
            <a:r>
              <a:rPr lang="uk-UA" b="1" dirty="0" smtClean="0">
                <a:solidFill>
                  <a:schemeClr val="tx1"/>
                </a:solidFill>
              </a:rPr>
              <a:t>.</a:t>
            </a:r>
          </a:p>
          <a:p>
            <a:pPr marL="0" lvl="0" indent="0">
              <a:buNone/>
            </a:pPr>
            <a:r>
              <a:rPr lang="uk-UA" b="1" dirty="0" smtClean="0">
                <a:solidFill>
                  <a:schemeClr val="tx1"/>
                </a:solidFill>
              </a:rPr>
              <a:t>У </a:t>
            </a:r>
            <a:r>
              <a:rPr lang="uk-UA" b="1" dirty="0">
                <a:solidFill>
                  <a:schemeClr val="tx1"/>
                </a:solidFill>
              </a:rPr>
              <a:t>цих шкалах можна розраховувати середньозважені величини, коефіцієнт дисперсії (ступінь розкиданості ознаки), вираховувати </a:t>
            </a:r>
            <a:r>
              <a:rPr lang="uk-UA" b="1" dirty="0" smtClean="0">
                <a:solidFill>
                  <a:schemeClr val="tx1"/>
                </a:solidFill>
              </a:rPr>
              <a:t>індекси тощо.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92658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"/>
          <p:cNvSpPr txBox="1">
            <a:spLocks noGrp="1"/>
          </p:cNvSpPr>
          <p:nvPr>
            <p:ph type="ctrTitle"/>
          </p:nvPr>
        </p:nvSpPr>
        <p:spPr>
          <a:xfrm>
            <a:off x="1619672" y="267494"/>
            <a:ext cx="7128792" cy="79208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uk-UA" dirty="0"/>
              <a:t>М</a:t>
            </a:r>
            <a:r>
              <a:rPr lang="uk-UA" dirty="0" smtClean="0"/>
              <a:t>етрична (інтервальна) </a:t>
            </a:r>
            <a:r>
              <a:rPr lang="uk-UA" dirty="0" smtClean="0"/>
              <a:t>шкала</a:t>
            </a:r>
            <a:endParaRPr dirty="0"/>
          </a:p>
        </p:txBody>
      </p:sp>
      <p:sp>
        <p:nvSpPr>
          <p:cNvPr id="190" name="Google Shape;190;p15"/>
          <p:cNvSpPr txBox="1">
            <a:spLocks noGrp="1"/>
          </p:cNvSpPr>
          <p:nvPr>
            <p:ph type="subTitle" idx="1"/>
          </p:nvPr>
        </p:nvSpPr>
        <p:spPr>
          <a:xfrm>
            <a:off x="323528" y="987574"/>
            <a:ext cx="8280920" cy="38884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/>
            <a:endParaRPr lang="ru-RU" sz="1600" b="1" dirty="0" smtClean="0">
              <a:solidFill>
                <a:schemeClr val="tx1"/>
              </a:solidFill>
            </a:endParaRPr>
          </a:p>
          <a:p>
            <a:pPr marL="0" lvl="0" indent="0" algn="just"/>
            <a:r>
              <a:rPr lang="ru-RU" b="1" dirty="0" smtClean="0">
                <a:solidFill>
                  <a:schemeClr val="tx1"/>
                </a:solidFill>
              </a:rPr>
              <a:t>Шкала </a:t>
            </a:r>
            <a:r>
              <a:rPr lang="ru-RU" b="1" dirty="0">
                <a:solidFill>
                  <a:schemeClr val="tx1"/>
                </a:solidFill>
              </a:rPr>
              <a:t>з </a:t>
            </a:r>
            <a:r>
              <a:rPr lang="ru-RU" b="1" dirty="0" err="1">
                <a:solidFill>
                  <a:schemeClr val="tx1"/>
                </a:solidFill>
              </a:rPr>
              <a:t>рівними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інтервалами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має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вигляд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</a:p>
          <a:p>
            <a:pPr marL="0" lvl="0" indent="0" algn="just"/>
            <a:endParaRPr lang="ru-RU" b="1" dirty="0" smtClean="0">
              <a:solidFill>
                <a:schemeClr val="tx1"/>
              </a:solidFill>
            </a:endParaRPr>
          </a:p>
          <a:p>
            <a:pPr marL="0" lvl="0" indent="0" algn="just"/>
            <a:r>
              <a:rPr lang="ru-RU" b="1" dirty="0" smtClean="0">
                <a:solidFill>
                  <a:schemeClr val="tx1"/>
                </a:solidFill>
              </a:rPr>
              <a:t>"</a:t>
            </a:r>
            <a:r>
              <a:rPr lang="ru-RU" b="1" dirty="0" err="1">
                <a:solidFill>
                  <a:schemeClr val="tx1"/>
                </a:solidFill>
              </a:rPr>
              <a:t>Скільки</a:t>
            </a:r>
            <a:r>
              <a:rPr lang="ru-RU" b="1" dirty="0">
                <a:solidFill>
                  <a:schemeClr val="tx1"/>
                </a:solidFill>
              </a:rPr>
              <a:t> вам </a:t>
            </a:r>
            <a:r>
              <a:rPr lang="ru-RU" b="1" dirty="0" err="1">
                <a:solidFill>
                  <a:schemeClr val="tx1"/>
                </a:solidFill>
              </a:rPr>
              <a:t>років</a:t>
            </a:r>
            <a:r>
              <a:rPr lang="ru-RU" b="1" dirty="0" smtClean="0">
                <a:solidFill>
                  <a:schemeClr val="tx1"/>
                </a:solidFill>
              </a:rPr>
              <a:t>?«</a:t>
            </a:r>
          </a:p>
          <a:p>
            <a:pPr marL="0" lvl="0" indent="0" algn="just"/>
            <a:r>
              <a:rPr lang="ru-RU" b="1" dirty="0" smtClean="0">
                <a:solidFill>
                  <a:schemeClr val="tx1"/>
                </a:solidFill>
              </a:rPr>
              <a:t>1. </a:t>
            </a:r>
            <a:r>
              <a:rPr lang="ru-RU" b="1" dirty="0" err="1" smtClean="0">
                <a:solidFill>
                  <a:schemeClr val="tx1"/>
                </a:solidFill>
              </a:rPr>
              <a:t>від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16 до 25 </a:t>
            </a:r>
            <a:r>
              <a:rPr lang="ru-RU" b="1" dirty="0" err="1">
                <a:solidFill>
                  <a:schemeClr val="tx1"/>
                </a:solidFill>
              </a:rPr>
              <a:t>років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включно</a:t>
            </a:r>
            <a:r>
              <a:rPr lang="ru-RU" b="1" dirty="0" smtClean="0">
                <a:solidFill>
                  <a:schemeClr val="tx1"/>
                </a:solidFill>
              </a:rPr>
              <a:t>;</a:t>
            </a:r>
          </a:p>
          <a:p>
            <a:pPr marL="0" lvl="0" indent="0" algn="just"/>
            <a:r>
              <a:rPr lang="ru-RU" b="1" dirty="0" smtClean="0">
                <a:solidFill>
                  <a:schemeClr val="tx1"/>
                </a:solidFill>
              </a:rPr>
              <a:t>2. </a:t>
            </a:r>
            <a:r>
              <a:rPr lang="ru-RU" b="1" dirty="0" err="1" smtClean="0">
                <a:solidFill>
                  <a:schemeClr val="tx1"/>
                </a:solidFill>
              </a:rPr>
              <a:t>від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26 до 35 </a:t>
            </a:r>
            <a:r>
              <a:rPr lang="ru-RU" b="1" dirty="0" err="1">
                <a:solidFill>
                  <a:schemeClr val="tx1"/>
                </a:solidFill>
              </a:rPr>
              <a:t>років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включно</a:t>
            </a:r>
            <a:r>
              <a:rPr lang="ru-RU" b="1" dirty="0" smtClean="0">
                <a:solidFill>
                  <a:schemeClr val="tx1"/>
                </a:solidFill>
              </a:rPr>
              <a:t>;</a:t>
            </a:r>
          </a:p>
          <a:p>
            <a:pPr marL="0" lvl="0" indent="0" algn="just"/>
            <a:r>
              <a:rPr lang="ru-RU" b="1" dirty="0" smtClean="0">
                <a:solidFill>
                  <a:schemeClr val="tx1"/>
                </a:solidFill>
              </a:rPr>
              <a:t>3. </a:t>
            </a:r>
            <a:r>
              <a:rPr lang="ru-RU" b="1" dirty="0" err="1" smtClean="0">
                <a:solidFill>
                  <a:schemeClr val="tx1"/>
                </a:solidFill>
              </a:rPr>
              <a:t>від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36 до 45 </a:t>
            </a:r>
            <a:r>
              <a:rPr lang="ru-RU" b="1" dirty="0" err="1">
                <a:solidFill>
                  <a:schemeClr val="tx1"/>
                </a:solidFill>
              </a:rPr>
              <a:t>років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включно</a:t>
            </a:r>
            <a:r>
              <a:rPr lang="ru-RU" b="1" dirty="0" smtClean="0">
                <a:solidFill>
                  <a:schemeClr val="tx1"/>
                </a:solidFill>
              </a:rPr>
              <a:t>;</a:t>
            </a:r>
          </a:p>
          <a:p>
            <a:pPr marL="0" lvl="0" indent="0" algn="just"/>
            <a:r>
              <a:rPr lang="ru-RU" b="1" dirty="0" smtClean="0">
                <a:solidFill>
                  <a:schemeClr val="tx1"/>
                </a:solidFill>
              </a:rPr>
              <a:t>4. </a:t>
            </a:r>
            <a:r>
              <a:rPr lang="ru-RU" b="1" dirty="0" err="1" smtClean="0">
                <a:solidFill>
                  <a:schemeClr val="tx1"/>
                </a:solidFill>
              </a:rPr>
              <a:t>від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46 до 55 </a:t>
            </a:r>
            <a:r>
              <a:rPr lang="ru-RU" b="1" dirty="0" err="1">
                <a:solidFill>
                  <a:schemeClr val="tx1"/>
                </a:solidFill>
              </a:rPr>
              <a:t>років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включно</a:t>
            </a:r>
            <a:r>
              <a:rPr lang="ru-RU" b="1" dirty="0" smtClean="0">
                <a:solidFill>
                  <a:schemeClr val="tx1"/>
                </a:solidFill>
              </a:rPr>
              <a:t>;</a:t>
            </a:r>
          </a:p>
          <a:p>
            <a:pPr marL="0" lvl="0" indent="0" algn="just"/>
            <a:r>
              <a:rPr lang="ru-RU" b="1" dirty="0" smtClean="0">
                <a:solidFill>
                  <a:schemeClr val="tx1"/>
                </a:solidFill>
              </a:rPr>
              <a:t>5. </a:t>
            </a:r>
            <a:r>
              <a:rPr lang="ru-RU" b="1" dirty="0" err="1" smtClean="0">
                <a:solidFill>
                  <a:schemeClr val="tx1"/>
                </a:solidFill>
              </a:rPr>
              <a:t>від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56 до 65 </a:t>
            </a:r>
            <a:r>
              <a:rPr lang="ru-RU" b="1" dirty="0" err="1">
                <a:solidFill>
                  <a:schemeClr val="tx1"/>
                </a:solidFill>
              </a:rPr>
              <a:t>років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включно</a:t>
            </a:r>
            <a:r>
              <a:rPr lang="ru-RU" b="1" dirty="0">
                <a:solidFill>
                  <a:schemeClr val="tx1"/>
                </a:solidFill>
              </a:rPr>
              <a:t>.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191" name="Google Shape;191;p1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1026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"/>
          <p:cNvSpPr txBox="1">
            <a:spLocks noGrp="1"/>
          </p:cNvSpPr>
          <p:nvPr>
            <p:ph type="ctrTitle"/>
          </p:nvPr>
        </p:nvSpPr>
        <p:spPr>
          <a:xfrm>
            <a:off x="1619672" y="267494"/>
            <a:ext cx="7128792" cy="79208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uk-UA" dirty="0"/>
              <a:t>М</a:t>
            </a:r>
            <a:r>
              <a:rPr lang="uk-UA" dirty="0" smtClean="0"/>
              <a:t>етрична (інтервальна) </a:t>
            </a:r>
            <a:r>
              <a:rPr lang="uk-UA" dirty="0" smtClean="0"/>
              <a:t>шкала</a:t>
            </a:r>
            <a:endParaRPr dirty="0"/>
          </a:p>
        </p:txBody>
      </p:sp>
      <p:sp>
        <p:nvSpPr>
          <p:cNvPr id="190" name="Google Shape;190;p15"/>
          <p:cNvSpPr txBox="1">
            <a:spLocks noGrp="1"/>
          </p:cNvSpPr>
          <p:nvPr>
            <p:ph type="subTitle" idx="1"/>
          </p:nvPr>
        </p:nvSpPr>
        <p:spPr>
          <a:xfrm>
            <a:off x="323528" y="987574"/>
            <a:ext cx="8280920" cy="38884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/>
            <a:endParaRPr lang="ru-RU" b="1" dirty="0" smtClean="0">
              <a:solidFill>
                <a:schemeClr val="tx1"/>
              </a:solidFill>
            </a:endParaRPr>
          </a:p>
          <a:p>
            <a:pPr marL="0" lvl="0" indent="0" algn="just"/>
            <a:r>
              <a:rPr lang="ru-RU" b="1" dirty="0">
                <a:solidFill>
                  <a:schemeClr val="tx1"/>
                </a:solidFill>
              </a:rPr>
              <a:t>Шкала з </a:t>
            </a:r>
            <a:r>
              <a:rPr lang="ru-RU" b="1" dirty="0" err="1">
                <a:solidFill>
                  <a:schemeClr val="tx1"/>
                </a:solidFill>
              </a:rPr>
              <a:t>нерівними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інтервалами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має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вигляд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</a:p>
          <a:p>
            <a:pPr marL="0" lvl="0" indent="0" algn="just"/>
            <a:endParaRPr lang="ru-RU" b="1" dirty="0">
              <a:solidFill>
                <a:schemeClr val="tx1"/>
              </a:solidFill>
            </a:endParaRPr>
          </a:p>
          <a:p>
            <a:pPr marL="0" lvl="0" indent="0" algn="just"/>
            <a:r>
              <a:rPr lang="ru-RU" b="1" dirty="0" smtClean="0">
                <a:solidFill>
                  <a:schemeClr val="tx1"/>
                </a:solidFill>
              </a:rPr>
              <a:t>«</a:t>
            </a:r>
            <a:r>
              <a:rPr lang="ru-RU" b="1" dirty="0" err="1">
                <a:solidFill>
                  <a:schemeClr val="tx1"/>
                </a:solidFill>
              </a:rPr>
              <a:t>Скільки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років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працюєте</a:t>
            </a:r>
            <a:r>
              <a:rPr lang="ru-RU" b="1" dirty="0">
                <a:solidFill>
                  <a:schemeClr val="tx1"/>
                </a:solidFill>
              </a:rPr>
              <a:t> на </a:t>
            </a:r>
            <a:r>
              <a:rPr lang="ru-RU" b="1" dirty="0" err="1">
                <a:solidFill>
                  <a:schemeClr val="tx1"/>
                </a:solidFill>
              </a:rPr>
              <a:t>даному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підприємстві</a:t>
            </a:r>
            <a:r>
              <a:rPr lang="ru-RU" b="1" dirty="0" smtClean="0">
                <a:solidFill>
                  <a:schemeClr val="tx1"/>
                </a:solidFill>
              </a:rPr>
              <a:t>?»</a:t>
            </a:r>
          </a:p>
          <a:p>
            <a:pPr marL="0" lvl="0" indent="0" algn="just"/>
            <a:r>
              <a:rPr lang="ru-RU" b="1" dirty="0" smtClean="0">
                <a:solidFill>
                  <a:schemeClr val="tx1"/>
                </a:solidFill>
              </a:rPr>
              <a:t>1. </a:t>
            </a:r>
            <a:r>
              <a:rPr lang="ru-RU" b="1" dirty="0" err="1" smtClean="0">
                <a:solidFill>
                  <a:schemeClr val="tx1"/>
                </a:solidFill>
              </a:rPr>
              <a:t>менше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року</a:t>
            </a:r>
            <a:r>
              <a:rPr lang="ru-RU" b="1" dirty="0" smtClean="0">
                <a:solidFill>
                  <a:schemeClr val="tx1"/>
                </a:solidFill>
              </a:rPr>
              <a:t>;</a:t>
            </a:r>
          </a:p>
          <a:p>
            <a:pPr marL="0" lvl="0" indent="0" algn="just"/>
            <a:r>
              <a:rPr lang="ru-RU" b="1" dirty="0" smtClean="0">
                <a:solidFill>
                  <a:schemeClr val="tx1"/>
                </a:solidFill>
              </a:rPr>
              <a:t>2. </a:t>
            </a:r>
            <a:r>
              <a:rPr lang="ru-RU" b="1" dirty="0" err="1" smtClean="0">
                <a:solidFill>
                  <a:schemeClr val="tx1"/>
                </a:solidFill>
              </a:rPr>
              <a:t>від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1 року до 3 </a:t>
            </a:r>
            <a:r>
              <a:rPr lang="ru-RU" b="1" dirty="0" err="1">
                <a:solidFill>
                  <a:schemeClr val="tx1"/>
                </a:solidFill>
              </a:rPr>
              <a:t>років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включно</a:t>
            </a:r>
            <a:r>
              <a:rPr lang="ru-RU" b="1" dirty="0" smtClean="0">
                <a:solidFill>
                  <a:schemeClr val="tx1"/>
                </a:solidFill>
              </a:rPr>
              <a:t>;</a:t>
            </a:r>
          </a:p>
          <a:p>
            <a:pPr marL="0" lvl="0" indent="0" algn="just"/>
            <a:r>
              <a:rPr lang="ru-RU" b="1" dirty="0" smtClean="0">
                <a:solidFill>
                  <a:schemeClr val="tx1"/>
                </a:solidFill>
              </a:rPr>
              <a:t>3. </a:t>
            </a:r>
            <a:r>
              <a:rPr lang="ru-RU" b="1" dirty="0" err="1" smtClean="0">
                <a:solidFill>
                  <a:schemeClr val="tx1"/>
                </a:solidFill>
              </a:rPr>
              <a:t>від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4 до 5 </a:t>
            </a:r>
            <a:r>
              <a:rPr lang="ru-RU" b="1" dirty="0" err="1">
                <a:solidFill>
                  <a:schemeClr val="tx1"/>
                </a:solidFill>
              </a:rPr>
              <a:t>років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включно</a:t>
            </a:r>
            <a:r>
              <a:rPr lang="ru-RU" b="1" dirty="0" smtClean="0">
                <a:solidFill>
                  <a:schemeClr val="tx1"/>
                </a:solidFill>
              </a:rPr>
              <a:t>;</a:t>
            </a:r>
          </a:p>
          <a:p>
            <a:pPr marL="0" lvl="0" indent="0" algn="just"/>
            <a:r>
              <a:rPr lang="ru-RU" b="1" dirty="0" smtClean="0">
                <a:solidFill>
                  <a:schemeClr val="tx1"/>
                </a:solidFill>
              </a:rPr>
              <a:t>4. </a:t>
            </a:r>
            <a:r>
              <a:rPr lang="ru-RU" b="1" dirty="0" err="1" smtClean="0">
                <a:solidFill>
                  <a:schemeClr val="tx1"/>
                </a:solidFill>
              </a:rPr>
              <a:t>від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6 до 10 </a:t>
            </a:r>
            <a:r>
              <a:rPr lang="ru-RU" b="1" dirty="0" err="1">
                <a:solidFill>
                  <a:schemeClr val="tx1"/>
                </a:solidFill>
              </a:rPr>
              <a:t>років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включно</a:t>
            </a:r>
            <a:r>
              <a:rPr lang="ru-RU" b="1" dirty="0" smtClean="0">
                <a:solidFill>
                  <a:schemeClr val="tx1"/>
                </a:solidFill>
              </a:rPr>
              <a:t>;</a:t>
            </a:r>
          </a:p>
          <a:p>
            <a:pPr marL="0" lvl="0" indent="0" algn="just"/>
            <a:r>
              <a:rPr lang="ru-RU" b="1" dirty="0" smtClean="0">
                <a:solidFill>
                  <a:schemeClr val="tx1"/>
                </a:solidFill>
              </a:rPr>
              <a:t>5. </a:t>
            </a:r>
            <a:r>
              <a:rPr lang="ru-RU" b="1" dirty="0" err="1" smtClean="0">
                <a:solidFill>
                  <a:schemeClr val="tx1"/>
                </a:solidFill>
              </a:rPr>
              <a:t>понад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10 </a:t>
            </a:r>
            <a:r>
              <a:rPr lang="ru-RU" b="1" dirty="0" err="1">
                <a:solidFill>
                  <a:schemeClr val="tx1"/>
                </a:solidFill>
              </a:rPr>
              <a:t>років</a:t>
            </a:r>
            <a:r>
              <a:rPr lang="ru-RU" b="1" dirty="0">
                <a:solidFill>
                  <a:schemeClr val="tx1"/>
                </a:solidFill>
              </a:rPr>
              <a:t>.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191" name="Google Shape;191;p1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2150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5"/>
          <p:cNvSpPr txBox="1">
            <a:spLocks noGrp="1"/>
          </p:cNvSpPr>
          <p:nvPr>
            <p:ph type="subTitle" idx="1"/>
          </p:nvPr>
        </p:nvSpPr>
        <p:spPr>
          <a:xfrm>
            <a:off x="323528" y="987574"/>
            <a:ext cx="8280920" cy="38884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/>
            <a:r>
              <a:rPr lang="ru-RU" b="1" dirty="0" err="1" smtClean="0">
                <a:solidFill>
                  <a:schemeClr val="tx1"/>
                </a:solidFill>
              </a:rPr>
              <a:t>Порядкові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шкали</a:t>
            </a:r>
            <a:r>
              <a:rPr lang="ru-RU" b="1" dirty="0" smtClean="0">
                <a:solidFill>
                  <a:schemeClr val="tx1"/>
                </a:solidFill>
              </a:rPr>
              <a:t>, </a:t>
            </a:r>
            <a:r>
              <a:rPr lang="ru-RU" b="1" dirty="0" err="1" smtClean="0">
                <a:solidFill>
                  <a:schemeClr val="tx1"/>
                </a:solidFill>
              </a:rPr>
              <a:t>що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схожі</a:t>
            </a:r>
            <a:r>
              <a:rPr lang="ru-RU" b="1" dirty="0" smtClean="0">
                <a:solidFill>
                  <a:schemeClr val="tx1"/>
                </a:solidFill>
              </a:rPr>
              <a:t> на </a:t>
            </a:r>
            <a:r>
              <a:rPr lang="ru-RU" b="1" dirty="0" err="1" smtClean="0">
                <a:solidFill>
                  <a:schemeClr val="tx1"/>
                </a:solidFill>
              </a:rPr>
              <a:t>метричні</a:t>
            </a:r>
            <a:endParaRPr lang="ru-RU" b="1" dirty="0" smtClean="0">
              <a:solidFill>
                <a:schemeClr val="tx1"/>
              </a:solidFill>
            </a:endParaRPr>
          </a:p>
          <a:p>
            <a:pPr marL="0" lvl="0" indent="0" algn="just"/>
            <a:endParaRPr lang="ru-RU" b="1" dirty="0">
              <a:solidFill>
                <a:schemeClr val="tx1"/>
              </a:solidFill>
            </a:endParaRPr>
          </a:p>
          <a:p>
            <a:pPr marL="0" lvl="0" indent="0" algn="just"/>
            <a:r>
              <a:rPr lang="ru-RU" b="1" dirty="0" smtClean="0">
                <a:solidFill>
                  <a:schemeClr val="tx1"/>
                </a:solidFill>
              </a:rPr>
              <a:t>«Як часто Ви </a:t>
            </a:r>
            <a:r>
              <a:rPr lang="ru-RU" b="1" dirty="0" err="1" smtClean="0">
                <a:solidFill>
                  <a:schemeClr val="tx1"/>
                </a:solidFill>
              </a:rPr>
              <a:t>відвідуєте</a:t>
            </a:r>
            <a:r>
              <a:rPr lang="ru-RU" b="1" dirty="0" smtClean="0">
                <a:solidFill>
                  <a:schemeClr val="tx1"/>
                </a:solidFill>
              </a:rPr>
              <a:t> театр?»</a:t>
            </a:r>
          </a:p>
          <a:p>
            <a:pPr marL="0" indent="0" algn="just"/>
            <a:r>
              <a:rPr lang="ru-RU" b="1" dirty="0" smtClean="0">
                <a:solidFill>
                  <a:schemeClr val="tx1"/>
                </a:solidFill>
              </a:rPr>
              <a:t>1. </a:t>
            </a:r>
            <a:r>
              <a:rPr lang="uk-UA" b="1" dirty="0" smtClean="0">
                <a:solidFill>
                  <a:schemeClr val="tx1"/>
                </a:solidFill>
              </a:rPr>
              <a:t>Раз </a:t>
            </a:r>
            <a:r>
              <a:rPr lang="uk-UA" b="1" dirty="0">
                <a:solidFill>
                  <a:schemeClr val="tx1"/>
                </a:solidFill>
              </a:rPr>
              <a:t>на тиждень</a:t>
            </a:r>
            <a:endParaRPr lang="uk-UA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/>
            <a:r>
              <a:rPr lang="ru-RU" b="1" dirty="0" smtClean="0">
                <a:solidFill>
                  <a:schemeClr val="tx1"/>
                </a:solidFill>
              </a:rPr>
              <a:t>2. </a:t>
            </a:r>
            <a:r>
              <a:rPr lang="uk-UA" b="1" dirty="0">
                <a:solidFill>
                  <a:schemeClr val="tx1"/>
                </a:solidFill>
              </a:rPr>
              <a:t>Декілька разів на місяць</a:t>
            </a:r>
            <a:endParaRPr lang="uk-UA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/>
            <a:r>
              <a:rPr lang="ru-RU" b="1" dirty="0" smtClean="0">
                <a:solidFill>
                  <a:schemeClr val="tx1"/>
                </a:solidFill>
              </a:rPr>
              <a:t>3. </a:t>
            </a:r>
            <a:r>
              <a:rPr lang="uk-UA" b="1" dirty="0">
                <a:solidFill>
                  <a:schemeClr val="tx1"/>
                </a:solidFill>
              </a:rPr>
              <a:t>Декілька разів на рік</a:t>
            </a:r>
            <a:endParaRPr lang="uk-UA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/>
            <a:r>
              <a:rPr lang="ru-RU" b="1" dirty="0" smtClean="0">
                <a:solidFill>
                  <a:schemeClr val="tx1"/>
                </a:solidFill>
              </a:rPr>
              <a:t>4. </a:t>
            </a:r>
            <a:r>
              <a:rPr lang="uk-UA" b="1" dirty="0" smtClean="0">
                <a:solidFill>
                  <a:schemeClr val="tx1"/>
                </a:solidFill>
              </a:rPr>
              <a:t>Майже ніколи</a:t>
            </a:r>
            <a:endParaRPr lang="uk-UA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/>
            <a:endParaRPr lang="ru-RU" b="1" dirty="0" smtClean="0">
              <a:solidFill>
                <a:schemeClr val="tx1"/>
              </a:solidFill>
            </a:endParaRPr>
          </a:p>
          <a:p>
            <a:pPr marL="0" lvl="0" indent="0" algn="just"/>
            <a:endParaRPr lang="ru-RU" b="1" dirty="0" smtClean="0">
              <a:solidFill>
                <a:schemeClr val="tx1"/>
              </a:solidFill>
            </a:endParaRPr>
          </a:p>
          <a:p>
            <a:pPr marL="0" lvl="0" indent="0" algn="just"/>
            <a:endParaRPr lang="ru-RU" b="1" dirty="0">
              <a:solidFill>
                <a:schemeClr val="tx1"/>
              </a:solidFill>
            </a:endParaRPr>
          </a:p>
          <a:p>
            <a:pPr marL="0" lvl="0" indent="0" algn="just"/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191" name="Google Shape;191;p1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0382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5"/>
          <p:cNvSpPr txBox="1">
            <a:spLocks noGrp="1"/>
          </p:cNvSpPr>
          <p:nvPr>
            <p:ph type="subTitle" idx="1"/>
          </p:nvPr>
        </p:nvSpPr>
        <p:spPr>
          <a:xfrm>
            <a:off x="395536" y="843558"/>
            <a:ext cx="8280920" cy="40324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/>
            <a:r>
              <a:rPr lang="ru-RU" b="1" dirty="0" err="1" smtClean="0">
                <a:solidFill>
                  <a:schemeClr val="tx1"/>
                </a:solidFill>
              </a:rPr>
              <a:t>Порядкові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шкали</a:t>
            </a:r>
            <a:r>
              <a:rPr lang="ru-RU" b="1" dirty="0" smtClean="0">
                <a:solidFill>
                  <a:schemeClr val="tx1"/>
                </a:solidFill>
              </a:rPr>
              <a:t>, </a:t>
            </a:r>
            <a:r>
              <a:rPr lang="ru-RU" b="1" dirty="0" err="1" smtClean="0">
                <a:solidFill>
                  <a:schemeClr val="tx1"/>
                </a:solidFill>
              </a:rPr>
              <a:t>що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схожі</a:t>
            </a:r>
            <a:r>
              <a:rPr lang="ru-RU" b="1" dirty="0" smtClean="0">
                <a:solidFill>
                  <a:schemeClr val="tx1"/>
                </a:solidFill>
              </a:rPr>
              <a:t> на </a:t>
            </a:r>
            <a:r>
              <a:rPr lang="ru-RU" b="1" dirty="0" err="1" smtClean="0">
                <a:solidFill>
                  <a:schemeClr val="tx1"/>
                </a:solidFill>
              </a:rPr>
              <a:t>метричні</a:t>
            </a:r>
            <a:endParaRPr lang="ru-RU" b="1" dirty="0">
              <a:solidFill>
                <a:schemeClr val="tx1"/>
              </a:solidFill>
            </a:endParaRPr>
          </a:p>
          <a:p>
            <a:pPr marL="0" lvl="0" indent="0" algn="just"/>
            <a:endParaRPr lang="ru-RU" sz="1600" b="1" dirty="0" smtClean="0">
              <a:solidFill>
                <a:schemeClr val="tx1"/>
              </a:solidFill>
            </a:endParaRPr>
          </a:p>
          <a:p>
            <a:pPr marL="0" lvl="0" indent="0" algn="just"/>
            <a:r>
              <a:rPr lang="ru-RU" sz="1600" b="1" dirty="0" smtClean="0">
                <a:solidFill>
                  <a:schemeClr val="tx1"/>
                </a:solidFill>
              </a:rPr>
              <a:t>«Як часто Ви </a:t>
            </a:r>
            <a:r>
              <a:rPr lang="ru-RU" sz="1600" b="1" dirty="0" err="1" smtClean="0">
                <a:solidFill>
                  <a:schemeClr val="tx1"/>
                </a:solidFill>
              </a:rPr>
              <a:t>використовуєте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соціальні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</a:rPr>
              <a:t>мережі</a:t>
            </a:r>
            <a:r>
              <a:rPr lang="ru-RU" sz="1600" b="1" dirty="0" smtClean="0">
                <a:solidFill>
                  <a:schemeClr val="tx1"/>
                </a:solidFill>
              </a:rPr>
              <a:t> для </a:t>
            </a:r>
            <a:r>
              <a:rPr lang="ru-RU" sz="1600" b="1" dirty="0" err="1" smtClean="0">
                <a:solidFill>
                  <a:schemeClr val="tx1"/>
                </a:solidFill>
              </a:rPr>
              <a:t>спілкування</a:t>
            </a:r>
            <a:r>
              <a:rPr lang="ru-RU" sz="1600" b="1" dirty="0" smtClean="0">
                <a:solidFill>
                  <a:schemeClr val="tx1"/>
                </a:solidFill>
              </a:rPr>
              <a:t> з </a:t>
            </a:r>
            <a:r>
              <a:rPr lang="ru-RU" sz="1600" b="1" dirty="0" err="1" smtClean="0">
                <a:solidFill>
                  <a:schemeClr val="tx1"/>
                </a:solidFill>
              </a:rPr>
              <a:t>друзями</a:t>
            </a:r>
            <a:r>
              <a:rPr lang="ru-RU" sz="1600" b="1" dirty="0" smtClean="0">
                <a:solidFill>
                  <a:schemeClr val="tx1"/>
                </a:solidFill>
              </a:rPr>
              <a:t>?»</a:t>
            </a:r>
          </a:p>
          <a:p>
            <a:pPr marL="0" indent="0" algn="just"/>
            <a:r>
              <a:rPr lang="ru-RU" sz="1600" b="1" dirty="0" smtClean="0">
                <a:solidFill>
                  <a:schemeClr val="tx1"/>
                </a:solidFill>
              </a:rPr>
              <a:t>1. </a:t>
            </a:r>
            <a:r>
              <a:rPr lang="uk-UA" sz="1600" b="1" dirty="0" smtClean="0">
                <a:solidFill>
                  <a:schemeClr val="tx1"/>
                </a:solidFill>
              </a:rPr>
              <a:t>Постійно</a:t>
            </a:r>
            <a:endParaRPr lang="uk-UA" sz="16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/>
            <a:r>
              <a:rPr lang="ru-RU" sz="1600" b="1" dirty="0" smtClean="0">
                <a:solidFill>
                  <a:schemeClr val="tx1"/>
                </a:solidFill>
              </a:rPr>
              <a:t>2. </a:t>
            </a:r>
            <a:r>
              <a:rPr lang="uk-UA" sz="1600" b="1" dirty="0" smtClean="0">
                <a:solidFill>
                  <a:schemeClr val="tx1"/>
                </a:solidFill>
              </a:rPr>
              <a:t>Часто</a:t>
            </a:r>
            <a:endParaRPr lang="uk-UA" sz="16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/>
            <a:r>
              <a:rPr lang="ru-RU" sz="1600" b="1" dirty="0" smtClean="0">
                <a:solidFill>
                  <a:schemeClr val="tx1"/>
                </a:solidFill>
              </a:rPr>
              <a:t>3. </a:t>
            </a:r>
            <a:r>
              <a:rPr lang="uk-UA" sz="1600" b="1" dirty="0" smtClean="0">
                <a:solidFill>
                  <a:schemeClr val="tx1"/>
                </a:solidFill>
              </a:rPr>
              <a:t>Інколи</a:t>
            </a:r>
            <a:endParaRPr lang="uk-UA" sz="16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/>
            <a:r>
              <a:rPr lang="ru-RU" sz="1600" b="1" dirty="0" smtClean="0">
                <a:solidFill>
                  <a:schemeClr val="tx1"/>
                </a:solidFill>
              </a:rPr>
              <a:t>4. </a:t>
            </a:r>
            <a:r>
              <a:rPr lang="uk-UA" sz="1600" b="1" dirty="0" smtClean="0">
                <a:solidFill>
                  <a:schemeClr val="tx1"/>
                </a:solidFill>
              </a:rPr>
              <a:t>Майже ніколи</a:t>
            </a:r>
          </a:p>
          <a:p>
            <a:pPr marL="0" lvl="0" indent="0" algn="just"/>
            <a:endParaRPr lang="uk-UA" sz="1600" b="1" dirty="0">
              <a:solidFill>
                <a:schemeClr val="tx1"/>
              </a:solidFill>
            </a:endParaRPr>
          </a:p>
          <a:p>
            <a:pPr marL="0" lvl="0" indent="0" algn="just"/>
            <a:r>
              <a:rPr lang="ru-RU" sz="1600" b="1" dirty="0">
                <a:solidFill>
                  <a:schemeClr val="tx1"/>
                </a:solidFill>
              </a:rPr>
              <a:t>«Як часто Ви </a:t>
            </a:r>
            <a:r>
              <a:rPr lang="ru-RU" sz="1600" b="1" dirty="0" err="1">
                <a:solidFill>
                  <a:schemeClr val="tx1"/>
                </a:solidFill>
              </a:rPr>
              <a:t>використовуєте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соціальні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мережі</a:t>
            </a:r>
            <a:r>
              <a:rPr lang="ru-RU" sz="1600" b="1" dirty="0">
                <a:solidFill>
                  <a:schemeClr val="tx1"/>
                </a:solidFill>
              </a:rPr>
              <a:t> для </a:t>
            </a:r>
            <a:r>
              <a:rPr lang="ru-RU" sz="1600" b="1" dirty="0" err="1">
                <a:solidFill>
                  <a:schemeClr val="tx1"/>
                </a:solidFill>
              </a:rPr>
              <a:t>спілкування</a:t>
            </a:r>
            <a:r>
              <a:rPr lang="ru-RU" sz="1600" b="1" dirty="0">
                <a:solidFill>
                  <a:schemeClr val="tx1"/>
                </a:solidFill>
              </a:rPr>
              <a:t> з </a:t>
            </a:r>
            <a:r>
              <a:rPr lang="ru-RU" sz="1600" b="1" dirty="0" err="1">
                <a:solidFill>
                  <a:schemeClr val="tx1"/>
                </a:solidFill>
              </a:rPr>
              <a:t>друзями</a:t>
            </a:r>
            <a:r>
              <a:rPr lang="ru-RU" sz="1600" b="1" dirty="0">
                <a:solidFill>
                  <a:schemeClr val="tx1"/>
                </a:solidFill>
              </a:rPr>
              <a:t>?»</a:t>
            </a:r>
          </a:p>
          <a:p>
            <a:pPr marL="0" lvl="0" indent="0" algn="just"/>
            <a:r>
              <a:rPr lang="ru-RU" sz="1600" b="1" dirty="0">
                <a:solidFill>
                  <a:schemeClr val="tx1"/>
                </a:solidFill>
              </a:rPr>
              <a:t>1. </a:t>
            </a:r>
            <a:r>
              <a:rPr lang="ru-RU" sz="1600" b="1" dirty="0" err="1" smtClean="0">
                <a:solidFill>
                  <a:schemeClr val="tx1"/>
                </a:solidFill>
              </a:rPr>
              <a:t>Від</a:t>
            </a:r>
            <a:r>
              <a:rPr lang="ru-RU" sz="1600" b="1" dirty="0" smtClean="0">
                <a:solidFill>
                  <a:schemeClr val="tx1"/>
                </a:solidFill>
              </a:rPr>
              <a:t> 1 до 2 годин на </a:t>
            </a:r>
            <a:r>
              <a:rPr lang="ru-RU" sz="1600" b="1" dirty="0" err="1" smtClean="0">
                <a:solidFill>
                  <a:schemeClr val="tx1"/>
                </a:solidFill>
              </a:rPr>
              <a:t>добу</a:t>
            </a:r>
            <a:endParaRPr lang="ru-RU" sz="1600" b="1" dirty="0">
              <a:solidFill>
                <a:schemeClr val="tx1"/>
              </a:solidFill>
            </a:endParaRPr>
          </a:p>
          <a:p>
            <a:pPr marL="0" lvl="0" indent="0" algn="just"/>
            <a:r>
              <a:rPr lang="ru-RU" sz="1600" b="1" dirty="0">
                <a:solidFill>
                  <a:schemeClr val="tx1"/>
                </a:solidFill>
              </a:rPr>
              <a:t>2. </a:t>
            </a:r>
            <a:r>
              <a:rPr lang="ru-RU" sz="1600" b="1" dirty="0" err="1" smtClean="0">
                <a:solidFill>
                  <a:schemeClr val="tx1"/>
                </a:solidFill>
              </a:rPr>
              <a:t>Від</a:t>
            </a:r>
            <a:r>
              <a:rPr lang="ru-RU" sz="1600" b="1" dirty="0" smtClean="0">
                <a:solidFill>
                  <a:schemeClr val="tx1"/>
                </a:solidFill>
              </a:rPr>
              <a:t> 3 до 4 годин на </a:t>
            </a:r>
            <a:r>
              <a:rPr lang="ru-RU" sz="1600" b="1" dirty="0" err="1" smtClean="0">
                <a:solidFill>
                  <a:schemeClr val="tx1"/>
                </a:solidFill>
              </a:rPr>
              <a:t>добу</a:t>
            </a:r>
            <a:endParaRPr lang="ru-RU" sz="1600" b="1" dirty="0">
              <a:solidFill>
                <a:schemeClr val="tx1"/>
              </a:solidFill>
            </a:endParaRPr>
          </a:p>
          <a:p>
            <a:pPr marL="0" lvl="0" indent="0" algn="just"/>
            <a:r>
              <a:rPr lang="ru-RU" sz="1600" b="1" dirty="0">
                <a:solidFill>
                  <a:schemeClr val="tx1"/>
                </a:solidFill>
              </a:rPr>
              <a:t>3. </a:t>
            </a:r>
            <a:r>
              <a:rPr lang="ru-RU" sz="1600" b="1" dirty="0" err="1" smtClean="0">
                <a:solidFill>
                  <a:schemeClr val="tx1"/>
                </a:solidFill>
              </a:rPr>
              <a:t>Від</a:t>
            </a:r>
            <a:r>
              <a:rPr lang="ru-RU" sz="1600" b="1" dirty="0" smtClean="0">
                <a:solidFill>
                  <a:schemeClr val="tx1"/>
                </a:solidFill>
              </a:rPr>
              <a:t> 5 до 6 годин на </a:t>
            </a:r>
            <a:r>
              <a:rPr lang="ru-RU" sz="1600" b="1" dirty="0" err="1" smtClean="0">
                <a:solidFill>
                  <a:schemeClr val="tx1"/>
                </a:solidFill>
              </a:rPr>
              <a:t>добу</a:t>
            </a:r>
            <a:endParaRPr lang="ru-RU" sz="1600" b="1" dirty="0">
              <a:solidFill>
                <a:schemeClr val="tx1"/>
              </a:solidFill>
            </a:endParaRPr>
          </a:p>
          <a:p>
            <a:pPr marL="0" lvl="0" indent="0" algn="just"/>
            <a:r>
              <a:rPr lang="ru-RU" sz="1600" b="1" dirty="0">
                <a:solidFill>
                  <a:schemeClr val="tx1"/>
                </a:solidFill>
              </a:rPr>
              <a:t>4. </a:t>
            </a:r>
            <a:r>
              <a:rPr lang="ru-RU" sz="1600" b="1" dirty="0" err="1" smtClean="0">
                <a:solidFill>
                  <a:schemeClr val="tx1"/>
                </a:solidFill>
              </a:rPr>
              <a:t>Від</a:t>
            </a:r>
            <a:r>
              <a:rPr lang="ru-RU" sz="1600" b="1" dirty="0" smtClean="0">
                <a:solidFill>
                  <a:schemeClr val="tx1"/>
                </a:solidFill>
              </a:rPr>
              <a:t> 7 до 8 годин на </a:t>
            </a:r>
            <a:r>
              <a:rPr lang="ru-RU" sz="1600" b="1" dirty="0" err="1" smtClean="0">
                <a:solidFill>
                  <a:schemeClr val="tx1"/>
                </a:solidFill>
              </a:rPr>
              <a:t>добу</a:t>
            </a:r>
            <a:endParaRPr lang="ru-RU" sz="1600" b="1" dirty="0">
              <a:solidFill>
                <a:schemeClr val="tx1"/>
              </a:solidFill>
            </a:endParaRPr>
          </a:p>
          <a:p>
            <a:pPr marL="0" lvl="0" indent="0" algn="just"/>
            <a:endParaRPr lang="uk-UA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/>
            <a:endParaRPr lang="uk-UA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/>
            <a:endParaRPr lang="ru-RU" b="1" dirty="0" smtClean="0">
              <a:solidFill>
                <a:schemeClr val="tx1"/>
              </a:solidFill>
            </a:endParaRPr>
          </a:p>
          <a:p>
            <a:pPr marL="0" lvl="0" indent="0" algn="just"/>
            <a:endParaRPr lang="ru-RU" b="1" dirty="0" smtClean="0">
              <a:solidFill>
                <a:schemeClr val="tx1"/>
              </a:solidFill>
            </a:endParaRPr>
          </a:p>
          <a:p>
            <a:pPr marL="0" lvl="0" indent="0" algn="just"/>
            <a:endParaRPr lang="ru-RU" b="1" dirty="0">
              <a:solidFill>
                <a:schemeClr val="tx1"/>
              </a:solidFill>
            </a:endParaRPr>
          </a:p>
          <a:p>
            <a:pPr marL="0" lvl="0" indent="0" algn="just"/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191" name="Google Shape;191;p1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91700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5"/>
          <p:cNvSpPr txBox="1">
            <a:spLocks noGrp="1"/>
          </p:cNvSpPr>
          <p:nvPr>
            <p:ph type="subTitle" idx="1"/>
          </p:nvPr>
        </p:nvSpPr>
        <p:spPr>
          <a:xfrm>
            <a:off x="971600" y="393601"/>
            <a:ext cx="7704856" cy="44824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/>
            <a:r>
              <a:rPr lang="uk-UA" b="1" dirty="0" smtClean="0">
                <a:solidFill>
                  <a:schemeClr val="tx1"/>
                </a:solidFill>
              </a:rPr>
              <a:t>Порядкові шкали, що схожі на метричні</a:t>
            </a:r>
          </a:p>
          <a:p>
            <a:pPr marL="0" lvl="0" indent="0" algn="just"/>
            <a:endParaRPr lang="uk-UA" sz="1600" b="1" dirty="0" smtClean="0">
              <a:solidFill>
                <a:schemeClr val="tx1"/>
              </a:solidFill>
            </a:endParaRPr>
          </a:p>
          <a:p>
            <a:pPr marL="0" lvl="0" indent="0" algn="just"/>
            <a:r>
              <a:rPr lang="uk-UA" sz="1400" b="1" dirty="0" smtClean="0">
                <a:solidFill>
                  <a:schemeClr val="tx1"/>
                </a:solidFill>
              </a:rPr>
              <a:t>«Вкажіть Ваш рівень доходів?»</a:t>
            </a:r>
          </a:p>
          <a:p>
            <a:pPr marL="0" indent="0" algn="just"/>
            <a:r>
              <a:rPr lang="uk-UA" sz="1400" b="1" dirty="0" smtClean="0">
                <a:solidFill>
                  <a:schemeClr val="tx1"/>
                </a:solidFill>
              </a:rPr>
              <a:t>1. Ледве зводимо кінці з кінцями, грошей не вистачає навіть на необхідні продукти</a:t>
            </a:r>
          </a:p>
          <a:p>
            <a:pPr marL="0" indent="0" algn="just"/>
            <a:r>
              <a:rPr lang="uk-UA" sz="1400" b="1" dirty="0" smtClean="0">
                <a:solidFill>
                  <a:schemeClr val="tx1"/>
                </a:solidFill>
              </a:rPr>
              <a:t>2. Вистачає на харчування та на придбання необхідних недорогих речей</a:t>
            </a:r>
          </a:p>
          <a:p>
            <a:pPr marL="0" indent="0" algn="just"/>
            <a:r>
              <a:rPr lang="uk-UA" sz="1400" b="1" dirty="0" smtClean="0">
                <a:solidFill>
                  <a:schemeClr val="tx1"/>
                </a:solidFill>
              </a:rPr>
              <a:t>3. У цілому на життя вистачає, але придбання речей тривалого вжитку, таких як меблі, холодильник, телевізор, уже викликає труднощі	</a:t>
            </a:r>
          </a:p>
          <a:p>
            <a:pPr marL="0" indent="0" algn="just"/>
            <a:r>
              <a:rPr lang="uk-UA" sz="1400" b="1" dirty="0" smtClean="0">
                <a:solidFill>
                  <a:schemeClr val="tx1"/>
                </a:solidFill>
              </a:rPr>
              <a:t>4. Живемо забезпечено, але зробити деякі покупки ми поки що не в змозі (купити квартиру, автомобіль тощо)</a:t>
            </a:r>
          </a:p>
          <a:p>
            <a:pPr marL="0" indent="0" algn="just"/>
            <a:r>
              <a:rPr lang="uk-UA" sz="1400" b="1" dirty="0" smtClean="0">
                <a:solidFill>
                  <a:schemeClr val="tx1"/>
                </a:solidFill>
              </a:rPr>
              <a:t>5. Ми можемо собі дозволити придбати практично все, що хочемо</a:t>
            </a:r>
          </a:p>
          <a:p>
            <a:pPr marL="0" lvl="0" indent="0" algn="just"/>
            <a:endParaRPr lang="uk-UA" sz="1400" b="1" dirty="0" smtClean="0">
              <a:solidFill>
                <a:schemeClr val="tx1"/>
              </a:solidFill>
            </a:endParaRPr>
          </a:p>
          <a:p>
            <a:pPr marL="0" lvl="0" indent="0" algn="just"/>
            <a:r>
              <a:rPr lang="uk-UA" sz="1400" b="1" dirty="0" smtClean="0">
                <a:solidFill>
                  <a:schemeClr val="tx1"/>
                </a:solidFill>
              </a:rPr>
              <a:t>«Вкажіть Ваш рівень доходів?»</a:t>
            </a:r>
          </a:p>
          <a:p>
            <a:pPr marL="0" lvl="0" indent="0" algn="just"/>
            <a:r>
              <a:rPr lang="uk-UA" sz="1400" b="1" dirty="0" smtClean="0">
                <a:solidFill>
                  <a:schemeClr val="tx1"/>
                </a:solidFill>
              </a:rPr>
              <a:t>1. До 6000 тисяч грн. на місяць</a:t>
            </a:r>
          </a:p>
          <a:p>
            <a:pPr marL="0" lvl="0" indent="0" algn="just"/>
            <a:r>
              <a:rPr lang="uk-UA" sz="1400" b="1" dirty="0" smtClean="0">
                <a:solidFill>
                  <a:schemeClr val="tx1"/>
                </a:solidFill>
              </a:rPr>
              <a:t>2. </a:t>
            </a:r>
            <a:r>
              <a:rPr lang="ru-RU" sz="1400" b="1" dirty="0" err="1">
                <a:solidFill>
                  <a:schemeClr val="tx1"/>
                </a:solidFill>
              </a:rPr>
              <a:t>Від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6000 </a:t>
            </a:r>
            <a:r>
              <a:rPr lang="ru-RU" sz="1400" b="1" dirty="0">
                <a:solidFill>
                  <a:schemeClr val="tx1"/>
                </a:solidFill>
              </a:rPr>
              <a:t>до </a:t>
            </a:r>
            <a:r>
              <a:rPr lang="ru-RU" sz="1400" b="1" dirty="0" smtClean="0">
                <a:solidFill>
                  <a:schemeClr val="tx1"/>
                </a:solidFill>
              </a:rPr>
              <a:t>8000 </a:t>
            </a:r>
            <a:r>
              <a:rPr lang="ru-RU" sz="1400" b="1" dirty="0" err="1">
                <a:solidFill>
                  <a:schemeClr val="tx1"/>
                </a:solidFill>
              </a:rPr>
              <a:t>тисяч</a:t>
            </a:r>
            <a:r>
              <a:rPr lang="ru-RU" sz="1400" b="1" dirty="0">
                <a:solidFill>
                  <a:schemeClr val="tx1"/>
                </a:solidFill>
              </a:rPr>
              <a:t> грн. на </a:t>
            </a:r>
            <a:r>
              <a:rPr lang="ru-RU" sz="1400" b="1" dirty="0" err="1">
                <a:solidFill>
                  <a:schemeClr val="tx1"/>
                </a:solidFill>
              </a:rPr>
              <a:t>місяць</a:t>
            </a:r>
            <a:endParaRPr lang="ru-RU" sz="1400" b="1" dirty="0">
              <a:solidFill>
                <a:schemeClr val="tx1"/>
              </a:solidFill>
            </a:endParaRPr>
          </a:p>
          <a:p>
            <a:pPr marL="0" lvl="0" indent="0" algn="just"/>
            <a:r>
              <a:rPr lang="uk-UA" sz="1400" b="1" dirty="0" smtClean="0">
                <a:solidFill>
                  <a:schemeClr val="tx1"/>
                </a:solidFill>
              </a:rPr>
              <a:t>3. </a:t>
            </a:r>
            <a:r>
              <a:rPr lang="ru-RU" sz="1400" b="1" dirty="0" err="1">
                <a:solidFill>
                  <a:schemeClr val="tx1"/>
                </a:solidFill>
              </a:rPr>
              <a:t>Від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9000 </a:t>
            </a:r>
            <a:r>
              <a:rPr lang="ru-RU" sz="1400" b="1" dirty="0">
                <a:solidFill>
                  <a:schemeClr val="tx1"/>
                </a:solidFill>
              </a:rPr>
              <a:t>до </a:t>
            </a:r>
            <a:r>
              <a:rPr lang="ru-RU" sz="1400" b="1" dirty="0" smtClean="0">
                <a:solidFill>
                  <a:schemeClr val="tx1"/>
                </a:solidFill>
              </a:rPr>
              <a:t>11000 </a:t>
            </a:r>
            <a:r>
              <a:rPr lang="ru-RU" sz="1400" b="1" dirty="0" err="1">
                <a:solidFill>
                  <a:schemeClr val="tx1"/>
                </a:solidFill>
              </a:rPr>
              <a:t>тисяч</a:t>
            </a:r>
            <a:r>
              <a:rPr lang="ru-RU" sz="1400" b="1" dirty="0">
                <a:solidFill>
                  <a:schemeClr val="tx1"/>
                </a:solidFill>
              </a:rPr>
              <a:t> грн. на </a:t>
            </a:r>
            <a:r>
              <a:rPr lang="ru-RU" sz="1400" b="1" dirty="0" err="1">
                <a:solidFill>
                  <a:schemeClr val="tx1"/>
                </a:solidFill>
              </a:rPr>
              <a:t>місяць</a:t>
            </a:r>
            <a:endParaRPr lang="ru-RU" sz="1400" b="1" dirty="0">
              <a:solidFill>
                <a:schemeClr val="tx1"/>
              </a:solidFill>
            </a:endParaRPr>
          </a:p>
          <a:p>
            <a:pPr marL="0" lvl="0" indent="0" algn="just"/>
            <a:r>
              <a:rPr lang="uk-UA" sz="1400" b="1" dirty="0" smtClean="0">
                <a:solidFill>
                  <a:schemeClr val="tx1"/>
                </a:solidFill>
              </a:rPr>
              <a:t>4. </a:t>
            </a:r>
            <a:r>
              <a:rPr lang="ru-RU" sz="1400" b="1" dirty="0" err="1">
                <a:solidFill>
                  <a:schemeClr val="tx1"/>
                </a:solidFill>
              </a:rPr>
              <a:t>Від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12000 </a:t>
            </a:r>
            <a:r>
              <a:rPr lang="ru-RU" sz="1400" b="1" dirty="0">
                <a:solidFill>
                  <a:schemeClr val="tx1"/>
                </a:solidFill>
              </a:rPr>
              <a:t>до </a:t>
            </a:r>
            <a:r>
              <a:rPr lang="ru-RU" sz="1400" b="1" dirty="0" smtClean="0">
                <a:solidFill>
                  <a:schemeClr val="tx1"/>
                </a:solidFill>
              </a:rPr>
              <a:t>14000 </a:t>
            </a:r>
            <a:r>
              <a:rPr lang="ru-RU" sz="1400" b="1" dirty="0" err="1">
                <a:solidFill>
                  <a:schemeClr val="tx1"/>
                </a:solidFill>
              </a:rPr>
              <a:t>тисяч</a:t>
            </a:r>
            <a:r>
              <a:rPr lang="ru-RU" sz="1400" b="1" dirty="0">
                <a:solidFill>
                  <a:schemeClr val="tx1"/>
                </a:solidFill>
              </a:rPr>
              <a:t> грн. на </a:t>
            </a:r>
            <a:r>
              <a:rPr lang="ru-RU" sz="1400" b="1" dirty="0" err="1" smtClean="0">
                <a:solidFill>
                  <a:schemeClr val="tx1"/>
                </a:solidFill>
              </a:rPr>
              <a:t>місяць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marL="0" lvl="0" indent="0" algn="just"/>
            <a:r>
              <a:rPr lang="ru-RU" sz="1400" b="1" dirty="0" smtClean="0">
                <a:solidFill>
                  <a:schemeClr val="tx1"/>
                </a:solidFill>
              </a:rPr>
              <a:t>5. </a:t>
            </a:r>
            <a:r>
              <a:rPr lang="ru-RU" sz="1400" b="1" dirty="0" err="1" smtClean="0">
                <a:solidFill>
                  <a:schemeClr val="tx1"/>
                </a:solidFill>
              </a:rPr>
              <a:t>Від</a:t>
            </a:r>
            <a:r>
              <a:rPr lang="ru-RU" sz="1400" b="1" dirty="0" smtClean="0">
                <a:solidFill>
                  <a:schemeClr val="tx1"/>
                </a:solidFill>
              </a:rPr>
              <a:t> 15000 грн. на </a:t>
            </a:r>
            <a:r>
              <a:rPr lang="ru-RU" sz="1400" b="1" dirty="0" err="1" smtClean="0">
                <a:solidFill>
                  <a:schemeClr val="tx1"/>
                </a:solidFill>
              </a:rPr>
              <a:t>місяць</a:t>
            </a:r>
            <a:r>
              <a:rPr lang="ru-RU" sz="1400" b="1" dirty="0" smtClean="0">
                <a:solidFill>
                  <a:schemeClr val="tx1"/>
                </a:solidFill>
              </a:rPr>
              <a:t> і </a:t>
            </a:r>
            <a:r>
              <a:rPr lang="ru-RU" sz="1400" b="1" dirty="0" err="1" smtClean="0">
                <a:solidFill>
                  <a:schemeClr val="tx1"/>
                </a:solidFill>
              </a:rPr>
              <a:t>більше</a:t>
            </a:r>
            <a:endParaRPr lang="ru-RU" sz="1400" b="1" dirty="0">
              <a:solidFill>
                <a:schemeClr val="tx1"/>
              </a:solidFill>
            </a:endParaRPr>
          </a:p>
          <a:p>
            <a:pPr marL="0" lvl="0" indent="0" algn="just"/>
            <a:endParaRPr lang="uk-UA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/>
            <a:endParaRPr lang="uk-UA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/>
            <a:endParaRPr lang="ru-RU" b="1" dirty="0" smtClean="0">
              <a:solidFill>
                <a:schemeClr val="tx1"/>
              </a:solidFill>
            </a:endParaRPr>
          </a:p>
          <a:p>
            <a:pPr marL="0" lvl="0" indent="0" algn="just"/>
            <a:endParaRPr lang="ru-RU" b="1" dirty="0" smtClean="0">
              <a:solidFill>
                <a:schemeClr val="tx1"/>
              </a:solidFill>
            </a:endParaRPr>
          </a:p>
          <a:p>
            <a:pPr marL="0" lvl="0" indent="0" algn="just"/>
            <a:endParaRPr lang="ru-RU" b="1" dirty="0">
              <a:solidFill>
                <a:schemeClr val="tx1"/>
              </a:solidFill>
            </a:endParaRPr>
          </a:p>
          <a:p>
            <a:pPr marL="0" lvl="0" indent="0" algn="just"/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191" name="Google Shape;191;p1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67362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539552" y="1059582"/>
            <a:ext cx="6696744" cy="29523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uk-UA" sz="1600" b="1" dirty="0">
                <a:solidFill>
                  <a:schemeClr val="tx1"/>
                </a:solidFill>
              </a:rPr>
              <a:t>Інтервальні, метричні шкали називають шкалами вищого типу, кількісними, числовими, так як соціолог має справу з числами і у нього є можливість піддавати їх різним </a:t>
            </a:r>
            <a:r>
              <a:rPr lang="uk-UA" sz="1600" b="1" dirty="0" smtClean="0">
                <a:solidFill>
                  <a:schemeClr val="tx1"/>
                </a:solidFill>
              </a:rPr>
              <a:t>перетворенням і аналізу.</a:t>
            </a:r>
          </a:p>
          <a:p>
            <a:pPr marL="0" lvl="0" indent="0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Номінальні </a:t>
            </a:r>
            <a:r>
              <a:rPr lang="uk-UA" sz="1600" b="1" dirty="0">
                <a:solidFill>
                  <a:schemeClr val="tx1"/>
                </a:solidFill>
              </a:rPr>
              <a:t>і порядкові шкали називають шкалами низького типу, якісними, нечисловими</a:t>
            </a:r>
            <a:r>
              <a:rPr lang="uk-UA" sz="1600" b="1" dirty="0" smtClean="0">
                <a:solidFill>
                  <a:schemeClr val="tx1"/>
                </a:solidFill>
              </a:rPr>
              <a:t>. </a:t>
            </a:r>
          </a:p>
          <a:p>
            <a:pPr marL="0" lvl="0" indent="0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Порядкові</a:t>
            </a:r>
            <a:r>
              <a:rPr lang="uk-UA" sz="1600" b="1" dirty="0">
                <a:solidFill>
                  <a:schemeClr val="tx1"/>
                </a:solidFill>
              </a:rPr>
              <a:t>, рангові, інтервальні шкали іноді називають шкалами відносин, так як в них за допомогою чисел виражається </a:t>
            </a:r>
            <a:r>
              <a:rPr lang="uk-UA" sz="1600" b="1" dirty="0" smtClean="0">
                <a:solidFill>
                  <a:schemeClr val="tx1"/>
                </a:solidFill>
              </a:rPr>
              <a:t>ставлення або оцінка </a:t>
            </a:r>
            <a:r>
              <a:rPr lang="uk-UA" sz="1600" b="1" dirty="0">
                <a:solidFill>
                  <a:schemeClr val="tx1"/>
                </a:solidFill>
              </a:rPr>
              <a:t>респондента </a:t>
            </a:r>
            <a:r>
              <a:rPr lang="uk-UA" sz="1600" b="1" dirty="0" smtClean="0">
                <a:solidFill>
                  <a:schemeClr val="tx1"/>
                </a:solidFill>
              </a:rPr>
              <a:t>чого-небудь чи кого-небудь. </a:t>
            </a:r>
          </a:p>
          <a:p>
            <a:pPr marL="0" lvl="0" indent="0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В номінальних шкалах не можна виміряти ні кількісну ні оціночну сторону об'єкта.</a:t>
            </a:r>
          </a:p>
          <a:p>
            <a:pPr marL="0" lvl="0" indent="0"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Тобто типи </a:t>
            </a:r>
            <a:r>
              <a:rPr lang="uk-UA" sz="1600" b="1" dirty="0">
                <a:solidFill>
                  <a:schemeClr val="tx1"/>
                </a:solidFill>
              </a:rPr>
              <a:t>шкал відображають певний рівень вимірювання: номінальний, порядковий, інтервальний, абсолютний (метричний).</a:t>
            </a: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9607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4"/>
          <p:cNvSpPr txBox="1">
            <a:spLocks noGrp="1"/>
          </p:cNvSpPr>
          <p:nvPr>
            <p:ph type="subTitle" idx="4294967295"/>
          </p:nvPr>
        </p:nvSpPr>
        <p:spPr>
          <a:xfrm>
            <a:off x="685800" y="1059582"/>
            <a:ext cx="4924200" cy="35024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uk-UA" sz="1800" b="1" dirty="0"/>
              <a:t>Номінальні шкали бувають альтернативні і варіантні </a:t>
            </a:r>
            <a:r>
              <a:rPr lang="uk-UA" sz="1800" b="1" dirty="0" smtClean="0"/>
              <a:t>(варіативні). </a:t>
            </a:r>
            <a:endParaRPr lang="uk-UA" sz="1800" dirty="0"/>
          </a:p>
          <a:p>
            <a:pPr marL="101600" indent="0">
              <a:buNone/>
            </a:pPr>
            <a:endParaRPr lang="uk-UA" sz="1400" dirty="0"/>
          </a:p>
          <a:p>
            <a:r>
              <a:rPr lang="uk-UA" sz="1400" b="1" dirty="0"/>
              <a:t>Альтернативні шкали допускають можливість лише однієї відповіді на поставлене запитання (стать, національність і т</a:t>
            </a:r>
            <a:r>
              <a:rPr lang="uk-UA" sz="1400" b="1" dirty="0" smtClean="0"/>
              <a:t>. п</a:t>
            </a:r>
            <a:r>
              <a:rPr lang="uk-UA" sz="1400" b="1" dirty="0"/>
              <a:t>.).</a:t>
            </a:r>
            <a:r>
              <a:rPr lang="uk-UA" sz="1400" dirty="0"/>
              <a:t> </a:t>
            </a:r>
          </a:p>
          <a:p>
            <a:pPr marL="101600" indent="0">
              <a:buNone/>
            </a:pPr>
            <a:endParaRPr lang="uk-UA" sz="1400" dirty="0"/>
          </a:p>
          <a:p>
            <a:r>
              <a:rPr lang="uk-UA" sz="1400" b="1" dirty="0"/>
              <a:t>Варіантні шкали допускають можливість кількох відповідей на поставлене запитання.</a:t>
            </a:r>
            <a:r>
              <a:rPr lang="uk-UA" sz="1400" dirty="0"/>
              <a:t> </a:t>
            </a:r>
          </a:p>
        </p:txBody>
      </p:sp>
      <p:pic>
        <p:nvPicPr>
          <p:cNvPr id="183" name="Google Shape;183;p14" descr="photo-1434030216411-0b793f4b4173.jpg"/>
          <p:cNvPicPr preferRelativeResize="0"/>
          <p:nvPr/>
        </p:nvPicPr>
        <p:blipFill rotWithShape="1">
          <a:blip r:embed="rId3">
            <a:alphaModFix/>
          </a:blip>
          <a:srcRect l="18591" r="15761"/>
          <a:stretch/>
        </p:blipFill>
        <p:spPr>
          <a:xfrm>
            <a:off x="5767475" y="0"/>
            <a:ext cx="3376525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14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"/>
          <p:cNvSpPr txBox="1">
            <a:spLocks noGrp="1"/>
          </p:cNvSpPr>
          <p:nvPr>
            <p:ph type="ctrTitle"/>
          </p:nvPr>
        </p:nvSpPr>
        <p:spPr>
          <a:xfrm>
            <a:off x="2411760" y="267494"/>
            <a:ext cx="5074500" cy="79208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/>
              <a:t>Номінальна шкала</a:t>
            </a:r>
            <a:endParaRPr dirty="0"/>
          </a:p>
        </p:txBody>
      </p:sp>
      <p:sp>
        <p:nvSpPr>
          <p:cNvPr id="190" name="Google Shape;190;p15"/>
          <p:cNvSpPr txBox="1">
            <a:spLocks noGrp="1"/>
          </p:cNvSpPr>
          <p:nvPr>
            <p:ph type="subTitle" idx="1"/>
          </p:nvPr>
        </p:nvSpPr>
        <p:spPr>
          <a:xfrm>
            <a:off x="323528" y="1131590"/>
            <a:ext cx="4104456" cy="303085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dirty="0" err="1" smtClean="0"/>
              <a:t>Вкажіть</a:t>
            </a:r>
            <a:r>
              <a:rPr lang="ru-RU" dirty="0" smtClean="0"/>
              <a:t> Ваш </a:t>
            </a:r>
            <a:r>
              <a:rPr lang="ru-RU" dirty="0" err="1" smtClean="0"/>
              <a:t>сімейний</a:t>
            </a:r>
            <a:r>
              <a:rPr lang="ru-RU" dirty="0" smtClean="0"/>
              <a:t> </a:t>
            </a:r>
            <a:r>
              <a:rPr lang="ru-RU" dirty="0"/>
              <a:t>стан: </a:t>
            </a:r>
            <a:endParaRPr lang="ru-RU" dirty="0" smtClean="0"/>
          </a:p>
          <a:p>
            <a:pPr marL="0" lvl="0" indent="0"/>
            <a:r>
              <a:rPr lang="ru-RU" dirty="0" smtClean="0"/>
              <a:t>1. </a:t>
            </a:r>
            <a:r>
              <a:rPr lang="ru-RU" dirty="0" err="1" smtClean="0"/>
              <a:t>Одружений</a:t>
            </a:r>
            <a:r>
              <a:rPr lang="ru-RU" dirty="0" smtClean="0"/>
              <a:t>/</a:t>
            </a:r>
            <a:r>
              <a:rPr lang="ru-RU" dirty="0" err="1" smtClean="0"/>
              <a:t>Зміжня</a:t>
            </a:r>
            <a:endParaRPr lang="ru-RU" dirty="0" smtClean="0"/>
          </a:p>
          <a:p>
            <a:pPr marL="0" lvl="0" indent="0"/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smtClean="0"/>
              <a:t>Не </a:t>
            </a:r>
            <a:r>
              <a:rPr lang="ru-RU" dirty="0" err="1" smtClean="0"/>
              <a:t>одружений</a:t>
            </a:r>
            <a:r>
              <a:rPr lang="ru-RU" dirty="0" smtClean="0"/>
              <a:t>/Не </a:t>
            </a:r>
            <a:r>
              <a:rPr lang="ru-RU" dirty="0" err="1" smtClean="0"/>
              <a:t>заміжня</a:t>
            </a:r>
            <a:endParaRPr lang="ru-RU" dirty="0" smtClean="0"/>
          </a:p>
          <a:p>
            <a:pPr marL="0" lvl="0" indent="0"/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Розлучений</a:t>
            </a:r>
            <a:r>
              <a:rPr lang="ru-RU" dirty="0"/>
              <a:t> (-на) </a:t>
            </a:r>
            <a:endParaRPr lang="ru-RU" dirty="0" smtClean="0"/>
          </a:p>
          <a:p>
            <a:pPr marL="0" lvl="0" indent="0"/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/>
              <a:t>Вдівець</a:t>
            </a:r>
            <a:r>
              <a:rPr lang="ru-RU" dirty="0"/>
              <a:t>/вдова</a:t>
            </a:r>
            <a:endParaRPr dirty="0"/>
          </a:p>
        </p:txBody>
      </p:sp>
      <p:sp>
        <p:nvSpPr>
          <p:cNvPr id="191" name="Google Shape;191;p1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"/>
          <p:cNvSpPr txBox="1">
            <a:spLocks noGrp="1"/>
          </p:cNvSpPr>
          <p:nvPr>
            <p:ph type="title"/>
          </p:nvPr>
        </p:nvSpPr>
        <p:spPr>
          <a:xfrm>
            <a:off x="1979713" y="267494"/>
            <a:ext cx="5544616" cy="7200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uk-UA" dirty="0" smtClean="0"/>
              <a:t>Порядкова (рангова) шкала</a:t>
            </a:r>
            <a:endParaRPr lang="uk-UA" dirty="0"/>
          </a:p>
        </p:txBody>
      </p:sp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1043608" y="1059582"/>
            <a:ext cx="7128792" cy="360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uk-UA" b="1" dirty="0" smtClean="0">
                <a:solidFill>
                  <a:schemeClr val="tx1"/>
                </a:solidFill>
              </a:rPr>
              <a:t>Порядкова (рангова) шкала - це повністю впорядкована шкала, в якій значення змінних дані </a:t>
            </a:r>
            <a:r>
              <a:rPr lang="uk-UA" b="1" i="1" u="sng" dirty="0" smtClean="0">
                <a:solidFill>
                  <a:schemeClr val="tx1"/>
                </a:solidFill>
              </a:rPr>
              <a:t>в певній послідовності, в певному порядку (ранзі), частіше від більш важливого значення до менш важливого</a:t>
            </a:r>
            <a:r>
              <a:rPr lang="uk-UA" b="1" dirty="0" smtClean="0">
                <a:solidFill>
                  <a:schemeClr val="tx1"/>
                </a:solidFill>
              </a:rPr>
              <a:t>, в яких виражається ставлення респондента до чого-небудь чи кого-небудь.</a:t>
            </a:r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uk-UA" dirty="0" smtClean="0"/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uk-UA" b="1" dirty="0">
                <a:solidFill>
                  <a:schemeClr val="tx1"/>
                </a:solidFill>
              </a:rPr>
              <a:t>Вона впорядковує об'єкти за ступенем </a:t>
            </a:r>
            <a:r>
              <a:rPr lang="uk-UA" b="1" dirty="0" err="1">
                <a:solidFill>
                  <a:schemeClr val="tx1"/>
                </a:solidFill>
              </a:rPr>
              <a:t>вираженості</a:t>
            </a:r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b="1" dirty="0" smtClean="0">
                <a:solidFill>
                  <a:schemeClr val="tx1"/>
                </a:solidFill>
              </a:rPr>
              <a:t>їх властивостей або </a:t>
            </a:r>
            <a:r>
              <a:rPr lang="uk-UA" b="1" dirty="0">
                <a:solidFill>
                  <a:schemeClr val="tx1"/>
                </a:solidFill>
              </a:rPr>
              <a:t>ознак в рамках відносин "більше-менше", представляючи тим самим певну ієрархію цих ознак, властивостей і порівнянь</a:t>
            </a:r>
            <a:r>
              <a:rPr lang="uk-UA" b="1" dirty="0" smtClean="0">
                <a:solidFill>
                  <a:schemeClr val="tx1"/>
                </a:solidFill>
              </a:rPr>
              <a:t>.</a:t>
            </a:r>
            <a:endParaRPr sz="12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3704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"/>
          <p:cNvSpPr txBox="1">
            <a:spLocks noGrp="1"/>
          </p:cNvSpPr>
          <p:nvPr>
            <p:ph type="title"/>
          </p:nvPr>
        </p:nvSpPr>
        <p:spPr>
          <a:xfrm>
            <a:off x="1979713" y="267494"/>
            <a:ext cx="5544616" cy="7200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uk-UA" dirty="0" smtClean="0"/>
              <a:t>Порядкова (рангова) шкала</a:t>
            </a:r>
            <a:endParaRPr lang="uk-UA" dirty="0"/>
          </a:p>
        </p:txBody>
      </p:sp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1043608" y="1059582"/>
            <a:ext cx="6048672" cy="360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uk-UA" b="1" dirty="0" smtClean="0">
                <a:solidFill>
                  <a:schemeClr val="tx1"/>
                </a:solidFill>
              </a:rPr>
              <a:t>Дана шкала за допомогою чисел може показувати порядок розташування суб'єктивних оцінок респондента, пропонованих в анкеті або оцінок його самовідчуття. 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endParaRPr lang="uk-UA" b="1" dirty="0">
              <a:solidFill>
                <a:schemeClr val="tx1"/>
              </a:solidFill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uk-UA" b="1" dirty="0" smtClean="0">
                <a:solidFill>
                  <a:schemeClr val="tx1"/>
                </a:solidFill>
              </a:rPr>
              <a:t>Така шкала найчастіше вимірює ступінь згоди з твердженням або рівень задоволеності чим-небудь, ким-небудь. 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endParaRPr lang="uk-UA" b="1" dirty="0">
              <a:solidFill>
                <a:schemeClr val="tx1"/>
              </a:solidFill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uk-UA" b="1" dirty="0" smtClean="0">
                <a:solidFill>
                  <a:schemeClr val="tx1"/>
                </a:solidFill>
              </a:rPr>
              <a:t>Варіанти відповідей йдуть від максимально позитивного до негативного або навпаки.</a:t>
            </a:r>
            <a:endParaRPr lang="uk-UA" dirty="0"/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0115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"/>
          <p:cNvSpPr txBox="1">
            <a:spLocks noGrp="1"/>
          </p:cNvSpPr>
          <p:nvPr>
            <p:ph type="title"/>
          </p:nvPr>
        </p:nvSpPr>
        <p:spPr>
          <a:xfrm>
            <a:off x="2267744" y="0"/>
            <a:ext cx="5544616" cy="7200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uk-UA" dirty="0" smtClean="0"/>
              <a:t>Порядкова (рангова) шкала</a:t>
            </a:r>
            <a:endParaRPr lang="uk-UA" dirty="0"/>
          </a:p>
        </p:txBody>
      </p:sp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539552" y="915566"/>
            <a:ext cx="8280920" cy="39604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Наприклад, на питання </a:t>
            </a:r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</a:rPr>
              <a:t>«Чи задоволені Ви рівнем обслуговування?»</a:t>
            </a:r>
            <a:r>
              <a:rPr lang="uk-UA" sz="1600" b="1" dirty="0" smtClean="0">
                <a:solidFill>
                  <a:schemeClr val="tx1"/>
                </a:solidFill>
              </a:rPr>
              <a:t> відповіді можуть бути розташовані в такій послідовності: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1) цілком задоволений;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2) задоволений;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3) скоріше задоволений, ніж незадоволений;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4) важко відповісти;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5) швидше незадоволений, ніж задоволений;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6) незадоволений;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7) абсолютно незадоволений.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За допомогою такої шкали може вимірюватися інтенсивність оцінок респондентом будь-яких властивостей, суджень, подій.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Тобто в ній буде відображено наростання або падіння кількісної сторони відчуття.</a:t>
            </a: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9478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"/>
          <p:cNvSpPr txBox="1">
            <a:spLocks noGrp="1"/>
          </p:cNvSpPr>
          <p:nvPr>
            <p:ph type="title"/>
          </p:nvPr>
        </p:nvSpPr>
        <p:spPr>
          <a:xfrm>
            <a:off x="2267744" y="0"/>
            <a:ext cx="5544616" cy="7200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uk-UA" dirty="0" smtClean="0"/>
              <a:t>Порядкова (рангова) шкала</a:t>
            </a:r>
            <a:endParaRPr lang="uk-UA" dirty="0"/>
          </a:p>
        </p:txBody>
      </p:sp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539552" y="915566"/>
            <a:ext cx="6336704" cy="39604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За цією шкалою ми можемо судити, що респондент А, який має число 2, в більшій мірі задоволений, ніж респондент Б, що має число 3.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У деяких випадках порядкову шкалу називають ранговою шкалою: респонденту пропонують ряд перерахованих суджень розташувати в порядку його переваг від першого до останнього або вказати цифрами (приписати потрібний ранг - число значенням змінної). Наприклад, розташувати якості сучасного лідера в порядку їх важливості для респондента. </a:t>
            </a: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Шкала при цьому може бути прямою - від 1 до 5 або перевернутою - від 5 до 1, вказуючи ступінь зростання чи спадання значення. </a:t>
            </a: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3449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"/>
          <p:cNvSpPr txBox="1">
            <a:spLocks noGrp="1"/>
          </p:cNvSpPr>
          <p:nvPr>
            <p:ph type="title"/>
          </p:nvPr>
        </p:nvSpPr>
        <p:spPr>
          <a:xfrm>
            <a:off x="2267744" y="0"/>
            <a:ext cx="5544616" cy="7200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uk-UA" dirty="0" smtClean="0"/>
              <a:t>Порядкова (рангова) шкала</a:t>
            </a:r>
            <a:endParaRPr lang="uk-UA" dirty="0"/>
          </a:p>
        </p:txBody>
      </p:sp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539552" y="915566"/>
            <a:ext cx="7128792" cy="352839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uk-UA" sz="1600" b="1" dirty="0">
                <a:solidFill>
                  <a:schemeClr val="tx1"/>
                </a:solidFill>
              </a:rPr>
              <a:t>З порядкової шкалою ми зустрічаємося в повсякденному житті. </a:t>
            </a:r>
            <a:r>
              <a:rPr lang="uk-UA" sz="1600" b="1" dirty="0" smtClean="0">
                <a:solidFill>
                  <a:schemeClr val="tx1"/>
                </a:solidFill>
              </a:rPr>
              <a:t>Коли </a:t>
            </a:r>
            <a:r>
              <a:rPr lang="uk-UA" sz="1600" b="1" dirty="0">
                <a:solidFill>
                  <a:schemeClr val="tx1"/>
                </a:solidFill>
              </a:rPr>
              <a:t>здаєте іспити, то рівень ваших знань викладач оцінює </a:t>
            </a:r>
            <a:r>
              <a:rPr lang="uk-UA" sz="1600" b="1" dirty="0" smtClean="0">
                <a:solidFill>
                  <a:schemeClr val="tx1"/>
                </a:solidFill>
              </a:rPr>
              <a:t>порядковою шкалою (від не «задовільно» до «відмінно»).</a:t>
            </a:r>
            <a:endParaRPr lang="uk-UA" sz="1600" b="1" dirty="0">
              <a:solidFill>
                <a:schemeClr val="tx1"/>
              </a:solidFill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uk-UA" sz="1600" b="1" dirty="0">
                <a:solidFill>
                  <a:schemeClr val="tx1"/>
                </a:solidFill>
              </a:rPr>
              <a:t>Такий тип шкал вживається найчастіше, </a:t>
            </a:r>
            <a:r>
              <a:rPr lang="uk-UA" sz="1600" b="1" dirty="0" smtClean="0">
                <a:solidFill>
                  <a:schemeClr val="tx1"/>
                </a:solidFill>
              </a:rPr>
              <a:t>бо вони </a:t>
            </a:r>
            <a:r>
              <a:rPr lang="uk-UA" sz="1600" b="1" dirty="0">
                <a:solidFill>
                  <a:schemeClr val="tx1"/>
                </a:solidFill>
              </a:rPr>
              <a:t>дають цінну інформацію, дозволяють визначити якісні сторони об'єкта вивчення, його стан. </a:t>
            </a:r>
            <a:endParaRPr lang="uk-UA" sz="1600" b="1" dirty="0" smtClean="0">
              <a:solidFill>
                <a:schemeClr val="tx1"/>
              </a:solidFill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Відомості</a:t>
            </a:r>
            <a:r>
              <a:rPr lang="uk-UA" sz="1600" b="1" dirty="0">
                <a:solidFill>
                  <a:schemeClr val="tx1"/>
                </a:solidFill>
              </a:rPr>
              <a:t>, отримані за допомогою такої шкали, можна корелювати (визначати залежність) з рівнем освіти, кваліфікації, родом </a:t>
            </a:r>
            <a:r>
              <a:rPr lang="uk-UA" sz="1600" b="1" dirty="0" smtClean="0">
                <a:solidFill>
                  <a:schemeClr val="tx1"/>
                </a:solidFill>
              </a:rPr>
              <a:t>занять і </a:t>
            </a:r>
            <a:r>
              <a:rPr lang="uk-UA" sz="1600" b="1" dirty="0" err="1">
                <a:solidFill>
                  <a:schemeClr val="tx1"/>
                </a:solidFill>
              </a:rPr>
              <a:t>т.д</a:t>
            </a:r>
            <a:r>
              <a:rPr lang="uk-UA" sz="1600" b="1" dirty="0">
                <a:solidFill>
                  <a:schemeClr val="tx1"/>
                </a:solidFill>
              </a:rPr>
              <a:t>. </a:t>
            </a:r>
            <a:endParaRPr lang="uk-UA" sz="1600" b="1" dirty="0" smtClean="0">
              <a:solidFill>
                <a:schemeClr val="tx1"/>
              </a:solidFill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uk-UA" sz="1600" b="1" dirty="0" smtClean="0">
                <a:solidFill>
                  <a:schemeClr val="tx1"/>
                </a:solidFill>
              </a:rPr>
              <a:t>На </a:t>
            </a:r>
            <a:r>
              <a:rPr lang="uk-UA" sz="1600" b="1" dirty="0">
                <a:solidFill>
                  <a:schemeClr val="tx1"/>
                </a:solidFill>
              </a:rPr>
              <a:t>базі цих даних можна будувати більш складні, тобто багатовимірні, комбіновані шкали. Рівень вимірювання такою шкалою вище, ніж звичайної номінальної.</a:t>
            </a:r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2769430"/>
      </p:ext>
    </p:extLst>
  </p:cSld>
  <p:clrMapOvr>
    <a:masterClrMapping/>
  </p:clrMapOvr>
</p:sld>
</file>

<file path=ppt/theme/theme1.xml><?xml version="1.0" encoding="utf-8"?>
<a:theme xmlns:a="http://schemas.openxmlformats.org/drawingml/2006/main" name="Wolsey template">
  <a:themeElements>
    <a:clrScheme name="Custom 347">
      <a:dk1>
        <a:srgbClr val="252729"/>
      </a:dk1>
      <a:lt1>
        <a:srgbClr val="FFFFFF"/>
      </a:lt1>
      <a:dk2>
        <a:srgbClr val="607896"/>
      </a:dk2>
      <a:lt2>
        <a:srgbClr val="DFE4E9"/>
      </a:lt2>
      <a:accent1>
        <a:srgbClr val="3796BF"/>
      </a:accent1>
      <a:accent2>
        <a:srgbClr val="4BB5D9"/>
      </a:accent2>
      <a:accent3>
        <a:srgbClr val="81D1EC"/>
      </a:accent3>
      <a:accent4>
        <a:srgbClr val="FF9900"/>
      </a:accent4>
      <a:accent5>
        <a:srgbClr val="FFCB50"/>
      </a:accent5>
      <a:accent6>
        <a:srgbClr val="A9C747"/>
      </a:accent6>
      <a:hlink>
        <a:srgbClr val="60789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1715</Words>
  <Application>Microsoft Office PowerPoint</Application>
  <PresentationFormat>Экран (16:9)</PresentationFormat>
  <Paragraphs>258</Paragraphs>
  <Slides>27</Slides>
  <Notes>27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Oswald</vt:lpstr>
      <vt:lpstr>Roboto Condensed</vt:lpstr>
      <vt:lpstr>Times New Roman</vt:lpstr>
      <vt:lpstr>Arial</vt:lpstr>
      <vt:lpstr>Wolsey template</vt:lpstr>
      <vt:lpstr>Шкала - якась система показників, що присвоюється об'єкту, тобто це змінна з варіантами відповідей.</vt:lpstr>
      <vt:lpstr>Номінальна шкала - шкала найменувань.</vt:lpstr>
      <vt:lpstr>Презентация PowerPoint</vt:lpstr>
      <vt:lpstr>Номінальна шкала</vt:lpstr>
      <vt:lpstr>Порядкова (рангова) шкала</vt:lpstr>
      <vt:lpstr>Порядкова (рангова) шкала</vt:lpstr>
      <vt:lpstr>Порядкова (рангова) шкала</vt:lpstr>
      <vt:lpstr>Порядкова (рангова) шкала</vt:lpstr>
      <vt:lpstr>Порядкова (рангова) шкала</vt:lpstr>
      <vt:lpstr>Порядкова шкала</vt:lpstr>
      <vt:lpstr>Порядкова шкала</vt:lpstr>
      <vt:lpstr>Порядкова шкала</vt:lpstr>
      <vt:lpstr>Порядкова шкала</vt:lpstr>
      <vt:lpstr>Порядкова шкала</vt:lpstr>
      <vt:lpstr>Порядкова (рангова) шкала</vt:lpstr>
      <vt:lpstr>Порядкова (рангова) шкала</vt:lpstr>
      <vt:lpstr>Порядкова шкала</vt:lpstr>
      <vt:lpstr>Метрична (інтервальна) шкала</vt:lpstr>
      <vt:lpstr>Метрична (інтервальна) шкала</vt:lpstr>
      <vt:lpstr>Метрична (інтервальна) шкала</vt:lpstr>
      <vt:lpstr>Метрична (інтервальна) шкала</vt:lpstr>
      <vt:lpstr>Метрична (інтервальна) шкала</vt:lpstr>
      <vt:lpstr>Метрична (інтервальна) шкала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cp:lastModifiedBy>Тая</cp:lastModifiedBy>
  <cp:revision>20</cp:revision>
  <dcterms:modified xsi:type="dcterms:W3CDTF">2021-09-23T07:37:41Z</dcterms:modified>
</cp:coreProperties>
</file>