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Prompt Medium"/>
      <p:regular r:id="rId15"/>
    </p:embeddedFont>
    <p:embeddedFont>
      <p:font typeface="Prompt Medium"/>
      <p:regular r:id="rId16"/>
    </p:embeddedFont>
    <p:embeddedFont>
      <p:font typeface="Prompt Medium"/>
      <p:regular r:id="rId17"/>
    </p:embeddedFont>
    <p:embeddedFont>
      <p:font typeface="Prompt Medium"/>
      <p:regular r:id="rId18"/>
    </p:embeddedFont>
    <p:embeddedFont>
      <p:font typeface="Mukta Light"/>
      <p:regular r:id="rId19"/>
    </p:embeddedFont>
    <p:embeddedFont>
      <p:font typeface="Mukta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365290"/>
            <a:ext cx="7415927" cy="2838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450"/>
              </a:lnSpc>
              <a:buNone/>
            </a:pPr>
            <a:r>
              <a:rPr lang="en-US" sz="59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Транскрибація звукових файлів у текст</a:t>
            </a:r>
            <a:endParaRPr lang="en-US" sz="5950" dirty="0"/>
          </a:p>
        </p:txBody>
      </p:sp>
      <p:sp>
        <p:nvSpPr>
          <p:cNvPr id="4" name="Text 1"/>
          <p:cNvSpPr/>
          <p:nvPr/>
        </p:nvSpPr>
        <p:spPr>
          <a:xfrm>
            <a:off x="6350437" y="4574500"/>
            <a:ext cx="741592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Транскрибація звукових файлів - це процес перетворення аудіо в текст. Ця послуга стає все більш затребуваною у сучасному світі. Вона допомагає зробити інформацію доступнішою та зручнішою для використання.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6450806"/>
            <a:ext cx="394930" cy="394930"/>
          </a:xfrm>
          <a:prstGeom prst="roundRect">
            <a:avLst>
              <a:gd name="adj" fmla="val 23151155"/>
            </a:avLst>
          </a:prstGeom>
          <a:solidFill>
            <a:srgbClr val="0CCCCD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90216" y="6599515"/>
            <a:ext cx="115372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Mukta Medium" pitchFamily="34" charset="0"/>
                <a:ea typeface="Mukta Medium" pitchFamily="34" charset="-122"/>
                <a:cs typeface="Mukta Medium" pitchFamily="34" charset="-120"/>
              </a:rPr>
              <a:t>АТ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868716" y="6432352"/>
            <a:ext cx="2605921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by Алла Тернова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001792"/>
            <a:ext cx="648223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Переваги транскрибації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2335530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66535" y="2448639"/>
            <a:ext cx="123111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7152680" y="2335530"/>
            <a:ext cx="320766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Покращена доступність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152680" y="2826544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Текстовий формат робить інформацію доступною для людей з вадами слуху.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414111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31888" y="4254222"/>
            <a:ext cx="192524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7152680" y="414111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Легкість пошуку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7152680" y="4632127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Текст легко шукати та індексувати, що спрощує знаходження потрібної інформації.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594669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32602" y="6059805"/>
            <a:ext cx="190976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7152680" y="594669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Економія часу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7152680" y="6437709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Читання тексту часто швидше, ніж прослуховування аудіо, особливо для довгих записів.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1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519" y="566857"/>
            <a:ext cx="4930021" cy="572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Процес транскрибації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1019294" y="1448753"/>
            <a:ext cx="22860" cy="6214586"/>
          </a:xfrm>
          <a:prstGeom prst="roundRect">
            <a:avLst>
              <a:gd name="adj" fmla="val 378759"/>
            </a:avLst>
          </a:prstGeom>
          <a:solidFill>
            <a:srgbClr val="6D4562"/>
          </a:solidFill>
          <a:ln/>
        </p:spPr>
      </p:sp>
      <p:sp>
        <p:nvSpPr>
          <p:cNvPr id="5" name="Shape 2"/>
          <p:cNvSpPr/>
          <p:nvPr/>
        </p:nvSpPr>
        <p:spPr>
          <a:xfrm>
            <a:off x="1239738" y="1900952"/>
            <a:ext cx="721519" cy="22860"/>
          </a:xfrm>
          <a:prstGeom prst="roundRect">
            <a:avLst>
              <a:gd name="adj" fmla="val 378759"/>
            </a:avLst>
          </a:prstGeom>
          <a:solidFill>
            <a:srgbClr val="6D4562"/>
          </a:solidFill>
          <a:ln/>
        </p:spPr>
      </p:sp>
      <p:sp>
        <p:nvSpPr>
          <p:cNvPr id="6" name="Shape 3"/>
          <p:cNvSpPr/>
          <p:nvPr/>
        </p:nvSpPr>
        <p:spPr>
          <a:xfrm>
            <a:off x="798850" y="1680567"/>
            <a:ext cx="463748" cy="463748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79230" y="1774984"/>
            <a:ext cx="102870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2164556" y="1654850"/>
            <a:ext cx="2290524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Завантаження аудіо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2164556" y="2064782"/>
            <a:ext cx="6257925" cy="659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Клієнт завантажує аудіофайл у систему транскрибації через зручний інтерфейс.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39738" y="3588544"/>
            <a:ext cx="721519" cy="22860"/>
          </a:xfrm>
          <a:prstGeom prst="roundRect">
            <a:avLst>
              <a:gd name="adj" fmla="val 378759"/>
            </a:avLst>
          </a:prstGeom>
          <a:solidFill>
            <a:srgbClr val="6D4562"/>
          </a:solidFill>
          <a:ln/>
        </p:spPr>
      </p:sp>
      <p:sp>
        <p:nvSpPr>
          <p:cNvPr id="11" name="Shape 8"/>
          <p:cNvSpPr/>
          <p:nvPr/>
        </p:nvSpPr>
        <p:spPr>
          <a:xfrm>
            <a:off x="798850" y="3368159"/>
            <a:ext cx="463748" cy="463748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50297" y="3462576"/>
            <a:ext cx="160853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2164556" y="3342442"/>
            <a:ext cx="2497098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Автоматична обробка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2164556" y="3752374"/>
            <a:ext cx="6257925" cy="659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Спеціальне програмне забезпечення аналізує звук та перетворює його на текст.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239738" y="5276136"/>
            <a:ext cx="721519" cy="22860"/>
          </a:xfrm>
          <a:prstGeom prst="roundRect">
            <a:avLst>
              <a:gd name="adj" fmla="val 378759"/>
            </a:avLst>
          </a:prstGeom>
          <a:solidFill>
            <a:srgbClr val="6D4562"/>
          </a:solidFill>
          <a:ln/>
        </p:spPr>
      </p:sp>
      <p:sp>
        <p:nvSpPr>
          <p:cNvPr id="16" name="Shape 13"/>
          <p:cNvSpPr/>
          <p:nvPr/>
        </p:nvSpPr>
        <p:spPr>
          <a:xfrm>
            <a:off x="798850" y="5055751"/>
            <a:ext cx="463748" cy="463748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51012" y="5150168"/>
            <a:ext cx="159425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2164556" y="5030033"/>
            <a:ext cx="2290524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Перевірка якості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2164556" y="5439966"/>
            <a:ext cx="6257925" cy="659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Фахівці перевіряють точність транскрипції та вносять необхідні корективи.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1239738" y="6963728"/>
            <a:ext cx="721519" cy="22860"/>
          </a:xfrm>
          <a:prstGeom prst="roundRect">
            <a:avLst>
              <a:gd name="adj" fmla="val 378759"/>
            </a:avLst>
          </a:prstGeom>
          <a:solidFill>
            <a:srgbClr val="6D4562"/>
          </a:solidFill>
          <a:ln/>
        </p:spPr>
      </p:sp>
      <p:sp>
        <p:nvSpPr>
          <p:cNvPr id="21" name="Shape 18"/>
          <p:cNvSpPr/>
          <p:nvPr/>
        </p:nvSpPr>
        <p:spPr>
          <a:xfrm>
            <a:off x="798850" y="6743343"/>
            <a:ext cx="463748" cy="463748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946964" y="6837759"/>
            <a:ext cx="167402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0"/>
          <p:cNvSpPr/>
          <p:nvPr/>
        </p:nvSpPr>
        <p:spPr>
          <a:xfrm>
            <a:off x="2164556" y="6717625"/>
            <a:ext cx="2316004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Доставка результату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2164556" y="7127557"/>
            <a:ext cx="6257925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Готовий текст надсилається клієнту у зручному форматі.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2267307"/>
            <a:ext cx="6657975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Технології транскрибації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321356" y="357020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Штучний інтелект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1321356" y="4159925"/>
            <a:ext cx="359390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Використання нейронних мереж для розпізнавання мови та перетворення її на текст.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525095" y="357020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Машинне навчання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5525095" y="4159925"/>
            <a:ext cx="35939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Алгоритми постійно вдосконалюються, аналізуючи великі обсяги даних.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728835" y="3570208"/>
            <a:ext cx="347305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Обробка природної мови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9728835" y="4159925"/>
            <a:ext cx="359390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Технології розуміння контексту та структури мови для покращення точності транскрипції.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148" y="480417"/>
            <a:ext cx="3892272" cy="484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Сфери застосування</a:t>
            </a:r>
            <a:endParaRPr lang="en-US" sz="3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48" y="1227177"/>
            <a:ext cx="436483" cy="4364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1148" y="1838206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Журналістика</a:t>
            </a:r>
            <a:endParaRPr lang="en-US" sz="1500" dirty="0"/>
          </a:p>
        </p:txBody>
      </p:sp>
      <p:sp>
        <p:nvSpPr>
          <p:cNvPr id="6" name="Text 2"/>
          <p:cNvSpPr/>
          <p:nvPr/>
        </p:nvSpPr>
        <p:spPr>
          <a:xfrm>
            <a:off x="611148" y="2185392"/>
            <a:ext cx="7921704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Транскрибація інтерв'ю та прес-конференцій для швидкої підготовки матеріалів.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48" y="2988588"/>
            <a:ext cx="436483" cy="4364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1148" y="3599617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Юриспруденція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611148" y="3946803"/>
            <a:ext cx="7921704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Переведення аудіозаписів судових засідань у текстовий формат для документації.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48" y="4749998"/>
            <a:ext cx="436483" cy="4364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1148" y="5361027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Медицина</a:t>
            </a:r>
            <a:endParaRPr lang="en-US" sz="1500" dirty="0"/>
          </a:p>
        </p:txBody>
      </p:sp>
      <p:sp>
        <p:nvSpPr>
          <p:cNvPr id="12" name="Text 6"/>
          <p:cNvSpPr/>
          <p:nvPr/>
        </p:nvSpPr>
        <p:spPr>
          <a:xfrm>
            <a:off x="611148" y="5708213"/>
            <a:ext cx="7921704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Транскрибація медичних консультацій та діктувань для ведення історій хвороб.</a:t>
            </a:r>
            <a:endParaRPr lang="en-US" sz="13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48" y="6511409"/>
            <a:ext cx="436483" cy="43648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1148" y="7122438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Освіта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611148" y="7469624"/>
            <a:ext cx="7921704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Перетворення лекцій та освітніх подкастів на текст для полегшення навчання.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2964" y="670203"/>
            <a:ext cx="5436632" cy="676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Виклики та рішення</a:t>
            </a:r>
            <a:endParaRPr lang="en-US" sz="42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64" y="1712714"/>
            <a:ext cx="1218605" cy="19497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37090" y="1956435"/>
            <a:ext cx="2708077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Акценти та діалекти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2437090" y="2441138"/>
            <a:ext cx="5853946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Використання спеціалізованих моделей для розпізнавання різних варіантів вимови.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64" y="3662482"/>
            <a:ext cx="1218605" cy="194976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37090" y="3906203"/>
            <a:ext cx="2708077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Фоновий шум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2437090" y="4390906"/>
            <a:ext cx="5853946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Застосування алгоритмів шумопоглинання для покращення якості вхідного аудіо.</a:t>
            </a:r>
            <a:endParaRPr lang="en-US" sz="19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64" y="5612249"/>
            <a:ext cx="1218605" cy="19497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437090" y="5855970"/>
            <a:ext cx="2963942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Технічна термінологія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2437090" y="6340673"/>
            <a:ext cx="5853946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Створення галузевих словників для точної транскрипції спеціалізованої лексики.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518" y="724614"/>
            <a:ext cx="6440210" cy="568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Конфіденційність та безпека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16518" y="1600319"/>
            <a:ext cx="7710964" cy="1486376"/>
          </a:xfrm>
          <a:prstGeom prst="roundRect">
            <a:avLst>
              <a:gd name="adj" fmla="val 578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28807" y="1812607"/>
            <a:ext cx="2274570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Шифрування даних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28807" y="2219563"/>
            <a:ext cx="728638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Використання сучасних методів шифрування для захисту аудіофайлів та транскрипцій.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6518" y="3291364"/>
            <a:ext cx="7710964" cy="1158954"/>
          </a:xfrm>
          <a:prstGeom prst="roundRect">
            <a:avLst>
              <a:gd name="adj" fmla="val 741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28807" y="3503652"/>
            <a:ext cx="2274570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Обмежений доступ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28807" y="3910608"/>
            <a:ext cx="728638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Строгий контроль доступу до даних лише для авторизованого персоналу.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16518" y="4654987"/>
            <a:ext cx="7710964" cy="1486376"/>
          </a:xfrm>
          <a:prstGeom prst="roundRect">
            <a:avLst>
              <a:gd name="adj" fmla="val 578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28807" y="4867275"/>
            <a:ext cx="2274570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Видалення даних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28807" y="5274231"/>
            <a:ext cx="728638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Автоматичне видалення файлів після завершення проекту для забезпечення конфіденційності.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6518" y="6346031"/>
            <a:ext cx="7710964" cy="1158954"/>
          </a:xfrm>
          <a:prstGeom prst="roundRect">
            <a:avLst>
              <a:gd name="adj" fmla="val 741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28807" y="6558320"/>
            <a:ext cx="2274570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Згода на обробку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28807" y="6965275"/>
            <a:ext cx="728638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Отримання чіткої згоди від клієнтів на обробку їхніх аудіоданих.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21356" y="3391138"/>
            <a:ext cx="5894784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Майбутнє транскрибації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1321356" y="4341495"/>
            <a:ext cx="11987689" cy="3274457"/>
          </a:xfrm>
          <a:prstGeom prst="roundRect">
            <a:avLst>
              <a:gd name="adj" fmla="val 285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328976" y="4349115"/>
            <a:ext cx="11971139" cy="6371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552575" y="4489966"/>
            <a:ext cx="354175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Технологія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5546288" y="4489966"/>
            <a:ext cx="353794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Очікуване покращення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536192" y="4489966"/>
            <a:ext cx="354175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Вплив на галузь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1328976" y="4986218"/>
            <a:ext cx="11971139" cy="9925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552575" y="5127069"/>
            <a:ext cx="354175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Квантові обчислення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5546288" y="5127069"/>
            <a:ext cx="353794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Швидкість обробки x1000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9536192" y="5127069"/>
            <a:ext cx="3541752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Миттєва транскрипція в реальному часі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1328976" y="5978723"/>
            <a:ext cx="11971139" cy="9925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552575" y="6119574"/>
            <a:ext cx="354175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Нейроінтерфейси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5546288" y="6119574"/>
            <a:ext cx="353794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Пряме зчитування думок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9536192" y="6119574"/>
            <a:ext cx="3541752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Транскрипція внутрішнього мовлення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1328976" y="6971228"/>
            <a:ext cx="11971139" cy="63710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552575" y="7112079"/>
            <a:ext cx="354175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Глибоке навчання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5546288" y="7112079"/>
            <a:ext cx="353794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Точність 99.9%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9536192" y="7112079"/>
            <a:ext cx="354175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Повна автоматизація процесу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2024-10-16T10:47:42Z</dcterms:created>
  <dcterms:modified xsi:type="dcterms:W3CDTF">2024-10-16T10:47:42Z</dcterms:modified>
</cp:coreProperties>
</file>