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96" r:id="rId6"/>
    <p:sldId id="260" r:id="rId7"/>
    <p:sldId id="261" r:id="rId8"/>
    <p:sldId id="262" r:id="rId9"/>
    <p:sldId id="263" r:id="rId10"/>
    <p:sldId id="264" r:id="rId11"/>
    <p:sldId id="265" r:id="rId12"/>
    <p:sldId id="266" r:id="rId13"/>
    <p:sldId id="313" r:id="rId14"/>
    <p:sldId id="314" r:id="rId15"/>
    <p:sldId id="315" r:id="rId16"/>
    <p:sldId id="316" r:id="rId17"/>
    <p:sldId id="317" r:id="rId18"/>
    <p:sldId id="318" r:id="rId19"/>
    <p:sldId id="319"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320" r:id="rId40"/>
    <p:sldId id="286" r:id="rId41"/>
    <p:sldId id="287" r:id="rId42"/>
    <p:sldId id="288" r:id="rId43"/>
    <p:sldId id="321" r:id="rId44"/>
    <p:sldId id="322" r:id="rId45"/>
    <p:sldId id="289" r:id="rId46"/>
    <p:sldId id="324" r:id="rId47"/>
    <p:sldId id="323" r:id="rId48"/>
    <p:sldId id="325" r:id="rId49"/>
    <p:sldId id="290" r:id="rId50"/>
    <p:sldId id="291" r:id="rId51"/>
    <p:sldId id="292" r:id="rId52"/>
    <p:sldId id="293" r:id="rId53"/>
    <p:sldId id="294" r:id="rId54"/>
    <p:sldId id="295"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83" d="100"/>
          <a:sy n="83" d="100"/>
        </p:scale>
        <p:origin x="5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63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966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650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683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552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696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104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113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350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402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6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065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583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038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354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303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499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4/11/2022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02391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1300785"/>
            <a:ext cx="8689976" cy="1121139"/>
          </a:xfrm>
        </p:spPr>
        <p:txBody>
          <a:bodyPr/>
          <a:lstStyle/>
          <a:p>
            <a:r>
              <a:rPr lang="uk-UA" dirty="0"/>
              <a:t>Практичні аспекти екології</a:t>
            </a:r>
          </a:p>
        </p:txBody>
      </p:sp>
      <p:sp>
        <p:nvSpPr>
          <p:cNvPr id="3" name="Подзаголовок 2"/>
          <p:cNvSpPr>
            <a:spLocks noGrp="1"/>
          </p:cNvSpPr>
          <p:nvPr>
            <p:ph type="subTitle" idx="1"/>
          </p:nvPr>
        </p:nvSpPr>
        <p:spPr>
          <a:effectLst>
            <a:glow rad="228600">
              <a:schemeClr val="accent3">
                <a:satMod val="175000"/>
                <a:alpha val="40000"/>
              </a:schemeClr>
            </a:glow>
          </a:effectLst>
        </p:spPr>
        <p:txBody>
          <a:bodyPr>
            <a:noAutofit/>
          </a:bodyPr>
          <a:lstStyle/>
          <a:p>
            <a:r>
              <a:rPr lang="uk-UA" sz="3600" dirty="0">
                <a:solidFill>
                  <a:schemeClr val="accent6">
                    <a:lumMod val="75000"/>
                  </a:schemeClr>
                </a:solidFill>
              </a:rPr>
              <a:t>Глобальні екологічні проблеми охорони природи</a:t>
            </a:r>
            <a:endParaRPr lang="ru-RU" sz="3600" dirty="0">
              <a:solidFill>
                <a:schemeClr val="accent6">
                  <a:lumMod val="75000"/>
                </a:schemeClr>
              </a:solidFill>
            </a:endParaRPr>
          </a:p>
        </p:txBody>
      </p:sp>
    </p:spTree>
    <p:extLst>
      <p:ext uri="{BB962C8B-B14F-4D97-AF65-F5344CB8AC3E}">
        <p14:creationId xmlns:p14="http://schemas.microsoft.com/office/powerpoint/2010/main" val="183947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902" y="1351728"/>
            <a:ext cx="6096000" cy="3600986"/>
          </a:xfrm>
          <a:prstGeom prst="rect">
            <a:avLst/>
          </a:prstGeom>
        </p:spPr>
        <p:txBody>
          <a:bodyPr>
            <a:spAutoFit/>
          </a:bodyPr>
          <a:lstStyle/>
          <a:p>
            <a:pPr algn="just"/>
            <a:r>
              <a:rPr lang="uk-UA" dirty="0"/>
              <a:t>Іншою глобальною екологічною </a:t>
            </a:r>
            <a:r>
              <a:rPr lang="uk-UA" sz="2400" b="1" i="1" dirty="0"/>
              <a:t>проблемою є проблема сировинних ресурсів. </a:t>
            </a:r>
          </a:p>
          <a:p>
            <a:pPr algn="just"/>
            <a:r>
              <a:rPr lang="uk-UA" dirty="0"/>
              <a:t>Для задоволення своїх потреб, що дедалі зростають, і підвищення комфортності  існування людина до надзвичайно високого рівня розвинула енергетику, хімічну, нафтопереробну, гірничу, металургійну й легку промисловості, машинобудування, транспорт, засоби зв'язку. </a:t>
            </a:r>
          </a:p>
          <a:p>
            <a:pPr algn="just"/>
            <a:r>
              <a:rPr lang="uk-UA" dirty="0"/>
              <a:t>Щороку людство видобуває з надр Землі понад 3,5 млрд т вугілля, щодня використовує приблизно 10 млн т нафти та її продуктів. Водночас людство виробляє відходів у 2000 разів більше, ніж решта біосфери. </a:t>
            </a:r>
          </a:p>
        </p:txBody>
      </p:sp>
      <p:pic>
        <p:nvPicPr>
          <p:cNvPr id="3" name="Рисунок 2">
            <a:extLst>
              <a:ext uri="{FF2B5EF4-FFF2-40B4-BE49-F238E27FC236}">
                <a16:creationId xmlns:a16="http://schemas.microsoft.com/office/drawing/2014/main" id="{B8DF99C9-EC1D-42BE-BFEA-7CCF2EDD3247}"/>
              </a:ext>
            </a:extLst>
          </p:cNvPr>
          <p:cNvPicPr>
            <a:picLocks noChangeAspect="1"/>
          </p:cNvPicPr>
          <p:nvPr/>
        </p:nvPicPr>
        <p:blipFill>
          <a:blip r:embed="rId2"/>
          <a:stretch>
            <a:fillRect/>
          </a:stretch>
        </p:blipFill>
        <p:spPr>
          <a:xfrm>
            <a:off x="7342909" y="1990197"/>
            <a:ext cx="4482647" cy="3357658"/>
          </a:xfrm>
          <a:prstGeom prst="rect">
            <a:avLst/>
          </a:prstGeom>
        </p:spPr>
      </p:pic>
    </p:spTree>
    <p:extLst>
      <p:ext uri="{BB962C8B-B14F-4D97-AF65-F5344CB8AC3E}">
        <p14:creationId xmlns:p14="http://schemas.microsoft.com/office/powerpoint/2010/main" val="22997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8402" y="955859"/>
            <a:ext cx="6096000" cy="4524315"/>
          </a:xfrm>
          <a:prstGeom prst="rect">
            <a:avLst/>
          </a:prstGeom>
        </p:spPr>
        <p:txBody>
          <a:bodyPr>
            <a:spAutoFit/>
          </a:bodyPr>
          <a:lstStyle/>
          <a:p>
            <a:pPr algn="just"/>
            <a:r>
              <a:rPr lang="uk-UA" dirty="0"/>
              <a:t>Світова промисловість нині виробляє у 7-100 разів більше товарів і видобуває у 3-4 рази (за масою) більше корисних копалин, ніж 25-30 років тому. </a:t>
            </a:r>
          </a:p>
          <a:p>
            <a:pPr algn="just"/>
            <a:r>
              <a:rPr lang="uk-UA" dirty="0"/>
              <a:t>Сьогодні на всі живі істоти діє близько 50000 хімічних речовин, які використовує людина. 1,5 тисяч шкідливих речовин щороку отруюють атмосферу, близько 10000 - воду і ґрунт. </a:t>
            </a:r>
          </a:p>
          <a:p>
            <a:pPr algn="just"/>
            <a:r>
              <a:rPr lang="uk-UA" dirty="0"/>
              <a:t>Усі шкідливі речовини нагромаджуються і отруюють довкілля. І при такому забрудненні людство ще і максимально використовує природні ресурси. </a:t>
            </a:r>
          </a:p>
          <a:p>
            <a:pPr algn="just"/>
            <a:r>
              <a:rPr lang="uk-UA" dirty="0"/>
              <a:t>Вчені стверджують, що протягом найближчих 20-30 років через зміни у навколишньому середовищі, через надмірне використання біологічних ресурсів світ може втратити більше ніж і млрд видів рослин і тварин. </a:t>
            </a:r>
          </a:p>
          <a:p>
            <a:pPr algn="just"/>
            <a:r>
              <a:rPr lang="uk-UA" dirty="0"/>
              <a:t>Щодня на планеті зникає від одного до десяти видів тварин, щотижня - мінімум один вид рослин. </a:t>
            </a:r>
          </a:p>
        </p:txBody>
      </p:sp>
      <p:pic>
        <p:nvPicPr>
          <p:cNvPr id="3" name="Рисунок 2">
            <a:extLst>
              <a:ext uri="{FF2B5EF4-FFF2-40B4-BE49-F238E27FC236}">
                <a16:creationId xmlns:a16="http://schemas.microsoft.com/office/drawing/2014/main" id="{E519180E-4C1C-4C51-AE5B-5020D0D6213C}"/>
              </a:ext>
            </a:extLst>
          </p:cNvPr>
          <p:cNvPicPr>
            <a:picLocks noChangeAspect="1"/>
          </p:cNvPicPr>
          <p:nvPr/>
        </p:nvPicPr>
        <p:blipFill>
          <a:blip r:embed="rId2"/>
          <a:stretch>
            <a:fillRect/>
          </a:stretch>
        </p:blipFill>
        <p:spPr>
          <a:xfrm>
            <a:off x="7075056" y="1277391"/>
            <a:ext cx="4105996" cy="3075534"/>
          </a:xfrm>
          <a:prstGeom prst="rect">
            <a:avLst/>
          </a:prstGeom>
        </p:spPr>
      </p:pic>
    </p:spTree>
    <p:extLst>
      <p:ext uri="{BB962C8B-B14F-4D97-AF65-F5344CB8AC3E}">
        <p14:creationId xmlns:p14="http://schemas.microsoft.com/office/powerpoint/2010/main" val="126059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863" y="1154176"/>
            <a:ext cx="6096000" cy="3570208"/>
          </a:xfrm>
          <a:prstGeom prst="rect">
            <a:avLst/>
          </a:prstGeom>
        </p:spPr>
        <p:txBody>
          <a:bodyPr>
            <a:spAutoFit/>
          </a:bodyPr>
          <a:lstStyle/>
          <a:p>
            <a:pPr algn="just"/>
            <a:r>
              <a:rPr lang="uk-UA" sz="2800" dirty="0"/>
              <a:t>Зменшення </a:t>
            </a:r>
            <a:r>
              <a:rPr lang="uk-UA" sz="2800" dirty="0" err="1"/>
              <a:t>біорізноманітності</a:t>
            </a:r>
            <a:r>
              <a:rPr lang="uk-UA" sz="2800" dirty="0"/>
              <a:t> </a:t>
            </a:r>
            <a:r>
              <a:rPr lang="uk-UA" dirty="0"/>
              <a:t>- це серйозна втрата біосфери, одна з екологічних проблем сьогодення. Шляхи розв'язання проблеми сировинних ресурсів криються в економному використанні відомих родовищ, тобто зменшення обсягу розробок цих ресурсів, повне і раціональне використання родовищ, та охороні флори та фауни планети, тобто створення заповідників, заказників, ботанічних садів, а також занесення зникаючих видів до Червоної книги та Зеленої книги. </a:t>
            </a:r>
          </a:p>
          <a:p>
            <a:pPr algn="just"/>
            <a:r>
              <a:rPr lang="uk-UA" dirty="0"/>
              <a:t>Для раціонального використання природних ресурсів існує правило - не брати від природи більше, ніж потрібно, а також відновлювати те, що піддається відновленню.</a:t>
            </a:r>
          </a:p>
        </p:txBody>
      </p:sp>
      <p:pic>
        <p:nvPicPr>
          <p:cNvPr id="3" name="Рисунок 2">
            <a:extLst>
              <a:ext uri="{FF2B5EF4-FFF2-40B4-BE49-F238E27FC236}">
                <a16:creationId xmlns:a16="http://schemas.microsoft.com/office/drawing/2014/main" id="{9D9FECA1-3CF1-49EF-9FD3-4EFF7D7C9765}"/>
              </a:ext>
            </a:extLst>
          </p:cNvPr>
          <p:cNvPicPr>
            <a:picLocks noChangeAspect="1"/>
          </p:cNvPicPr>
          <p:nvPr/>
        </p:nvPicPr>
        <p:blipFill>
          <a:blip r:embed="rId2"/>
          <a:stretch>
            <a:fillRect/>
          </a:stretch>
        </p:blipFill>
        <p:spPr>
          <a:xfrm>
            <a:off x="7270652" y="1154176"/>
            <a:ext cx="3697819" cy="3648733"/>
          </a:xfrm>
          <a:prstGeom prst="rect">
            <a:avLst/>
          </a:prstGeom>
        </p:spPr>
      </p:pic>
    </p:spTree>
    <p:extLst>
      <p:ext uri="{BB962C8B-B14F-4D97-AF65-F5344CB8AC3E}">
        <p14:creationId xmlns:p14="http://schemas.microsoft.com/office/powerpoint/2010/main" val="20315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A1C8E31-F75D-4E64-AE0A-743C4DD420BD}"/>
              </a:ext>
            </a:extLst>
          </p:cNvPr>
          <p:cNvSpPr/>
          <p:nvPr/>
        </p:nvSpPr>
        <p:spPr>
          <a:xfrm>
            <a:off x="665018" y="1258977"/>
            <a:ext cx="6096000" cy="3785652"/>
          </a:xfrm>
          <a:prstGeom prst="rect">
            <a:avLst/>
          </a:prstGeom>
        </p:spPr>
        <p:txBody>
          <a:bodyPr>
            <a:spAutoFit/>
          </a:bodyPr>
          <a:lstStyle/>
          <a:p>
            <a:pPr algn="just"/>
            <a:r>
              <a:rPr lang="uk-UA" sz="2000" dirty="0"/>
              <a:t>Стійкість екосистем, планети Земля і нашого з вами життя залежить саме від кількості видів. Чим їх більше, тим вища стійкість. Це означає, що у разі втрати якогось одного виду, є велика імовірність того, що якийсь інший вид візьме на себе його функції. Якщо ж видів буде недостатньо, не буде кому зайняти цю вільну екологічну нішу, і екосистема втратить одну свою ланку, в результаті чого виникне дисбаланс. Він ростиме дедалі більше із втратою наступних видів. У кінці-кінців екосистема може повністю зруйнуватися та викликати загибель всього, що її населяло, в тому числі й людей.</a:t>
            </a:r>
          </a:p>
        </p:txBody>
      </p:sp>
      <p:pic>
        <p:nvPicPr>
          <p:cNvPr id="3" name="Рисунок 2">
            <a:extLst>
              <a:ext uri="{FF2B5EF4-FFF2-40B4-BE49-F238E27FC236}">
                <a16:creationId xmlns:a16="http://schemas.microsoft.com/office/drawing/2014/main" id="{6AF0EBDD-8B2D-4946-AEC1-B6AD3B750E6C}"/>
              </a:ext>
            </a:extLst>
          </p:cNvPr>
          <p:cNvPicPr>
            <a:picLocks noChangeAspect="1"/>
          </p:cNvPicPr>
          <p:nvPr/>
        </p:nvPicPr>
        <p:blipFill>
          <a:blip r:embed="rId2"/>
          <a:stretch>
            <a:fillRect/>
          </a:stretch>
        </p:blipFill>
        <p:spPr>
          <a:xfrm>
            <a:off x="7319543" y="1174274"/>
            <a:ext cx="3727582" cy="3645477"/>
          </a:xfrm>
          <a:prstGeom prst="rect">
            <a:avLst/>
          </a:prstGeom>
        </p:spPr>
      </p:pic>
    </p:spTree>
    <p:extLst>
      <p:ext uri="{BB962C8B-B14F-4D97-AF65-F5344CB8AC3E}">
        <p14:creationId xmlns:p14="http://schemas.microsoft.com/office/powerpoint/2010/main" val="4072274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863DF82-D188-4395-BEF8-70C1FFF6111D}"/>
              </a:ext>
            </a:extLst>
          </p:cNvPr>
          <p:cNvSpPr/>
          <p:nvPr/>
        </p:nvSpPr>
        <p:spPr>
          <a:xfrm>
            <a:off x="415636" y="305068"/>
            <a:ext cx="8571346" cy="5940088"/>
          </a:xfrm>
          <a:prstGeom prst="rect">
            <a:avLst/>
          </a:prstGeom>
        </p:spPr>
        <p:txBody>
          <a:bodyPr wrap="square">
            <a:spAutoFit/>
          </a:bodyPr>
          <a:lstStyle/>
          <a:p>
            <a:pPr algn="just"/>
            <a:r>
              <a:rPr lang="uk-UA" sz="2000" dirty="0"/>
              <a:t>Прикладом того, що одна зміна не є ізольованою, а тягне за собою іншу, може також слугувати один експеримент у 70-ті роки ХХ століття - спроба боротися з малярією на острові Калімантан в Індонезії. Для того, щоб позбутися комарів – переносників малярії, було здійснено обробку місцевості пестицидом ДДТ, після цього на острові почали коїтися загадкові події. Спершу дахи будинків місцевих жителів почали обвалюватися, потім спостерігалася масова загибель котів, і в кінці-кінців на острів прийшла чума. Чому так сталося? А тому, що окрім комарів ДДТ з’їли також і таргани. Вони не загинули, але стали більш повільними і ящірки стали поїдати їх в значних кількостях. Концентруючись в організмах ящірок, ДДТ викликав нервові розлади та послаблення рефлексів, тому вони частіше, ніж зазвичай ставали жертвами котів. Масове знищення ящірок дозволило розмножитися гусені, які поїдали дахи будинків, зроблені з тростини, спричиняючи обвали. Окрім того, почалася масова загибель кішок, що отруїлися ДДТ. Зникли кішки і не було кому регулювати чисельність пацюків, які заполонили острів. Пацюки живуть у симбіозі з блохами, що є носіями чумної палички. Замість малярії жителі острова отримали іншу, більш страшну хворобу – чуму. Цей приклад є хрестоматійним і добре ілюструє, як все у довкіллі пов’язане між собою.</a:t>
            </a:r>
          </a:p>
        </p:txBody>
      </p:sp>
      <p:pic>
        <p:nvPicPr>
          <p:cNvPr id="3" name="Рисунок 2">
            <a:extLst>
              <a:ext uri="{FF2B5EF4-FFF2-40B4-BE49-F238E27FC236}">
                <a16:creationId xmlns:a16="http://schemas.microsoft.com/office/drawing/2014/main" id="{5F5FE408-83F9-4FD7-83A1-6351083FF9B9}"/>
              </a:ext>
            </a:extLst>
          </p:cNvPr>
          <p:cNvPicPr>
            <a:picLocks noChangeAspect="1"/>
          </p:cNvPicPr>
          <p:nvPr/>
        </p:nvPicPr>
        <p:blipFill>
          <a:blip r:embed="rId2"/>
          <a:stretch>
            <a:fillRect/>
          </a:stretch>
        </p:blipFill>
        <p:spPr>
          <a:xfrm>
            <a:off x="8986982" y="373553"/>
            <a:ext cx="3024331" cy="1884882"/>
          </a:xfrm>
          <a:prstGeom prst="rect">
            <a:avLst/>
          </a:prstGeom>
        </p:spPr>
      </p:pic>
      <p:pic>
        <p:nvPicPr>
          <p:cNvPr id="4" name="Рисунок 3">
            <a:extLst>
              <a:ext uri="{FF2B5EF4-FFF2-40B4-BE49-F238E27FC236}">
                <a16:creationId xmlns:a16="http://schemas.microsoft.com/office/drawing/2014/main" id="{3D42B6F5-2233-4A18-B1AD-5459744BDD05}"/>
              </a:ext>
            </a:extLst>
          </p:cNvPr>
          <p:cNvPicPr>
            <a:picLocks noChangeAspect="1"/>
          </p:cNvPicPr>
          <p:nvPr/>
        </p:nvPicPr>
        <p:blipFill>
          <a:blip r:embed="rId3"/>
          <a:stretch>
            <a:fillRect/>
          </a:stretch>
        </p:blipFill>
        <p:spPr>
          <a:xfrm>
            <a:off x="9125911" y="3428999"/>
            <a:ext cx="2885401" cy="1919901"/>
          </a:xfrm>
          <a:prstGeom prst="rect">
            <a:avLst/>
          </a:prstGeom>
        </p:spPr>
      </p:pic>
    </p:spTree>
    <p:extLst>
      <p:ext uri="{BB962C8B-B14F-4D97-AF65-F5344CB8AC3E}">
        <p14:creationId xmlns:p14="http://schemas.microsoft.com/office/powerpoint/2010/main" val="417232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E55AB85-8A04-402F-BCA5-153A6AE41978}"/>
              </a:ext>
            </a:extLst>
          </p:cNvPr>
          <p:cNvSpPr/>
          <p:nvPr/>
        </p:nvSpPr>
        <p:spPr>
          <a:xfrm>
            <a:off x="831272" y="1351202"/>
            <a:ext cx="6096000" cy="2862322"/>
          </a:xfrm>
          <a:prstGeom prst="rect">
            <a:avLst/>
          </a:prstGeom>
        </p:spPr>
        <p:txBody>
          <a:bodyPr>
            <a:spAutoFit/>
          </a:bodyPr>
          <a:lstStyle/>
          <a:p>
            <a:pPr algn="just"/>
            <a:r>
              <a:rPr lang="uk-UA" sz="2000" dirty="0"/>
              <a:t>Тож зберігати біорізноманіття є дуже важливим сьогоденним завданням сучасного світу на шляху до збереження природи та людства. Щоб зупинити глобальні втрати біорізноманіття, у 1992 році 168 країн підписали Конвенцію ООН про охорону біорізноманіття та закликали світову спільноту згуртуватися навколо фундаментальної загрози, що нависає над людством – втратою середовища існування самої людини.</a:t>
            </a:r>
          </a:p>
        </p:txBody>
      </p:sp>
      <p:pic>
        <p:nvPicPr>
          <p:cNvPr id="3" name="Рисунок 2">
            <a:extLst>
              <a:ext uri="{FF2B5EF4-FFF2-40B4-BE49-F238E27FC236}">
                <a16:creationId xmlns:a16="http://schemas.microsoft.com/office/drawing/2014/main" id="{CEF7B927-CDCC-40F6-8DC1-4D8B7E8674AA}"/>
              </a:ext>
            </a:extLst>
          </p:cNvPr>
          <p:cNvPicPr>
            <a:picLocks noChangeAspect="1"/>
          </p:cNvPicPr>
          <p:nvPr/>
        </p:nvPicPr>
        <p:blipFill>
          <a:blip r:embed="rId2"/>
          <a:stretch>
            <a:fillRect/>
          </a:stretch>
        </p:blipFill>
        <p:spPr>
          <a:xfrm>
            <a:off x="7389091" y="1351202"/>
            <a:ext cx="3797877" cy="2664182"/>
          </a:xfrm>
          <a:prstGeom prst="rect">
            <a:avLst/>
          </a:prstGeom>
        </p:spPr>
      </p:pic>
    </p:spTree>
    <p:extLst>
      <p:ext uri="{BB962C8B-B14F-4D97-AF65-F5344CB8AC3E}">
        <p14:creationId xmlns:p14="http://schemas.microsoft.com/office/powerpoint/2010/main" val="205162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0E1A264-3DC0-4AB9-A9D3-6603C09A825C}"/>
              </a:ext>
            </a:extLst>
          </p:cNvPr>
          <p:cNvSpPr/>
          <p:nvPr/>
        </p:nvSpPr>
        <p:spPr>
          <a:xfrm>
            <a:off x="434108" y="889934"/>
            <a:ext cx="6779491" cy="5324535"/>
          </a:xfrm>
          <a:prstGeom prst="rect">
            <a:avLst/>
          </a:prstGeom>
        </p:spPr>
        <p:txBody>
          <a:bodyPr wrap="square">
            <a:spAutoFit/>
          </a:bodyPr>
          <a:lstStyle/>
          <a:p>
            <a:pPr algn="just"/>
            <a:r>
              <a:rPr lang="uk-UA" sz="2000" dirty="0"/>
              <a:t>Діяльність людини серйозно порушила стан довкілля, в тому числі безпрецедентно скоротила частку територій, зайнятих природними екосистемами, що є середовищем існування більшості біологічних видів. Втрата біологічного різноманіття є однією з глобальних екологічних проблем. </a:t>
            </a:r>
          </a:p>
          <a:p>
            <a:pPr algn="just"/>
            <a:r>
              <a:rPr lang="uk-UA" sz="2000" dirty="0"/>
              <a:t>За даними Міжнародної спілки охорони природи (</a:t>
            </a:r>
            <a:r>
              <a:rPr lang="en-US" sz="2000" dirty="0"/>
              <a:t>IUCN), </a:t>
            </a:r>
            <a:r>
              <a:rPr lang="uk-UA" sz="2000" dirty="0"/>
              <a:t>від 10 до 50% добре вивчених вищих таксономічних груп знаходяться під загрозою зникнення, зокрема 23% видів ссавців, 12% - птахів, 25% - хвойних дерев. Ще гострішою є ця проблема для Європи — 43% європейських птахів мають несприятливий охоронний статус, 12% метеликів — дуже рідкісні або значно скоротили свою чисельність, 45% рептилій та 52% прісноводних видів риб знаходяться під загрозою зникнення. Значною є кількість видів, які ще не знаходяться під загрозою, але тим не менше чисельність яких скорочується і які можуть досить стрімко опинитися на межі вимирання. </a:t>
            </a:r>
          </a:p>
        </p:txBody>
      </p:sp>
      <p:pic>
        <p:nvPicPr>
          <p:cNvPr id="3" name="Рисунок 2">
            <a:extLst>
              <a:ext uri="{FF2B5EF4-FFF2-40B4-BE49-F238E27FC236}">
                <a16:creationId xmlns:a16="http://schemas.microsoft.com/office/drawing/2014/main" id="{282D6DF6-BD66-49BE-AB77-7E1F1600B2D1}"/>
              </a:ext>
            </a:extLst>
          </p:cNvPr>
          <p:cNvPicPr>
            <a:picLocks noChangeAspect="1"/>
          </p:cNvPicPr>
          <p:nvPr/>
        </p:nvPicPr>
        <p:blipFill>
          <a:blip r:embed="rId2"/>
          <a:stretch>
            <a:fillRect/>
          </a:stretch>
        </p:blipFill>
        <p:spPr>
          <a:xfrm>
            <a:off x="7315200" y="1759513"/>
            <a:ext cx="4599420" cy="3585375"/>
          </a:xfrm>
          <a:prstGeom prst="rect">
            <a:avLst/>
          </a:prstGeom>
        </p:spPr>
      </p:pic>
    </p:spTree>
    <p:extLst>
      <p:ext uri="{BB962C8B-B14F-4D97-AF65-F5344CB8AC3E}">
        <p14:creationId xmlns:p14="http://schemas.microsoft.com/office/powerpoint/2010/main" val="3799541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0CD0B9A-140B-402B-B9E3-5E90ECDEB07B}"/>
              </a:ext>
            </a:extLst>
          </p:cNvPr>
          <p:cNvSpPr/>
          <p:nvPr/>
        </p:nvSpPr>
        <p:spPr>
          <a:xfrm>
            <a:off x="665018" y="908915"/>
            <a:ext cx="6908800" cy="4401205"/>
          </a:xfrm>
          <a:prstGeom prst="rect">
            <a:avLst/>
          </a:prstGeom>
        </p:spPr>
        <p:txBody>
          <a:bodyPr wrap="square">
            <a:spAutoFit/>
          </a:bodyPr>
          <a:lstStyle/>
          <a:p>
            <a:pPr algn="just"/>
            <a:r>
              <a:rPr lang="uk-UA" sz="2000" dirty="0"/>
              <a:t>За оцінками фахівців, за останні декілька століть внаслідок людської діяльності темпи зникнення видів зросли майже в 1000 разів, порівняно зі звичайними темпами, характерними для різних етапів історії Землі. Головними факторами впливу людини на </a:t>
            </a:r>
            <a:r>
              <a:rPr lang="uk-UA" sz="2000" dirty="0" err="1"/>
              <a:t>біорізномаінття</a:t>
            </a:r>
            <a:r>
              <a:rPr lang="uk-UA" sz="2000" dirty="0"/>
              <a:t> є знищення і трансформація природних екосистем, надмірна експлуатація природних ресурсів, забруднення довкілля. </a:t>
            </a:r>
          </a:p>
          <a:p>
            <a:pPr algn="just"/>
            <a:r>
              <a:rPr lang="uk-UA" sz="2000" dirty="0"/>
              <a:t>Потужним фактором зміни довкілля стали глобальні зміни клімату, що відбуваються внаслідок дії антропогенних чинників. Такі зміни можуть негативно впливати на економіку держав: наприклад, через падіння родючості ґрунтів — на сільське господарство, через зменшення рибних запасів — на рибне господарство, через зміни температур та кількості опадів — на туристичну галузь тощо.</a:t>
            </a:r>
          </a:p>
        </p:txBody>
      </p:sp>
      <p:pic>
        <p:nvPicPr>
          <p:cNvPr id="3" name="Рисунок 2">
            <a:extLst>
              <a:ext uri="{FF2B5EF4-FFF2-40B4-BE49-F238E27FC236}">
                <a16:creationId xmlns:a16="http://schemas.microsoft.com/office/drawing/2014/main" id="{FB85B73B-11C5-429A-84DE-194360C5FE12}"/>
              </a:ext>
            </a:extLst>
          </p:cNvPr>
          <p:cNvPicPr>
            <a:picLocks noChangeAspect="1"/>
          </p:cNvPicPr>
          <p:nvPr/>
        </p:nvPicPr>
        <p:blipFill>
          <a:blip r:embed="rId2"/>
          <a:stretch>
            <a:fillRect/>
          </a:stretch>
        </p:blipFill>
        <p:spPr>
          <a:xfrm>
            <a:off x="7897092" y="1767894"/>
            <a:ext cx="3095192" cy="2921004"/>
          </a:xfrm>
          <a:prstGeom prst="rect">
            <a:avLst/>
          </a:prstGeom>
        </p:spPr>
      </p:pic>
    </p:spTree>
    <p:extLst>
      <p:ext uri="{BB962C8B-B14F-4D97-AF65-F5344CB8AC3E}">
        <p14:creationId xmlns:p14="http://schemas.microsoft.com/office/powerpoint/2010/main" val="191730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560F550-07CB-443F-B29A-AF92B953DFD5}"/>
              </a:ext>
            </a:extLst>
          </p:cNvPr>
          <p:cNvSpPr/>
          <p:nvPr/>
        </p:nvSpPr>
        <p:spPr>
          <a:xfrm>
            <a:off x="692727" y="788565"/>
            <a:ext cx="6391564" cy="5324535"/>
          </a:xfrm>
          <a:prstGeom prst="rect">
            <a:avLst/>
          </a:prstGeom>
        </p:spPr>
        <p:txBody>
          <a:bodyPr wrap="square">
            <a:spAutoFit/>
          </a:bodyPr>
          <a:lstStyle/>
          <a:p>
            <a:pPr algn="just"/>
            <a:r>
              <a:rPr lang="uk-UA" sz="2000" dirty="0"/>
              <a:t>Не дивлячись на те, що Україна займає 5,7% площі Європи, на її території представлено не менше 35% європейського біорізноманіття (понад 70 тис. видів тварин і рослин). На жаль, значна частина природних та </a:t>
            </a:r>
            <a:r>
              <a:rPr lang="uk-UA" sz="2000" dirty="0" err="1"/>
              <a:t>напівприродних</a:t>
            </a:r>
            <a:r>
              <a:rPr lang="uk-UA" sz="2000" dirty="0"/>
              <a:t> ландшафтів України стрімко деградує під </a:t>
            </a:r>
            <a:r>
              <a:rPr lang="uk-UA" sz="2000" dirty="0" err="1"/>
              <a:t>вливом</a:t>
            </a:r>
            <a:r>
              <a:rPr lang="uk-UA" sz="2000" dirty="0"/>
              <a:t> діяльності людини. Так, землі сільськогосподарського призначення складають близько 71,2% території країни, а орні землі — близько 53,8%. </a:t>
            </a:r>
          </a:p>
          <a:p>
            <a:pPr algn="just"/>
            <a:endParaRPr lang="uk-UA" sz="2000" dirty="0"/>
          </a:p>
          <a:p>
            <a:pPr algn="just"/>
            <a:r>
              <a:rPr lang="uk-UA" sz="2000" dirty="0"/>
              <a:t>У низці південних областей країни сільськогосподарські землі складають майже 90% їхньої території. Для природи лишається лише кілька відсотків площі, в яку потрапили ділянки, непридатні для оранки. Наприклад, площа степових ділянок, не залежно від того, наскільки вони деградовані, зменшилася до 3-4% від початкових значень. Жодна з екосистем не має спеціально виділеної категорії земель.</a:t>
            </a:r>
          </a:p>
        </p:txBody>
      </p:sp>
      <p:pic>
        <p:nvPicPr>
          <p:cNvPr id="3" name="Рисунок 2">
            <a:extLst>
              <a:ext uri="{FF2B5EF4-FFF2-40B4-BE49-F238E27FC236}">
                <a16:creationId xmlns:a16="http://schemas.microsoft.com/office/drawing/2014/main" id="{BD546D98-FBE9-4E28-B2DA-7F2510832045}"/>
              </a:ext>
            </a:extLst>
          </p:cNvPr>
          <p:cNvPicPr>
            <a:picLocks noChangeAspect="1"/>
          </p:cNvPicPr>
          <p:nvPr/>
        </p:nvPicPr>
        <p:blipFill>
          <a:blip r:embed="rId2"/>
          <a:stretch>
            <a:fillRect/>
          </a:stretch>
        </p:blipFill>
        <p:spPr>
          <a:xfrm>
            <a:off x="7222836" y="1945867"/>
            <a:ext cx="4276437" cy="2124771"/>
          </a:xfrm>
          <a:prstGeom prst="rect">
            <a:avLst/>
          </a:prstGeom>
        </p:spPr>
      </p:pic>
    </p:spTree>
    <p:extLst>
      <p:ext uri="{BB962C8B-B14F-4D97-AF65-F5344CB8AC3E}">
        <p14:creationId xmlns:p14="http://schemas.microsoft.com/office/powerpoint/2010/main" val="1027394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B4CE1CE-D3C1-407D-8338-C474199685E9}"/>
              </a:ext>
            </a:extLst>
          </p:cNvPr>
          <p:cNvSpPr/>
          <p:nvPr/>
        </p:nvSpPr>
        <p:spPr>
          <a:xfrm>
            <a:off x="1126836" y="1185729"/>
            <a:ext cx="6096000" cy="3477875"/>
          </a:xfrm>
          <a:prstGeom prst="rect">
            <a:avLst/>
          </a:prstGeom>
        </p:spPr>
        <p:txBody>
          <a:bodyPr>
            <a:spAutoFit/>
          </a:bodyPr>
          <a:lstStyle/>
          <a:p>
            <a:pPr algn="just"/>
            <a:r>
              <a:rPr lang="uk-UA" sz="2000" dirty="0"/>
              <a:t>Внаслідок дії негативних антропогенних факторів все більша кількість видів тварин і рослин в Україні опиняються під загрозою зникнення. </a:t>
            </a:r>
          </a:p>
          <a:p>
            <a:pPr algn="just"/>
            <a:endParaRPr lang="uk-UA" sz="2000" dirty="0"/>
          </a:p>
          <a:p>
            <a:pPr algn="just"/>
            <a:r>
              <a:rPr lang="uk-UA" sz="2000" dirty="0"/>
              <a:t>До першого видання Червоної книги України (1980) було занесено 151 вид рослин і 85 видів тварин. До другого видання (тваринний світ — 1994 р., рослинний світ — 1996 р.) </a:t>
            </a:r>
            <a:r>
              <a:rPr lang="uk-UA" sz="2000" dirty="0" err="1"/>
              <a:t>внесено</a:t>
            </a:r>
            <a:r>
              <a:rPr lang="uk-UA" sz="2000" dirty="0"/>
              <a:t> вже 541 вид рослин і грибів та 382 види тварин. Останнє видання Червоної книги України (2009) містить 826 видів флори і 542 види фауни.</a:t>
            </a:r>
          </a:p>
        </p:txBody>
      </p:sp>
      <p:pic>
        <p:nvPicPr>
          <p:cNvPr id="3" name="Рисунок 2">
            <a:extLst>
              <a:ext uri="{FF2B5EF4-FFF2-40B4-BE49-F238E27FC236}">
                <a16:creationId xmlns:a16="http://schemas.microsoft.com/office/drawing/2014/main" id="{E52792F4-B238-4E90-BA30-E4E9D5C5B434}"/>
              </a:ext>
            </a:extLst>
          </p:cNvPr>
          <p:cNvPicPr>
            <a:picLocks noChangeAspect="1"/>
          </p:cNvPicPr>
          <p:nvPr/>
        </p:nvPicPr>
        <p:blipFill>
          <a:blip r:embed="rId2"/>
          <a:stretch>
            <a:fillRect/>
          </a:stretch>
        </p:blipFill>
        <p:spPr>
          <a:xfrm>
            <a:off x="7712364" y="1618673"/>
            <a:ext cx="3426835" cy="3426835"/>
          </a:xfrm>
          <a:prstGeom prst="rect">
            <a:avLst/>
          </a:prstGeom>
        </p:spPr>
      </p:pic>
    </p:spTree>
    <p:extLst>
      <p:ext uri="{BB962C8B-B14F-4D97-AF65-F5344CB8AC3E}">
        <p14:creationId xmlns:p14="http://schemas.microsoft.com/office/powerpoint/2010/main" val="332942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План</a:t>
            </a:r>
            <a:endParaRPr lang="ru-RU" dirty="0"/>
          </a:p>
        </p:txBody>
      </p:sp>
      <p:sp>
        <p:nvSpPr>
          <p:cNvPr id="3" name="Объект 2"/>
          <p:cNvSpPr>
            <a:spLocks noGrp="1"/>
          </p:cNvSpPr>
          <p:nvPr>
            <p:ph sz="quarter" idx="13"/>
          </p:nvPr>
        </p:nvSpPr>
        <p:spPr/>
        <p:txBody>
          <a:bodyPr/>
          <a:lstStyle/>
          <a:p>
            <a:r>
              <a:rPr lang="uk-UA" dirty="0"/>
              <a:t>найважливіші проблеми людства</a:t>
            </a:r>
          </a:p>
          <a:p>
            <a:r>
              <a:rPr lang="uk-UA" dirty="0"/>
              <a:t>Забруднення природного середовища як екологічна проблема </a:t>
            </a:r>
          </a:p>
          <a:p>
            <a:r>
              <a:rPr lang="uk-UA" dirty="0"/>
              <a:t>Основні можливі джерела забруднення природного середовища у сфері сільськогосподарського виробництва </a:t>
            </a:r>
          </a:p>
        </p:txBody>
      </p:sp>
    </p:spTree>
    <p:extLst>
      <p:ext uri="{BB962C8B-B14F-4D97-AF65-F5344CB8AC3E}">
        <p14:creationId xmlns:p14="http://schemas.microsoft.com/office/powerpoint/2010/main" val="295174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2650" y="1110474"/>
            <a:ext cx="6096000" cy="4093428"/>
          </a:xfrm>
          <a:prstGeom prst="rect">
            <a:avLst/>
          </a:prstGeom>
        </p:spPr>
        <p:txBody>
          <a:bodyPr>
            <a:spAutoFit/>
          </a:bodyPr>
          <a:lstStyle/>
          <a:p>
            <a:pPr algn="just"/>
            <a:r>
              <a:rPr lang="uk-UA" sz="2000" dirty="0"/>
              <a:t>Проблема сировини, енергетики, продовольча проблема багато в чому залежить від наявності природних ресурсів кожної країни і світу в цілому. </a:t>
            </a:r>
          </a:p>
          <a:p>
            <a:pPr algn="just"/>
            <a:r>
              <a:rPr lang="uk-UA" sz="2000" dirty="0"/>
              <a:t>Використання людиною природних ресурсів з кожним роком зростає. При цьому частина ресурсів самовідновлюється, а частина - на жаль, ні. Тому потрібно проводити різні заходи по їх охороні і раціональному використанні, тобто потрібно </a:t>
            </a:r>
            <a:r>
              <a:rPr lang="uk-UA" sz="2000" dirty="0" err="1"/>
              <a:t>економно</a:t>
            </a:r>
            <a:r>
              <a:rPr lang="uk-UA" sz="2000" dirty="0"/>
              <a:t> використовувати відомі родовища. </a:t>
            </a:r>
          </a:p>
          <a:p>
            <a:pPr algn="just"/>
            <a:r>
              <a:rPr lang="uk-UA" sz="2000" dirty="0"/>
              <a:t>Набрала великої ваги проблема відновних ресурсів, адже деякі з них починають абсолютно виснажуватись, що негативно позначається на забезпеченні продуктами харчування. </a:t>
            </a:r>
          </a:p>
        </p:txBody>
      </p:sp>
      <p:pic>
        <p:nvPicPr>
          <p:cNvPr id="2" name="Рисунок 1">
            <a:extLst>
              <a:ext uri="{FF2B5EF4-FFF2-40B4-BE49-F238E27FC236}">
                <a16:creationId xmlns:a16="http://schemas.microsoft.com/office/drawing/2014/main" id="{31253A9D-481A-446F-8EB0-E8BDCA0EC038}"/>
              </a:ext>
            </a:extLst>
          </p:cNvPr>
          <p:cNvPicPr>
            <a:picLocks noChangeAspect="1"/>
          </p:cNvPicPr>
          <p:nvPr/>
        </p:nvPicPr>
        <p:blipFill>
          <a:blip r:embed="rId2"/>
          <a:stretch>
            <a:fillRect/>
          </a:stretch>
        </p:blipFill>
        <p:spPr>
          <a:xfrm>
            <a:off x="7084291" y="1720441"/>
            <a:ext cx="3988233" cy="2653988"/>
          </a:xfrm>
          <a:prstGeom prst="rect">
            <a:avLst/>
          </a:prstGeom>
        </p:spPr>
      </p:pic>
    </p:spTree>
    <p:extLst>
      <p:ext uri="{BB962C8B-B14F-4D97-AF65-F5344CB8AC3E}">
        <p14:creationId xmlns:p14="http://schemas.microsoft.com/office/powerpoint/2010/main" val="1786905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8974" y="1074508"/>
            <a:ext cx="5427861" cy="4708981"/>
          </a:xfrm>
          <a:prstGeom prst="rect">
            <a:avLst/>
          </a:prstGeom>
        </p:spPr>
        <p:txBody>
          <a:bodyPr wrap="square">
            <a:spAutoFit/>
          </a:bodyPr>
          <a:lstStyle/>
          <a:p>
            <a:pPr algn="just"/>
            <a:r>
              <a:rPr lang="uk-UA" sz="2000" dirty="0"/>
              <a:t>Глобальне розв'язання продовольчої проблеми </a:t>
            </a:r>
            <a:r>
              <a:rPr lang="uk-UA" sz="2000" dirty="0" err="1"/>
              <a:t>ускладнюється</a:t>
            </a:r>
            <a:r>
              <a:rPr lang="uk-UA" sz="2000" dirty="0"/>
              <a:t> ще й внаслідок значного зростання населення планети. При цьому розподіл і споживання продуктів харчування в розвинутих країнах та країнах, що розвиваються, надзвичайно нерівномірне. </a:t>
            </a:r>
          </a:p>
          <a:p>
            <a:pPr algn="just"/>
            <a:endParaRPr lang="uk-UA" sz="2000" dirty="0"/>
          </a:p>
          <a:p>
            <a:pPr algn="just"/>
            <a:r>
              <a:rPr lang="uk-UA" sz="2000" dirty="0"/>
              <a:t>Останнім часом голод є найгострішою проблемою. Загальна стратегія розв'язання цієї проблеми полягає у відновленні виснажених ресурсів і нормальних екологічних умов їх природного відтворення, встановленні розумних пропорцій між обсягом використання ресурсів та обсягом їх природного приросту, дальшому освоєнні ресурсів тощо.</a:t>
            </a:r>
          </a:p>
        </p:txBody>
      </p:sp>
      <p:pic>
        <p:nvPicPr>
          <p:cNvPr id="3" name="Рисунок 2">
            <a:extLst>
              <a:ext uri="{FF2B5EF4-FFF2-40B4-BE49-F238E27FC236}">
                <a16:creationId xmlns:a16="http://schemas.microsoft.com/office/drawing/2014/main" id="{AA66CC27-36D6-4E6A-8B49-3482E69B0D63}"/>
              </a:ext>
            </a:extLst>
          </p:cNvPr>
          <p:cNvPicPr>
            <a:picLocks noChangeAspect="1"/>
          </p:cNvPicPr>
          <p:nvPr/>
        </p:nvPicPr>
        <p:blipFill>
          <a:blip r:embed="rId2"/>
          <a:stretch>
            <a:fillRect/>
          </a:stretch>
        </p:blipFill>
        <p:spPr>
          <a:xfrm>
            <a:off x="6594763" y="2102595"/>
            <a:ext cx="4721369" cy="2652809"/>
          </a:xfrm>
          <a:prstGeom prst="rect">
            <a:avLst/>
          </a:prstGeom>
        </p:spPr>
      </p:pic>
    </p:spTree>
    <p:extLst>
      <p:ext uri="{BB962C8B-B14F-4D97-AF65-F5344CB8AC3E}">
        <p14:creationId xmlns:p14="http://schemas.microsoft.com/office/powerpoint/2010/main" val="301939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1527" y="1752859"/>
            <a:ext cx="6096000" cy="2862322"/>
          </a:xfrm>
          <a:prstGeom prst="rect">
            <a:avLst/>
          </a:prstGeom>
        </p:spPr>
        <p:txBody>
          <a:bodyPr>
            <a:spAutoFit/>
          </a:bodyPr>
          <a:lstStyle/>
          <a:p>
            <a:pPr algn="just"/>
            <a:r>
              <a:rPr lang="uk-UA" sz="2000" dirty="0"/>
              <a:t>За даними ООН, за весь період свого існування людство втратило 80-85 млрд т різних видів палива. </a:t>
            </a:r>
          </a:p>
          <a:p>
            <a:pPr algn="just"/>
            <a:r>
              <a:rPr lang="uk-UA" sz="2000" dirty="0"/>
              <a:t>Світова потреба в енергетиці безперервно зростає. Органічне паливо продовжує залишатись основним джерелом, а тому потенційні можливості традиційної енергетики обмежені. </a:t>
            </a:r>
          </a:p>
          <a:p>
            <a:pPr algn="just"/>
            <a:r>
              <a:rPr lang="uk-UA" sz="2000" dirty="0"/>
              <a:t>Висновки експертів такі, що до 2030 року органічне паливо зможе задовольнити тільки третю частину світової потреби в енергоресурсах. </a:t>
            </a:r>
          </a:p>
        </p:txBody>
      </p:sp>
      <p:pic>
        <p:nvPicPr>
          <p:cNvPr id="3" name="Рисунок 2">
            <a:extLst>
              <a:ext uri="{FF2B5EF4-FFF2-40B4-BE49-F238E27FC236}">
                <a16:creationId xmlns:a16="http://schemas.microsoft.com/office/drawing/2014/main" id="{D62998BA-C3E0-4AE4-A406-012EF786341F}"/>
              </a:ext>
            </a:extLst>
          </p:cNvPr>
          <p:cNvPicPr>
            <a:picLocks noChangeAspect="1"/>
          </p:cNvPicPr>
          <p:nvPr/>
        </p:nvPicPr>
        <p:blipFill>
          <a:blip r:embed="rId2"/>
          <a:stretch>
            <a:fillRect/>
          </a:stretch>
        </p:blipFill>
        <p:spPr>
          <a:xfrm>
            <a:off x="7620513" y="1920275"/>
            <a:ext cx="3228030" cy="2417907"/>
          </a:xfrm>
          <a:prstGeom prst="rect">
            <a:avLst/>
          </a:prstGeom>
        </p:spPr>
      </p:pic>
    </p:spTree>
    <p:extLst>
      <p:ext uri="{BB962C8B-B14F-4D97-AF65-F5344CB8AC3E}">
        <p14:creationId xmlns:p14="http://schemas.microsoft.com/office/powerpoint/2010/main" val="104720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549" y="810704"/>
            <a:ext cx="5064523" cy="4893647"/>
          </a:xfrm>
          <a:prstGeom prst="rect">
            <a:avLst/>
          </a:prstGeom>
        </p:spPr>
        <p:txBody>
          <a:bodyPr wrap="square">
            <a:spAutoFit/>
          </a:bodyPr>
          <a:lstStyle/>
          <a:p>
            <a:pPr algn="just"/>
            <a:r>
              <a:rPr lang="uk-UA" sz="2800" b="1" i="1" dirty="0"/>
              <a:t>Основними шляхами розв’язання паливно-енергетичної проблеми є: </a:t>
            </a:r>
          </a:p>
          <a:p>
            <a:pPr algn="just"/>
            <a:endParaRPr lang="uk-UA" sz="2800" b="1" i="1" dirty="0"/>
          </a:p>
          <a:p>
            <a:pPr marL="342900" indent="-342900" algn="just">
              <a:buFont typeface="Wingdings" panose="05000000000000000000" pitchFamily="2" charset="2"/>
              <a:buChar char="ü"/>
            </a:pPr>
            <a:r>
              <a:rPr lang="uk-UA" sz="2000" dirty="0"/>
              <a:t>боротьба з втратами при добуванні, переробці, збагаченні і транспортуванні палива; </a:t>
            </a:r>
          </a:p>
          <a:p>
            <a:pPr marL="342900" indent="-342900" algn="just">
              <a:buFont typeface="Wingdings" panose="05000000000000000000" pitchFamily="2" charset="2"/>
              <a:buChar char="ü"/>
            </a:pPr>
            <a:r>
              <a:rPr lang="uk-UA" sz="2000" dirty="0"/>
              <a:t>економія при споживанні і вторинне використання енергоресурсів; </a:t>
            </a:r>
          </a:p>
          <a:p>
            <a:pPr marL="342900" indent="-342900" algn="just">
              <a:buFont typeface="Wingdings" panose="05000000000000000000" pitchFamily="2" charset="2"/>
              <a:buChar char="ü"/>
            </a:pPr>
            <a:r>
              <a:rPr lang="uk-UA" sz="2000" dirty="0"/>
              <a:t>збільшення частини електроенергії в </a:t>
            </a:r>
            <a:r>
              <a:rPr lang="uk-UA" sz="2000" dirty="0" err="1"/>
              <a:t>електробалансі</a:t>
            </a:r>
            <a:r>
              <a:rPr lang="uk-UA" sz="2000" dirty="0"/>
              <a:t>; </a:t>
            </a:r>
          </a:p>
          <a:p>
            <a:pPr marL="342900" indent="-342900" algn="just">
              <a:buFont typeface="Wingdings" panose="05000000000000000000" pitchFamily="2" charset="2"/>
              <a:buChar char="ü"/>
            </a:pPr>
            <a:r>
              <a:rPr lang="uk-UA" sz="2000" dirty="0"/>
              <a:t>перехід до електрохімічних процесів;</a:t>
            </a:r>
          </a:p>
          <a:p>
            <a:pPr marL="342900" indent="-342900" algn="just">
              <a:buFont typeface="Wingdings" panose="05000000000000000000" pitchFamily="2" charset="2"/>
              <a:buChar char="ü"/>
            </a:pPr>
            <a:r>
              <a:rPr lang="uk-UA" sz="2000" dirty="0"/>
              <a:t>перехід до прямого перетворення атомної енергії. </a:t>
            </a:r>
          </a:p>
        </p:txBody>
      </p:sp>
      <p:pic>
        <p:nvPicPr>
          <p:cNvPr id="3" name="Рисунок 2">
            <a:extLst>
              <a:ext uri="{FF2B5EF4-FFF2-40B4-BE49-F238E27FC236}">
                <a16:creationId xmlns:a16="http://schemas.microsoft.com/office/drawing/2014/main" id="{CAE1A593-1BA3-45E5-8DFB-3511C563B356}"/>
              </a:ext>
            </a:extLst>
          </p:cNvPr>
          <p:cNvPicPr>
            <a:picLocks noChangeAspect="1"/>
          </p:cNvPicPr>
          <p:nvPr/>
        </p:nvPicPr>
        <p:blipFill>
          <a:blip r:embed="rId2"/>
          <a:stretch>
            <a:fillRect/>
          </a:stretch>
        </p:blipFill>
        <p:spPr>
          <a:xfrm>
            <a:off x="6723173" y="2056100"/>
            <a:ext cx="4317278" cy="3457262"/>
          </a:xfrm>
          <a:prstGeom prst="rect">
            <a:avLst/>
          </a:prstGeom>
        </p:spPr>
      </p:pic>
    </p:spTree>
    <p:extLst>
      <p:ext uri="{BB962C8B-B14F-4D97-AF65-F5344CB8AC3E}">
        <p14:creationId xmlns:p14="http://schemas.microsoft.com/office/powerpoint/2010/main" val="1185730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7382" y="720566"/>
            <a:ext cx="6068291" cy="5416868"/>
          </a:xfrm>
          <a:prstGeom prst="rect">
            <a:avLst/>
          </a:prstGeom>
        </p:spPr>
        <p:txBody>
          <a:bodyPr wrap="square">
            <a:spAutoFit/>
          </a:bodyPr>
          <a:lstStyle/>
          <a:p>
            <a:r>
              <a:rPr lang="uk-UA" sz="2400" dirty="0"/>
              <a:t>2</a:t>
            </a:r>
            <a:r>
              <a:rPr lang="uk-UA" sz="2400" b="1" dirty="0">
                <a:solidFill>
                  <a:srgbClr val="FF0000"/>
                </a:solidFill>
              </a:rPr>
              <a:t>. Забруднення природного середовища як екологічна проблема </a:t>
            </a:r>
          </a:p>
          <a:p>
            <a:endParaRPr lang="uk-UA" dirty="0"/>
          </a:p>
          <a:p>
            <a:pPr algn="just"/>
            <a:r>
              <a:rPr lang="uk-UA" sz="2000" dirty="0"/>
              <a:t>Ще однією глобальною екологічною проблемою є забруднення природного середовища- це одна із найважливіших екологічних проблем. </a:t>
            </a:r>
          </a:p>
          <a:p>
            <a:pPr algn="just"/>
            <a:r>
              <a:rPr lang="uk-UA" sz="2000" dirty="0"/>
              <a:t>Всесвітня організація охорони здоров'я дає наступне визначення поняттю забруднення”. </a:t>
            </a:r>
          </a:p>
          <a:p>
            <a:pPr algn="just"/>
            <a:r>
              <a:rPr lang="uk-UA" sz="2000" u="sng" dirty="0">
                <a:solidFill>
                  <a:srgbClr val="C00000"/>
                </a:solidFill>
              </a:rPr>
              <a:t>Забруднення </a:t>
            </a:r>
            <a:r>
              <a:rPr lang="uk-UA" sz="2000" dirty="0"/>
              <a:t>- це поява у довкіллі людини забруднюючих речовин чи будь-яких інших агентів (від вірусів до звукових хвиль надмірної інтенсивності), які безпосередньо чи опосередковано негативно впливають на людину і па створене нею для власних потреб штучне середовище. Речовини, які спричинюють забруднення навколишнього природного середовища, називають </a:t>
            </a:r>
            <a:r>
              <a:rPr lang="uk-UA" sz="2000" i="1" dirty="0" err="1"/>
              <a:t>забрудниками</a:t>
            </a:r>
            <a:r>
              <a:rPr lang="uk-UA" sz="2000" i="1" dirty="0"/>
              <a:t>, або </a:t>
            </a:r>
            <a:r>
              <a:rPr lang="uk-UA" sz="2000" i="1" dirty="0" err="1"/>
              <a:t>полютантами</a:t>
            </a:r>
            <a:r>
              <a:rPr lang="uk-UA" sz="2000" dirty="0"/>
              <a:t>.</a:t>
            </a:r>
          </a:p>
        </p:txBody>
      </p:sp>
      <p:pic>
        <p:nvPicPr>
          <p:cNvPr id="3" name="Рисунок 2">
            <a:extLst>
              <a:ext uri="{FF2B5EF4-FFF2-40B4-BE49-F238E27FC236}">
                <a16:creationId xmlns:a16="http://schemas.microsoft.com/office/drawing/2014/main" id="{881CC731-010F-4504-BA6F-863EBFD47125}"/>
              </a:ext>
            </a:extLst>
          </p:cNvPr>
          <p:cNvPicPr>
            <a:picLocks noChangeAspect="1"/>
          </p:cNvPicPr>
          <p:nvPr/>
        </p:nvPicPr>
        <p:blipFill>
          <a:blip r:embed="rId2"/>
          <a:stretch>
            <a:fillRect/>
          </a:stretch>
        </p:blipFill>
        <p:spPr>
          <a:xfrm>
            <a:off x="7324436" y="2286678"/>
            <a:ext cx="3991407" cy="2284644"/>
          </a:xfrm>
          <a:prstGeom prst="rect">
            <a:avLst/>
          </a:prstGeom>
        </p:spPr>
      </p:pic>
    </p:spTree>
    <p:extLst>
      <p:ext uri="{BB962C8B-B14F-4D97-AF65-F5344CB8AC3E}">
        <p14:creationId xmlns:p14="http://schemas.microsoft.com/office/powerpoint/2010/main" val="3578120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2734" y="784801"/>
            <a:ext cx="6096000" cy="5016758"/>
          </a:xfrm>
          <a:prstGeom prst="rect">
            <a:avLst/>
          </a:prstGeom>
        </p:spPr>
        <p:txBody>
          <a:bodyPr>
            <a:spAutoFit/>
          </a:bodyPr>
          <a:lstStyle/>
          <a:p>
            <a:pPr algn="just"/>
            <a:r>
              <a:rPr lang="uk-UA" sz="2000" b="1" i="1" dirty="0"/>
              <a:t>Забруднення </a:t>
            </a:r>
            <a:r>
              <a:rPr lang="uk-UA" sz="2000" dirty="0"/>
              <a:t>- небажана зміна фізичних, хімічних або біологічних характеристик повітря, землі та води, яке може нині або в недалекому майбутньому мати несприятливий вплив на життя людини, рослин та тварин, умови життя та культурну спадщину, виснажувати або псувати сировинні ресурси. </a:t>
            </a:r>
          </a:p>
          <a:p>
            <a:pPr algn="just"/>
            <a:endParaRPr lang="uk-UA" sz="2000" b="1" i="1" dirty="0"/>
          </a:p>
          <a:p>
            <a:pPr algn="just"/>
            <a:r>
              <a:rPr lang="uk-UA" sz="2000" b="1" i="1" dirty="0"/>
              <a:t>Забруднення -</a:t>
            </a:r>
            <a:r>
              <a:rPr lang="uk-UA" sz="2000" dirty="0"/>
              <a:t> один із </a:t>
            </a:r>
            <a:r>
              <a:rPr lang="uk-UA" sz="2000" dirty="0" err="1"/>
              <a:t>лімітуючих</a:t>
            </a:r>
            <a:r>
              <a:rPr lang="uk-UA" sz="2000" dirty="0"/>
              <a:t> факторів для людини. </a:t>
            </a:r>
          </a:p>
          <a:p>
            <a:pPr algn="just"/>
            <a:endParaRPr lang="uk-UA" sz="2000" dirty="0"/>
          </a:p>
          <a:p>
            <a:pPr algn="just"/>
            <a:r>
              <a:rPr lang="uk-UA" sz="2000" dirty="0"/>
              <a:t>Ціна забруднення складається з </a:t>
            </a:r>
            <a:r>
              <a:rPr lang="uk-UA" sz="2000" i="1" dirty="0"/>
              <a:t>трьох компонентів</a:t>
            </a:r>
            <a:r>
              <a:rPr lang="uk-UA" sz="2000" dirty="0"/>
              <a:t>: </a:t>
            </a:r>
          </a:p>
          <a:p>
            <a:pPr marL="342900" indent="-342900" algn="just">
              <a:buAutoNum type="arabicPeriod"/>
            </a:pPr>
            <a:r>
              <a:rPr lang="uk-UA" sz="2000" dirty="0"/>
              <a:t>Втрата ресурсів внаслідок експлуатації технологій з великою кількістю відходів; </a:t>
            </a:r>
          </a:p>
          <a:p>
            <a:pPr marL="342900" indent="-342900" algn="just">
              <a:buAutoNum type="arabicPeriod"/>
            </a:pPr>
            <a:r>
              <a:rPr lang="uk-UA" sz="2000" dirty="0"/>
              <a:t>Вартість ліквідації забруднення та контролю над ним. </a:t>
            </a:r>
          </a:p>
          <a:p>
            <a:pPr marL="342900" indent="-342900" algn="just">
              <a:buAutoNum type="arabicPeriod"/>
            </a:pPr>
            <a:r>
              <a:rPr lang="uk-UA" sz="2000" dirty="0"/>
              <a:t>Ціна здоров'я людей.</a:t>
            </a:r>
          </a:p>
        </p:txBody>
      </p:sp>
      <p:pic>
        <p:nvPicPr>
          <p:cNvPr id="3" name="Рисунок 2">
            <a:extLst>
              <a:ext uri="{FF2B5EF4-FFF2-40B4-BE49-F238E27FC236}">
                <a16:creationId xmlns:a16="http://schemas.microsoft.com/office/drawing/2014/main" id="{9C32E667-337E-4769-8B5B-4B8AB87692A8}"/>
              </a:ext>
            </a:extLst>
          </p:cNvPr>
          <p:cNvPicPr>
            <a:picLocks noChangeAspect="1"/>
          </p:cNvPicPr>
          <p:nvPr/>
        </p:nvPicPr>
        <p:blipFill>
          <a:blip r:embed="rId2"/>
          <a:stretch>
            <a:fillRect/>
          </a:stretch>
        </p:blipFill>
        <p:spPr>
          <a:xfrm>
            <a:off x="7407564" y="1983488"/>
            <a:ext cx="3841702" cy="2334368"/>
          </a:xfrm>
          <a:prstGeom prst="rect">
            <a:avLst/>
          </a:prstGeom>
        </p:spPr>
      </p:pic>
    </p:spTree>
    <p:extLst>
      <p:ext uri="{BB962C8B-B14F-4D97-AF65-F5344CB8AC3E}">
        <p14:creationId xmlns:p14="http://schemas.microsoft.com/office/powerpoint/2010/main" val="140006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403" y="701003"/>
            <a:ext cx="6096000" cy="5324535"/>
          </a:xfrm>
          <a:prstGeom prst="rect">
            <a:avLst/>
          </a:prstGeom>
        </p:spPr>
        <p:txBody>
          <a:bodyPr>
            <a:spAutoFit/>
          </a:bodyPr>
          <a:lstStyle/>
          <a:p>
            <a:pPr algn="just"/>
            <a:r>
              <a:rPr lang="uk-UA" sz="2000" dirty="0"/>
              <a:t>Існують різні принципи класифікації забруднень навколишнього природного середовища. </a:t>
            </a:r>
          </a:p>
          <a:p>
            <a:pPr algn="just"/>
            <a:endParaRPr lang="uk-UA" sz="2000" dirty="0"/>
          </a:p>
          <a:p>
            <a:pPr algn="just"/>
            <a:r>
              <a:rPr lang="uk-UA" sz="2000" dirty="0"/>
              <a:t>Класифікація забруднень досить складна. </a:t>
            </a:r>
          </a:p>
          <a:p>
            <a:pPr algn="just"/>
            <a:endParaRPr lang="uk-UA" sz="2000" dirty="0"/>
          </a:p>
          <a:p>
            <a:pPr algn="just"/>
            <a:r>
              <a:rPr lang="uk-UA" sz="2000" dirty="0"/>
              <a:t>Разом з тим у відповідності з деякими підходами розрізняють такі </a:t>
            </a:r>
            <a:r>
              <a:rPr lang="uk-UA" sz="2000" b="1" i="1" dirty="0"/>
              <a:t>забруднення природного середовища: </a:t>
            </a:r>
          </a:p>
          <a:p>
            <a:pPr marL="342900" indent="-342900" algn="just">
              <a:buAutoNum type="arabicParenR"/>
            </a:pPr>
            <a:r>
              <a:rPr lang="uk-UA" sz="2000" dirty="0"/>
              <a:t>механічні, хімічні, фізичні та біологічні (за типом походження); </a:t>
            </a:r>
          </a:p>
          <a:p>
            <a:pPr marL="342900" indent="-342900" algn="just">
              <a:buAutoNum type="arabicParenR"/>
            </a:pPr>
            <a:r>
              <a:rPr lang="uk-UA" sz="2000" dirty="0"/>
              <a:t>матеріальні, енергетичні (також за типом походження); </a:t>
            </a:r>
          </a:p>
          <a:p>
            <a:pPr marL="342900" indent="-342900" algn="just">
              <a:buAutoNum type="arabicParenR"/>
            </a:pPr>
            <a:r>
              <a:rPr lang="uk-UA" sz="2000" dirty="0"/>
              <a:t>стійкі, </a:t>
            </a:r>
            <a:r>
              <a:rPr lang="uk-UA" sz="2000" dirty="0" err="1"/>
              <a:t>середньотривалі</a:t>
            </a:r>
            <a:r>
              <a:rPr lang="uk-UA" sz="2000" dirty="0"/>
              <a:t> та нестійкі (за часом взаємодії з довкіллям); </a:t>
            </a:r>
          </a:p>
          <a:p>
            <a:pPr marL="342900" indent="-342900" algn="just">
              <a:buAutoNum type="arabicParenR"/>
            </a:pPr>
            <a:r>
              <a:rPr lang="uk-UA" sz="2000" dirty="0"/>
              <a:t>прямого та стороннього впливу на біоту (за способом впливу); </a:t>
            </a:r>
          </a:p>
          <a:p>
            <a:pPr marL="342900" indent="-342900" algn="just">
              <a:buAutoNum type="arabicParenR"/>
            </a:pPr>
            <a:r>
              <a:rPr lang="uk-UA" sz="2000" dirty="0"/>
              <a:t>навмисні, супутні, аварійно-випадкові. </a:t>
            </a:r>
          </a:p>
        </p:txBody>
      </p:sp>
      <p:pic>
        <p:nvPicPr>
          <p:cNvPr id="3" name="Рисунок 2">
            <a:extLst>
              <a:ext uri="{FF2B5EF4-FFF2-40B4-BE49-F238E27FC236}">
                <a16:creationId xmlns:a16="http://schemas.microsoft.com/office/drawing/2014/main" id="{DCD08CC5-3D74-4542-A304-85A950E38A7F}"/>
              </a:ext>
            </a:extLst>
          </p:cNvPr>
          <p:cNvPicPr>
            <a:picLocks noChangeAspect="1"/>
          </p:cNvPicPr>
          <p:nvPr/>
        </p:nvPicPr>
        <p:blipFill>
          <a:blip r:embed="rId2"/>
          <a:stretch>
            <a:fillRect/>
          </a:stretch>
        </p:blipFill>
        <p:spPr>
          <a:xfrm>
            <a:off x="7629237" y="2079593"/>
            <a:ext cx="3810433" cy="2854147"/>
          </a:xfrm>
          <a:prstGeom prst="rect">
            <a:avLst/>
          </a:prstGeom>
        </p:spPr>
      </p:pic>
    </p:spTree>
    <p:extLst>
      <p:ext uri="{BB962C8B-B14F-4D97-AF65-F5344CB8AC3E}">
        <p14:creationId xmlns:p14="http://schemas.microsoft.com/office/powerpoint/2010/main" val="1120284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7924" y="762163"/>
            <a:ext cx="6096000" cy="4708981"/>
          </a:xfrm>
          <a:prstGeom prst="rect">
            <a:avLst/>
          </a:prstGeom>
        </p:spPr>
        <p:txBody>
          <a:bodyPr>
            <a:spAutoFit/>
          </a:bodyPr>
          <a:lstStyle/>
          <a:p>
            <a:pPr algn="just"/>
            <a:r>
              <a:rPr lang="uk-UA" sz="2000" b="1" u="sng" dirty="0">
                <a:solidFill>
                  <a:srgbClr val="FF0000"/>
                </a:solidFill>
              </a:rPr>
              <a:t>Механічні </a:t>
            </a:r>
            <a:r>
              <a:rPr lang="uk-UA" sz="2000" dirty="0"/>
              <a:t>- викинуті як непридатні, спрацьовані тверді частки та предмети (дим, пил, уламки, деталі машин, побутові відходи). </a:t>
            </a:r>
          </a:p>
          <a:p>
            <a:pPr algn="just"/>
            <a:endParaRPr lang="uk-UA" sz="2000" b="1" u="sng" dirty="0">
              <a:solidFill>
                <a:srgbClr val="FF0000"/>
              </a:solidFill>
            </a:endParaRPr>
          </a:p>
          <a:p>
            <a:pPr algn="just"/>
            <a:r>
              <a:rPr lang="uk-UA" sz="2000" b="1" u="sng" dirty="0">
                <a:solidFill>
                  <a:srgbClr val="FF0000"/>
                </a:solidFill>
              </a:rPr>
              <a:t>Хімічні -</a:t>
            </a:r>
            <a:r>
              <a:rPr lang="uk-UA" sz="2000" dirty="0"/>
              <a:t> хімічні елементи і сполуки штучного походження (тверді, рідкі або газоподібні речовини). </a:t>
            </a:r>
          </a:p>
          <a:p>
            <a:pPr algn="just"/>
            <a:endParaRPr lang="uk-UA" sz="2000" b="1" u="sng" dirty="0">
              <a:solidFill>
                <a:srgbClr val="FF0000"/>
              </a:solidFill>
            </a:endParaRPr>
          </a:p>
          <a:p>
            <a:pPr algn="just"/>
            <a:r>
              <a:rPr lang="uk-UA" sz="2000" b="1" u="sng" dirty="0">
                <a:solidFill>
                  <a:srgbClr val="FF0000"/>
                </a:solidFill>
              </a:rPr>
              <a:t>Фізичні</a:t>
            </a:r>
            <a:r>
              <a:rPr lang="uk-UA" sz="2000" dirty="0"/>
              <a:t> - зміни теплових, електричних, радіаційних та світлових полів у природному середовищі (шуми, вібрації, вплив магнітних полів тощо). </a:t>
            </a:r>
          </a:p>
          <a:p>
            <a:pPr algn="just"/>
            <a:endParaRPr lang="uk-UA" sz="2000" b="1" u="sng" dirty="0">
              <a:solidFill>
                <a:srgbClr val="FF0000"/>
              </a:solidFill>
            </a:endParaRPr>
          </a:p>
          <a:p>
            <a:pPr algn="just"/>
            <a:r>
              <a:rPr lang="uk-UA" sz="2000" b="1" u="sng" dirty="0">
                <a:solidFill>
                  <a:srgbClr val="FF0000"/>
                </a:solidFill>
              </a:rPr>
              <a:t>Біологічні</a:t>
            </a:r>
            <a:r>
              <a:rPr lang="uk-UA" sz="2000" dirty="0"/>
              <a:t> - організми, збудники захворювань рослин, тварин, людини, біологічна зброя, або катастрофічне зростання (перенаселення) рослин чи тварин. </a:t>
            </a:r>
          </a:p>
        </p:txBody>
      </p:sp>
      <p:pic>
        <p:nvPicPr>
          <p:cNvPr id="3" name="Рисунок 2">
            <a:extLst>
              <a:ext uri="{FF2B5EF4-FFF2-40B4-BE49-F238E27FC236}">
                <a16:creationId xmlns:a16="http://schemas.microsoft.com/office/drawing/2014/main" id="{19D3DAA5-CCCE-4EC9-96EC-1351D3517580}"/>
              </a:ext>
            </a:extLst>
          </p:cNvPr>
          <p:cNvPicPr>
            <a:picLocks noChangeAspect="1"/>
          </p:cNvPicPr>
          <p:nvPr/>
        </p:nvPicPr>
        <p:blipFill>
          <a:blip r:embed="rId2"/>
          <a:stretch>
            <a:fillRect/>
          </a:stretch>
        </p:blipFill>
        <p:spPr>
          <a:xfrm>
            <a:off x="7407563" y="2125418"/>
            <a:ext cx="3521364" cy="2607164"/>
          </a:xfrm>
          <a:prstGeom prst="rect">
            <a:avLst/>
          </a:prstGeom>
        </p:spPr>
      </p:pic>
    </p:spTree>
    <p:extLst>
      <p:ext uri="{BB962C8B-B14F-4D97-AF65-F5344CB8AC3E}">
        <p14:creationId xmlns:p14="http://schemas.microsoft.com/office/powerpoint/2010/main" val="296091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9489" y="766732"/>
            <a:ext cx="6096000" cy="5324535"/>
          </a:xfrm>
          <a:prstGeom prst="rect">
            <a:avLst/>
          </a:prstGeom>
        </p:spPr>
        <p:txBody>
          <a:bodyPr>
            <a:spAutoFit/>
          </a:bodyPr>
          <a:lstStyle/>
          <a:p>
            <a:pPr algn="just"/>
            <a:r>
              <a:rPr lang="uk-UA" sz="2000" b="1" i="1" u="sng" dirty="0">
                <a:solidFill>
                  <a:schemeClr val="tx2">
                    <a:lumMod val="75000"/>
                  </a:schemeClr>
                </a:solidFill>
              </a:rPr>
              <a:t>Стійкі</a:t>
            </a:r>
            <a:r>
              <a:rPr lang="uk-UA" sz="2000" dirty="0"/>
              <a:t> - забруднювачі, які не руйнуються впродовж тривалого часу, не усувається їх шкідлива дія самою природою (пластмаси, поліетилен, поліпропілен, радіоактивні речовини, гума тощо). Такі хімічні речовини можуть не тільки накопичуватись, а також часто “біологічно посилюватись” в міру проходження в біологічних циклах та харчових ланцюгах. Крім того вони можуть утворювати інші отруйні речовини, реагуючи з іншими речовинами оточуючого середовища, викликати ефект подвійної дії шкідливих речовин. </a:t>
            </a:r>
          </a:p>
          <a:p>
            <a:pPr algn="just"/>
            <a:endParaRPr lang="uk-UA" sz="2000" dirty="0"/>
          </a:p>
          <a:p>
            <a:pPr algn="just"/>
            <a:r>
              <a:rPr lang="uk-UA" sz="2000" b="1" i="1" u="sng" dirty="0">
                <a:solidFill>
                  <a:schemeClr val="tx2">
                    <a:lumMod val="75000"/>
                  </a:schemeClr>
                </a:solidFill>
              </a:rPr>
              <a:t>Нестійкі</a:t>
            </a:r>
            <a:r>
              <a:rPr lang="uk-UA" sz="2000" dirty="0"/>
              <a:t> - швидко руйнуються під дією природних фізико-хімічних або біохімічних процесів. Ці забруднення викликають речовини, для яких існують природні механізми переробки (наприклад, побутові стічні води). </a:t>
            </a:r>
          </a:p>
        </p:txBody>
      </p:sp>
      <p:pic>
        <p:nvPicPr>
          <p:cNvPr id="3" name="Рисунок 2">
            <a:extLst>
              <a:ext uri="{FF2B5EF4-FFF2-40B4-BE49-F238E27FC236}">
                <a16:creationId xmlns:a16="http://schemas.microsoft.com/office/drawing/2014/main" id="{3A364AB1-3369-4172-B732-B9B4B391268F}"/>
              </a:ext>
            </a:extLst>
          </p:cNvPr>
          <p:cNvPicPr>
            <a:picLocks noChangeAspect="1"/>
          </p:cNvPicPr>
          <p:nvPr/>
        </p:nvPicPr>
        <p:blipFill>
          <a:blip r:embed="rId2"/>
          <a:stretch>
            <a:fillRect/>
          </a:stretch>
        </p:blipFill>
        <p:spPr>
          <a:xfrm>
            <a:off x="7368389" y="1974375"/>
            <a:ext cx="4013842" cy="2117334"/>
          </a:xfrm>
          <a:prstGeom prst="rect">
            <a:avLst/>
          </a:prstGeom>
        </p:spPr>
      </p:pic>
    </p:spTree>
    <p:extLst>
      <p:ext uri="{BB962C8B-B14F-4D97-AF65-F5344CB8AC3E}">
        <p14:creationId xmlns:p14="http://schemas.microsoft.com/office/powerpoint/2010/main" val="2091967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3636" y="761645"/>
            <a:ext cx="6502775" cy="5324535"/>
          </a:xfrm>
          <a:prstGeom prst="rect">
            <a:avLst/>
          </a:prstGeom>
        </p:spPr>
        <p:txBody>
          <a:bodyPr wrap="square">
            <a:spAutoFit/>
          </a:bodyPr>
          <a:lstStyle/>
          <a:p>
            <a:pPr algn="just"/>
            <a:r>
              <a:rPr lang="uk-UA" sz="2000" b="1" i="1" u="sng" dirty="0">
                <a:solidFill>
                  <a:schemeClr val="tx2">
                    <a:lumMod val="75000"/>
                  </a:schemeClr>
                </a:solidFill>
              </a:rPr>
              <a:t>Навмисне забруднення </a:t>
            </a:r>
            <a:r>
              <a:rPr lang="uk-UA" sz="2000" dirty="0"/>
              <a:t>- це цілеспрямоване знищення лісів, використання родючих земель під забудову, утворення кар'єрів, </a:t>
            </a:r>
            <a:r>
              <a:rPr lang="uk-UA" sz="2000" dirty="0" err="1"/>
              <a:t>шлаконакопичувачів</a:t>
            </a:r>
            <a:r>
              <a:rPr lang="uk-UA" sz="2000" dirty="0"/>
              <a:t>, териконів, неправильне використання ресурсів (води, вилов риби та ін.). </a:t>
            </a:r>
          </a:p>
          <a:p>
            <a:pPr algn="just"/>
            <a:r>
              <a:rPr lang="uk-UA" sz="2000" b="1" i="1" u="sng" dirty="0">
                <a:solidFill>
                  <a:schemeClr val="tx2">
                    <a:lumMod val="75000"/>
                  </a:schemeClr>
                </a:solidFill>
              </a:rPr>
              <a:t>Супутні </a:t>
            </a:r>
            <a:r>
              <a:rPr lang="uk-UA" sz="2000" dirty="0"/>
              <a:t>- поступові зміни стану біосфери окремих районів планети під впливом антропогенної діяльності людини (</a:t>
            </a:r>
            <a:r>
              <a:rPr lang="uk-UA" sz="2000" dirty="0" err="1"/>
              <a:t>опустелювання</a:t>
            </a:r>
            <a:r>
              <a:rPr lang="uk-UA" sz="2000" dirty="0"/>
              <a:t>, висихання боліт, кислотні дощі, “парниковий” ефект та ін.). </a:t>
            </a:r>
          </a:p>
          <a:p>
            <a:pPr algn="just"/>
            <a:r>
              <a:rPr lang="uk-UA" sz="2000" dirty="0"/>
              <a:t>Найпотужнішими джерелами практично всіх видів забруднень (механічних, хімічних, фізичних, біохімічних) є передусім великі промислові комплекси. Сконцентровані вони навколо родовищ корисних копалин, великих міст і водних об'єктів. </a:t>
            </a:r>
          </a:p>
          <a:p>
            <a:pPr algn="just"/>
            <a:r>
              <a:rPr lang="uk-UA" sz="2000" dirty="0"/>
              <a:t>Найнебезпечнішими забруднювачами повітря є металургійні, хімічні, нафтопереробні й машинобудівні заводи, фабрики, деякі військові підприємства. </a:t>
            </a:r>
          </a:p>
        </p:txBody>
      </p:sp>
      <p:pic>
        <p:nvPicPr>
          <p:cNvPr id="3" name="Рисунок 2">
            <a:extLst>
              <a:ext uri="{FF2B5EF4-FFF2-40B4-BE49-F238E27FC236}">
                <a16:creationId xmlns:a16="http://schemas.microsoft.com/office/drawing/2014/main" id="{F7B6A9ED-11C0-4297-8EF1-2D528C860FB0}"/>
              </a:ext>
            </a:extLst>
          </p:cNvPr>
          <p:cNvPicPr>
            <a:picLocks noChangeAspect="1"/>
          </p:cNvPicPr>
          <p:nvPr/>
        </p:nvPicPr>
        <p:blipFill>
          <a:blip r:embed="rId2"/>
          <a:stretch>
            <a:fillRect/>
          </a:stretch>
        </p:blipFill>
        <p:spPr>
          <a:xfrm>
            <a:off x="7730838" y="1731041"/>
            <a:ext cx="3416444" cy="3652604"/>
          </a:xfrm>
          <a:prstGeom prst="rect">
            <a:avLst/>
          </a:prstGeom>
        </p:spPr>
      </p:pic>
    </p:spTree>
    <p:extLst>
      <p:ext uri="{BB962C8B-B14F-4D97-AF65-F5344CB8AC3E}">
        <p14:creationId xmlns:p14="http://schemas.microsoft.com/office/powerpoint/2010/main" val="159573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431807"/>
          </a:xfrm>
        </p:spPr>
        <p:txBody>
          <a:bodyPr>
            <a:normAutofit fontScale="90000"/>
          </a:bodyPr>
          <a:lstStyle/>
          <a:p>
            <a:r>
              <a:rPr lang="uk-UA" dirty="0"/>
              <a:t>Найважливіші проблеми людства</a:t>
            </a:r>
            <a:endParaRPr lang="ru-RU" dirty="0"/>
          </a:p>
        </p:txBody>
      </p:sp>
      <p:sp>
        <p:nvSpPr>
          <p:cNvPr id="3" name="Объект 2"/>
          <p:cNvSpPr>
            <a:spLocks noGrp="1"/>
          </p:cNvSpPr>
          <p:nvPr>
            <p:ph sz="quarter" idx="13"/>
          </p:nvPr>
        </p:nvSpPr>
        <p:spPr>
          <a:xfrm>
            <a:off x="913774" y="1235676"/>
            <a:ext cx="10363826" cy="4555523"/>
          </a:xfrm>
        </p:spPr>
        <p:txBody>
          <a:bodyPr>
            <a:normAutofit/>
          </a:bodyPr>
          <a:lstStyle/>
          <a:p>
            <a:r>
              <a:rPr lang="uk-UA" dirty="0"/>
              <a:t>Народонаселення Землі і пов'язані з ним проблеми;</a:t>
            </a:r>
          </a:p>
          <a:p>
            <a:r>
              <a:rPr lang="uk-UA" dirty="0"/>
              <a:t>Проблема сировинних ресурсів</a:t>
            </a:r>
          </a:p>
          <a:p>
            <a:r>
              <a:rPr lang="uk-UA" dirty="0"/>
              <a:t>Енергетичні проблеми</a:t>
            </a:r>
          </a:p>
          <a:p>
            <a:r>
              <a:rPr lang="uk-UA" dirty="0"/>
              <a:t>Харчові проблеми</a:t>
            </a:r>
          </a:p>
          <a:p>
            <a:r>
              <a:rPr lang="uk-UA" dirty="0"/>
              <a:t>Скорочення </a:t>
            </a:r>
            <a:r>
              <a:rPr lang="uk-UA" dirty="0" err="1"/>
              <a:t>біорізноманіття</a:t>
            </a:r>
            <a:endParaRPr lang="uk-UA" dirty="0"/>
          </a:p>
          <a:p>
            <a:r>
              <a:rPr lang="uk-UA" dirty="0" err="1"/>
              <a:t>Знеліснення</a:t>
            </a:r>
            <a:r>
              <a:rPr lang="uk-UA" dirty="0"/>
              <a:t> територій</a:t>
            </a:r>
          </a:p>
          <a:p>
            <a:r>
              <a:rPr lang="uk-UA" dirty="0"/>
              <a:t>Забруднення </a:t>
            </a:r>
            <a:r>
              <a:rPr lang="uk-UA" dirty="0" err="1"/>
              <a:t>геосфер</a:t>
            </a:r>
            <a:endParaRPr lang="uk-UA" dirty="0"/>
          </a:p>
          <a:p>
            <a:r>
              <a:rPr lang="uk-UA" dirty="0"/>
              <a:t>Глобальне потепління</a:t>
            </a:r>
          </a:p>
          <a:p>
            <a:endParaRPr lang="ru-RU" dirty="0"/>
          </a:p>
        </p:txBody>
      </p:sp>
    </p:spTree>
    <p:extLst>
      <p:ext uri="{BB962C8B-B14F-4D97-AF65-F5344CB8AC3E}">
        <p14:creationId xmlns:p14="http://schemas.microsoft.com/office/powerpoint/2010/main" val="2651862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0287" y="877881"/>
            <a:ext cx="6096000" cy="4708981"/>
          </a:xfrm>
          <a:prstGeom prst="rect">
            <a:avLst/>
          </a:prstGeom>
        </p:spPr>
        <p:txBody>
          <a:bodyPr>
            <a:spAutoFit/>
          </a:bodyPr>
          <a:lstStyle/>
          <a:p>
            <a:pPr algn="just"/>
            <a:r>
              <a:rPr lang="uk-UA" sz="2000" dirty="0"/>
              <a:t>Основними техногенними забруднювачами природного середовища є різні гази, газоподібні речовини, аерозолі, пил, які викидаються у атмосферу об'єктами енергетики промисловості, транспорту, радіоактивні, електромагнітні, магнітні й теплові випромінювання, шуми, та вібрації “збагачені” шкідливими хімічними сполуками промислові стоки, комунальні і побутові відходи, хімічні речовини (передусім широко застосовувані в сільському господарстві пестициди і мінеральні добрива, що поліпшують і підвищують урожайність сільськогосподарських культур, але й завдають великої шкоди довкіллю, адже застосовуються у величезних недопустимих кількостях), нафтопродукти.</a:t>
            </a:r>
          </a:p>
        </p:txBody>
      </p:sp>
      <p:pic>
        <p:nvPicPr>
          <p:cNvPr id="3" name="Рисунок 2">
            <a:extLst>
              <a:ext uri="{FF2B5EF4-FFF2-40B4-BE49-F238E27FC236}">
                <a16:creationId xmlns:a16="http://schemas.microsoft.com/office/drawing/2014/main" id="{6C6740C8-5BDB-4DEB-9192-EC7FAB1D71FA}"/>
              </a:ext>
            </a:extLst>
          </p:cNvPr>
          <p:cNvPicPr>
            <a:picLocks noChangeAspect="1"/>
          </p:cNvPicPr>
          <p:nvPr/>
        </p:nvPicPr>
        <p:blipFill>
          <a:blip r:embed="rId2"/>
          <a:stretch>
            <a:fillRect/>
          </a:stretch>
        </p:blipFill>
        <p:spPr>
          <a:xfrm>
            <a:off x="6916535" y="2167467"/>
            <a:ext cx="4485178" cy="1868824"/>
          </a:xfrm>
          <a:prstGeom prst="rect">
            <a:avLst/>
          </a:prstGeom>
        </p:spPr>
      </p:pic>
    </p:spTree>
    <p:extLst>
      <p:ext uri="{BB962C8B-B14F-4D97-AF65-F5344CB8AC3E}">
        <p14:creationId xmlns:p14="http://schemas.microsoft.com/office/powerpoint/2010/main" val="4188040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104" y="839398"/>
            <a:ext cx="9897762" cy="707886"/>
          </a:xfrm>
          <a:prstGeom prst="rect">
            <a:avLst/>
          </a:prstGeom>
        </p:spPr>
        <p:txBody>
          <a:bodyPr wrap="square">
            <a:spAutoFit/>
          </a:bodyPr>
          <a:lstStyle/>
          <a:p>
            <a:pPr algn="ctr"/>
            <a:r>
              <a:rPr lang="uk-UA" sz="2000" dirty="0"/>
              <a:t>До найпоширеніших і найнебезпечніших забруднювачів належать: діоксид азоту, бензол, пестициди, нітрати, </a:t>
            </a:r>
            <a:r>
              <a:rPr lang="uk-UA" sz="2000" dirty="0" err="1"/>
              <a:t>поліхлоровані</a:t>
            </a:r>
            <a:r>
              <a:rPr lang="uk-UA" sz="2000" dirty="0"/>
              <a:t> дифеніли, соляна кислота. </a:t>
            </a:r>
          </a:p>
        </p:txBody>
      </p:sp>
      <p:sp>
        <p:nvSpPr>
          <p:cNvPr id="3" name="Выноска со стрелкой вниз 2"/>
          <p:cNvSpPr/>
          <p:nvPr/>
        </p:nvSpPr>
        <p:spPr>
          <a:xfrm>
            <a:off x="2607276" y="2039727"/>
            <a:ext cx="7426411" cy="360817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t>Короткі відомості про найбільш поширені забруднювачі: </a:t>
            </a:r>
          </a:p>
          <a:p>
            <a:pPr algn="ctr"/>
            <a:endParaRPr lang="ru-RU" dirty="0"/>
          </a:p>
        </p:txBody>
      </p:sp>
    </p:spTree>
    <p:extLst>
      <p:ext uri="{BB962C8B-B14F-4D97-AF65-F5344CB8AC3E}">
        <p14:creationId xmlns:p14="http://schemas.microsoft.com/office/powerpoint/2010/main" val="32625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0838" y="671813"/>
            <a:ext cx="6902434" cy="5324535"/>
          </a:xfrm>
          <a:prstGeom prst="rect">
            <a:avLst/>
          </a:prstGeom>
        </p:spPr>
        <p:txBody>
          <a:bodyPr wrap="square">
            <a:spAutoFit/>
          </a:bodyPr>
          <a:lstStyle/>
          <a:p>
            <a:pPr algn="just"/>
            <a:r>
              <a:rPr lang="uk-UA" sz="2000" b="1" i="1" u="sng" dirty="0">
                <a:solidFill>
                  <a:schemeClr val="tx2">
                    <a:lumMod val="75000"/>
                  </a:schemeClr>
                </a:solidFill>
              </a:rPr>
              <a:t>Оксид карбону (II) (СО) </a:t>
            </a:r>
            <a:r>
              <a:rPr lang="uk-UA" sz="2000" dirty="0"/>
              <a:t>- чадний газ, - без кольору та запаху, утворюється при неповному спалюванні кам'яного вугілля, газу, деревини, нафти. Концентрація 1 % в повітрі негативно впливає на рослини, тварини та людину, 4 % - спричинює смерть, внаслідок втрати еритроцитами (червоні </a:t>
            </a:r>
            <a:r>
              <a:rPr lang="uk-UA" sz="2000" dirty="0" err="1"/>
              <a:t>кров‟яні</a:t>
            </a:r>
            <a:r>
              <a:rPr lang="uk-UA" sz="2000" dirty="0"/>
              <a:t> тільця) здатності транспортувати кисень, настає кисневе голодування, задуха, запаморочення і навіть смерть. Один автомобіль за добу викидає 3,65 кг СО. </a:t>
            </a:r>
          </a:p>
          <a:p>
            <a:pPr algn="just"/>
            <a:endParaRPr lang="uk-UA" sz="2000" dirty="0"/>
          </a:p>
          <a:p>
            <a:pPr algn="just"/>
            <a:r>
              <a:rPr lang="uk-UA" sz="2000" b="1" i="1" u="sng" dirty="0">
                <a:solidFill>
                  <a:schemeClr val="tx2">
                    <a:lumMod val="75000"/>
                  </a:schemeClr>
                </a:solidFill>
              </a:rPr>
              <a:t>Оксиди нітрогену </a:t>
            </a:r>
            <a:r>
              <a:rPr lang="uk-UA" sz="2000" dirty="0"/>
              <a:t>- (N0, N02, N0</a:t>
            </a:r>
            <a:r>
              <a:rPr lang="en-US" sz="2000" dirty="0"/>
              <a:t>n</a:t>
            </a:r>
            <a:r>
              <a:rPr lang="uk-UA" sz="2000" dirty="0"/>
              <a:t> - в десять разів шкідливіші за СО. Сполучаючись з водою, утворюють нітратну та </a:t>
            </a:r>
            <a:r>
              <a:rPr lang="uk-UA" sz="2000" dirty="0" err="1"/>
              <a:t>нітритну</a:t>
            </a:r>
            <a:r>
              <a:rPr lang="uk-UA" sz="2000" dirty="0"/>
              <a:t> кислоти, які спричинюють сильні подразнення слизових оболонок і тяжкі захворювання. Вони, поглинаючись листками рослин, зумовлюють втрату кормових їх якостей і виникнення </a:t>
            </a:r>
            <a:r>
              <a:rPr lang="uk-UA" sz="2000" dirty="0" err="1"/>
              <a:t>хвороб</a:t>
            </a:r>
            <a:r>
              <a:rPr lang="uk-UA" sz="2000" dirty="0"/>
              <a:t>. Біля </a:t>
            </a:r>
          </a:p>
          <a:p>
            <a:pPr algn="just"/>
            <a:r>
              <a:rPr lang="uk-UA" sz="2000" dirty="0"/>
              <a:t>автомагістралей (територія на віддалі 10-30 км від дороги) концентрація N02 може перевищувати ГДК у 10-30 разів. </a:t>
            </a:r>
          </a:p>
        </p:txBody>
      </p:sp>
      <p:pic>
        <p:nvPicPr>
          <p:cNvPr id="3" name="Рисунок 2">
            <a:extLst>
              <a:ext uri="{FF2B5EF4-FFF2-40B4-BE49-F238E27FC236}">
                <a16:creationId xmlns:a16="http://schemas.microsoft.com/office/drawing/2014/main" id="{A3F24DA4-07FC-4A9D-8F7C-8BEC515B48AF}"/>
              </a:ext>
            </a:extLst>
          </p:cNvPr>
          <p:cNvPicPr>
            <a:picLocks noChangeAspect="1"/>
          </p:cNvPicPr>
          <p:nvPr/>
        </p:nvPicPr>
        <p:blipFill>
          <a:blip r:embed="rId2"/>
          <a:stretch>
            <a:fillRect/>
          </a:stretch>
        </p:blipFill>
        <p:spPr>
          <a:xfrm>
            <a:off x="8276360" y="308198"/>
            <a:ext cx="2400300" cy="1905000"/>
          </a:xfrm>
          <a:prstGeom prst="rect">
            <a:avLst/>
          </a:prstGeom>
        </p:spPr>
      </p:pic>
      <p:pic>
        <p:nvPicPr>
          <p:cNvPr id="4" name="Рисунок 3">
            <a:extLst>
              <a:ext uri="{FF2B5EF4-FFF2-40B4-BE49-F238E27FC236}">
                <a16:creationId xmlns:a16="http://schemas.microsoft.com/office/drawing/2014/main" id="{B45869A0-EB49-4FFD-8BCA-7E3A02B32257}"/>
              </a:ext>
            </a:extLst>
          </p:cNvPr>
          <p:cNvPicPr>
            <a:picLocks noChangeAspect="1"/>
          </p:cNvPicPr>
          <p:nvPr/>
        </p:nvPicPr>
        <p:blipFill>
          <a:blip r:embed="rId3"/>
          <a:stretch>
            <a:fillRect/>
          </a:stretch>
        </p:blipFill>
        <p:spPr>
          <a:xfrm>
            <a:off x="8209685" y="2505075"/>
            <a:ext cx="2466975" cy="1847850"/>
          </a:xfrm>
          <a:prstGeom prst="rect">
            <a:avLst/>
          </a:prstGeom>
        </p:spPr>
      </p:pic>
      <p:pic>
        <p:nvPicPr>
          <p:cNvPr id="5" name="Рисунок 4">
            <a:extLst>
              <a:ext uri="{FF2B5EF4-FFF2-40B4-BE49-F238E27FC236}">
                <a16:creationId xmlns:a16="http://schemas.microsoft.com/office/drawing/2014/main" id="{89A78E65-FE18-4DC5-A2F7-13A3D4D7BA10}"/>
              </a:ext>
            </a:extLst>
          </p:cNvPr>
          <p:cNvPicPr>
            <a:picLocks noChangeAspect="1"/>
          </p:cNvPicPr>
          <p:nvPr/>
        </p:nvPicPr>
        <p:blipFill>
          <a:blip r:embed="rId4"/>
          <a:stretch>
            <a:fillRect/>
          </a:stretch>
        </p:blipFill>
        <p:spPr>
          <a:xfrm>
            <a:off x="8459932" y="4574597"/>
            <a:ext cx="2476500" cy="1847850"/>
          </a:xfrm>
          <a:prstGeom prst="rect">
            <a:avLst/>
          </a:prstGeom>
        </p:spPr>
      </p:pic>
    </p:spTree>
    <p:extLst>
      <p:ext uri="{BB962C8B-B14F-4D97-AF65-F5344CB8AC3E}">
        <p14:creationId xmlns:p14="http://schemas.microsoft.com/office/powerpoint/2010/main" val="2805875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901" y="1186615"/>
            <a:ext cx="6096000" cy="3170099"/>
          </a:xfrm>
          <a:prstGeom prst="rect">
            <a:avLst/>
          </a:prstGeom>
        </p:spPr>
        <p:txBody>
          <a:bodyPr>
            <a:spAutoFit/>
          </a:bodyPr>
          <a:lstStyle/>
          <a:p>
            <a:pPr algn="just"/>
            <a:r>
              <a:rPr lang="uk-UA" sz="2000" b="1" i="1" u="sng" dirty="0">
                <a:solidFill>
                  <a:schemeClr val="tx2">
                    <a:lumMod val="75000"/>
                  </a:schemeClr>
                </a:solidFill>
              </a:rPr>
              <a:t>Токсичні вуглеводні </a:t>
            </a:r>
            <a:r>
              <a:rPr lang="uk-UA" sz="2000" dirty="0"/>
              <a:t>(парафін, нафтени, ароматичний </a:t>
            </a:r>
            <a:r>
              <a:rPr lang="uk-UA" sz="2000" dirty="0" err="1"/>
              <a:t>бензопірен</a:t>
            </a:r>
            <a:r>
              <a:rPr lang="uk-UA" sz="2000" dirty="0"/>
              <a:t>)- пара неповного згоряння палива, що викидаються з двигунів внутрішнього згорання (через нестачу кисню), картерні гази та випаровування самого бензину </a:t>
            </a:r>
          </a:p>
          <a:p>
            <a:pPr algn="just"/>
            <a:r>
              <a:rPr lang="uk-UA" sz="2000" dirty="0"/>
              <a:t>Взагалі нині встановлено </a:t>
            </a:r>
            <a:r>
              <a:rPr lang="uk-UA" sz="2000" b="1" dirty="0"/>
              <a:t>200</a:t>
            </a:r>
            <a:r>
              <a:rPr lang="uk-UA" sz="2000" dirty="0"/>
              <a:t> шкідливих компонентів вихлопних газів, найнебезпечнішими з яких є названі сполуки, а також сполуки свинцю, ртуті та альдегіди. Вуглеводневі сполуки спричинюють утворення смогу - фотохімічного туману у великих містах. </a:t>
            </a:r>
          </a:p>
        </p:txBody>
      </p:sp>
      <p:pic>
        <p:nvPicPr>
          <p:cNvPr id="3" name="Рисунок 2">
            <a:extLst>
              <a:ext uri="{FF2B5EF4-FFF2-40B4-BE49-F238E27FC236}">
                <a16:creationId xmlns:a16="http://schemas.microsoft.com/office/drawing/2014/main" id="{F1EF4805-08B4-4727-813F-8999560D9B87}"/>
              </a:ext>
            </a:extLst>
          </p:cNvPr>
          <p:cNvPicPr>
            <a:picLocks noChangeAspect="1"/>
          </p:cNvPicPr>
          <p:nvPr/>
        </p:nvPicPr>
        <p:blipFill>
          <a:blip r:embed="rId2"/>
          <a:stretch>
            <a:fillRect/>
          </a:stretch>
        </p:blipFill>
        <p:spPr>
          <a:xfrm>
            <a:off x="7638472" y="1738745"/>
            <a:ext cx="2438400" cy="1828800"/>
          </a:xfrm>
          <a:prstGeom prst="rect">
            <a:avLst/>
          </a:prstGeom>
        </p:spPr>
      </p:pic>
    </p:spTree>
    <p:extLst>
      <p:ext uri="{BB962C8B-B14F-4D97-AF65-F5344CB8AC3E}">
        <p14:creationId xmlns:p14="http://schemas.microsoft.com/office/powerpoint/2010/main" val="1649732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2255" y="766732"/>
            <a:ext cx="6982690" cy="5324535"/>
          </a:xfrm>
          <a:prstGeom prst="rect">
            <a:avLst/>
          </a:prstGeom>
        </p:spPr>
        <p:txBody>
          <a:bodyPr wrap="square">
            <a:spAutoFit/>
          </a:bodyPr>
          <a:lstStyle/>
          <a:p>
            <a:pPr algn="just"/>
            <a:r>
              <a:rPr lang="uk-UA" sz="2000" b="1" i="1" u="sng" dirty="0">
                <a:solidFill>
                  <a:schemeClr val="tx2">
                    <a:lumMod val="75000"/>
                  </a:schemeClr>
                </a:solidFill>
              </a:rPr>
              <a:t>Сірчаний ангідрид </a:t>
            </a:r>
            <a:r>
              <a:rPr lang="uk-UA" sz="2000" dirty="0"/>
              <a:t>(</a:t>
            </a:r>
            <a:r>
              <a:rPr lang="en-US" sz="2000" dirty="0"/>
              <a:t>SO</a:t>
            </a:r>
            <a:r>
              <a:rPr lang="uk-UA" sz="2000" baseline="-25000" dirty="0"/>
              <a:t>3</a:t>
            </a:r>
            <a:r>
              <a:rPr lang="uk-UA" sz="2000" dirty="0"/>
              <a:t>) - утворюється в результаті окислення сірчистого ангідриду (</a:t>
            </a:r>
            <a:r>
              <a:rPr lang="en-US" sz="2000" dirty="0"/>
              <a:t>SO</a:t>
            </a:r>
            <a:r>
              <a:rPr lang="uk-UA" sz="2000" baseline="-25000" dirty="0"/>
              <a:t>2</a:t>
            </a:r>
            <a:r>
              <a:rPr lang="uk-UA" sz="2000" dirty="0"/>
              <a:t>) в атмосфері під час фотохімічних та аналітичних реакцій і є аерозолем або розчином сульфатної кислоти в дощовій воді. Підкислює ґрунт, посилює корозію металів, руйнування гуми, мармуру, вапняків. Загострює захворювання легеневої системи та дихальних шляхів людини і тварин. Також шкідливий і для рослин. </a:t>
            </a:r>
          </a:p>
          <a:p>
            <a:pPr algn="just"/>
            <a:endParaRPr lang="uk-UA" sz="2000" dirty="0"/>
          </a:p>
          <a:p>
            <a:pPr algn="just"/>
            <a:r>
              <a:rPr lang="uk-UA" sz="2000" b="1" i="1" u="sng" dirty="0">
                <a:solidFill>
                  <a:schemeClr val="tx2">
                    <a:lumMod val="75000"/>
                  </a:schemeClr>
                </a:solidFill>
              </a:rPr>
              <a:t>Сірчистий ангідрид (</a:t>
            </a:r>
            <a:r>
              <a:rPr lang="en-US" sz="2000" b="1" i="1" u="sng" dirty="0">
                <a:solidFill>
                  <a:schemeClr val="tx2">
                    <a:lumMod val="75000"/>
                  </a:schemeClr>
                </a:solidFill>
              </a:rPr>
              <a:t>SO</a:t>
            </a:r>
            <a:r>
              <a:rPr lang="uk-UA" sz="2000" b="1" i="1" u="sng" baseline="-25000" dirty="0">
                <a:solidFill>
                  <a:schemeClr val="tx2">
                    <a:lumMod val="75000"/>
                  </a:schemeClr>
                </a:solidFill>
              </a:rPr>
              <a:t>2</a:t>
            </a:r>
            <a:r>
              <a:rPr lang="uk-UA" sz="2000" b="1" i="1" u="sng" dirty="0">
                <a:solidFill>
                  <a:schemeClr val="tx2">
                    <a:lumMod val="75000"/>
                  </a:schemeClr>
                </a:solidFill>
              </a:rPr>
              <a:t>) </a:t>
            </a:r>
            <a:r>
              <a:rPr lang="uk-UA" sz="2000" dirty="0"/>
              <a:t>або сірчаний газ - виділяється внаслідок згорання палива з домішками сірки (вугілля, нафти, природного газу), переробки сірчаних руд, горіння териконів, виплавляння кольорових металів. За високих його концентрацій в рослинах швидко зникає хлорофіл, клітини руйнуються і спостерігається некроз тканин. Цей оксид </a:t>
            </a:r>
            <a:r>
              <a:rPr lang="uk-UA" sz="2000" dirty="0" err="1"/>
              <a:t>сульфуру</a:t>
            </a:r>
            <a:r>
              <a:rPr lang="uk-UA" sz="2000" dirty="0"/>
              <a:t> та інші його сполуки здатний подразнювати слизову оболонку очей і дихальних шляхів, викликають бронхіт, фарингіт та ін. </a:t>
            </a:r>
          </a:p>
        </p:txBody>
      </p:sp>
      <p:pic>
        <p:nvPicPr>
          <p:cNvPr id="3" name="Рисунок 2">
            <a:extLst>
              <a:ext uri="{FF2B5EF4-FFF2-40B4-BE49-F238E27FC236}">
                <a16:creationId xmlns:a16="http://schemas.microsoft.com/office/drawing/2014/main" id="{9DD7C3E4-199E-4F0D-B0F8-753729B2DB5C}"/>
              </a:ext>
            </a:extLst>
          </p:cNvPr>
          <p:cNvPicPr>
            <a:picLocks noChangeAspect="1"/>
          </p:cNvPicPr>
          <p:nvPr/>
        </p:nvPicPr>
        <p:blipFill>
          <a:blip r:embed="rId2"/>
          <a:stretch>
            <a:fillRect/>
          </a:stretch>
        </p:blipFill>
        <p:spPr>
          <a:xfrm>
            <a:off x="8843529" y="766732"/>
            <a:ext cx="2762250" cy="1657350"/>
          </a:xfrm>
          <a:prstGeom prst="rect">
            <a:avLst/>
          </a:prstGeom>
        </p:spPr>
      </p:pic>
      <p:pic>
        <p:nvPicPr>
          <p:cNvPr id="4" name="Рисунок 3">
            <a:extLst>
              <a:ext uri="{FF2B5EF4-FFF2-40B4-BE49-F238E27FC236}">
                <a16:creationId xmlns:a16="http://schemas.microsoft.com/office/drawing/2014/main" id="{4086FD40-82F5-419B-B0D4-55B9F0DBCB93}"/>
              </a:ext>
            </a:extLst>
          </p:cNvPr>
          <p:cNvPicPr>
            <a:picLocks noChangeAspect="1"/>
          </p:cNvPicPr>
          <p:nvPr/>
        </p:nvPicPr>
        <p:blipFill>
          <a:blip r:embed="rId3"/>
          <a:stretch>
            <a:fillRect/>
          </a:stretch>
        </p:blipFill>
        <p:spPr>
          <a:xfrm>
            <a:off x="9058693" y="3165171"/>
            <a:ext cx="1951052" cy="2537496"/>
          </a:xfrm>
          <a:prstGeom prst="rect">
            <a:avLst/>
          </a:prstGeom>
        </p:spPr>
      </p:pic>
    </p:spTree>
    <p:extLst>
      <p:ext uri="{BB962C8B-B14F-4D97-AF65-F5344CB8AC3E}">
        <p14:creationId xmlns:p14="http://schemas.microsoft.com/office/powerpoint/2010/main" val="3111342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7153" y="818593"/>
            <a:ext cx="6096000" cy="4708981"/>
          </a:xfrm>
          <a:prstGeom prst="rect">
            <a:avLst/>
          </a:prstGeom>
        </p:spPr>
        <p:txBody>
          <a:bodyPr>
            <a:spAutoFit/>
          </a:bodyPr>
          <a:lstStyle/>
          <a:p>
            <a:pPr algn="just"/>
            <a:r>
              <a:rPr lang="uk-UA" sz="2000" b="1" i="1" u="sng" dirty="0" err="1">
                <a:solidFill>
                  <a:schemeClr val="tx2">
                    <a:lumMod val="75000"/>
                  </a:schemeClr>
                </a:solidFill>
              </a:rPr>
              <a:t>Гідрогенсульфід</a:t>
            </a:r>
            <a:r>
              <a:rPr lang="uk-UA" sz="2000" b="1" i="1" u="sng" dirty="0">
                <a:solidFill>
                  <a:schemeClr val="tx2">
                    <a:lumMod val="75000"/>
                  </a:schemeClr>
                </a:solidFill>
              </a:rPr>
              <a:t> (Н</a:t>
            </a:r>
            <a:r>
              <a:rPr lang="uk-UA" sz="2000" b="1" i="1" u="sng" baseline="-25000" dirty="0">
                <a:solidFill>
                  <a:schemeClr val="tx2">
                    <a:lumMod val="75000"/>
                  </a:schemeClr>
                </a:solidFill>
              </a:rPr>
              <a:t>2</a:t>
            </a:r>
            <a:r>
              <a:rPr lang="en-US" sz="2000" b="1" i="1" u="sng" dirty="0">
                <a:solidFill>
                  <a:schemeClr val="tx2">
                    <a:lumMod val="75000"/>
                  </a:schemeClr>
                </a:solidFill>
              </a:rPr>
              <a:t>S</a:t>
            </a:r>
            <a:r>
              <a:rPr lang="uk-UA" sz="2000" b="1" i="1" u="sng" dirty="0">
                <a:solidFill>
                  <a:schemeClr val="tx2">
                    <a:lumMod val="75000"/>
                  </a:schemeClr>
                </a:solidFill>
              </a:rPr>
              <a:t>) і </a:t>
            </a:r>
            <a:r>
              <a:rPr lang="uk-UA" sz="2000" b="1" i="1" u="sng" dirty="0" err="1">
                <a:solidFill>
                  <a:schemeClr val="tx2">
                    <a:lumMod val="75000"/>
                  </a:schemeClr>
                </a:solidFill>
              </a:rPr>
              <a:t>карбондисульфід</a:t>
            </a:r>
            <a:r>
              <a:rPr lang="uk-UA" sz="2000" b="1" i="1" u="sng" dirty="0">
                <a:solidFill>
                  <a:schemeClr val="tx2">
                    <a:lumMod val="75000"/>
                  </a:schemeClr>
                </a:solidFill>
              </a:rPr>
              <a:t> (С</a:t>
            </a:r>
            <a:r>
              <a:rPr lang="en-US" sz="2000" b="1" i="1" u="sng" dirty="0">
                <a:solidFill>
                  <a:schemeClr val="tx2">
                    <a:lumMod val="75000"/>
                  </a:schemeClr>
                </a:solidFill>
              </a:rPr>
              <a:t>S</a:t>
            </a:r>
            <a:r>
              <a:rPr lang="uk-UA" sz="2000" b="1" i="1" u="sng" baseline="-25000" dirty="0">
                <a:solidFill>
                  <a:schemeClr val="tx2">
                    <a:lumMod val="75000"/>
                  </a:schemeClr>
                </a:solidFill>
              </a:rPr>
              <a:t>2</a:t>
            </a:r>
            <a:r>
              <a:rPr lang="uk-UA" sz="2000" b="1" i="1" u="sng" dirty="0">
                <a:solidFill>
                  <a:schemeClr val="tx2">
                    <a:lumMod val="75000"/>
                  </a:schemeClr>
                </a:solidFill>
              </a:rPr>
              <a:t>)</a:t>
            </a:r>
            <a:r>
              <a:rPr lang="uk-UA" sz="2000" dirty="0"/>
              <a:t> викидаються підприємствами, що виробляють цукор, волокно, нафтопереробними та коксохімічними заводами. Характерною ознакою цих </a:t>
            </a:r>
            <a:r>
              <a:rPr lang="uk-UA" sz="2000" dirty="0" err="1"/>
              <a:t>забрудників</a:t>
            </a:r>
            <a:r>
              <a:rPr lang="uk-UA" sz="2000" dirty="0"/>
              <a:t> є різкий, неприємний, подразливий запах і висока токсичність (вони в 100 раз </a:t>
            </a:r>
            <a:r>
              <a:rPr lang="uk-UA" sz="2000" dirty="0" err="1"/>
              <a:t>токсичніші</a:t>
            </a:r>
            <a:r>
              <a:rPr lang="uk-UA" sz="2000" dirty="0"/>
              <a:t> за сірчаний газ) - газ з різким запахом тухлих яєць існує на Землі з появи повітря та </a:t>
            </a:r>
            <a:r>
              <a:rPr lang="uk-UA" sz="2000" dirty="0" err="1"/>
              <a:t>сульфатредукуючих</a:t>
            </a:r>
            <a:r>
              <a:rPr lang="uk-UA" sz="2000" dirty="0"/>
              <a:t> бактерій (</a:t>
            </a:r>
            <a:r>
              <a:rPr lang="uk-UA" sz="2000" dirty="0" err="1"/>
              <a:t>прибл</a:t>
            </a:r>
            <a:r>
              <a:rPr lang="uk-UA" sz="2000" dirty="0"/>
              <a:t>. - 3.6 млрд років тому). </a:t>
            </a:r>
            <a:endParaRPr lang="en-US" sz="2000" dirty="0"/>
          </a:p>
          <a:p>
            <a:pPr algn="just"/>
            <a:endParaRPr lang="en-US" sz="2000" dirty="0"/>
          </a:p>
          <a:p>
            <a:pPr algn="just"/>
            <a:r>
              <a:rPr lang="uk-UA" sz="2000" dirty="0"/>
              <a:t>Нині такі бактерії живуть у місцях нестачі повітря - в донних відкладах річок, боліт, озер. Легко поглинається слизовими оболонками очей, носа, дихальних шляхів, подразнює їх, викликає запалення. В дуже великих концентраціях смертельний.</a:t>
            </a:r>
          </a:p>
        </p:txBody>
      </p:sp>
      <p:pic>
        <p:nvPicPr>
          <p:cNvPr id="3" name="Рисунок 2">
            <a:extLst>
              <a:ext uri="{FF2B5EF4-FFF2-40B4-BE49-F238E27FC236}">
                <a16:creationId xmlns:a16="http://schemas.microsoft.com/office/drawing/2014/main" id="{24C77567-6284-4795-8264-F5E734F3AE6F}"/>
              </a:ext>
            </a:extLst>
          </p:cNvPr>
          <p:cNvPicPr>
            <a:picLocks noChangeAspect="1"/>
          </p:cNvPicPr>
          <p:nvPr/>
        </p:nvPicPr>
        <p:blipFill>
          <a:blip r:embed="rId2"/>
          <a:stretch>
            <a:fillRect/>
          </a:stretch>
        </p:blipFill>
        <p:spPr>
          <a:xfrm>
            <a:off x="8201891" y="818593"/>
            <a:ext cx="3393786" cy="2115141"/>
          </a:xfrm>
          <a:prstGeom prst="rect">
            <a:avLst/>
          </a:prstGeom>
        </p:spPr>
      </p:pic>
      <p:pic>
        <p:nvPicPr>
          <p:cNvPr id="4" name="Рисунок 3">
            <a:extLst>
              <a:ext uri="{FF2B5EF4-FFF2-40B4-BE49-F238E27FC236}">
                <a16:creationId xmlns:a16="http://schemas.microsoft.com/office/drawing/2014/main" id="{63CAE8AC-F7F5-4C8C-91ED-9A454B6ECEAD}"/>
              </a:ext>
            </a:extLst>
          </p:cNvPr>
          <p:cNvPicPr>
            <a:picLocks noChangeAspect="1"/>
          </p:cNvPicPr>
          <p:nvPr/>
        </p:nvPicPr>
        <p:blipFill>
          <a:blip r:embed="rId3"/>
          <a:stretch>
            <a:fillRect/>
          </a:stretch>
        </p:blipFill>
        <p:spPr>
          <a:xfrm>
            <a:off x="8829964" y="3271982"/>
            <a:ext cx="2475489" cy="2475489"/>
          </a:xfrm>
          <a:prstGeom prst="rect">
            <a:avLst/>
          </a:prstGeom>
        </p:spPr>
      </p:pic>
    </p:spTree>
    <p:extLst>
      <p:ext uri="{BB962C8B-B14F-4D97-AF65-F5344CB8AC3E}">
        <p14:creationId xmlns:p14="http://schemas.microsoft.com/office/powerpoint/2010/main" val="3303050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279" y="709564"/>
            <a:ext cx="6724447" cy="5632311"/>
          </a:xfrm>
          <a:prstGeom prst="rect">
            <a:avLst/>
          </a:prstGeom>
        </p:spPr>
        <p:txBody>
          <a:bodyPr wrap="square">
            <a:spAutoFit/>
          </a:bodyPr>
          <a:lstStyle/>
          <a:p>
            <a:pPr algn="just"/>
            <a:r>
              <a:rPr lang="uk-UA" sz="2000" b="1" i="1" u="sng" dirty="0">
                <a:solidFill>
                  <a:schemeClr val="tx2">
                    <a:lumMod val="75000"/>
                  </a:schemeClr>
                </a:solidFill>
              </a:rPr>
              <a:t>Сполуки хлору </a:t>
            </a:r>
            <a:r>
              <a:rPr lang="uk-UA" sz="2000" dirty="0"/>
              <a:t>- концентруються в повітрі переважно навколо підприємств, що виробляють соляну кислоту, пестициди, цемент, суперфосфат, оцет та інші вироби. В атмосфері знаходяться у вигляді молекулярного хлору та хлористого водню. У великих концентраціях шкідливі для рослин, тварин і людини. </a:t>
            </a:r>
            <a:endParaRPr lang="en-US" sz="2000" dirty="0"/>
          </a:p>
          <a:p>
            <a:pPr algn="just"/>
            <a:r>
              <a:rPr lang="uk-UA" sz="2000" dirty="0"/>
              <a:t>Вільний хлор та його сполуки діють на органи нюху, світлову чутливість очей, порушують ритм дихання. </a:t>
            </a:r>
            <a:endParaRPr lang="en-US" sz="2000" dirty="0"/>
          </a:p>
          <a:p>
            <a:pPr algn="just"/>
            <a:endParaRPr lang="en-US" sz="2000" dirty="0"/>
          </a:p>
          <a:p>
            <a:pPr algn="just"/>
            <a:r>
              <a:rPr lang="uk-UA" sz="2000" b="1" i="1" u="sng" dirty="0">
                <a:solidFill>
                  <a:schemeClr val="tx2">
                    <a:lumMod val="75000"/>
                  </a:schemeClr>
                </a:solidFill>
              </a:rPr>
              <a:t>Сполуки </a:t>
            </a:r>
            <a:r>
              <a:rPr lang="uk-UA" sz="2000" b="1" i="1" u="sng" dirty="0" err="1">
                <a:solidFill>
                  <a:schemeClr val="tx2">
                    <a:lumMod val="75000"/>
                  </a:schemeClr>
                </a:solidFill>
              </a:rPr>
              <a:t>флуору</a:t>
            </a:r>
            <a:r>
              <a:rPr lang="uk-UA" sz="2000" b="1" i="1" u="sng" dirty="0">
                <a:solidFill>
                  <a:schemeClr val="tx2">
                    <a:lumMod val="75000"/>
                  </a:schemeClr>
                </a:solidFill>
              </a:rPr>
              <a:t> </a:t>
            </a:r>
            <a:r>
              <a:rPr lang="uk-UA" sz="2000" dirty="0"/>
              <a:t>- викидаються підприємствами по виробництву емалі, скла, кераміки, фосфорних добрив та ін. в повітрі містяться у вигляді газоподібних (НР), або пилуватих частинок флюориту (СаР2). Надзвичайно токсичні. До нього дуже чутливі комахи. Потрапляють через рослинний корм до тварин, призводять до шкідливого псування зубів, кісток тощо. Тривала дія </a:t>
            </a:r>
            <a:r>
              <a:rPr lang="uk-UA" sz="2000" dirty="0" err="1"/>
              <a:t>сполук</a:t>
            </a:r>
            <a:r>
              <a:rPr lang="uk-UA" sz="2000" dirty="0"/>
              <a:t> </a:t>
            </a:r>
            <a:r>
              <a:rPr lang="uk-UA" sz="2000" dirty="0" err="1"/>
              <a:t>флуору</a:t>
            </a:r>
            <a:r>
              <a:rPr lang="uk-UA" sz="2000" dirty="0"/>
              <a:t> на організм людини може призвести до носових кровотеч, кашлю, захворювань легень. </a:t>
            </a:r>
          </a:p>
        </p:txBody>
      </p:sp>
      <p:pic>
        <p:nvPicPr>
          <p:cNvPr id="3" name="Рисунок 2">
            <a:extLst>
              <a:ext uri="{FF2B5EF4-FFF2-40B4-BE49-F238E27FC236}">
                <a16:creationId xmlns:a16="http://schemas.microsoft.com/office/drawing/2014/main" id="{92DB3760-2AF6-4398-AF71-9DC8DD9E092D}"/>
              </a:ext>
            </a:extLst>
          </p:cNvPr>
          <p:cNvPicPr>
            <a:picLocks noChangeAspect="1"/>
          </p:cNvPicPr>
          <p:nvPr/>
        </p:nvPicPr>
        <p:blipFill>
          <a:blip r:embed="rId2"/>
          <a:stretch>
            <a:fillRect/>
          </a:stretch>
        </p:blipFill>
        <p:spPr>
          <a:xfrm>
            <a:off x="8129261" y="1147184"/>
            <a:ext cx="3760970" cy="1983942"/>
          </a:xfrm>
          <a:prstGeom prst="rect">
            <a:avLst/>
          </a:prstGeom>
        </p:spPr>
      </p:pic>
      <p:pic>
        <p:nvPicPr>
          <p:cNvPr id="4" name="Рисунок 3">
            <a:extLst>
              <a:ext uri="{FF2B5EF4-FFF2-40B4-BE49-F238E27FC236}">
                <a16:creationId xmlns:a16="http://schemas.microsoft.com/office/drawing/2014/main" id="{AA8C8B8E-3E21-4436-95A1-CF75D87A0B0C}"/>
              </a:ext>
            </a:extLst>
          </p:cNvPr>
          <p:cNvPicPr>
            <a:picLocks noChangeAspect="1"/>
          </p:cNvPicPr>
          <p:nvPr/>
        </p:nvPicPr>
        <p:blipFill>
          <a:blip r:embed="rId3"/>
          <a:stretch>
            <a:fillRect/>
          </a:stretch>
        </p:blipFill>
        <p:spPr>
          <a:xfrm>
            <a:off x="8054110" y="3631880"/>
            <a:ext cx="3293196" cy="2466718"/>
          </a:xfrm>
          <a:prstGeom prst="rect">
            <a:avLst/>
          </a:prstGeom>
        </p:spPr>
      </p:pic>
    </p:spTree>
    <p:extLst>
      <p:ext uri="{BB962C8B-B14F-4D97-AF65-F5344CB8AC3E}">
        <p14:creationId xmlns:p14="http://schemas.microsoft.com/office/powerpoint/2010/main" val="1648485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4326" y="458956"/>
            <a:ext cx="7970983" cy="5940088"/>
          </a:xfrm>
          <a:prstGeom prst="rect">
            <a:avLst/>
          </a:prstGeom>
        </p:spPr>
        <p:txBody>
          <a:bodyPr wrap="square">
            <a:spAutoFit/>
          </a:bodyPr>
          <a:lstStyle/>
          <a:p>
            <a:pPr algn="just"/>
            <a:r>
              <a:rPr lang="uk-UA" sz="2000" dirty="0"/>
              <a:t>Великої шкоди навколишньому середовищу завдають </a:t>
            </a:r>
            <a:r>
              <a:rPr lang="uk-UA" sz="2000" b="1" i="1" dirty="0">
                <a:solidFill>
                  <a:schemeClr val="accent6">
                    <a:lumMod val="50000"/>
                  </a:schemeClr>
                </a:solidFill>
              </a:rPr>
              <a:t>важкі метали - мідь, нікель, свинець, кадмій, ртуть та ін</a:t>
            </a:r>
            <a:r>
              <a:rPr lang="uk-UA" sz="2000" dirty="0"/>
              <a:t>. </a:t>
            </a:r>
            <a:endParaRPr lang="en-US" sz="2000" dirty="0"/>
          </a:p>
          <a:p>
            <a:pPr algn="just"/>
            <a:endParaRPr lang="en-US" sz="2000" dirty="0"/>
          </a:p>
          <a:p>
            <a:pPr algn="just"/>
            <a:r>
              <a:rPr lang="uk-UA" sz="2000" b="1" i="1" u="sng" dirty="0">
                <a:solidFill>
                  <a:schemeClr val="tx2">
                    <a:lumMod val="50000"/>
                  </a:schemeClr>
                </a:solidFill>
              </a:rPr>
              <a:t>Свинець (РЬ) </a:t>
            </a:r>
            <a:r>
              <a:rPr lang="uk-UA" sz="2000" dirty="0"/>
              <a:t>- токсичний елемент з групи важких металів. В атмосферу надходить переважно з вихлопними газами. Свинцеві сполуки, які дуже шкодять здоров'ю, </a:t>
            </a:r>
          </a:p>
          <a:p>
            <a:pPr algn="just"/>
            <a:r>
              <a:rPr lang="uk-UA" sz="2000" dirty="0"/>
              <a:t>знаходяться також у свинцевих фарбах, покриттях водопровідних труб, ізоляціях електрокабелів та ін., з яких він постійно надходить в навколишнє середовище. </a:t>
            </a:r>
          </a:p>
          <a:p>
            <a:pPr algn="just"/>
            <a:r>
              <a:rPr lang="uk-UA" sz="2000" dirty="0"/>
              <a:t>Наявність у крові свинцю призводить до тяжких захворювань, пошкоджується нервова та кровоносна системи. </a:t>
            </a:r>
          </a:p>
          <a:p>
            <a:pPr algn="just"/>
            <a:r>
              <a:rPr lang="uk-UA" sz="2000" dirty="0"/>
              <a:t>У сучасної людини його міститься в 100 разів більше, ніж у первісної. Зростання концентрації свинцю, в порівнянні з вмістом у воді: у донних водоростях - в 700 разів; у фітопланктоні - 4000; у зоопланктоні - 3000; у молюсках - 4000 разів. Рівні вмісту свинцю в ґрунтах, при яких він стає токсичним для рослин, коливаються в межах від 20 до 30 мг/кг. Токсична дія цього елемента на рослини пов'язана з порушенням процесів фотосинтезу, росту, мітозу. Найбільш токсичними є органічні сполуки свинцю.</a:t>
            </a:r>
          </a:p>
        </p:txBody>
      </p:sp>
      <p:pic>
        <p:nvPicPr>
          <p:cNvPr id="3" name="Рисунок 2">
            <a:extLst>
              <a:ext uri="{FF2B5EF4-FFF2-40B4-BE49-F238E27FC236}">
                <a16:creationId xmlns:a16="http://schemas.microsoft.com/office/drawing/2014/main" id="{97624688-CE71-4D78-A786-B5C2EE236795}"/>
              </a:ext>
            </a:extLst>
          </p:cNvPr>
          <p:cNvPicPr>
            <a:picLocks noChangeAspect="1"/>
          </p:cNvPicPr>
          <p:nvPr/>
        </p:nvPicPr>
        <p:blipFill>
          <a:blip r:embed="rId2"/>
          <a:stretch>
            <a:fillRect/>
          </a:stretch>
        </p:blipFill>
        <p:spPr>
          <a:xfrm>
            <a:off x="9173585" y="1218189"/>
            <a:ext cx="2619375" cy="1743075"/>
          </a:xfrm>
          <a:prstGeom prst="rect">
            <a:avLst/>
          </a:prstGeom>
        </p:spPr>
      </p:pic>
      <p:pic>
        <p:nvPicPr>
          <p:cNvPr id="4" name="Рисунок 3">
            <a:extLst>
              <a:ext uri="{FF2B5EF4-FFF2-40B4-BE49-F238E27FC236}">
                <a16:creationId xmlns:a16="http://schemas.microsoft.com/office/drawing/2014/main" id="{461382C6-6344-4275-9B9D-B5BE01931BC4}"/>
              </a:ext>
            </a:extLst>
          </p:cNvPr>
          <p:cNvPicPr>
            <a:picLocks noChangeAspect="1"/>
          </p:cNvPicPr>
          <p:nvPr/>
        </p:nvPicPr>
        <p:blipFill>
          <a:blip r:embed="rId3"/>
          <a:stretch>
            <a:fillRect/>
          </a:stretch>
        </p:blipFill>
        <p:spPr>
          <a:xfrm>
            <a:off x="9173584" y="3785898"/>
            <a:ext cx="2619375" cy="1743075"/>
          </a:xfrm>
          <a:prstGeom prst="rect">
            <a:avLst/>
          </a:prstGeom>
        </p:spPr>
      </p:pic>
    </p:spTree>
    <p:extLst>
      <p:ext uri="{BB962C8B-B14F-4D97-AF65-F5344CB8AC3E}">
        <p14:creationId xmlns:p14="http://schemas.microsoft.com/office/powerpoint/2010/main" val="4249685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3696" y="1209319"/>
            <a:ext cx="6884086" cy="4678204"/>
          </a:xfrm>
          <a:prstGeom prst="rect">
            <a:avLst/>
          </a:prstGeom>
        </p:spPr>
        <p:txBody>
          <a:bodyPr wrap="square">
            <a:spAutoFit/>
          </a:bodyPr>
          <a:lstStyle/>
          <a:p>
            <a:pPr algn="just"/>
            <a:r>
              <a:rPr lang="uk-UA" sz="2000" b="1" i="1" u="sng" dirty="0">
                <a:solidFill>
                  <a:schemeClr val="tx2">
                    <a:lumMod val="50000"/>
                  </a:schemeClr>
                </a:solidFill>
              </a:rPr>
              <a:t>Кадмій (С</a:t>
            </a:r>
            <a:r>
              <a:rPr lang="en-US" sz="2000" b="1" i="1" u="sng" dirty="0">
                <a:solidFill>
                  <a:schemeClr val="tx2">
                    <a:lumMod val="50000"/>
                  </a:schemeClr>
                </a:solidFill>
              </a:rPr>
              <a:t>d</a:t>
            </a:r>
            <a:r>
              <a:rPr lang="uk-UA" sz="2000" b="1" i="1" u="sng" dirty="0">
                <a:solidFill>
                  <a:schemeClr val="tx2">
                    <a:lumMod val="50000"/>
                  </a:schemeClr>
                </a:solidFill>
              </a:rPr>
              <a:t>)</a:t>
            </a:r>
            <a:r>
              <a:rPr lang="uk-UA" sz="2000" dirty="0"/>
              <a:t>- дуже отруйна речовина з групи важких металів. Надходить у середовище при розробці родовищ корисних копалин, спалювані деяких речовин, з промисловими стічними водами. Незначні концентрації призводять до захворювання нервової системи і навіть смерті. Фонові концентрації кадмію в ґрунтах не перевищують 0,5 </a:t>
            </a:r>
            <a:r>
              <a:rPr lang="uk-UA" sz="2000" dirty="0" err="1"/>
              <a:t>мкг</a:t>
            </a:r>
            <a:r>
              <a:rPr lang="uk-UA" sz="2000" dirty="0"/>
              <a:t>/кг. Кадмій найбільш рухомий в кислих ґрунтах при</a:t>
            </a:r>
            <a:r>
              <a:rPr lang="en-US" sz="2000" dirty="0"/>
              <a:t> </a:t>
            </a:r>
            <a:r>
              <a:rPr lang="uk-UA" sz="2000" dirty="0" err="1"/>
              <a:t>рН</a:t>
            </a:r>
            <a:r>
              <a:rPr lang="en-US" sz="2000" dirty="0"/>
              <a:t> </a:t>
            </a:r>
            <a:r>
              <a:rPr lang="uk-UA" sz="2000" dirty="0"/>
              <a:t>в інтервалі від 4.5 до 5,5, при </a:t>
            </a:r>
            <a:r>
              <a:rPr lang="uk-UA" sz="2000" dirty="0" err="1"/>
              <a:t>рН</a:t>
            </a:r>
            <a:r>
              <a:rPr lang="uk-UA" sz="2000" dirty="0"/>
              <a:t> більше 7 кадмій стає малорухомим. При надлишку кадмію в рослинах затримується їх ріст, пошкоджується коренева система, спостерігається хлороз листків, поява червоно-бурого забарвлення по їхніх краях, надлишок кадмію в рослинах гальмує інтенсивність фотосинтезу, порушує транспірацію, змінює проникність клітинних мембран. </a:t>
            </a:r>
            <a:endParaRPr lang="en-US" sz="2000" dirty="0"/>
          </a:p>
          <a:p>
            <a:endParaRPr lang="en-US" dirty="0"/>
          </a:p>
        </p:txBody>
      </p:sp>
      <p:pic>
        <p:nvPicPr>
          <p:cNvPr id="3" name="Рисунок 2">
            <a:extLst>
              <a:ext uri="{FF2B5EF4-FFF2-40B4-BE49-F238E27FC236}">
                <a16:creationId xmlns:a16="http://schemas.microsoft.com/office/drawing/2014/main" id="{82955D7B-17CF-4C39-8716-FE71F6E9B580}"/>
              </a:ext>
            </a:extLst>
          </p:cNvPr>
          <p:cNvPicPr>
            <a:picLocks noChangeAspect="1"/>
          </p:cNvPicPr>
          <p:nvPr/>
        </p:nvPicPr>
        <p:blipFill>
          <a:blip r:embed="rId2"/>
          <a:stretch>
            <a:fillRect/>
          </a:stretch>
        </p:blipFill>
        <p:spPr>
          <a:xfrm>
            <a:off x="7985666" y="1094220"/>
            <a:ext cx="3942520" cy="2471016"/>
          </a:xfrm>
          <a:prstGeom prst="rect">
            <a:avLst/>
          </a:prstGeom>
        </p:spPr>
      </p:pic>
      <p:pic>
        <p:nvPicPr>
          <p:cNvPr id="4" name="Рисунок 3">
            <a:extLst>
              <a:ext uri="{FF2B5EF4-FFF2-40B4-BE49-F238E27FC236}">
                <a16:creationId xmlns:a16="http://schemas.microsoft.com/office/drawing/2014/main" id="{C92939CC-9B25-4130-A8DC-8E3AFBD4CF27}"/>
              </a:ext>
            </a:extLst>
          </p:cNvPr>
          <p:cNvPicPr>
            <a:picLocks noChangeAspect="1"/>
          </p:cNvPicPr>
          <p:nvPr/>
        </p:nvPicPr>
        <p:blipFill>
          <a:blip r:embed="rId3"/>
          <a:stretch>
            <a:fillRect/>
          </a:stretch>
        </p:blipFill>
        <p:spPr>
          <a:xfrm>
            <a:off x="8225703" y="4177435"/>
            <a:ext cx="3000375" cy="1524000"/>
          </a:xfrm>
          <a:prstGeom prst="rect">
            <a:avLst/>
          </a:prstGeom>
        </p:spPr>
      </p:pic>
    </p:spTree>
    <p:extLst>
      <p:ext uri="{BB962C8B-B14F-4D97-AF65-F5344CB8AC3E}">
        <p14:creationId xmlns:p14="http://schemas.microsoft.com/office/powerpoint/2010/main" val="295704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6BFE438-C1B1-4792-8282-B3E7F0459C6B}"/>
              </a:ext>
            </a:extLst>
          </p:cNvPr>
          <p:cNvSpPr/>
          <p:nvPr/>
        </p:nvSpPr>
        <p:spPr>
          <a:xfrm>
            <a:off x="979054" y="1129667"/>
            <a:ext cx="6096000" cy="4401205"/>
          </a:xfrm>
          <a:prstGeom prst="rect">
            <a:avLst/>
          </a:prstGeom>
        </p:spPr>
        <p:txBody>
          <a:bodyPr>
            <a:spAutoFit/>
          </a:bodyPr>
          <a:lstStyle/>
          <a:p>
            <a:pPr algn="just"/>
            <a:r>
              <a:rPr lang="uk-UA" sz="2000" dirty="0"/>
              <a:t>Ртуть (Н</a:t>
            </a:r>
            <a:r>
              <a:rPr lang="en-US" sz="2000" dirty="0"/>
              <a:t>g) - </a:t>
            </a:r>
            <a:r>
              <a:rPr lang="uk-UA" sz="2000" dirty="0"/>
              <a:t>дуже отруйна речовина, особливо її органічні сполуки - </a:t>
            </a:r>
            <a:r>
              <a:rPr lang="uk-UA" sz="2000" dirty="0" err="1"/>
              <a:t>метилртуть</a:t>
            </a:r>
            <a:r>
              <a:rPr lang="uk-UA" sz="2000" dirty="0"/>
              <a:t>, </a:t>
            </a:r>
            <a:r>
              <a:rPr lang="uk-UA" sz="2000" dirty="0" err="1"/>
              <a:t>етилртуть</a:t>
            </a:r>
            <a:r>
              <a:rPr lang="uk-UA" sz="2000" dirty="0"/>
              <a:t>. Основними властивостями ртуті є здатність до утворення міцних сполук із сіркою, утворення органо-металічних сполук, порівняно стійких у водному середовищі, накопичення ртуті в ґрунті </a:t>
            </a:r>
            <a:r>
              <a:rPr lang="uk-UA" sz="2000" dirty="0" err="1"/>
              <a:t>пов‟язане</a:t>
            </a:r>
            <a:r>
              <a:rPr lang="uk-UA" sz="2000" dirty="0"/>
              <a:t> з рівнем вмісту в ньому органічного вуглецю та сірки. Сорбція ртуті досягає максимальних значень при </a:t>
            </a:r>
            <a:r>
              <a:rPr lang="uk-UA" sz="2000" dirty="0" err="1"/>
              <a:t>рН</a:t>
            </a:r>
            <a:r>
              <a:rPr lang="uk-UA" sz="2000" dirty="0"/>
              <a:t>= 4-5. </a:t>
            </a:r>
          </a:p>
          <a:p>
            <a:pPr algn="just"/>
            <a:r>
              <a:rPr lang="uk-UA" sz="2000" dirty="0"/>
              <a:t>Токсична дія ртуті на рослини проявляється у порушенні метаболічних процесів, в тому числі фотосинтезу, </a:t>
            </a:r>
            <a:r>
              <a:rPr lang="uk-UA" sz="2000" dirty="0" err="1"/>
              <a:t>хлорофілоутворення</a:t>
            </a:r>
            <a:r>
              <a:rPr lang="uk-UA" sz="2000" dirty="0"/>
              <a:t>, газообміну та дихання. Симптоми отруєння ртуттю - затримка росту сходів і розвитку коренів. </a:t>
            </a:r>
          </a:p>
        </p:txBody>
      </p:sp>
      <p:pic>
        <p:nvPicPr>
          <p:cNvPr id="3" name="Рисунок 2">
            <a:extLst>
              <a:ext uri="{FF2B5EF4-FFF2-40B4-BE49-F238E27FC236}">
                <a16:creationId xmlns:a16="http://schemas.microsoft.com/office/drawing/2014/main" id="{CEFBF1A8-A260-44F9-9061-963433E2A68E}"/>
              </a:ext>
            </a:extLst>
          </p:cNvPr>
          <p:cNvPicPr>
            <a:picLocks noChangeAspect="1"/>
          </p:cNvPicPr>
          <p:nvPr/>
        </p:nvPicPr>
        <p:blipFill>
          <a:blip r:embed="rId2"/>
          <a:stretch>
            <a:fillRect/>
          </a:stretch>
        </p:blipFill>
        <p:spPr>
          <a:xfrm>
            <a:off x="7361382" y="1874837"/>
            <a:ext cx="4460731" cy="2770349"/>
          </a:xfrm>
          <a:prstGeom prst="rect">
            <a:avLst/>
          </a:prstGeom>
        </p:spPr>
      </p:pic>
    </p:spTree>
    <p:extLst>
      <p:ext uri="{BB962C8B-B14F-4D97-AF65-F5344CB8AC3E}">
        <p14:creationId xmlns:p14="http://schemas.microsoft.com/office/powerpoint/2010/main" val="74588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4908" y="639095"/>
            <a:ext cx="6503274" cy="5324535"/>
          </a:xfrm>
          <a:prstGeom prst="rect">
            <a:avLst/>
          </a:prstGeom>
        </p:spPr>
        <p:txBody>
          <a:bodyPr wrap="square">
            <a:spAutoFit/>
          </a:bodyPr>
          <a:lstStyle/>
          <a:p>
            <a:pPr algn="just"/>
            <a:r>
              <a:rPr lang="uk-UA" sz="2000" dirty="0"/>
              <a:t>За даними американського експерта Р. </a:t>
            </a:r>
            <a:r>
              <a:rPr lang="uk-UA" sz="2000" dirty="0" err="1"/>
              <a:t>Макнамари</a:t>
            </a:r>
            <a:r>
              <a:rPr lang="uk-UA" sz="2000" dirty="0"/>
              <a:t>, понад мільйон років потрібно було, щоб до 1800 року кількість населення досягла 1 мільярда чоловік. Однак далі темпи почали різко зростати: наступний мільярд утворився за 13 років, третій - за 30, четвертий - за 15, п'ятий - усього за 12 років, шостий - 16 років! </a:t>
            </a:r>
          </a:p>
          <a:p>
            <a:pPr algn="just"/>
            <a:endParaRPr lang="uk-UA" sz="2000" dirty="0"/>
          </a:p>
          <a:p>
            <a:pPr algn="just"/>
            <a:r>
              <a:rPr lang="uk-UA" sz="2000" dirty="0"/>
              <a:t>За висновками експертів, некероване зростання населення планети - головна причина розвитку глобальної екологічної кризи, яка спричинила решту криз (виснаження ресурсів, забруднення геосфери, негативні кліматичні зміни та ін.) </a:t>
            </a:r>
          </a:p>
          <a:p>
            <a:pPr algn="just"/>
            <a:endParaRPr lang="uk-UA" sz="2000" dirty="0"/>
          </a:p>
          <a:p>
            <a:pPr algn="just"/>
            <a:r>
              <a:rPr lang="uk-UA" sz="2000" dirty="0"/>
              <a:t>У 1650 році чисельність населення на Землі становила близько 500 мільйонів чоловік; у 1975 році вона досягла 4 мільярди чоловік, у 1987 - 5 мільярдів чоловік, а в 2000 році перевищила 6 мільярдів чоловік. </a:t>
            </a:r>
          </a:p>
        </p:txBody>
      </p:sp>
      <p:pic>
        <p:nvPicPr>
          <p:cNvPr id="3" name="Рисунок 2">
            <a:extLst>
              <a:ext uri="{FF2B5EF4-FFF2-40B4-BE49-F238E27FC236}">
                <a16:creationId xmlns:a16="http://schemas.microsoft.com/office/drawing/2014/main" id="{FCB75B15-C46C-4498-BFAD-D91CEB4B7BCF}"/>
              </a:ext>
            </a:extLst>
          </p:cNvPr>
          <p:cNvPicPr>
            <a:picLocks noChangeAspect="1"/>
          </p:cNvPicPr>
          <p:nvPr/>
        </p:nvPicPr>
        <p:blipFill>
          <a:blip r:embed="rId2"/>
          <a:stretch>
            <a:fillRect/>
          </a:stretch>
        </p:blipFill>
        <p:spPr>
          <a:xfrm>
            <a:off x="7532543" y="1914525"/>
            <a:ext cx="4298950" cy="2149475"/>
          </a:xfrm>
          <a:prstGeom prst="rect">
            <a:avLst/>
          </a:prstGeom>
        </p:spPr>
      </p:pic>
    </p:spTree>
    <p:extLst>
      <p:ext uri="{BB962C8B-B14F-4D97-AF65-F5344CB8AC3E}">
        <p14:creationId xmlns:p14="http://schemas.microsoft.com/office/powerpoint/2010/main" val="826698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4335" y="844530"/>
            <a:ext cx="8402595" cy="5355312"/>
          </a:xfrm>
          <a:prstGeom prst="rect">
            <a:avLst/>
          </a:prstGeom>
        </p:spPr>
        <p:txBody>
          <a:bodyPr wrap="square">
            <a:spAutoFit/>
          </a:bodyPr>
          <a:lstStyle/>
          <a:p>
            <a:pPr algn="just"/>
            <a:r>
              <a:rPr lang="uk-UA" b="1" i="1" u="sng" dirty="0">
                <a:solidFill>
                  <a:schemeClr val="tx2">
                    <a:lumMod val="50000"/>
                  </a:schemeClr>
                </a:solidFill>
              </a:rPr>
              <a:t>Алюміній (АІ)</a:t>
            </a:r>
            <a:r>
              <a:rPr lang="en-US" b="1" i="1" u="sng" dirty="0">
                <a:solidFill>
                  <a:schemeClr val="tx2">
                    <a:lumMod val="50000"/>
                  </a:schemeClr>
                </a:solidFill>
              </a:rPr>
              <a:t> </a:t>
            </a:r>
            <a:r>
              <a:rPr lang="uk-UA" dirty="0"/>
              <a:t>- значна кількість міститься в кислих ґрунтах, при </a:t>
            </a:r>
            <a:r>
              <a:rPr lang="uk-UA" dirty="0" err="1"/>
              <a:t>рН</a:t>
            </a:r>
            <a:r>
              <a:rPr lang="uk-UA" dirty="0"/>
              <a:t> нижче 5.5 рухомість алюмінію різко підвищується. В ґрунтових розчинах з </a:t>
            </a:r>
            <a:r>
              <a:rPr lang="uk-UA" dirty="0" err="1"/>
              <a:t>рН</a:t>
            </a:r>
            <a:r>
              <a:rPr lang="uk-UA" dirty="0"/>
              <a:t> 4,4 вміст алюмінію досягає 5700 </a:t>
            </a:r>
            <a:r>
              <a:rPr lang="uk-UA" dirty="0" err="1"/>
              <a:t>мкг</a:t>
            </a:r>
            <a:r>
              <a:rPr lang="uk-UA" dirty="0"/>
              <a:t>/л, в ґрунтових розчинах з нейтральним </a:t>
            </a:r>
            <a:r>
              <a:rPr lang="uk-UA" dirty="0" err="1"/>
              <a:t>рН</a:t>
            </a:r>
            <a:r>
              <a:rPr lang="uk-UA" dirty="0"/>
              <a:t> міститься до 400 </a:t>
            </a:r>
            <a:r>
              <a:rPr lang="uk-UA" dirty="0" err="1"/>
              <a:t>мкг</a:t>
            </a:r>
            <a:r>
              <a:rPr lang="uk-UA" dirty="0"/>
              <a:t>/л алюмінію. При надмірних кількостях викликає у рослин сповільнення поглинання й переносу поживних речовин і порушення поділу клітин та співвідношення між катіонами та аніонами. Надлишок алюмінію в рослинах викликає дефіцит кальцію та магнію або послаблює його перенесення. </a:t>
            </a:r>
            <a:endParaRPr lang="en-US" dirty="0"/>
          </a:p>
          <a:p>
            <a:pPr algn="just"/>
            <a:endParaRPr lang="en-US" dirty="0"/>
          </a:p>
          <a:p>
            <a:pPr algn="just"/>
            <a:r>
              <a:rPr lang="uk-UA" b="1" i="1" u="sng" dirty="0">
                <a:solidFill>
                  <a:schemeClr val="tx2">
                    <a:lumMod val="50000"/>
                  </a:schemeClr>
                </a:solidFill>
              </a:rPr>
              <a:t>Берилій (</a:t>
            </a:r>
            <a:r>
              <a:rPr lang="uk-UA" b="1" i="1" u="sng" dirty="0" err="1">
                <a:solidFill>
                  <a:schemeClr val="tx2">
                    <a:lumMod val="50000"/>
                  </a:schemeClr>
                </a:solidFill>
              </a:rPr>
              <a:t>Ве</a:t>
            </a:r>
            <a:r>
              <a:rPr lang="uk-UA" b="1" i="1" u="sng" dirty="0">
                <a:solidFill>
                  <a:schemeClr val="tx2">
                    <a:lumMod val="50000"/>
                  </a:schemeClr>
                </a:solidFill>
              </a:rPr>
              <a:t>)</a:t>
            </a:r>
            <a:r>
              <a:rPr lang="en-US" b="1" i="1" u="sng" dirty="0">
                <a:solidFill>
                  <a:schemeClr val="tx2">
                    <a:lumMod val="50000"/>
                  </a:schemeClr>
                </a:solidFill>
              </a:rPr>
              <a:t> </a:t>
            </a:r>
            <a:r>
              <a:rPr lang="uk-UA" dirty="0"/>
              <a:t>- в ґрунтах присутній переважно в кисневих сполуках. Органічні речовини легко зв'язують цей елемент і він у значних кількостях накопичується в гумусовому горизонті ґрунтового профілю. Він схильний також накопичуватись в кислих магматичних породах. Концентрація берилію в ґрунтових розчинах становить приблизно 0,4-1,0 </a:t>
            </a:r>
            <a:r>
              <a:rPr lang="uk-UA" dirty="0" err="1"/>
              <a:t>мкг</a:t>
            </a:r>
            <a:r>
              <a:rPr lang="uk-UA" dirty="0"/>
              <a:t>/л. Розчинні форми берилію в ґрунті легко поглинаються рослинами. У значних кількостях цей елемент накопичується в кореневих системах культур родини бобових та капустяних. Токсичні для рослин концентрації берилію в дозрілому листі знаходяться на рівні 10-50 мг/кг сухої маси. Надлишок берилію в рослинах гальмує проростання насіння та споживання кальцію і магнію кореневою системою, викликає руйнацію деяких протеїнів та ензимів.</a:t>
            </a:r>
          </a:p>
        </p:txBody>
      </p:sp>
      <p:pic>
        <p:nvPicPr>
          <p:cNvPr id="3" name="Рисунок 2">
            <a:extLst>
              <a:ext uri="{FF2B5EF4-FFF2-40B4-BE49-F238E27FC236}">
                <a16:creationId xmlns:a16="http://schemas.microsoft.com/office/drawing/2014/main" id="{907FD7A3-1A7E-4379-9D05-9F3494C17B73}"/>
              </a:ext>
            </a:extLst>
          </p:cNvPr>
          <p:cNvPicPr>
            <a:picLocks noChangeAspect="1"/>
          </p:cNvPicPr>
          <p:nvPr/>
        </p:nvPicPr>
        <p:blipFill>
          <a:blip r:embed="rId2"/>
          <a:stretch>
            <a:fillRect/>
          </a:stretch>
        </p:blipFill>
        <p:spPr>
          <a:xfrm>
            <a:off x="9841345" y="385618"/>
            <a:ext cx="2133600" cy="2133600"/>
          </a:xfrm>
          <a:prstGeom prst="rect">
            <a:avLst/>
          </a:prstGeom>
        </p:spPr>
      </p:pic>
      <p:pic>
        <p:nvPicPr>
          <p:cNvPr id="4" name="Рисунок 3">
            <a:extLst>
              <a:ext uri="{FF2B5EF4-FFF2-40B4-BE49-F238E27FC236}">
                <a16:creationId xmlns:a16="http://schemas.microsoft.com/office/drawing/2014/main" id="{5E42FE3C-3449-4230-8371-F71F0A9787A6}"/>
              </a:ext>
            </a:extLst>
          </p:cNvPr>
          <p:cNvPicPr>
            <a:picLocks noChangeAspect="1"/>
          </p:cNvPicPr>
          <p:nvPr/>
        </p:nvPicPr>
        <p:blipFill>
          <a:blip r:embed="rId3"/>
          <a:stretch>
            <a:fillRect/>
          </a:stretch>
        </p:blipFill>
        <p:spPr>
          <a:xfrm>
            <a:off x="9507970" y="3899766"/>
            <a:ext cx="2466975" cy="1847850"/>
          </a:xfrm>
          <a:prstGeom prst="rect">
            <a:avLst/>
          </a:prstGeom>
        </p:spPr>
      </p:pic>
    </p:spTree>
    <p:extLst>
      <p:ext uri="{BB962C8B-B14F-4D97-AF65-F5344CB8AC3E}">
        <p14:creationId xmlns:p14="http://schemas.microsoft.com/office/powerpoint/2010/main" val="160459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521197"/>
            <a:ext cx="6676768" cy="6186309"/>
          </a:xfrm>
          <a:prstGeom prst="rect">
            <a:avLst/>
          </a:prstGeom>
        </p:spPr>
        <p:txBody>
          <a:bodyPr wrap="square">
            <a:spAutoFit/>
          </a:bodyPr>
          <a:lstStyle/>
          <a:p>
            <a:pPr algn="just"/>
            <a:r>
              <a:rPr lang="uk-UA" b="1" i="1" u="sng" dirty="0">
                <a:solidFill>
                  <a:schemeClr val="tx2">
                    <a:lumMod val="50000"/>
                  </a:schemeClr>
                </a:solidFill>
              </a:rPr>
              <a:t>Ванадій (V)</a:t>
            </a:r>
            <a:r>
              <a:rPr lang="uk-UA" dirty="0"/>
              <a:t> - його катіон утворює в ґрунті комплекси з гуміновими кислотами, а аніон має надзвичайно високу мобільність та токсичність для ґрунтової мікрофлори. Найвищі концентрації цього елемента відмічаються в ґрунтах, утворених на материнських породах (150-460 мг/кг), а найнижчі - на торфових ґрунтах (5-22 мг/кг). Фітотоксична дія ванадію проявляється у виникненні хлорозу, послабленні темпів росту у рослин. </a:t>
            </a:r>
            <a:endParaRPr lang="en-US" dirty="0"/>
          </a:p>
          <a:p>
            <a:pPr algn="just"/>
            <a:endParaRPr lang="en-US" b="1" i="1" u="sng" dirty="0">
              <a:solidFill>
                <a:schemeClr val="tx2">
                  <a:lumMod val="50000"/>
                </a:schemeClr>
              </a:solidFill>
            </a:endParaRPr>
          </a:p>
          <a:p>
            <a:pPr algn="just"/>
            <a:r>
              <a:rPr lang="uk-UA" b="1" i="1" u="sng" dirty="0">
                <a:solidFill>
                  <a:schemeClr val="tx2">
                    <a:lumMod val="50000"/>
                  </a:schemeClr>
                </a:solidFill>
              </a:rPr>
              <a:t>Залізо (</a:t>
            </a:r>
            <a:r>
              <a:rPr lang="en-US" b="1" i="1" u="sng" dirty="0">
                <a:solidFill>
                  <a:schemeClr val="tx2">
                    <a:lumMod val="50000"/>
                  </a:schemeClr>
                </a:solidFill>
              </a:rPr>
              <a:t>F</a:t>
            </a:r>
            <a:r>
              <a:rPr lang="uk-UA" b="1" i="1" u="sng" dirty="0">
                <a:solidFill>
                  <a:schemeClr val="tx2">
                    <a:lumMod val="50000"/>
                  </a:schemeClr>
                </a:solidFill>
              </a:rPr>
              <a:t>е)</a:t>
            </a:r>
            <a:r>
              <a:rPr lang="uk-UA" dirty="0"/>
              <a:t>- в ґрунтах присутнє у вигляді оксидів і гідроксидів. Концентрація його в ґрунтових розчинах при звичайних рівнях змінюється від 30 до 550 </a:t>
            </a:r>
            <a:r>
              <a:rPr lang="uk-UA" dirty="0" err="1"/>
              <a:t>мкг</a:t>
            </a:r>
            <a:r>
              <a:rPr lang="uk-UA" dirty="0"/>
              <a:t>/л, а в дуже кислих ґрунтах вона може досягати 2000 </a:t>
            </a:r>
            <a:r>
              <a:rPr lang="uk-UA" dirty="0" err="1"/>
              <a:t>мкг</a:t>
            </a:r>
            <a:r>
              <a:rPr lang="uk-UA" dirty="0"/>
              <a:t>/л. Мінімальний вміст заліза в ґрунті відмічається при значеннях </a:t>
            </a:r>
            <a:r>
              <a:rPr lang="uk-UA" dirty="0" err="1"/>
              <a:t>рН</a:t>
            </a:r>
            <a:r>
              <a:rPr lang="uk-UA" dirty="0"/>
              <a:t> більше 7. </a:t>
            </a:r>
            <a:endParaRPr lang="en-US" dirty="0"/>
          </a:p>
          <a:p>
            <a:pPr algn="just"/>
            <a:r>
              <a:rPr lang="uk-UA" dirty="0"/>
              <a:t>Різні антропогенні фактори (</a:t>
            </a:r>
            <a:r>
              <a:rPr lang="uk-UA" dirty="0" err="1"/>
              <a:t>підкислюючі</a:t>
            </a:r>
            <a:r>
              <a:rPr lang="uk-UA" dirty="0"/>
              <a:t> мінеральні добрива, надмірне надходження органічних </a:t>
            </a:r>
            <a:r>
              <a:rPr lang="uk-UA" dirty="0" err="1"/>
              <a:t>сполук</a:t>
            </a:r>
            <a:r>
              <a:rPr lang="uk-UA" dirty="0"/>
              <a:t>) сприяють зростанню частки рухомого заліза. Значна частина заліза в ґрунті переноситься у вигляді його гідроксиду. Симптоми </a:t>
            </a:r>
            <a:r>
              <a:rPr lang="uk-UA" dirty="0" err="1"/>
              <a:t>залізотоксичності</a:t>
            </a:r>
            <a:r>
              <a:rPr lang="uk-UA" dirty="0"/>
              <a:t> у рослин не специфічні і проявляються по-різному в залежності від виду та стадії розвитку рослин. При акумуляції заліза в рослинах понад 1000 мг/кг спостерігається ушкодження листя та поява на ньому некротичних плям. </a:t>
            </a:r>
          </a:p>
        </p:txBody>
      </p:sp>
      <p:pic>
        <p:nvPicPr>
          <p:cNvPr id="3" name="Рисунок 2">
            <a:extLst>
              <a:ext uri="{FF2B5EF4-FFF2-40B4-BE49-F238E27FC236}">
                <a16:creationId xmlns:a16="http://schemas.microsoft.com/office/drawing/2014/main" id="{D5AFF093-B1DB-42C0-BDE9-414EFCDD6EA3}"/>
              </a:ext>
            </a:extLst>
          </p:cNvPr>
          <p:cNvPicPr>
            <a:picLocks noChangeAspect="1"/>
          </p:cNvPicPr>
          <p:nvPr/>
        </p:nvPicPr>
        <p:blipFill>
          <a:blip r:embed="rId2"/>
          <a:stretch>
            <a:fillRect/>
          </a:stretch>
        </p:blipFill>
        <p:spPr>
          <a:xfrm>
            <a:off x="8926801" y="521197"/>
            <a:ext cx="2447925" cy="1866900"/>
          </a:xfrm>
          <a:prstGeom prst="rect">
            <a:avLst/>
          </a:prstGeom>
        </p:spPr>
      </p:pic>
      <p:pic>
        <p:nvPicPr>
          <p:cNvPr id="4" name="Рисунок 3">
            <a:extLst>
              <a:ext uri="{FF2B5EF4-FFF2-40B4-BE49-F238E27FC236}">
                <a16:creationId xmlns:a16="http://schemas.microsoft.com/office/drawing/2014/main" id="{8327B0CC-F637-43C5-9DA6-F8997659C1E0}"/>
              </a:ext>
            </a:extLst>
          </p:cNvPr>
          <p:cNvPicPr>
            <a:picLocks noChangeAspect="1"/>
          </p:cNvPicPr>
          <p:nvPr/>
        </p:nvPicPr>
        <p:blipFill>
          <a:blip r:embed="rId3"/>
          <a:stretch>
            <a:fillRect/>
          </a:stretch>
        </p:blipFill>
        <p:spPr>
          <a:xfrm>
            <a:off x="8100291" y="3771816"/>
            <a:ext cx="3675639" cy="2282765"/>
          </a:xfrm>
          <a:prstGeom prst="rect">
            <a:avLst/>
          </a:prstGeom>
        </p:spPr>
      </p:pic>
    </p:spTree>
    <p:extLst>
      <p:ext uri="{BB962C8B-B14F-4D97-AF65-F5344CB8AC3E}">
        <p14:creationId xmlns:p14="http://schemas.microsoft.com/office/powerpoint/2010/main" val="3625389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205" y="529672"/>
            <a:ext cx="7206486" cy="2246769"/>
          </a:xfrm>
          <a:prstGeom prst="rect">
            <a:avLst/>
          </a:prstGeom>
        </p:spPr>
        <p:txBody>
          <a:bodyPr wrap="square">
            <a:spAutoFit/>
          </a:bodyPr>
          <a:lstStyle/>
          <a:p>
            <a:pPr algn="just"/>
            <a:r>
              <a:rPr lang="uk-UA" sz="2000" b="1" i="1" u="sng" dirty="0">
                <a:solidFill>
                  <a:schemeClr val="tx2">
                    <a:lumMod val="50000"/>
                  </a:schemeClr>
                </a:solidFill>
              </a:rPr>
              <a:t>Кобальт (</a:t>
            </a:r>
            <a:r>
              <a:rPr lang="uk-UA" sz="2000" b="1" i="1" u="sng" dirty="0" err="1">
                <a:solidFill>
                  <a:schemeClr val="tx2">
                    <a:lumMod val="50000"/>
                  </a:schemeClr>
                </a:solidFill>
              </a:rPr>
              <a:t>Со</a:t>
            </a:r>
            <a:r>
              <a:rPr lang="uk-UA" sz="2000" b="1" i="1" u="sng" dirty="0">
                <a:solidFill>
                  <a:schemeClr val="tx2">
                    <a:lumMod val="50000"/>
                  </a:schemeClr>
                </a:solidFill>
              </a:rPr>
              <a:t>) </a:t>
            </a:r>
            <a:r>
              <a:rPr lang="uk-UA" sz="2000" dirty="0"/>
              <a:t>- концентрація кобальту в ґрунтових розчинах незабруднених ґрунтів коливається в межах від 0,3 до 87 </a:t>
            </a:r>
            <a:r>
              <a:rPr lang="uk-UA" sz="2000" dirty="0" err="1"/>
              <a:t>мкг</a:t>
            </a:r>
            <a:r>
              <a:rPr lang="uk-UA" sz="2000" dirty="0"/>
              <a:t>/л. Вміст кобальту в поверхневому шарі незабрудненого ґрунту становить 1-40 мг/кг. Характерними ознаками токсичної дії кобальту є побіління і відмирання країв та кінчиків листків, </a:t>
            </a:r>
            <a:r>
              <a:rPr lang="uk-UA" sz="2000" dirty="0" err="1"/>
              <a:t>міжжилковий</a:t>
            </a:r>
            <a:r>
              <a:rPr lang="uk-UA" sz="2000" dirty="0"/>
              <a:t> хлороз молодих листків. При надлишку цього елемента у рослин пригнічується мітоз.</a:t>
            </a:r>
          </a:p>
        </p:txBody>
      </p:sp>
      <p:pic>
        <p:nvPicPr>
          <p:cNvPr id="3" name="Рисунок 2">
            <a:extLst>
              <a:ext uri="{FF2B5EF4-FFF2-40B4-BE49-F238E27FC236}">
                <a16:creationId xmlns:a16="http://schemas.microsoft.com/office/drawing/2014/main" id="{DD9065CC-9EF4-4357-B32B-BE6112B78E05}"/>
              </a:ext>
            </a:extLst>
          </p:cNvPr>
          <p:cNvPicPr>
            <a:picLocks noChangeAspect="1"/>
          </p:cNvPicPr>
          <p:nvPr/>
        </p:nvPicPr>
        <p:blipFill>
          <a:blip r:embed="rId2"/>
          <a:stretch>
            <a:fillRect/>
          </a:stretch>
        </p:blipFill>
        <p:spPr>
          <a:xfrm>
            <a:off x="8032740" y="428071"/>
            <a:ext cx="3376292" cy="2246769"/>
          </a:xfrm>
          <a:prstGeom prst="rect">
            <a:avLst/>
          </a:prstGeom>
        </p:spPr>
      </p:pic>
      <p:sp>
        <p:nvSpPr>
          <p:cNvPr id="6" name="Rectangle 2">
            <a:extLst>
              <a:ext uri="{FF2B5EF4-FFF2-40B4-BE49-F238E27FC236}">
                <a16:creationId xmlns:a16="http://schemas.microsoft.com/office/drawing/2014/main" id="{CEB12EB4-0BDF-4BA3-89C6-7B3B7050345D}"/>
              </a:ext>
            </a:extLst>
          </p:cNvPr>
          <p:cNvSpPr>
            <a:spLocks noChangeArrowheads="1"/>
          </p:cNvSpPr>
          <p:nvPr/>
        </p:nvSpPr>
        <p:spPr bwMode="auto">
          <a:xfrm>
            <a:off x="40502" y="2848052"/>
            <a:ext cx="8564231" cy="38775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6310" tIns="238050" rIns="0" bIns="24915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uk-UA" altLang="uk-UA" sz="2000" dirty="0">
                <a:latin typeface="+mn-lt"/>
              </a:rPr>
              <a:t> Підвищена кількість кобальту у людини може виникнути при передозуванні вітаміну В12. З продуктами харчування отримати надлишок кобальту неможливо.</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2000" dirty="0">
                <a:latin typeface="+mn-lt"/>
              </a:rPr>
              <a:t>В умовах виробництва отруєння кобальтом можливо в металургійній промисловості, при виробництві скла і цементу.</a:t>
            </a:r>
          </a:p>
          <a:p>
            <a:pPr marL="0" marR="0" lvl="0" indent="0" algn="l" defTabSz="914400" rtl="0" eaLnBrk="0" fontAlgn="base" latinLnBrk="0" hangingPunct="0">
              <a:lnSpc>
                <a:spcPct val="100000"/>
              </a:lnSpc>
              <a:spcBef>
                <a:spcPct val="0"/>
              </a:spcBef>
              <a:spcAft>
                <a:spcPct val="0"/>
              </a:spcAft>
              <a:buClrTx/>
              <a:buSzTx/>
              <a:buFontTx/>
              <a:buNone/>
              <a:tabLst/>
            </a:pPr>
            <a:r>
              <a:rPr lang="uk-UA" altLang="uk-UA" sz="2000" dirty="0">
                <a:latin typeface="+mn-lt"/>
              </a:rPr>
              <a:t>Надлишок кобальту характеризується наступними проявами:</a:t>
            </a:r>
          </a:p>
          <a:p>
            <a:pPr marL="0" marR="0" lvl="0" indent="0" algn="l" defTabSz="914400" rtl="0" eaLnBrk="0" fontAlgn="base" latinLnBrk="0" hangingPunct="0">
              <a:lnSpc>
                <a:spcPct val="100000"/>
              </a:lnSpc>
              <a:spcBef>
                <a:spcPct val="0"/>
              </a:spcBef>
              <a:spcAft>
                <a:spcPct val="0"/>
              </a:spcAft>
              <a:buClrTx/>
              <a:buSzTx/>
              <a:buFontTx/>
              <a:buChar char="•"/>
              <a:tabLst/>
            </a:pPr>
            <a:r>
              <a:rPr lang="uk-UA" altLang="uk-UA" sz="2000" dirty="0">
                <a:latin typeface="+mn-lt"/>
              </a:rPr>
              <a:t>дерматити алергічного походження;</a:t>
            </a:r>
          </a:p>
          <a:p>
            <a:pPr marL="0" marR="0" lvl="0" indent="0" algn="l" defTabSz="914400" rtl="0" eaLnBrk="0" fontAlgn="base" latinLnBrk="0" hangingPunct="0">
              <a:lnSpc>
                <a:spcPct val="100000"/>
              </a:lnSpc>
              <a:spcBef>
                <a:spcPct val="0"/>
              </a:spcBef>
              <a:spcAft>
                <a:spcPct val="0"/>
              </a:spcAft>
              <a:buClrTx/>
              <a:buSzTx/>
              <a:buFontTx/>
              <a:buChar char="•"/>
              <a:tabLst/>
            </a:pPr>
            <a:r>
              <a:rPr lang="uk-UA" altLang="uk-UA" sz="2000" dirty="0">
                <a:latin typeface="+mn-lt"/>
              </a:rPr>
              <a:t>ураження органів дихання, розвиток бронхіальної астми, склерозу легень;</a:t>
            </a:r>
          </a:p>
          <a:p>
            <a:pPr marL="0" marR="0" lvl="0" indent="0" algn="l" defTabSz="914400" rtl="0" eaLnBrk="0" fontAlgn="base" latinLnBrk="0" hangingPunct="0">
              <a:lnSpc>
                <a:spcPct val="100000"/>
              </a:lnSpc>
              <a:spcBef>
                <a:spcPct val="0"/>
              </a:spcBef>
              <a:spcAft>
                <a:spcPct val="0"/>
              </a:spcAft>
              <a:buClrTx/>
              <a:buSzTx/>
              <a:buFontTx/>
              <a:buChar char="•"/>
              <a:tabLst/>
            </a:pPr>
            <a:r>
              <a:rPr lang="uk-UA" altLang="uk-UA" sz="2000" dirty="0">
                <a:latin typeface="+mn-lt"/>
              </a:rPr>
              <a:t>серцево-судинна недостатність;</a:t>
            </a:r>
          </a:p>
          <a:p>
            <a:pPr marL="0" marR="0" lvl="0" indent="0" algn="l" defTabSz="914400" rtl="0" eaLnBrk="0" fontAlgn="base" latinLnBrk="0" hangingPunct="0">
              <a:lnSpc>
                <a:spcPct val="100000"/>
              </a:lnSpc>
              <a:spcBef>
                <a:spcPct val="0"/>
              </a:spcBef>
              <a:spcAft>
                <a:spcPct val="0"/>
              </a:spcAft>
              <a:buClrTx/>
              <a:buSzTx/>
              <a:buFontTx/>
              <a:buChar char="•"/>
              <a:tabLst/>
            </a:pPr>
            <a:r>
              <a:rPr lang="uk-UA" altLang="uk-UA" sz="2000" dirty="0">
                <a:latin typeface="+mn-lt"/>
              </a:rPr>
              <a:t>неврит слухового нерву;</a:t>
            </a:r>
          </a:p>
          <a:p>
            <a:pPr marL="0" marR="0" lvl="0" indent="0" algn="l" defTabSz="914400" rtl="0" eaLnBrk="0" fontAlgn="base" latinLnBrk="0" hangingPunct="0">
              <a:lnSpc>
                <a:spcPct val="100000"/>
              </a:lnSpc>
              <a:spcBef>
                <a:spcPct val="0"/>
              </a:spcBef>
              <a:spcAft>
                <a:spcPct val="0"/>
              </a:spcAft>
              <a:buClrTx/>
              <a:buSzTx/>
              <a:buFontTx/>
              <a:buChar char="•"/>
              <a:tabLst/>
            </a:pPr>
            <a:r>
              <a:rPr lang="uk-UA" altLang="uk-UA" sz="2000" dirty="0">
                <a:latin typeface="+mn-lt"/>
              </a:rPr>
              <a:t>збільшення щитовидної залози.</a:t>
            </a:r>
          </a:p>
        </p:txBody>
      </p:sp>
      <p:pic>
        <p:nvPicPr>
          <p:cNvPr id="7" name="Рисунок 6">
            <a:extLst>
              <a:ext uri="{FF2B5EF4-FFF2-40B4-BE49-F238E27FC236}">
                <a16:creationId xmlns:a16="http://schemas.microsoft.com/office/drawing/2014/main" id="{166F561F-AC97-4ADB-A0F3-9226F0F9BE3C}"/>
              </a:ext>
            </a:extLst>
          </p:cNvPr>
          <p:cNvPicPr>
            <a:picLocks noChangeAspect="1"/>
          </p:cNvPicPr>
          <p:nvPr/>
        </p:nvPicPr>
        <p:blipFill>
          <a:blip r:embed="rId3"/>
          <a:stretch>
            <a:fillRect/>
          </a:stretch>
        </p:blipFill>
        <p:spPr>
          <a:xfrm>
            <a:off x="9404061" y="3810493"/>
            <a:ext cx="2343150" cy="1952625"/>
          </a:xfrm>
          <a:prstGeom prst="rect">
            <a:avLst/>
          </a:prstGeom>
        </p:spPr>
      </p:pic>
    </p:spTree>
    <p:extLst>
      <p:ext uri="{BB962C8B-B14F-4D97-AF65-F5344CB8AC3E}">
        <p14:creationId xmlns:p14="http://schemas.microsoft.com/office/powerpoint/2010/main" val="1188437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AB569D5-632A-43F5-8605-96B119F58593}"/>
              </a:ext>
            </a:extLst>
          </p:cNvPr>
          <p:cNvSpPr/>
          <p:nvPr/>
        </p:nvSpPr>
        <p:spPr>
          <a:xfrm>
            <a:off x="471055" y="843341"/>
            <a:ext cx="6096000" cy="5016758"/>
          </a:xfrm>
          <a:prstGeom prst="rect">
            <a:avLst/>
          </a:prstGeom>
        </p:spPr>
        <p:txBody>
          <a:bodyPr>
            <a:spAutoFit/>
          </a:bodyPr>
          <a:lstStyle/>
          <a:p>
            <a:pPr algn="just"/>
            <a:r>
              <a:rPr lang="uk-UA" sz="2000" b="1" dirty="0"/>
              <a:t>Марганець (М</a:t>
            </a:r>
            <a:r>
              <a:rPr lang="en-US" sz="2000" b="1" dirty="0"/>
              <a:t>n)</a:t>
            </a:r>
            <a:r>
              <a:rPr lang="en-US" sz="2000" dirty="0"/>
              <a:t>- </a:t>
            </a:r>
            <a:r>
              <a:rPr lang="uk-UA" sz="2000" dirty="0"/>
              <a:t>в породах зони аерації в залежності від їх </a:t>
            </a:r>
            <a:r>
              <a:rPr lang="uk-UA" sz="2000" dirty="0" err="1"/>
              <a:t>літолого</a:t>
            </a:r>
            <a:r>
              <a:rPr lang="uk-UA" sz="2000" dirty="0"/>
              <a:t>- петрографічного складу вміст марганцю складає 0,03-1,14 мг/100 г, осадженого - 0,02-0,63 мг/100 г. Токсична дія марганцю на рослини найбільш сильно проявляється на кислих ґрунтах зі значеннями </a:t>
            </a:r>
            <a:r>
              <a:rPr lang="uk-UA" sz="2000" dirty="0" err="1"/>
              <a:t>рН</a:t>
            </a:r>
            <a:r>
              <a:rPr lang="uk-UA" sz="2000" dirty="0"/>
              <a:t> близько 5,5 і нижче. </a:t>
            </a:r>
          </a:p>
          <a:p>
            <a:pPr algn="just"/>
            <a:endParaRPr lang="uk-UA" sz="2000" dirty="0"/>
          </a:p>
          <a:p>
            <a:pPr algn="just"/>
            <a:endParaRPr lang="uk-UA" sz="2000" dirty="0"/>
          </a:p>
          <a:p>
            <a:pPr algn="just"/>
            <a:r>
              <a:rPr lang="uk-UA" sz="2000" dirty="0"/>
              <a:t>Найбільш чутливі до надлишку марганцю бобові культури, оскільки він впливає на утворення кореневих бульбочок. Типовим проявом токсичної дії марганцю є залозистий хлороз, поява темних некротичних плям на листі, зморщування листкової пластинки і нерівномірний розподіл хлорофілу у дорослих листків.</a:t>
            </a:r>
          </a:p>
        </p:txBody>
      </p:sp>
      <p:pic>
        <p:nvPicPr>
          <p:cNvPr id="4" name="Рисунок 3">
            <a:extLst>
              <a:ext uri="{FF2B5EF4-FFF2-40B4-BE49-F238E27FC236}">
                <a16:creationId xmlns:a16="http://schemas.microsoft.com/office/drawing/2014/main" id="{54D4CC33-D69A-4753-800D-445FF8495F2E}"/>
              </a:ext>
            </a:extLst>
          </p:cNvPr>
          <p:cNvPicPr>
            <a:picLocks noChangeAspect="1"/>
          </p:cNvPicPr>
          <p:nvPr/>
        </p:nvPicPr>
        <p:blipFill>
          <a:blip r:embed="rId2"/>
          <a:stretch>
            <a:fillRect/>
          </a:stretch>
        </p:blipFill>
        <p:spPr>
          <a:xfrm>
            <a:off x="7713663" y="1899014"/>
            <a:ext cx="4007282" cy="2497496"/>
          </a:xfrm>
          <a:prstGeom prst="rect">
            <a:avLst/>
          </a:prstGeom>
        </p:spPr>
      </p:pic>
    </p:spTree>
    <p:extLst>
      <p:ext uri="{BB962C8B-B14F-4D97-AF65-F5344CB8AC3E}">
        <p14:creationId xmlns:p14="http://schemas.microsoft.com/office/powerpoint/2010/main" val="221085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AAC822B-1892-449D-91BB-3805E3BF60DE}"/>
              </a:ext>
            </a:extLst>
          </p:cNvPr>
          <p:cNvPicPr>
            <a:picLocks noChangeAspect="1"/>
          </p:cNvPicPr>
          <p:nvPr/>
        </p:nvPicPr>
        <p:blipFill>
          <a:blip r:embed="rId2"/>
          <a:stretch>
            <a:fillRect/>
          </a:stretch>
        </p:blipFill>
        <p:spPr>
          <a:xfrm>
            <a:off x="415636" y="230682"/>
            <a:ext cx="8255565" cy="6211682"/>
          </a:xfrm>
          <a:prstGeom prst="rect">
            <a:avLst/>
          </a:prstGeom>
        </p:spPr>
      </p:pic>
      <p:pic>
        <p:nvPicPr>
          <p:cNvPr id="3" name="Рисунок 2">
            <a:extLst>
              <a:ext uri="{FF2B5EF4-FFF2-40B4-BE49-F238E27FC236}">
                <a16:creationId xmlns:a16="http://schemas.microsoft.com/office/drawing/2014/main" id="{64E90923-0503-4DDA-95B4-1A4197C55D6C}"/>
              </a:ext>
            </a:extLst>
          </p:cNvPr>
          <p:cNvPicPr>
            <a:picLocks noChangeAspect="1"/>
          </p:cNvPicPr>
          <p:nvPr/>
        </p:nvPicPr>
        <p:blipFill>
          <a:blip r:embed="rId3"/>
          <a:stretch>
            <a:fillRect/>
          </a:stretch>
        </p:blipFill>
        <p:spPr>
          <a:xfrm>
            <a:off x="8671201" y="415636"/>
            <a:ext cx="3316714" cy="2059854"/>
          </a:xfrm>
          <a:prstGeom prst="rect">
            <a:avLst/>
          </a:prstGeom>
        </p:spPr>
      </p:pic>
      <p:pic>
        <p:nvPicPr>
          <p:cNvPr id="4" name="Рисунок 3">
            <a:extLst>
              <a:ext uri="{FF2B5EF4-FFF2-40B4-BE49-F238E27FC236}">
                <a16:creationId xmlns:a16="http://schemas.microsoft.com/office/drawing/2014/main" id="{3AD6D02C-7E8D-4BC8-8355-709B016BD2CE}"/>
              </a:ext>
            </a:extLst>
          </p:cNvPr>
          <p:cNvPicPr>
            <a:picLocks noChangeAspect="1"/>
          </p:cNvPicPr>
          <p:nvPr/>
        </p:nvPicPr>
        <p:blipFill>
          <a:blip r:embed="rId4"/>
          <a:stretch>
            <a:fillRect/>
          </a:stretch>
        </p:blipFill>
        <p:spPr>
          <a:xfrm>
            <a:off x="8671201" y="3910300"/>
            <a:ext cx="3133725" cy="1457325"/>
          </a:xfrm>
          <a:prstGeom prst="rect">
            <a:avLst/>
          </a:prstGeom>
        </p:spPr>
      </p:pic>
    </p:spTree>
    <p:extLst>
      <p:ext uri="{BB962C8B-B14F-4D97-AF65-F5344CB8AC3E}">
        <p14:creationId xmlns:p14="http://schemas.microsoft.com/office/powerpoint/2010/main" val="4029402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5160" y="865050"/>
            <a:ext cx="5980669" cy="4093428"/>
          </a:xfrm>
          <a:prstGeom prst="rect">
            <a:avLst/>
          </a:prstGeom>
        </p:spPr>
        <p:txBody>
          <a:bodyPr wrap="square">
            <a:spAutoFit/>
          </a:bodyPr>
          <a:lstStyle/>
          <a:p>
            <a:pPr algn="just"/>
            <a:r>
              <a:rPr lang="uk-UA" sz="2000" b="1" i="1" u="sng" dirty="0">
                <a:solidFill>
                  <a:schemeClr val="tx2">
                    <a:lumMod val="50000"/>
                  </a:schemeClr>
                </a:solidFill>
              </a:rPr>
              <a:t>Молібден (</a:t>
            </a:r>
            <a:r>
              <a:rPr lang="uk-UA" sz="2000" b="1" i="1" u="sng" dirty="0" err="1">
                <a:solidFill>
                  <a:schemeClr val="tx2">
                    <a:lumMod val="50000"/>
                  </a:schemeClr>
                </a:solidFill>
              </a:rPr>
              <a:t>Мо</a:t>
            </a:r>
            <a:r>
              <a:rPr lang="uk-UA" sz="2000" b="1" i="1" u="sng" dirty="0">
                <a:solidFill>
                  <a:schemeClr val="tx2">
                    <a:lumMod val="50000"/>
                  </a:schemeClr>
                </a:solidFill>
              </a:rPr>
              <a:t>) </a:t>
            </a:r>
            <a:r>
              <a:rPr lang="uk-UA" sz="2000" dirty="0"/>
              <a:t>- значна частина молібдену в ґрунті зв'язана з органічною речовиною і водними оксидами заліза, алюмінію, марганцю. Він </a:t>
            </a:r>
            <a:r>
              <a:rPr lang="uk-UA" sz="2000" dirty="0" err="1"/>
              <a:t>слаборухомий</a:t>
            </a:r>
            <a:r>
              <a:rPr lang="uk-UA" sz="2000" dirty="0"/>
              <a:t> у кислих ґрунтах і </a:t>
            </a:r>
            <a:r>
              <a:rPr lang="uk-UA" sz="2000" dirty="0" err="1"/>
              <a:t>легкорухомий</a:t>
            </a:r>
            <a:r>
              <a:rPr lang="uk-UA" sz="2000" dirty="0"/>
              <a:t> у лужному середовищі. Вміст молібдену в незабруднених ґрунтах знаходиться в межах від 0,013 до 17 мг/кг. </a:t>
            </a:r>
            <a:r>
              <a:rPr lang="uk-UA" sz="2000" dirty="0" err="1"/>
              <a:t>Фітотоксичність</a:t>
            </a:r>
            <a:r>
              <a:rPr lang="uk-UA" sz="2000" dirty="0"/>
              <a:t> цього елемента для рослин проявляється дуже </a:t>
            </a:r>
            <a:r>
              <a:rPr lang="uk-UA" sz="2000" dirty="0" err="1"/>
              <a:t>рідко</a:t>
            </a:r>
            <a:r>
              <a:rPr lang="uk-UA" sz="2000" dirty="0"/>
              <a:t>. Частіше відчувається його нестача. Надлишок молібдену у рослин викликає </a:t>
            </a:r>
            <a:r>
              <a:rPr lang="uk-UA" sz="2000" dirty="0" err="1"/>
              <a:t>залізонедостатність</a:t>
            </a:r>
            <a:r>
              <a:rPr lang="uk-UA" sz="2000" dirty="0"/>
              <a:t> та загострює залізистий хлороз. </a:t>
            </a:r>
            <a:endParaRPr lang="en-US" sz="2000" dirty="0"/>
          </a:p>
          <a:p>
            <a:pPr algn="just"/>
            <a:endParaRPr lang="en-US" sz="2000" dirty="0"/>
          </a:p>
          <a:p>
            <a:pPr algn="just"/>
            <a:endParaRPr lang="en-US" sz="2000" b="1" i="1" u="sng" dirty="0">
              <a:solidFill>
                <a:schemeClr val="tx2">
                  <a:lumMod val="50000"/>
                </a:schemeClr>
              </a:solidFill>
            </a:endParaRPr>
          </a:p>
        </p:txBody>
      </p:sp>
      <p:pic>
        <p:nvPicPr>
          <p:cNvPr id="3" name="Рисунок 2">
            <a:extLst>
              <a:ext uri="{FF2B5EF4-FFF2-40B4-BE49-F238E27FC236}">
                <a16:creationId xmlns:a16="http://schemas.microsoft.com/office/drawing/2014/main" id="{1E0D463D-0EAE-467D-B2CC-782413DEA6EA}"/>
              </a:ext>
            </a:extLst>
          </p:cNvPr>
          <p:cNvPicPr>
            <a:picLocks noChangeAspect="1"/>
          </p:cNvPicPr>
          <p:nvPr/>
        </p:nvPicPr>
        <p:blipFill>
          <a:blip r:embed="rId2"/>
          <a:stretch>
            <a:fillRect/>
          </a:stretch>
        </p:blipFill>
        <p:spPr>
          <a:xfrm>
            <a:off x="7430081" y="739884"/>
            <a:ext cx="3279231" cy="2271171"/>
          </a:xfrm>
          <a:prstGeom prst="rect">
            <a:avLst/>
          </a:prstGeom>
        </p:spPr>
      </p:pic>
      <p:pic>
        <p:nvPicPr>
          <p:cNvPr id="4" name="Рисунок 3">
            <a:extLst>
              <a:ext uri="{FF2B5EF4-FFF2-40B4-BE49-F238E27FC236}">
                <a16:creationId xmlns:a16="http://schemas.microsoft.com/office/drawing/2014/main" id="{AE2A3030-1065-415B-BE80-F1168A021F03}"/>
              </a:ext>
            </a:extLst>
          </p:cNvPr>
          <p:cNvPicPr>
            <a:picLocks noChangeAspect="1"/>
          </p:cNvPicPr>
          <p:nvPr/>
        </p:nvPicPr>
        <p:blipFill>
          <a:blip r:embed="rId3"/>
          <a:stretch>
            <a:fillRect/>
          </a:stretch>
        </p:blipFill>
        <p:spPr>
          <a:xfrm>
            <a:off x="6964218" y="3204608"/>
            <a:ext cx="4344843" cy="2757897"/>
          </a:xfrm>
          <a:prstGeom prst="rect">
            <a:avLst/>
          </a:prstGeom>
        </p:spPr>
      </p:pic>
    </p:spTree>
    <p:extLst>
      <p:ext uri="{BB962C8B-B14F-4D97-AF65-F5344CB8AC3E}">
        <p14:creationId xmlns:p14="http://schemas.microsoft.com/office/powerpoint/2010/main" val="1566981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ECC3A72-442E-45FD-A28F-76CF450C6EBE}"/>
              </a:ext>
            </a:extLst>
          </p:cNvPr>
          <p:cNvSpPr/>
          <p:nvPr/>
        </p:nvSpPr>
        <p:spPr>
          <a:xfrm>
            <a:off x="270308" y="151179"/>
            <a:ext cx="7626781" cy="5940088"/>
          </a:xfrm>
          <a:prstGeom prst="rect">
            <a:avLst/>
          </a:prstGeom>
        </p:spPr>
        <p:txBody>
          <a:bodyPr wrap="square">
            <a:spAutoFit/>
          </a:bodyPr>
          <a:lstStyle/>
          <a:p>
            <a:pPr algn="just"/>
            <a:r>
              <a:rPr lang="uk-UA" sz="2000" dirty="0"/>
              <a:t>Варто відзначити, що молібден - це токсична речовина. Однак, щоб ці властивості проявилися, потрібно, щоб цей мікроелемент накопичилась в організмі в значній кількості. Надлишок зустрічається, хоч і дуже </a:t>
            </a:r>
            <a:r>
              <a:rPr lang="uk-UA" sz="2000" dirty="0" err="1"/>
              <a:t>рідко</a:t>
            </a:r>
            <a:r>
              <a:rPr lang="uk-UA" sz="2000" dirty="0"/>
              <a:t>. Це буває при вживанні харчових добавок, що містять цей мікроелемент, перенасиченості води або їжі молібденом, дефіцит міді в організмі або при контакті з молібденом в умовах виробництва. Із-за надлишку цього мінералу в організмі може виникнути сечокам'яна хвороба, анемія, лейкопенія, зниження маси тіла і подразнення слизових оболонок. Надлишок молібдену не страшний, якщо його споживання на добу не перевищує 0,5 мг. До 10 мг на добу відбуваються незначні зміни у функціонуванні організму. А ось якщо перевищити цю цифру, то відбувається отруєння молібденом.</a:t>
            </a:r>
          </a:p>
          <a:p>
            <a:pPr algn="just"/>
            <a:r>
              <a:rPr lang="uk-UA" sz="2000" dirty="0"/>
              <a:t>У будь-якому випадку порушення, викликані нестачею або надлишком молібдену в організмі не дуже страшні. При перших симптомах порушення функціонування організму можна звернутися до лікаря, який порадить збільшити або, навпаки, зменшити споживання мікроелемента. Незабаром здоров'я прийде в норму.</a:t>
            </a:r>
          </a:p>
        </p:txBody>
      </p:sp>
      <p:pic>
        <p:nvPicPr>
          <p:cNvPr id="3" name="Рисунок 2">
            <a:extLst>
              <a:ext uri="{FF2B5EF4-FFF2-40B4-BE49-F238E27FC236}">
                <a16:creationId xmlns:a16="http://schemas.microsoft.com/office/drawing/2014/main" id="{7E9F2DBC-3023-4096-8696-ABDB658FF9E1}"/>
              </a:ext>
            </a:extLst>
          </p:cNvPr>
          <p:cNvPicPr>
            <a:picLocks noChangeAspect="1"/>
          </p:cNvPicPr>
          <p:nvPr/>
        </p:nvPicPr>
        <p:blipFill>
          <a:blip r:embed="rId2"/>
          <a:stretch>
            <a:fillRect/>
          </a:stretch>
        </p:blipFill>
        <p:spPr>
          <a:xfrm>
            <a:off x="7897090" y="1201571"/>
            <a:ext cx="4024601" cy="2762272"/>
          </a:xfrm>
          <a:prstGeom prst="rect">
            <a:avLst/>
          </a:prstGeom>
        </p:spPr>
      </p:pic>
    </p:spTree>
    <p:extLst>
      <p:ext uri="{BB962C8B-B14F-4D97-AF65-F5344CB8AC3E}">
        <p14:creationId xmlns:p14="http://schemas.microsoft.com/office/powerpoint/2010/main" val="2424938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0792141-E32E-4900-9829-47493CC9B38C}"/>
              </a:ext>
            </a:extLst>
          </p:cNvPr>
          <p:cNvSpPr/>
          <p:nvPr/>
        </p:nvSpPr>
        <p:spPr>
          <a:xfrm>
            <a:off x="424873" y="547731"/>
            <a:ext cx="7730837" cy="5940088"/>
          </a:xfrm>
          <a:prstGeom prst="rect">
            <a:avLst/>
          </a:prstGeom>
        </p:spPr>
        <p:txBody>
          <a:bodyPr wrap="square">
            <a:spAutoFit/>
          </a:bodyPr>
          <a:lstStyle/>
          <a:p>
            <a:pPr algn="just"/>
            <a:r>
              <a:rPr lang="uk-UA" sz="2000" b="1" dirty="0"/>
              <a:t>Мідь (С</a:t>
            </a:r>
            <a:r>
              <a:rPr lang="en-US" sz="2000" b="1" dirty="0"/>
              <a:t>u)</a:t>
            </a:r>
            <a:r>
              <a:rPr lang="en-US" sz="2000" dirty="0"/>
              <a:t> - </a:t>
            </a:r>
            <a:r>
              <a:rPr lang="uk-UA" sz="2000" dirty="0"/>
              <a:t>як правило, акумулюється у верхніх горизонтах ґрунтового профілю, що пов'язано з </a:t>
            </a:r>
            <a:r>
              <a:rPr lang="uk-UA" sz="2000" dirty="0" err="1"/>
              <a:t>біоакумуляцією</a:t>
            </a:r>
            <a:r>
              <a:rPr lang="uk-UA" sz="2000" dirty="0"/>
              <a:t> та сучасним антропогенним впливом. Середній вміст міді в незабруднених ґрунтах коливається від 6 до 50 мг/кг, досягаючи мінімуму в піщаних та органічних ґрунтах. Вміст міді в ґрунтовому розчині змінюється від З до 135 </a:t>
            </a:r>
            <a:r>
              <a:rPr lang="uk-UA" sz="2000" dirty="0" err="1"/>
              <a:t>мкг</a:t>
            </a:r>
            <a:r>
              <a:rPr lang="uk-UA" sz="2000" dirty="0"/>
              <a:t>/л. Найбільш характерними симптомами отруєння рослин міддю є мідний хлороз листків та вади розвитку кореневої системи. Відмічається також зміна проникності мембран, пригнічення процесів фотосинтезу. </a:t>
            </a:r>
          </a:p>
          <a:p>
            <a:pPr algn="just"/>
            <a:r>
              <a:rPr lang="uk-UA" sz="2000" dirty="0"/>
              <a:t>Мідь корисна для людини, якщо вона надходить в його організм в достатній кількості і не перевищує норми. Як тільки умова порушена, цей метал вже приносить не стільки користі, скільки шкоди.</a:t>
            </a:r>
          </a:p>
          <a:p>
            <a:pPr algn="just"/>
            <a:r>
              <a:rPr lang="uk-UA" sz="2000" dirty="0"/>
              <a:t>Насичення міддю супроводжується больовими відчуттями в м’язах, порушеннями сну, депресивним станом, підвищеною дратівливістю. Надлишок міді здатний викликати навіть раннє старіння. Щоб не зіткнутися з подібними проявами, дуже важливо знати власну добову норму вживання міді. Дітям досить 1-1,5 мг речовини, а дорослим – близько 3 мг.</a:t>
            </a:r>
          </a:p>
        </p:txBody>
      </p:sp>
      <p:pic>
        <p:nvPicPr>
          <p:cNvPr id="3" name="Рисунок 2">
            <a:extLst>
              <a:ext uri="{FF2B5EF4-FFF2-40B4-BE49-F238E27FC236}">
                <a16:creationId xmlns:a16="http://schemas.microsoft.com/office/drawing/2014/main" id="{67E0E65C-3E02-41F0-8FC7-82F0094733AA}"/>
              </a:ext>
            </a:extLst>
          </p:cNvPr>
          <p:cNvPicPr>
            <a:picLocks noChangeAspect="1"/>
          </p:cNvPicPr>
          <p:nvPr/>
        </p:nvPicPr>
        <p:blipFill>
          <a:blip r:embed="rId2"/>
          <a:stretch>
            <a:fillRect/>
          </a:stretch>
        </p:blipFill>
        <p:spPr>
          <a:xfrm>
            <a:off x="8460510" y="478847"/>
            <a:ext cx="3057236" cy="2885184"/>
          </a:xfrm>
          <a:prstGeom prst="rect">
            <a:avLst/>
          </a:prstGeom>
        </p:spPr>
      </p:pic>
      <p:pic>
        <p:nvPicPr>
          <p:cNvPr id="4" name="Рисунок 3">
            <a:extLst>
              <a:ext uri="{FF2B5EF4-FFF2-40B4-BE49-F238E27FC236}">
                <a16:creationId xmlns:a16="http://schemas.microsoft.com/office/drawing/2014/main" id="{4C4314CC-4FC6-4F29-A015-70DC3D89A483}"/>
              </a:ext>
            </a:extLst>
          </p:cNvPr>
          <p:cNvPicPr>
            <a:picLocks noChangeAspect="1"/>
          </p:cNvPicPr>
          <p:nvPr/>
        </p:nvPicPr>
        <p:blipFill>
          <a:blip r:embed="rId3"/>
          <a:stretch>
            <a:fillRect/>
          </a:stretch>
        </p:blipFill>
        <p:spPr>
          <a:xfrm>
            <a:off x="8907855" y="4357555"/>
            <a:ext cx="2859272" cy="1597290"/>
          </a:xfrm>
          <a:prstGeom prst="rect">
            <a:avLst/>
          </a:prstGeom>
        </p:spPr>
      </p:pic>
    </p:spTree>
    <p:extLst>
      <p:ext uri="{BB962C8B-B14F-4D97-AF65-F5344CB8AC3E}">
        <p14:creationId xmlns:p14="http://schemas.microsoft.com/office/powerpoint/2010/main" val="536532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19FC2D3-35DC-4116-A91E-D664CDB662BD}"/>
              </a:ext>
            </a:extLst>
          </p:cNvPr>
          <p:cNvSpPr/>
          <p:nvPr/>
        </p:nvSpPr>
        <p:spPr>
          <a:xfrm>
            <a:off x="295565" y="539011"/>
            <a:ext cx="8506690" cy="5940088"/>
          </a:xfrm>
          <a:prstGeom prst="rect">
            <a:avLst/>
          </a:prstGeom>
        </p:spPr>
        <p:txBody>
          <a:bodyPr wrap="square">
            <a:spAutoFit/>
          </a:bodyPr>
          <a:lstStyle/>
          <a:p>
            <a:pPr algn="just"/>
            <a:r>
              <a:rPr lang="uk-UA" sz="2000" b="1" dirty="0"/>
              <a:t>Миш’як (Арсен) (</a:t>
            </a:r>
            <a:r>
              <a:rPr lang="en-US" sz="2000" b="1" dirty="0"/>
              <a:t>As) </a:t>
            </a:r>
            <a:r>
              <a:rPr lang="en-US" sz="2000" dirty="0"/>
              <a:t>- </a:t>
            </a:r>
            <a:r>
              <a:rPr lang="uk-UA" sz="2000" dirty="0"/>
              <a:t>вміст його в незабруднених ґрунтах змінюється від 1 до 95 мг/ кг. Концентрація миш'яку в рослинах, що ростуть на незабруднених ґрунтах коливається від 0,009 до 1,5 мг/кг сухої маси. Про отруєння рослин миш'яком свідчать такі ознаки, як в'янення листків, фіолетове їх забарвлення, знебарвлення коренеплодів та клітинний плазмоліз, що викликає значне сповільнення темпів росту. Тривалий надмірний його вплив на організм людини може призвести до гострої або хронічної токсичності. До того ж миш’як складно виявити, адже він не має запаху і майже прозорий, і при цьому значно поширений у природі.</a:t>
            </a:r>
          </a:p>
          <a:p>
            <a:pPr algn="just"/>
            <a:r>
              <a:rPr lang="uk-UA" sz="2000" dirty="0"/>
              <a:t>Арсен може накопичуватися в нирках і печінці людини, а також нервовій тканині, що потім стає причиною токсичної </a:t>
            </a:r>
            <a:r>
              <a:rPr lang="uk-UA" sz="2000" dirty="0" err="1"/>
              <a:t>полінейропатії</a:t>
            </a:r>
            <a:r>
              <a:rPr lang="uk-UA" sz="2000" dirty="0"/>
              <a:t>, болю у кінцівках та паралічу.</a:t>
            </a:r>
          </a:p>
          <a:p>
            <a:pPr algn="just"/>
            <a:r>
              <a:rPr lang="uk-UA" sz="2000" dirty="0"/>
              <a:t>Миш’як, що накопичився в організмі, може виділятися протягом тривалого часу, уражаючи печінку, нирки, судини і серце.</a:t>
            </a:r>
          </a:p>
          <a:p>
            <a:pPr algn="just"/>
            <a:r>
              <a:rPr lang="uk-UA" sz="2000" dirty="0"/>
              <a:t>Отже, цей стан має ширший спектр клінічних проявів, аніж гостре отруєння, і зрештою призводить до розвитку мультисистемних захворювань.</a:t>
            </a:r>
          </a:p>
          <a:p>
            <a:pPr algn="just"/>
            <a:r>
              <a:rPr lang="uk-UA" sz="2000" dirty="0"/>
              <a:t>Хронічне отруєння миш’яком може бути причиною психозів.</a:t>
            </a:r>
          </a:p>
          <a:p>
            <a:pPr algn="just"/>
            <a:r>
              <a:rPr lang="uk-UA" sz="2000" dirty="0"/>
              <a:t>Епідеміологічні дані свідчать, що хронічний вплив малих доз арсену підвищує ризик розвитку онкологічних захворювань.</a:t>
            </a:r>
          </a:p>
        </p:txBody>
      </p:sp>
      <p:pic>
        <p:nvPicPr>
          <p:cNvPr id="4" name="Рисунок 3">
            <a:extLst>
              <a:ext uri="{FF2B5EF4-FFF2-40B4-BE49-F238E27FC236}">
                <a16:creationId xmlns:a16="http://schemas.microsoft.com/office/drawing/2014/main" id="{E050367F-E075-42F2-86F8-5EC6E1337C43}"/>
              </a:ext>
            </a:extLst>
          </p:cNvPr>
          <p:cNvPicPr>
            <a:picLocks noChangeAspect="1"/>
          </p:cNvPicPr>
          <p:nvPr/>
        </p:nvPicPr>
        <p:blipFill>
          <a:blip r:embed="rId2"/>
          <a:stretch>
            <a:fillRect/>
          </a:stretch>
        </p:blipFill>
        <p:spPr>
          <a:xfrm>
            <a:off x="8877139" y="539011"/>
            <a:ext cx="2658086" cy="2658086"/>
          </a:xfrm>
          <a:prstGeom prst="rect">
            <a:avLst/>
          </a:prstGeom>
        </p:spPr>
      </p:pic>
      <p:pic>
        <p:nvPicPr>
          <p:cNvPr id="5" name="Рисунок 4">
            <a:extLst>
              <a:ext uri="{FF2B5EF4-FFF2-40B4-BE49-F238E27FC236}">
                <a16:creationId xmlns:a16="http://schemas.microsoft.com/office/drawing/2014/main" id="{16571E32-D4C6-45F6-BFBF-462119F99725}"/>
              </a:ext>
            </a:extLst>
          </p:cNvPr>
          <p:cNvPicPr>
            <a:picLocks noChangeAspect="1"/>
          </p:cNvPicPr>
          <p:nvPr/>
        </p:nvPicPr>
        <p:blipFill>
          <a:blip r:embed="rId3"/>
          <a:stretch>
            <a:fillRect/>
          </a:stretch>
        </p:blipFill>
        <p:spPr>
          <a:xfrm>
            <a:off x="9136928" y="4081173"/>
            <a:ext cx="2600325" cy="1762125"/>
          </a:xfrm>
          <a:prstGeom prst="rect">
            <a:avLst/>
          </a:prstGeom>
        </p:spPr>
      </p:pic>
    </p:spTree>
    <p:extLst>
      <p:ext uri="{BB962C8B-B14F-4D97-AF65-F5344CB8AC3E}">
        <p14:creationId xmlns:p14="http://schemas.microsoft.com/office/powerpoint/2010/main" val="2205502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8584" y="1536174"/>
            <a:ext cx="6832557" cy="3785652"/>
          </a:xfrm>
          <a:prstGeom prst="rect">
            <a:avLst/>
          </a:prstGeom>
        </p:spPr>
        <p:txBody>
          <a:bodyPr wrap="square">
            <a:spAutoFit/>
          </a:bodyPr>
          <a:lstStyle/>
          <a:p>
            <a:pPr algn="just"/>
            <a:r>
              <a:rPr lang="uk-UA" sz="2000" b="1" i="1" u="sng" dirty="0">
                <a:solidFill>
                  <a:schemeClr val="tx2">
                    <a:lumMod val="50000"/>
                  </a:schemeClr>
                </a:solidFill>
              </a:rPr>
              <a:t>Нікель (</a:t>
            </a:r>
            <a:r>
              <a:rPr lang="en-US" sz="2000" b="1" i="1" u="sng" dirty="0">
                <a:solidFill>
                  <a:schemeClr val="tx2">
                    <a:lumMod val="50000"/>
                  </a:schemeClr>
                </a:solidFill>
              </a:rPr>
              <a:t>Ni</a:t>
            </a:r>
            <a:r>
              <a:rPr lang="uk-UA" sz="2000" b="1" i="1" u="sng" dirty="0">
                <a:solidFill>
                  <a:schemeClr val="tx2">
                    <a:lumMod val="50000"/>
                  </a:schemeClr>
                </a:solidFill>
              </a:rPr>
              <a:t>) </a:t>
            </a:r>
            <a:r>
              <a:rPr lang="uk-UA" sz="2000" dirty="0"/>
              <a:t>- його розподіл у ґрунтовому профілі залежить від вмісту як органічної речовини, так і аморфних окислів та глинистої фракції, що визначається типом ґрунту. Концентрація нікелю в ґрунтовому розчині незабруднених ґрунтів коливається в межах від 1 до 100 </a:t>
            </a:r>
            <a:r>
              <a:rPr lang="uk-UA" sz="2000" dirty="0" err="1"/>
              <a:t>мкг</a:t>
            </a:r>
            <a:r>
              <a:rPr lang="uk-UA" sz="2000" dirty="0"/>
              <a:t>/л. Надлишок нікелю викликає у рослин послаблення росту, інтенсивності процесів фотосинтезу і транспірації, зниження темпів фіксації молекулярного азоту у бобових культур. Основною ознакою його токсичної дії є хлороз. </a:t>
            </a:r>
          </a:p>
          <a:p>
            <a:pPr algn="just"/>
            <a:r>
              <a:rPr lang="uk-UA" sz="2000" dirty="0"/>
              <a:t>Але, потрапляючи на шкіру і в органи дихання, як в чистому вигляді, так і в складі з’єднань, нікель несе шкоду для людини , він здатний викликати гострі і хронічні отруєння.</a:t>
            </a:r>
          </a:p>
        </p:txBody>
      </p:sp>
      <p:pic>
        <p:nvPicPr>
          <p:cNvPr id="4" name="Рисунок 3">
            <a:extLst>
              <a:ext uri="{FF2B5EF4-FFF2-40B4-BE49-F238E27FC236}">
                <a16:creationId xmlns:a16="http://schemas.microsoft.com/office/drawing/2014/main" id="{21F0D37D-795B-42D0-9125-60E418C62C35}"/>
              </a:ext>
            </a:extLst>
          </p:cNvPr>
          <p:cNvPicPr>
            <a:picLocks noChangeAspect="1"/>
          </p:cNvPicPr>
          <p:nvPr/>
        </p:nvPicPr>
        <p:blipFill>
          <a:blip r:embed="rId2"/>
          <a:stretch>
            <a:fillRect/>
          </a:stretch>
        </p:blipFill>
        <p:spPr>
          <a:xfrm>
            <a:off x="8285019" y="629270"/>
            <a:ext cx="3228397" cy="2799730"/>
          </a:xfrm>
          <a:prstGeom prst="rect">
            <a:avLst/>
          </a:prstGeom>
        </p:spPr>
      </p:pic>
      <p:pic>
        <p:nvPicPr>
          <p:cNvPr id="5" name="Рисунок 4">
            <a:extLst>
              <a:ext uri="{FF2B5EF4-FFF2-40B4-BE49-F238E27FC236}">
                <a16:creationId xmlns:a16="http://schemas.microsoft.com/office/drawing/2014/main" id="{1234B96B-027A-4566-878A-47C4F4373539}"/>
              </a:ext>
            </a:extLst>
          </p:cNvPr>
          <p:cNvPicPr>
            <a:picLocks noChangeAspect="1"/>
          </p:cNvPicPr>
          <p:nvPr/>
        </p:nvPicPr>
        <p:blipFill>
          <a:blip r:embed="rId3"/>
          <a:stretch>
            <a:fillRect/>
          </a:stretch>
        </p:blipFill>
        <p:spPr>
          <a:xfrm>
            <a:off x="8275313" y="3861439"/>
            <a:ext cx="3238103" cy="2271505"/>
          </a:xfrm>
          <a:prstGeom prst="rect">
            <a:avLst/>
          </a:prstGeom>
        </p:spPr>
      </p:pic>
    </p:spTree>
    <p:extLst>
      <p:ext uri="{BB962C8B-B14F-4D97-AF65-F5344CB8AC3E}">
        <p14:creationId xmlns:p14="http://schemas.microsoft.com/office/powerpoint/2010/main" val="346297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1963" y="566433"/>
            <a:ext cx="6096000" cy="5324535"/>
          </a:xfrm>
          <a:prstGeom prst="rect">
            <a:avLst/>
          </a:prstGeom>
        </p:spPr>
        <p:txBody>
          <a:bodyPr>
            <a:spAutoFit/>
          </a:bodyPr>
          <a:lstStyle/>
          <a:p>
            <a:pPr algn="just"/>
            <a:r>
              <a:rPr lang="uk-UA" sz="2000" dirty="0"/>
              <a:t>Щохвилини населення нашої планети збільшується на 172 людини. Це означає: щотижня до населення Землі додається 1,7 млн </a:t>
            </a:r>
            <a:r>
              <a:rPr lang="uk-UA" sz="2000" dirty="0" err="1"/>
              <a:t>чол</a:t>
            </a:r>
            <a:r>
              <a:rPr lang="uk-UA" sz="2000" dirty="0"/>
              <a:t>. </a:t>
            </a:r>
          </a:p>
          <a:p>
            <a:pPr algn="just"/>
            <a:r>
              <a:rPr lang="uk-UA" sz="2000" dirty="0"/>
              <a:t>Учені-демографи вважають, що до 2100 р. чисельність населення має стабілізуватись десь на рівні 9-13 млрд </a:t>
            </a:r>
            <a:r>
              <a:rPr lang="uk-UA" sz="2000" dirty="0" err="1"/>
              <a:t>чол</a:t>
            </a:r>
            <a:r>
              <a:rPr lang="uk-UA" sz="2000" dirty="0"/>
              <a:t>. Спеціальні дослідження показують, що для підтримання нормального існування такої кількості людей природних ресурсів Землі й можливостей біосфери буде абсолютно недостатньо. Навіть якщо кількість населення становитиме 7-8 млрд </a:t>
            </a:r>
            <a:r>
              <a:rPr lang="uk-UA" sz="2000" dirty="0" err="1"/>
              <a:t>чол</a:t>
            </a:r>
            <a:r>
              <a:rPr lang="uk-UA" sz="2000" dirty="0"/>
              <a:t>., на планеті відбуватимуться масові вимирання людей від голоду, поширюватимуться епідемії, хвороби, спалахуватимуть війни через нестачу прісної води. Тому основним шляхом розв’язання цієї проблеми - проблеми народонаселення - є проведення демографічної політики.</a:t>
            </a:r>
          </a:p>
        </p:txBody>
      </p:sp>
      <p:pic>
        <p:nvPicPr>
          <p:cNvPr id="3" name="Рисунок 2">
            <a:extLst>
              <a:ext uri="{FF2B5EF4-FFF2-40B4-BE49-F238E27FC236}">
                <a16:creationId xmlns:a16="http://schemas.microsoft.com/office/drawing/2014/main" id="{29DA1DC6-4B0E-4B1B-B62A-067F927D3490}"/>
              </a:ext>
            </a:extLst>
          </p:cNvPr>
          <p:cNvPicPr>
            <a:picLocks noChangeAspect="1"/>
          </p:cNvPicPr>
          <p:nvPr/>
        </p:nvPicPr>
        <p:blipFill>
          <a:blip r:embed="rId2"/>
          <a:stretch>
            <a:fillRect/>
          </a:stretch>
        </p:blipFill>
        <p:spPr>
          <a:xfrm>
            <a:off x="7040635" y="1586346"/>
            <a:ext cx="4859698" cy="2468418"/>
          </a:xfrm>
          <a:prstGeom prst="rect">
            <a:avLst/>
          </a:prstGeom>
        </p:spPr>
      </p:pic>
    </p:spTree>
    <p:extLst>
      <p:ext uri="{BB962C8B-B14F-4D97-AF65-F5344CB8AC3E}">
        <p14:creationId xmlns:p14="http://schemas.microsoft.com/office/powerpoint/2010/main" val="2683625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4486" y="677722"/>
            <a:ext cx="6096000" cy="5632311"/>
          </a:xfrm>
          <a:prstGeom prst="rect">
            <a:avLst/>
          </a:prstGeom>
        </p:spPr>
        <p:txBody>
          <a:bodyPr>
            <a:spAutoFit/>
          </a:bodyPr>
          <a:lstStyle/>
          <a:p>
            <a:pPr algn="just"/>
            <a:r>
              <a:rPr lang="uk-UA" sz="2000" b="1" i="1" u="sng" dirty="0">
                <a:solidFill>
                  <a:schemeClr val="tx2">
                    <a:lumMod val="50000"/>
                  </a:schemeClr>
                </a:solidFill>
              </a:rPr>
              <a:t>Селен (</a:t>
            </a:r>
            <a:r>
              <a:rPr lang="en-US" sz="2000" b="1" i="1" u="sng" dirty="0">
                <a:solidFill>
                  <a:schemeClr val="tx2">
                    <a:lumMod val="50000"/>
                  </a:schemeClr>
                </a:solidFill>
              </a:rPr>
              <a:t>S</a:t>
            </a:r>
            <a:r>
              <a:rPr lang="uk-UA" sz="2000" b="1" i="1" u="sng" dirty="0">
                <a:solidFill>
                  <a:schemeClr val="tx2">
                    <a:lumMod val="50000"/>
                  </a:schemeClr>
                </a:solidFill>
              </a:rPr>
              <a:t>е)</a:t>
            </a:r>
            <a:r>
              <a:rPr lang="en-US" sz="2000" b="1" i="1" u="sng" dirty="0">
                <a:solidFill>
                  <a:schemeClr val="tx2">
                    <a:lumMod val="50000"/>
                  </a:schemeClr>
                </a:solidFill>
              </a:rPr>
              <a:t> </a:t>
            </a:r>
            <a:r>
              <a:rPr lang="uk-UA" sz="2000" dirty="0"/>
              <a:t>- в кислих глейових ґрунтах і в ґрунтах з високим вмістом органічної речовини переважають малорухомі селеніди і сульфіди селену. Середній вміст селену в поверхневому шарі незабрудненого ґрунту становить 0,40 мг/кг. Підвищені концентрації селену в рослинах знижують рівні вмісту азоту, фосфору, сірки та деяких амінокислот. </a:t>
            </a:r>
            <a:endParaRPr lang="en-US" sz="2000" dirty="0"/>
          </a:p>
          <a:p>
            <a:pPr algn="just"/>
            <a:endParaRPr lang="en-US" sz="2000" dirty="0"/>
          </a:p>
          <a:p>
            <a:pPr algn="just"/>
            <a:r>
              <a:rPr lang="uk-UA" sz="2000" b="1" i="1" u="sng" dirty="0">
                <a:solidFill>
                  <a:schemeClr val="tx2">
                    <a:lumMod val="50000"/>
                  </a:schemeClr>
                </a:solidFill>
              </a:rPr>
              <a:t>Срібло (А</a:t>
            </a:r>
            <a:r>
              <a:rPr lang="en-US" sz="2000" b="1" i="1" u="sng" dirty="0">
                <a:solidFill>
                  <a:schemeClr val="tx2">
                    <a:lumMod val="50000"/>
                  </a:schemeClr>
                </a:solidFill>
              </a:rPr>
              <a:t>g</a:t>
            </a:r>
            <a:r>
              <a:rPr lang="uk-UA" sz="2000" b="1" i="1" u="sng" dirty="0">
                <a:solidFill>
                  <a:schemeClr val="tx2">
                    <a:lumMod val="50000"/>
                  </a:schemeClr>
                </a:solidFill>
              </a:rPr>
              <a:t>)</a:t>
            </a:r>
            <a:r>
              <a:rPr lang="en-US" sz="2000" b="1" i="1" u="sng" dirty="0">
                <a:solidFill>
                  <a:schemeClr val="tx2">
                    <a:lumMod val="50000"/>
                  </a:schemeClr>
                </a:solidFill>
              </a:rPr>
              <a:t> </a:t>
            </a:r>
            <a:r>
              <a:rPr lang="uk-UA" sz="2000" dirty="0"/>
              <a:t>- звичайний вміст його в незабруднених ґрунтах - 0,03-0,09 мг/кг. При надмірному надходженні у рослини срібло заміщує калій в мембранах і таким чином гальмує поглинання корінням інших катіонів. </a:t>
            </a:r>
            <a:endParaRPr lang="en-US" sz="2000" dirty="0"/>
          </a:p>
          <a:p>
            <a:pPr algn="just"/>
            <a:endParaRPr lang="en-US" sz="2000" dirty="0"/>
          </a:p>
          <a:p>
            <a:pPr algn="just"/>
            <a:r>
              <a:rPr lang="uk-UA" sz="2000" b="1" i="1" u="sng" dirty="0">
                <a:solidFill>
                  <a:schemeClr val="tx2">
                    <a:lumMod val="50000"/>
                  </a:schemeClr>
                </a:solidFill>
              </a:rPr>
              <a:t>Стронцій (</a:t>
            </a:r>
            <a:r>
              <a:rPr lang="en-US" sz="2000" b="1" i="1" u="sng" dirty="0" err="1">
                <a:solidFill>
                  <a:schemeClr val="tx2">
                    <a:lumMod val="50000"/>
                  </a:schemeClr>
                </a:solidFill>
              </a:rPr>
              <a:t>Sr</a:t>
            </a:r>
            <a:r>
              <a:rPr lang="uk-UA" sz="2000" b="1" i="1" u="sng" dirty="0">
                <a:solidFill>
                  <a:schemeClr val="tx2">
                    <a:lumMod val="50000"/>
                  </a:schemeClr>
                </a:solidFill>
              </a:rPr>
              <a:t>)</a:t>
            </a:r>
            <a:r>
              <a:rPr lang="uk-UA" sz="2000" dirty="0"/>
              <a:t> - вміст стронцію в ґрунтах змінюється від 18 до 3500 мг/кг. Найвищі значення характерні для чорноземів та лісових ґрунтів. Токсичний рівень стронцію для рослин складає 30 мг/кг золи. </a:t>
            </a:r>
          </a:p>
        </p:txBody>
      </p:sp>
      <p:pic>
        <p:nvPicPr>
          <p:cNvPr id="3" name="Рисунок 2">
            <a:extLst>
              <a:ext uri="{FF2B5EF4-FFF2-40B4-BE49-F238E27FC236}">
                <a16:creationId xmlns:a16="http://schemas.microsoft.com/office/drawing/2014/main" id="{B7206ECD-17EA-4AF4-9F04-C55D14B1D43E}"/>
              </a:ext>
            </a:extLst>
          </p:cNvPr>
          <p:cNvPicPr>
            <a:picLocks noChangeAspect="1"/>
          </p:cNvPicPr>
          <p:nvPr/>
        </p:nvPicPr>
        <p:blipFill>
          <a:blip r:embed="rId2"/>
          <a:stretch>
            <a:fillRect/>
          </a:stretch>
        </p:blipFill>
        <p:spPr>
          <a:xfrm>
            <a:off x="7444509" y="511318"/>
            <a:ext cx="4369955" cy="2038424"/>
          </a:xfrm>
          <a:prstGeom prst="rect">
            <a:avLst/>
          </a:prstGeom>
        </p:spPr>
      </p:pic>
      <p:pic>
        <p:nvPicPr>
          <p:cNvPr id="4" name="Рисунок 3">
            <a:extLst>
              <a:ext uri="{FF2B5EF4-FFF2-40B4-BE49-F238E27FC236}">
                <a16:creationId xmlns:a16="http://schemas.microsoft.com/office/drawing/2014/main" id="{A2DA22A4-BA33-407C-A5B8-F42E96A482BB}"/>
              </a:ext>
            </a:extLst>
          </p:cNvPr>
          <p:cNvPicPr>
            <a:picLocks noChangeAspect="1"/>
          </p:cNvPicPr>
          <p:nvPr/>
        </p:nvPicPr>
        <p:blipFill>
          <a:blip r:embed="rId3"/>
          <a:stretch>
            <a:fillRect/>
          </a:stretch>
        </p:blipFill>
        <p:spPr>
          <a:xfrm>
            <a:off x="7770668" y="2859809"/>
            <a:ext cx="2857500" cy="1600200"/>
          </a:xfrm>
          <a:prstGeom prst="rect">
            <a:avLst/>
          </a:prstGeom>
        </p:spPr>
      </p:pic>
      <p:pic>
        <p:nvPicPr>
          <p:cNvPr id="5" name="Рисунок 4">
            <a:extLst>
              <a:ext uri="{FF2B5EF4-FFF2-40B4-BE49-F238E27FC236}">
                <a16:creationId xmlns:a16="http://schemas.microsoft.com/office/drawing/2014/main" id="{35C16B25-8AF0-4711-8BA6-BE376C036008}"/>
              </a:ext>
            </a:extLst>
          </p:cNvPr>
          <p:cNvPicPr>
            <a:picLocks noChangeAspect="1"/>
          </p:cNvPicPr>
          <p:nvPr/>
        </p:nvPicPr>
        <p:blipFill>
          <a:blip r:embed="rId4"/>
          <a:stretch>
            <a:fillRect/>
          </a:stretch>
        </p:blipFill>
        <p:spPr>
          <a:xfrm>
            <a:off x="8291223" y="4705350"/>
            <a:ext cx="2676525" cy="1714500"/>
          </a:xfrm>
          <a:prstGeom prst="rect">
            <a:avLst/>
          </a:prstGeom>
        </p:spPr>
      </p:pic>
    </p:spTree>
    <p:extLst>
      <p:ext uri="{BB962C8B-B14F-4D97-AF65-F5344CB8AC3E}">
        <p14:creationId xmlns:p14="http://schemas.microsoft.com/office/powerpoint/2010/main" val="1405126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491" y="628885"/>
            <a:ext cx="6386985" cy="5632311"/>
          </a:xfrm>
          <a:prstGeom prst="rect">
            <a:avLst/>
          </a:prstGeom>
        </p:spPr>
        <p:txBody>
          <a:bodyPr wrap="square">
            <a:spAutoFit/>
          </a:bodyPr>
          <a:lstStyle/>
          <a:p>
            <a:pPr algn="just"/>
            <a:r>
              <a:rPr lang="uk-UA" sz="2000" b="1" i="1" u="sng" dirty="0" err="1">
                <a:solidFill>
                  <a:schemeClr val="tx2">
                    <a:lumMod val="50000"/>
                  </a:schemeClr>
                </a:solidFill>
              </a:rPr>
              <a:t>Сурьма</a:t>
            </a:r>
            <a:r>
              <a:rPr lang="uk-UA" sz="2000" b="1" i="1" u="sng" dirty="0">
                <a:solidFill>
                  <a:schemeClr val="tx2">
                    <a:lumMod val="50000"/>
                  </a:schemeClr>
                </a:solidFill>
              </a:rPr>
              <a:t> (</a:t>
            </a:r>
            <a:r>
              <a:rPr lang="en-US" sz="2000" b="1" i="1" u="sng" dirty="0">
                <a:solidFill>
                  <a:schemeClr val="tx2">
                    <a:lumMod val="50000"/>
                  </a:schemeClr>
                </a:solidFill>
              </a:rPr>
              <a:t>Sb</a:t>
            </a:r>
            <a:r>
              <a:rPr lang="uk-UA" sz="2000" b="1" i="1" u="sng" dirty="0">
                <a:solidFill>
                  <a:schemeClr val="tx2">
                    <a:lumMod val="50000"/>
                  </a:schemeClr>
                </a:solidFill>
              </a:rPr>
              <a:t>)</a:t>
            </a:r>
            <a:r>
              <a:rPr lang="en-US" sz="2000" b="1" i="1" u="sng" dirty="0">
                <a:solidFill>
                  <a:schemeClr val="tx2">
                    <a:lumMod val="50000"/>
                  </a:schemeClr>
                </a:solidFill>
              </a:rPr>
              <a:t> </a:t>
            </a:r>
            <a:r>
              <a:rPr lang="uk-UA" sz="2000" dirty="0"/>
              <a:t>- у верхніх шарах ґрунту її вміст коливається від 0,05 до 4,0 мг/кг. Дані про </a:t>
            </a:r>
            <a:r>
              <a:rPr lang="uk-UA" sz="2000" dirty="0" err="1"/>
              <a:t>фітотоксичність</a:t>
            </a:r>
            <a:r>
              <a:rPr lang="uk-UA" sz="2000" dirty="0"/>
              <a:t> </a:t>
            </a:r>
            <a:r>
              <a:rPr lang="uk-UA" sz="2000" dirty="0" err="1"/>
              <a:t>сурьми</a:t>
            </a:r>
            <a:r>
              <a:rPr lang="uk-UA" sz="2000" dirty="0"/>
              <a:t> відсутні, але на забруднених ґрунтах рослини можуть накопичувати її в досить значних кількостях. </a:t>
            </a:r>
            <a:endParaRPr lang="en-US" sz="2000" dirty="0"/>
          </a:p>
          <a:p>
            <a:pPr algn="just"/>
            <a:endParaRPr lang="en-US" sz="2000" dirty="0"/>
          </a:p>
          <a:p>
            <a:pPr algn="just"/>
            <a:endParaRPr lang="uk-UA" sz="2000" b="1" i="1" u="sng" dirty="0">
              <a:solidFill>
                <a:schemeClr val="tx2">
                  <a:lumMod val="50000"/>
                </a:schemeClr>
              </a:solidFill>
            </a:endParaRPr>
          </a:p>
          <a:p>
            <a:pPr algn="just"/>
            <a:r>
              <a:rPr lang="uk-UA" sz="2000" b="1" i="1" u="sng" dirty="0">
                <a:solidFill>
                  <a:schemeClr val="tx2">
                    <a:lumMod val="50000"/>
                  </a:schemeClr>
                </a:solidFill>
              </a:rPr>
              <a:t>Цезій (С</a:t>
            </a:r>
            <a:r>
              <a:rPr lang="en-US" sz="2000" b="1" i="1" u="sng" dirty="0">
                <a:solidFill>
                  <a:schemeClr val="tx2">
                    <a:lumMod val="50000"/>
                  </a:schemeClr>
                </a:solidFill>
              </a:rPr>
              <a:t>s</a:t>
            </a:r>
            <a:r>
              <a:rPr lang="uk-UA" sz="2000" b="1" i="1" u="sng" dirty="0">
                <a:solidFill>
                  <a:schemeClr val="tx2">
                    <a:lumMod val="50000"/>
                  </a:schemeClr>
                </a:solidFill>
              </a:rPr>
              <a:t>)</a:t>
            </a:r>
            <a:r>
              <a:rPr lang="uk-UA" sz="2000" dirty="0"/>
              <a:t> - вміст його в ґрунтах досягає 0,3-26 мг/кг, причому, найвищі концентрації спостерігаються у верхньому шарі чорноземів та лісових ґрунтів. </a:t>
            </a:r>
            <a:endParaRPr lang="en-US" sz="2000" dirty="0"/>
          </a:p>
          <a:p>
            <a:pPr algn="just"/>
            <a:endParaRPr lang="en-US" sz="2000" dirty="0"/>
          </a:p>
          <a:p>
            <a:pPr algn="just"/>
            <a:r>
              <a:rPr lang="uk-UA" sz="2000" b="1" i="1" u="sng" dirty="0">
                <a:solidFill>
                  <a:schemeClr val="tx2">
                    <a:lumMod val="50000"/>
                  </a:schemeClr>
                </a:solidFill>
              </a:rPr>
              <a:t>Цинк (</a:t>
            </a:r>
            <a:r>
              <a:rPr lang="en-US" sz="2000" b="1" i="1" u="sng" dirty="0">
                <a:solidFill>
                  <a:schemeClr val="tx2">
                    <a:lumMod val="50000"/>
                  </a:schemeClr>
                </a:solidFill>
              </a:rPr>
              <a:t>Zn</a:t>
            </a:r>
            <a:r>
              <a:rPr lang="uk-UA" sz="2000" b="1" i="1" u="sng" dirty="0">
                <a:solidFill>
                  <a:schemeClr val="tx2">
                    <a:lumMod val="50000"/>
                  </a:schemeClr>
                </a:solidFill>
              </a:rPr>
              <a:t>) </a:t>
            </a:r>
            <a:r>
              <a:rPr lang="uk-UA" sz="2000" dirty="0"/>
              <a:t>- середній вміст цинку в поверхневих шарах ґрунту змінюється від 17 до 125 мг/кг. Найменший його вміст у світлих мінеральних та органічних ґрунтах, найвищий - у </a:t>
            </a:r>
            <a:r>
              <a:rPr lang="uk-UA" sz="2000" dirty="0" err="1"/>
              <a:t>каштаноземів</a:t>
            </a:r>
            <a:r>
              <a:rPr lang="uk-UA" sz="2000" dirty="0"/>
              <a:t>. </a:t>
            </a:r>
            <a:r>
              <a:rPr lang="uk-UA" sz="2000" dirty="0" err="1"/>
              <a:t>Фітотоксичність</a:t>
            </a:r>
            <a:r>
              <a:rPr lang="uk-UA" sz="2000" dirty="0"/>
              <a:t> цинку найбільш часто проявляється на кислих та </a:t>
            </a:r>
            <a:r>
              <a:rPr lang="uk-UA" sz="2000" dirty="0" err="1"/>
              <a:t>інтенсивно</a:t>
            </a:r>
            <a:r>
              <a:rPr lang="uk-UA" sz="2000" dirty="0"/>
              <a:t> зрошуваних стічними водами ґрунтах. Звичайні симптоми токсикозу цинку - хлороз, особливо у молодих листків, та послаблення росту рослин. </a:t>
            </a:r>
          </a:p>
        </p:txBody>
      </p:sp>
      <p:pic>
        <p:nvPicPr>
          <p:cNvPr id="2" name="Рисунок 1">
            <a:extLst>
              <a:ext uri="{FF2B5EF4-FFF2-40B4-BE49-F238E27FC236}">
                <a16:creationId xmlns:a16="http://schemas.microsoft.com/office/drawing/2014/main" id="{8106C974-1A7A-4411-9EEF-83E815649DF0}"/>
              </a:ext>
            </a:extLst>
          </p:cNvPr>
          <p:cNvPicPr>
            <a:picLocks noChangeAspect="1"/>
          </p:cNvPicPr>
          <p:nvPr/>
        </p:nvPicPr>
        <p:blipFill>
          <a:blip r:embed="rId2"/>
          <a:stretch>
            <a:fillRect/>
          </a:stretch>
        </p:blipFill>
        <p:spPr>
          <a:xfrm>
            <a:off x="7586230" y="169862"/>
            <a:ext cx="2228850" cy="2047875"/>
          </a:xfrm>
          <a:prstGeom prst="rect">
            <a:avLst/>
          </a:prstGeom>
        </p:spPr>
      </p:pic>
      <p:pic>
        <p:nvPicPr>
          <p:cNvPr id="4" name="Рисунок 3">
            <a:extLst>
              <a:ext uri="{FF2B5EF4-FFF2-40B4-BE49-F238E27FC236}">
                <a16:creationId xmlns:a16="http://schemas.microsoft.com/office/drawing/2014/main" id="{73617F37-9085-43A4-BA7E-72E621559249}"/>
              </a:ext>
            </a:extLst>
          </p:cNvPr>
          <p:cNvPicPr>
            <a:picLocks noChangeAspect="1"/>
          </p:cNvPicPr>
          <p:nvPr/>
        </p:nvPicPr>
        <p:blipFill>
          <a:blip r:embed="rId3"/>
          <a:stretch>
            <a:fillRect/>
          </a:stretch>
        </p:blipFill>
        <p:spPr>
          <a:xfrm>
            <a:off x="7348105" y="2385002"/>
            <a:ext cx="2466975" cy="1847850"/>
          </a:xfrm>
          <a:prstGeom prst="rect">
            <a:avLst/>
          </a:prstGeom>
        </p:spPr>
      </p:pic>
      <p:pic>
        <p:nvPicPr>
          <p:cNvPr id="5" name="Рисунок 4">
            <a:extLst>
              <a:ext uri="{FF2B5EF4-FFF2-40B4-BE49-F238E27FC236}">
                <a16:creationId xmlns:a16="http://schemas.microsoft.com/office/drawing/2014/main" id="{FD5CA2E0-FBCF-4CCE-86AC-B19AFE851D7B}"/>
              </a:ext>
            </a:extLst>
          </p:cNvPr>
          <p:cNvPicPr>
            <a:picLocks noChangeAspect="1"/>
          </p:cNvPicPr>
          <p:nvPr/>
        </p:nvPicPr>
        <p:blipFill>
          <a:blip r:embed="rId4"/>
          <a:stretch>
            <a:fillRect/>
          </a:stretch>
        </p:blipFill>
        <p:spPr>
          <a:xfrm>
            <a:off x="7998834" y="4470544"/>
            <a:ext cx="2733675" cy="1666875"/>
          </a:xfrm>
          <a:prstGeom prst="rect">
            <a:avLst/>
          </a:prstGeom>
        </p:spPr>
      </p:pic>
    </p:spTree>
    <p:extLst>
      <p:ext uri="{BB962C8B-B14F-4D97-AF65-F5344CB8AC3E}">
        <p14:creationId xmlns:p14="http://schemas.microsoft.com/office/powerpoint/2010/main" val="748697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9891" y="641172"/>
            <a:ext cx="6398304" cy="5632311"/>
          </a:xfrm>
          <a:prstGeom prst="rect">
            <a:avLst/>
          </a:prstGeom>
        </p:spPr>
        <p:txBody>
          <a:bodyPr wrap="square">
            <a:spAutoFit/>
          </a:bodyPr>
          <a:lstStyle/>
          <a:p>
            <a:pPr algn="just"/>
            <a:r>
              <a:rPr lang="uk-UA" sz="2000" dirty="0"/>
              <a:t>Щорічно</a:t>
            </a:r>
            <a:r>
              <a:rPr lang="en-US" sz="2000" dirty="0"/>
              <a:t>,</a:t>
            </a:r>
            <a:r>
              <a:rPr lang="uk-UA" sz="2000" dirty="0"/>
              <a:t> в результаті згоряння палива у атмосферу планети викидається приблизно 22 млрд т діоксиду вуглецю й 150 млн т сірчистих сполук; </a:t>
            </a:r>
            <a:endParaRPr lang="en-US" sz="2000" dirty="0"/>
          </a:p>
          <a:p>
            <a:pPr algn="just"/>
            <a:r>
              <a:rPr lang="uk-UA" sz="2000" dirty="0"/>
              <a:t>світова промисловість скидає в річки понад 160 кілометрів кубічних шкідливих стоків; </a:t>
            </a:r>
            <a:endParaRPr lang="en-US" sz="2000" dirty="0"/>
          </a:p>
          <a:p>
            <a:pPr algn="just"/>
            <a:r>
              <a:rPr lang="uk-UA" sz="2000" dirty="0"/>
              <a:t>у ґрунт вноситься близько 500 млн т мінеральних добрив і 4 млн т пестицидів. </a:t>
            </a:r>
            <a:endParaRPr lang="en-US" sz="2000" dirty="0"/>
          </a:p>
          <a:p>
            <a:pPr algn="just"/>
            <a:r>
              <a:rPr lang="uk-UA" sz="2000" dirty="0"/>
              <a:t>За останні 50 років використання мінеральних добрив збільшилося у 45 разів, а отрутохімікатів - у 10 разів, і хоча врожайність при цьому підвищилася тільки на 15-20 %. </a:t>
            </a:r>
          </a:p>
          <a:p>
            <a:pPr algn="just"/>
            <a:endParaRPr lang="uk-UA" sz="2000" dirty="0"/>
          </a:p>
          <a:p>
            <a:pPr algn="just"/>
            <a:r>
              <a:rPr lang="uk-UA" sz="2000" dirty="0"/>
              <a:t>При транспортуванні нафти і нафтопродуктів виникають різного виду аварії, непередбачені випадки, в результаті яких в океани може виливатись значна їх кількість, що призводить до забруднення океану, зникнення багатьох видів риб, які не можуть існувати в забрудненому водному середовищі. </a:t>
            </a:r>
          </a:p>
        </p:txBody>
      </p:sp>
      <p:pic>
        <p:nvPicPr>
          <p:cNvPr id="3" name="Рисунок 2">
            <a:extLst>
              <a:ext uri="{FF2B5EF4-FFF2-40B4-BE49-F238E27FC236}">
                <a16:creationId xmlns:a16="http://schemas.microsoft.com/office/drawing/2014/main" id="{E0F7780F-DA97-4083-B2DB-2878E6B8C133}"/>
              </a:ext>
            </a:extLst>
          </p:cNvPr>
          <p:cNvPicPr>
            <a:picLocks noChangeAspect="1"/>
          </p:cNvPicPr>
          <p:nvPr/>
        </p:nvPicPr>
        <p:blipFill>
          <a:blip r:embed="rId2"/>
          <a:stretch>
            <a:fillRect/>
          </a:stretch>
        </p:blipFill>
        <p:spPr>
          <a:xfrm>
            <a:off x="7813964" y="2007075"/>
            <a:ext cx="3779982" cy="2584841"/>
          </a:xfrm>
          <a:prstGeom prst="rect">
            <a:avLst/>
          </a:prstGeom>
        </p:spPr>
      </p:pic>
    </p:spTree>
    <p:extLst>
      <p:ext uri="{BB962C8B-B14F-4D97-AF65-F5344CB8AC3E}">
        <p14:creationId xmlns:p14="http://schemas.microsoft.com/office/powerpoint/2010/main" val="3902598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1051" y="806671"/>
            <a:ext cx="6823676" cy="5016758"/>
          </a:xfrm>
          <a:prstGeom prst="rect">
            <a:avLst/>
          </a:prstGeom>
        </p:spPr>
        <p:txBody>
          <a:bodyPr wrap="square">
            <a:spAutoFit/>
          </a:bodyPr>
          <a:lstStyle/>
          <a:p>
            <a:pPr algn="just"/>
            <a:r>
              <a:rPr lang="uk-UA" sz="2000" dirty="0"/>
              <a:t>Ще одним небезпечним видом забруднення навколишнього середовища є </a:t>
            </a:r>
            <a:r>
              <a:rPr lang="uk-UA" sz="2000" b="1" dirty="0"/>
              <a:t>шуми та вібрації</a:t>
            </a:r>
            <a:r>
              <a:rPr lang="uk-UA" sz="2000" dirty="0"/>
              <a:t>. </a:t>
            </a:r>
          </a:p>
          <a:p>
            <a:pPr algn="just"/>
            <a:r>
              <a:rPr lang="uk-UA" sz="2000" dirty="0"/>
              <a:t>Шуми - це усі неприємні й небажані звуки та їх поєднання, які заважають нормально працювати, сприймати необхідні звукові сигнали, відпочивати. Останнім часом проблемі шуму надають великої ваги. Є багато способів боротьби з ним: використання шумопоглинальних екранів, фільтрів, матеріалів, зміна технології виробництва, запровадження безшумних механізмів і деталей, зміна режиму, динаміки та особливостей транспортних потоків у містах. </a:t>
            </a:r>
          </a:p>
          <a:p>
            <a:pPr algn="just"/>
            <a:r>
              <a:rPr lang="uk-UA" sz="2000" dirty="0"/>
              <a:t>Вібрації - це механічні коливання, що виникають під час роботи різних технічних пристроїв, вузлів, агрегатів. Якщо не вжити термінових заходів до зменшення забруднень довкілля, то за розрахунками спеціалістів, через 50 років, незважаючи на зростання виробництва, вміст оксиду заліза в ґрунтах і водах подвоїться. </a:t>
            </a:r>
          </a:p>
        </p:txBody>
      </p:sp>
      <p:pic>
        <p:nvPicPr>
          <p:cNvPr id="3" name="Рисунок 2">
            <a:extLst>
              <a:ext uri="{FF2B5EF4-FFF2-40B4-BE49-F238E27FC236}">
                <a16:creationId xmlns:a16="http://schemas.microsoft.com/office/drawing/2014/main" id="{757C2C35-B1F9-4B93-AA71-E68CA0B861FB}"/>
              </a:ext>
            </a:extLst>
          </p:cNvPr>
          <p:cNvPicPr>
            <a:picLocks noChangeAspect="1"/>
          </p:cNvPicPr>
          <p:nvPr/>
        </p:nvPicPr>
        <p:blipFill>
          <a:blip r:embed="rId2"/>
          <a:stretch>
            <a:fillRect/>
          </a:stretch>
        </p:blipFill>
        <p:spPr>
          <a:xfrm>
            <a:off x="7869382" y="2044162"/>
            <a:ext cx="3933536" cy="2042413"/>
          </a:xfrm>
          <a:prstGeom prst="rect">
            <a:avLst/>
          </a:prstGeom>
        </p:spPr>
      </p:pic>
    </p:spTree>
    <p:extLst>
      <p:ext uri="{BB962C8B-B14F-4D97-AF65-F5344CB8AC3E}">
        <p14:creationId xmlns:p14="http://schemas.microsoft.com/office/powerpoint/2010/main" val="628454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7524" y="486203"/>
            <a:ext cx="9267567" cy="954107"/>
          </a:xfrm>
          <a:prstGeom prst="rect">
            <a:avLst/>
          </a:prstGeom>
        </p:spPr>
        <p:txBody>
          <a:bodyPr wrap="square">
            <a:spAutoFit/>
          </a:bodyPr>
          <a:lstStyle/>
          <a:p>
            <a:r>
              <a:rPr lang="ru-RU" dirty="0"/>
              <a:t>3</a:t>
            </a:r>
            <a:r>
              <a:rPr lang="uk-UA" sz="2800" b="1" dirty="0"/>
              <a:t>. Основні можливі джерела забруднення природного середовища у сфері сільськогосподарського виробництва </a:t>
            </a:r>
          </a:p>
        </p:txBody>
      </p:sp>
      <p:sp>
        <p:nvSpPr>
          <p:cNvPr id="3" name="Прямоугольник 2"/>
          <p:cNvSpPr/>
          <p:nvPr/>
        </p:nvSpPr>
        <p:spPr>
          <a:xfrm>
            <a:off x="508250" y="1764296"/>
            <a:ext cx="6096000" cy="4093428"/>
          </a:xfrm>
          <a:prstGeom prst="rect">
            <a:avLst/>
          </a:prstGeom>
        </p:spPr>
        <p:txBody>
          <a:bodyPr>
            <a:spAutoFit/>
          </a:bodyPr>
          <a:lstStyle/>
          <a:p>
            <a:pPr algn="just"/>
            <a:r>
              <a:rPr lang="uk-UA" sz="2000" dirty="0"/>
              <a:t>Сільське господарство - одна з найважливіших галузей матеріального виробництва, що забезпечує нас продуктами харчування рослинного і тваринного походження, а багато галузей промисловості - сировиною. Одна з головних галузей сільського господарства - це рослинництво. Тому для одержання більшої кількості харчової продукції від рослинництва намагаються якомога вище підняти врожайність культур, шляхом використання більшої кількості мінеральних добрив, зокрема азотних. Це призводить до збільшення вмісту нітратів у продуктах харчування, що, як відомо, є небезпечним для здоров'я. </a:t>
            </a:r>
          </a:p>
        </p:txBody>
      </p:sp>
      <p:pic>
        <p:nvPicPr>
          <p:cNvPr id="4" name="Рисунок 3">
            <a:extLst>
              <a:ext uri="{FF2B5EF4-FFF2-40B4-BE49-F238E27FC236}">
                <a16:creationId xmlns:a16="http://schemas.microsoft.com/office/drawing/2014/main" id="{627C3E72-021F-46B7-8D94-42154EFCB93C}"/>
              </a:ext>
            </a:extLst>
          </p:cNvPr>
          <p:cNvPicPr>
            <a:picLocks noChangeAspect="1"/>
          </p:cNvPicPr>
          <p:nvPr/>
        </p:nvPicPr>
        <p:blipFill>
          <a:blip r:embed="rId2"/>
          <a:stretch>
            <a:fillRect/>
          </a:stretch>
        </p:blipFill>
        <p:spPr>
          <a:xfrm>
            <a:off x="6973456" y="2081812"/>
            <a:ext cx="4342534" cy="3101810"/>
          </a:xfrm>
          <a:prstGeom prst="rect">
            <a:avLst/>
          </a:prstGeom>
        </p:spPr>
      </p:pic>
    </p:spTree>
    <p:extLst>
      <p:ext uri="{BB962C8B-B14F-4D97-AF65-F5344CB8AC3E}">
        <p14:creationId xmlns:p14="http://schemas.microsoft.com/office/powerpoint/2010/main" val="1858451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6763" y="852713"/>
            <a:ext cx="6096000" cy="5016758"/>
          </a:xfrm>
          <a:prstGeom prst="rect">
            <a:avLst/>
          </a:prstGeom>
        </p:spPr>
        <p:txBody>
          <a:bodyPr>
            <a:spAutoFit/>
          </a:bodyPr>
          <a:lstStyle/>
          <a:p>
            <a:pPr algn="just"/>
            <a:r>
              <a:rPr lang="uk-UA" sz="2000" dirty="0"/>
              <a:t>Для захисту врожаю від шкідників, сучасне сільськогосподарське виробництво застосовує дедалі більше хімічних засобів боротьби - пестицидів та гербіцидів. В результаті цього на ґрунт виникає велике навантаження. </a:t>
            </a:r>
          </a:p>
          <a:p>
            <a:pPr algn="just"/>
            <a:r>
              <a:rPr lang="uk-UA" sz="2000" dirty="0"/>
              <a:t>Пестициди - це речовини синтезовані і використовувані для контролю чисельності небажаних живих організмів в екосистемах. </a:t>
            </a:r>
          </a:p>
          <a:p>
            <a:pPr algn="just"/>
            <a:r>
              <a:rPr lang="uk-UA" sz="2000" dirty="0"/>
              <a:t>Гербіциди - це речовини, що використовуються для вибіркового або суцільного знищення рослин (бур'янів). Величезна кількість хімічних речовин, внесених в ґрунт, розмивається поверхневими стоками, потрапляючи у водойми, річки, озера. Також в атмосфері затримується, забруднюючи її, третина усіх мінеральних добрив, пестицидів, отрутохімікатів, розсіяних на полях.</a:t>
            </a:r>
          </a:p>
        </p:txBody>
      </p:sp>
      <p:pic>
        <p:nvPicPr>
          <p:cNvPr id="3" name="Рисунок 2">
            <a:extLst>
              <a:ext uri="{FF2B5EF4-FFF2-40B4-BE49-F238E27FC236}">
                <a16:creationId xmlns:a16="http://schemas.microsoft.com/office/drawing/2014/main" id="{CD619D65-B87D-4017-B568-0FFC49B479A2}"/>
              </a:ext>
            </a:extLst>
          </p:cNvPr>
          <p:cNvPicPr>
            <a:picLocks noChangeAspect="1"/>
          </p:cNvPicPr>
          <p:nvPr/>
        </p:nvPicPr>
        <p:blipFill>
          <a:blip r:embed="rId2"/>
          <a:stretch>
            <a:fillRect/>
          </a:stretch>
        </p:blipFill>
        <p:spPr>
          <a:xfrm>
            <a:off x="7304387" y="488517"/>
            <a:ext cx="4082174" cy="2716501"/>
          </a:xfrm>
          <a:prstGeom prst="rect">
            <a:avLst/>
          </a:prstGeom>
        </p:spPr>
      </p:pic>
      <p:pic>
        <p:nvPicPr>
          <p:cNvPr id="4" name="Рисунок 3">
            <a:extLst>
              <a:ext uri="{FF2B5EF4-FFF2-40B4-BE49-F238E27FC236}">
                <a16:creationId xmlns:a16="http://schemas.microsoft.com/office/drawing/2014/main" id="{CA1CC5AF-2B44-4D4E-9076-AB309E4E780A}"/>
              </a:ext>
            </a:extLst>
          </p:cNvPr>
          <p:cNvPicPr>
            <a:picLocks noChangeAspect="1"/>
          </p:cNvPicPr>
          <p:nvPr/>
        </p:nvPicPr>
        <p:blipFill>
          <a:blip r:embed="rId3"/>
          <a:stretch>
            <a:fillRect/>
          </a:stretch>
        </p:blipFill>
        <p:spPr>
          <a:xfrm>
            <a:off x="7213600" y="3685020"/>
            <a:ext cx="3971637" cy="2382982"/>
          </a:xfrm>
          <a:prstGeom prst="rect">
            <a:avLst/>
          </a:prstGeom>
        </p:spPr>
      </p:pic>
    </p:spTree>
    <p:extLst>
      <p:ext uri="{BB962C8B-B14F-4D97-AF65-F5344CB8AC3E}">
        <p14:creationId xmlns:p14="http://schemas.microsoft.com/office/powerpoint/2010/main" val="2723743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5782" y="871509"/>
            <a:ext cx="8562109" cy="5324535"/>
          </a:xfrm>
          <a:prstGeom prst="rect">
            <a:avLst/>
          </a:prstGeom>
        </p:spPr>
        <p:txBody>
          <a:bodyPr wrap="square">
            <a:spAutoFit/>
          </a:bodyPr>
          <a:lstStyle/>
          <a:p>
            <a:pPr algn="just"/>
            <a:r>
              <a:rPr lang="uk-UA" sz="2000" dirty="0"/>
              <a:t>Для охорони навколишнього середовища та харчових продуктів від забруднення пестицидами необхідні такі заходи: </a:t>
            </a:r>
          </a:p>
          <a:p>
            <a:pPr algn="just"/>
            <a:r>
              <a:rPr lang="uk-UA" sz="2000" dirty="0"/>
              <a:t>• удосконалення асортименту пестицидів, що застосовуються; одержання оптимальних з екологічної точки зору речовин, менш токсичних, більш ефективних і селективних; </a:t>
            </a:r>
          </a:p>
          <a:p>
            <a:pPr algn="just"/>
            <a:r>
              <a:rPr lang="uk-UA" sz="2000" dirty="0"/>
              <a:t>• посилення екологічних вимог до пестицидів шляхом створення ефективних законодавчих заходів, що перешкоджають використанню препаратів з несприятливими санітарно-токсикологічними та екологічними властивостями; </a:t>
            </a:r>
          </a:p>
          <a:p>
            <a:pPr algn="just"/>
            <a:r>
              <a:rPr lang="uk-UA" sz="2000" dirty="0"/>
              <a:t>• розробка інтегрованого методу захисту рослин, що передбачає зниження обсягу застосування хімічних засобів (при збереженні ключового значення хімічного методу) за рахунок збільшення масштабів використання інших прийомів і вдосконалення прогнозу та контролю за поширенням шкідливих організмів; </a:t>
            </a:r>
          </a:p>
          <a:p>
            <a:pPr algn="just"/>
            <a:r>
              <a:rPr lang="uk-UA" sz="2000" dirty="0"/>
              <a:t>• підбір безпечного асортименту препаратів відповідно до конкретних умов місця і часу та дотримання науково обґрунтованих технологій застосування пестицидів; </a:t>
            </a:r>
          </a:p>
        </p:txBody>
      </p:sp>
      <p:pic>
        <p:nvPicPr>
          <p:cNvPr id="3" name="Рисунок 2">
            <a:extLst>
              <a:ext uri="{FF2B5EF4-FFF2-40B4-BE49-F238E27FC236}">
                <a16:creationId xmlns:a16="http://schemas.microsoft.com/office/drawing/2014/main" id="{B72F8050-9E66-4F54-AA34-512C5DD9DF14}"/>
              </a:ext>
            </a:extLst>
          </p:cNvPr>
          <p:cNvPicPr>
            <a:picLocks noChangeAspect="1"/>
          </p:cNvPicPr>
          <p:nvPr/>
        </p:nvPicPr>
        <p:blipFill>
          <a:blip r:embed="rId2"/>
          <a:stretch>
            <a:fillRect/>
          </a:stretch>
        </p:blipFill>
        <p:spPr>
          <a:xfrm>
            <a:off x="9301018" y="2350943"/>
            <a:ext cx="2752725" cy="1657350"/>
          </a:xfrm>
          <a:prstGeom prst="rect">
            <a:avLst/>
          </a:prstGeom>
        </p:spPr>
      </p:pic>
    </p:spTree>
    <p:extLst>
      <p:ext uri="{BB962C8B-B14F-4D97-AF65-F5344CB8AC3E}">
        <p14:creationId xmlns:p14="http://schemas.microsoft.com/office/powerpoint/2010/main" val="1451765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9673" y="446809"/>
            <a:ext cx="6576291" cy="6247864"/>
          </a:xfrm>
          <a:prstGeom prst="rect">
            <a:avLst/>
          </a:prstGeom>
        </p:spPr>
        <p:txBody>
          <a:bodyPr wrap="square">
            <a:spAutoFit/>
          </a:bodyPr>
          <a:lstStyle/>
          <a:p>
            <a:pPr algn="just">
              <a:buFont typeface="Arial" panose="020B0604020202020204" pitchFamily="34" charset="0"/>
              <a:buChar char="•"/>
            </a:pPr>
            <a:r>
              <a:rPr lang="uk-UA" sz="2000" dirty="0"/>
              <a:t>при можливості необхідно обмежувати обсяги застосування хімічних засобів з урахуванням економічних порогів </a:t>
            </a:r>
            <a:r>
              <a:rPr lang="uk-UA" sz="2000" dirty="0" err="1"/>
              <a:t>шкодочинності</a:t>
            </a:r>
            <a:r>
              <a:rPr lang="uk-UA" sz="2000" dirty="0"/>
              <a:t> шкідників, бур'янів і хвороб. Проти мігруючих шкідників доцільно застосовувати крайові обробки полів, не чекаючи, поки вся площа буде заселена ними. Гербіциди теж бажано вносити локально. З метою недопущення використання забруднених харчових продуктів необхідно дотримуватись строків очікування. </a:t>
            </a:r>
          </a:p>
          <a:p>
            <a:pPr algn="just"/>
            <a:r>
              <a:rPr lang="uk-UA" sz="2000" dirty="0"/>
              <a:t>Зниження </a:t>
            </a:r>
            <a:r>
              <a:rPr lang="uk-UA" sz="2000" dirty="0" err="1"/>
              <a:t>пестицидного</a:t>
            </a:r>
            <a:r>
              <a:rPr lang="uk-UA" sz="2000" dirty="0"/>
              <a:t> навантаження можна досягти також при використанні препаратів системної дії разом з азотними добривами;. </a:t>
            </a:r>
          </a:p>
          <a:p>
            <a:pPr algn="just"/>
            <a:r>
              <a:rPr lang="uk-UA" sz="2000" dirty="0"/>
              <a:t>• використання препаратів </a:t>
            </a:r>
            <a:r>
              <a:rPr lang="uk-UA" sz="2000" dirty="0" err="1"/>
              <a:t>внутрішньорослинної</a:t>
            </a:r>
            <a:r>
              <a:rPr lang="uk-UA" sz="2000" dirty="0"/>
              <a:t> дії для передпосівної обробки насіння створює ефект тимчасової токсикації сходів, що набуло широкого практичного значення у буряківництві для боротьби з комплексом ґрунтових і наземних шкідників сходів; </a:t>
            </a:r>
          </a:p>
          <a:p>
            <a:pPr algn="just"/>
            <a:r>
              <a:rPr lang="uk-UA" sz="2000" dirty="0"/>
              <a:t>• подальша розробка і використання біологічних інсектицидів (</a:t>
            </a:r>
            <a:r>
              <a:rPr lang="uk-UA" sz="2000" dirty="0" err="1"/>
              <a:t>мікробіопрепарати</a:t>
            </a:r>
            <a:r>
              <a:rPr lang="uk-UA" sz="2000" dirty="0"/>
              <a:t>, регулятори росту комах).</a:t>
            </a:r>
          </a:p>
        </p:txBody>
      </p:sp>
      <p:pic>
        <p:nvPicPr>
          <p:cNvPr id="3" name="Рисунок 2">
            <a:extLst>
              <a:ext uri="{FF2B5EF4-FFF2-40B4-BE49-F238E27FC236}">
                <a16:creationId xmlns:a16="http://schemas.microsoft.com/office/drawing/2014/main" id="{6CF8BA1F-7524-461E-85A5-117A26C7E0C1}"/>
              </a:ext>
            </a:extLst>
          </p:cNvPr>
          <p:cNvPicPr>
            <a:picLocks noChangeAspect="1"/>
          </p:cNvPicPr>
          <p:nvPr/>
        </p:nvPicPr>
        <p:blipFill>
          <a:blip r:embed="rId2"/>
          <a:stretch>
            <a:fillRect/>
          </a:stretch>
        </p:blipFill>
        <p:spPr>
          <a:xfrm>
            <a:off x="7851199" y="446809"/>
            <a:ext cx="4246562" cy="2841336"/>
          </a:xfrm>
          <a:prstGeom prst="rect">
            <a:avLst/>
          </a:prstGeom>
        </p:spPr>
      </p:pic>
      <p:pic>
        <p:nvPicPr>
          <p:cNvPr id="4" name="Рисунок 3">
            <a:extLst>
              <a:ext uri="{FF2B5EF4-FFF2-40B4-BE49-F238E27FC236}">
                <a16:creationId xmlns:a16="http://schemas.microsoft.com/office/drawing/2014/main" id="{C8936A90-8292-4E7B-BE34-651711CCE3A9}"/>
              </a:ext>
            </a:extLst>
          </p:cNvPr>
          <p:cNvPicPr>
            <a:picLocks noChangeAspect="1"/>
          </p:cNvPicPr>
          <p:nvPr/>
        </p:nvPicPr>
        <p:blipFill>
          <a:blip r:embed="rId3"/>
          <a:stretch>
            <a:fillRect/>
          </a:stretch>
        </p:blipFill>
        <p:spPr>
          <a:xfrm>
            <a:off x="7776873" y="3639128"/>
            <a:ext cx="3512577" cy="2114839"/>
          </a:xfrm>
          <a:prstGeom prst="rect">
            <a:avLst/>
          </a:prstGeom>
        </p:spPr>
      </p:pic>
    </p:spTree>
    <p:extLst>
      <p:ext uri="{BB962C8B-B14F-4D97-AF65-F5344CB8AC3E}">
        <p14:creationId xmlns:p14="http://schemas.microsoft.com/office/powerpoint/2010/main" val="438839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8981" y="1382286"/>
            <a:ext cx="6096000" cy="4093428"/>
          </a:xfrm>
          <a:prstGeom prst="rect">
            <a:avLst/>
          </a:prstGeom>
        </p:spPr>
        <p:txBody>
          <a:bodyPr>
            <a:spAutoFit/>
          </a:bodyPr>
          <a:lstStyle/>
          <a:p>
            <a:pPr algn="just"/>
            <a:r>
              <a:rPr lang="uk-UA" sz="2000" dirty="0"/>
              <a:t>В усіх розвинутих країнах світу від 30 % до 70 % приросту врожаю сільськогосподарських культур одержують за рахунок науково обґрунтованого використання добрив. Нині агрохімічні властивості ґрунту ще далекі від оптимальних. У більшості ґрунтів спостерігається зменшення вмісту гумусу, від'ємний баланс азоту, фосфору калію, мікроелементів. Без позитивного вирішення цієї проблеми неможливе вирощування стабільних урожаїв сільськогосподарських культур. </a:t>
            </a:r>
          </a:p>
          <a:p>
            <a:pPr algn="just"/>
            <a:r>
              <a:rPr lang="uk-UA" sz="2000" dirty="0"/>
              <a:t>Поліпшення родючості ґрунту запобігає його виснаженню, ерозії, засоленню, заболоченню, забрудненню різними токсичними речовинами. </a:t>
            </a:r>
          </a:p>
        </p:txBody>
      </p:sp>
      <p:pic>
        <p:nvPicPr>
          <p:cNvPr id="3" name="Рисунок 2">
            <a:extLst>
              <a:ext uri="{FF2B5EF4-FFF2-40B4-BE49-F238E27FC236}">
                <a16:creationId xmlns:a16="http://schemas.microsoft.com/office/drawing/2014/main" id="{B49150AD-560E-464B-BE97-B9117DCC9E8C}"/>
              </a:ext>
            </a:extLst>
          </p:cNvPr>
          <p:cNvPicPr>
            <a:picLocks noChangeAspect="1"/>
          </p:cNvPicPr>
          <p:nvPr/>
        </p:nvPicPr>
        <p:blipFill>
          <a:blip r:embed="rId2"/>
          <a:stretch>
            <a:fillRect/>
          </a:stretch>
        </p:blipFill>
        <p:spPr>
          <a:xfrm>
            <a:off x="7629237" y="1865921"/>
            <a:ext cx="4152178" cy="3126157"/>
          </a:xfrm>
          <a:prstGeom prst="rect">
            <a:avLst/>
          </a:prstGeom>
        </p:spPr>
      </p:pic>
    </p:spTree>
    <p:extLst>
      <p:ext uri="{BB962C8B-B14F-4D97-AF65-F5344CB8AC3E}">
        <p14:creationId xmlns:p14="http://schemas.microsoft.com/office/powerpoint/2010/main" val="2592244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0582" y="612844"/>
            <a:ext cx="6982691" cy="5632311"/>
          </a:xfrm>
          <a:prstGeom prst="rect">
            <a:avLst/>
          </a:prstGeom>
        </p:spPr>
        <p:txBody>
          <a:bodyPr wrap="square">
            <a:spAutoFit/>
          </a:bodyPr>
          <a:lstStyle/>
          <a:p>
            <a:pPr algn="just"/>
            <a:r>
              <a:rPr lang="uk-UA" sz="2000" dirty="0"/>
              <a:t>Важливим у використанні добрив є врахування конкретних кліматичних та агротехнічних умов. З цим, зокрема, пов'язане і створення систем землеробства для окремих регіонів, господарств, розробка відповідних технологій, виведення нових сортів сільськогосподарських культур. </a:t>
            </a:r>
          </a:p>
          <a:p>
            <a:pPr algn="just"/>
            <a:r>
              <a:rPr lang="uk-UA" sz="2000" dirty="0"/>
              <a:t>З науково обґрунтованим використанням  добрив вирішуються проблеми збільшення виробництва білка, поліпшення фотосинтезу, фіксації атмосферного азоту, використання біотехнологічних методів у селекції та виробництві продуктів харчування, боротьби з ерозією, впровадження </a:t>
            </a:r>
            <a:r>
              <a:rPr lang="uk-UA" sz="2000" dirty="0" err="1"/>
              <a:t>контурно</a:t>
            </a:r>
            <a:r>
              <a:rPr lang="uk-UA" sz="2000" dirty="0"/>
              <a:t>-меліоративного землеробства, охорони оточуючого середовища, зменшення негативного впливу важких сільськогосподарських знарядь на ґрунт. Порушення технології застосування добрив, недосконалість якості і властивостей мінеральних добрив можуть зменшувати продуктивність сільськогосподарських культур і погіршувати якість продукції та призводити до нагромадження в ній нітратів.</a:t>
            </a:r>
          </a:p>
        </p:txBody>
      </p:sp>
      <p:pic>
        <p:nvPicPr>
          <p:cNvPr id="3" name="Рисунок 2">
            <a:extLst>
              <a:ext uri="{FF2B5EF4-FFF2-40B4-BE49-F238E27FC236}">
                <a16:creationId xmlns:a16="http://schemas.microsoft.com/office/drawing/2014/main" id="{2EFD22A1-19AA-4A51-8AA2-3B31AD4FFAD7}"/>
              </a:ext>
            </a:extLst>
          </p:cNvPr>
          <p:cNvPicPr>
            <a:picLocks noChangeAspect="1"/>
          </p:cNvPicPr>
          <p:nvPr/>
        </p:nvPicPr>
        <p:blipFill>
          <a:blip r:embed="rId2"/>
          <a:stretch>
            <a:fillRect/>
          </a:stretch>
        </p:blipFill>
        <p:spPr>
          <a:xfrm>
            <a:off x="8054109" y="1520767"/>
            <a:ext cx="3887644" cy="3110115"/>
          </a:xfrm>
          <a:prstGeom prst="rect">
            <a:avLst/>
          </a:prstGeom>
        </p:spPr>
      </p:pic>
    </p:spTree>
    <p:extLst>
      <p:ext uri="{BB962C8B-B14F-4D97-AF65-F5344CB8AC3E}">
        <p14:creationId xmlns:p14="http://schemas.microsoft.com/office/powerpoint/2010/main" val="20845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1207" y="872750"/>
            <a:ext cx="6096000" cy="2862322"/>
          </a:xfrm>
          <a:prstGeom prst="rect">
            <a:avLst/>
          </a:prstGeom>
        </p:spPr>
        <p:txBody>
          <a:bodyPr>
            <a:spAutoFit/>
          </a:bodyPr>
          <a:lstStyle/>
          <a:p>
            <a:pPr algn="just"/>
            <a:r>
              <a:rPr lang="ru-RU" b="1" i="1" dirty="0"/>
              <a:t> </a:t>
            </a:r>
            <a:r>
              <a:rPr lang="uk-UA" sz="2000" b="1" i="1" dirty="0"/>
              <a:t>Демографічна політика </a:t>
            </a:r>
            <a:r>
              <a:rPr lang="uk-UA" sz="2000" dirty="0"/>
              <a:t>- полягає в регулюванні </a:t>
            </a:r>
          </a:p>
          <a:p>
            <a:pPr algn="just"/>
            <a:r>
              <a:rPr lang="uk-UA" sz="2000" dirty="0"/>
              <a:t>народжуваності. При цьому необхідно здійснювати непрямий вплив на динаміку кількості населення (хоча в окремих випадках проведення політики раціонального територіального розміщення населення, його густоти в ряді регіонів планети є вкрай необхідним), а поєднання демографічної і соціально-економічної політики з активними природоохоронними заходами є вкрай необхідними. </a:t>
            </a:r>
          </a:p>
        </p:txBody>
      </p:sp>
      <p:pic>
        <p:nvPicPr>
          <p:cNvPr id="3" name="Рисунок 2">
            <a:extLst>
              <a:ext uri="{FF2B5EF4-FFF2-40B4-BE49-F238E27FC236}">
                <a16:creationId xmlns:a16="http://schemas.microsoft.com/office/drawing/2014/main" id="{3EB0E05A-DEC8-4807-A292-06081184134B}"/>
              </a:ext>
            </a:extLst>
          </p:cNvPr>
          <p:cNvPicPr>
            <a:picLocks noChangeAspect="1"/>
          </p:cNvPicPr>
          <p:nvPr/>
        </p:nvPicPr>
        <p:blipFill>
          <a:blip r:embed="rId2"/>
          <a:stretch>
            <a:fillRect/>
          </a:stretch>
        </p:blipFill>
        <p:spPr>
          <a:xfrm>
            <a:off x="7487962" y="1542099"/>
            <a:ext cx="4517436" cy="3006148"/>
          </a:xfrm>
          <a:prstGeom prst="rect">
            <a:avLst/>
          </a:prstGeom>
        </p:spPr>
      </p:pic>
    </p:spTree>
    <p:extLst>
      <p:ext uri="{BB962C8B-B14F-4D97-AF65-F5344CB8AC3E}">
        <p14:creationId xmlns:p14="http://schemas.microsoft.com/office/powerpoint/2010/main" val="2303544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0578" y="557380"/>
            <a:ext cx="6974078" cy="5940088"/>
          </a:xfrm>
          <a:prstGeom prst="rect">
            <a:avLst/>
          </a:prstGeom>
        </p:spPr>
        <p:txBody>
          <a:bodyPr wrap="square">
            <a:spAutoFit/>
          </a:bodyPr>
          <a:lstStyle/>
          <a:p>
            <a:pPr algn="just"/>
            <a:r>
              <a:rPr lang="uk-UA" sz="2000" dirty="0"/>
              <a:t>Нітрати - природний складовий елемент біосфери, що існував ще багато мільйонів років до появи людини. Нітрати - це добре розчинні у воді солі азотної кислоти, що є в овочевій продукції. В рослину вони надходять з ґрунту. Лише в останні десятиріччя вибуховий ріст використання азотних добрив, а також всезростаюче надходження нітратів у навколишнє середовище з інших джерел призвели до того, що навантаження нітратів оцінюється в 150-350 мг/люд. на добу і продовжує зростати. </a:t>
            </a:r>
          </a:p>
          <a:p>
            <a:pPr algn="just"/>
            <a:r>
              <a:rPr lang="uk-UA" sz="2000" dirty="0"/>
              <a:t>Складність проблеми полягає у тому, що нітрати - основне джерело азотного живлення рослини і в той же час надлишок цих сполук призводить до важких екологічних наслідків, що в першу чергу впливають на здоров'я людей і тварин. Основна небезпека надходження нітратів в організм людини пов'язана з виникненням </a:t>
            </a:r>
            <a:r>
              <a:rPr lang="uk-UA" sz="2000" dirty="0" err="1"/>
              <a:t>метагемоглобінемії</a:t>
            </a:r>
            <a:r>
              <a:rPr lang="uk-UA" sz="2000" dirty="0"/>
              <a:t> (гемоглобін втрачає здатність переносити кисень), канцерогенних новоутворень, імунодепресивної дії, а також зниженням </a:t>
            </a:r>
            <a:r>
              <a:rPr lang="uk-UA" sz="2000" dirty="0" err="1"/>
              <a:t>резистенції</a:t>
            </a:r>
            <a:r>
              <a:rPr lang="uk-UA" sz="2000" dirty="0"/>
              <a:t> організму до впливу мутагенних і канцерогенних агентів. </a:t>
            </a:r>
          </a:p>
        </p:txBody>
      </p:sp>
      <p:pic>
        <p:nvPicPr>
          <p:cNvPr id="3" name="Рисунок 2">
            <a:extLst>
              <a:ext uri="{FF2B5EF4-FFF2-40B4-BE49-F238E27FC236}">
                <a16:creationId xmlns:a16="http://schemas.microsoft.com/office/drawing/2014/main" id="{198D4DD3-7F33-421B-A896-690C59617616}"/>
              </a:ext>
            </a:extLst>
          </p:cNvPr>
          <p:cNvPicPr>
            <a:picLocks noChangeAspect="1"/>
          </p:cNvPicPr>
          <p:nvPr/>
        </p:nvPicPr>
        <p:blipFill>
          <a:blip r:embed="rId2"/>
          <a:stretch>
            <a:fillRect/>
          </a:stretch>
        </p:blipFill>
        <p:spPr>
          <a:xfrm>
            <a:off x="7777018" y="1715654"/>
            <a:ext cx="4288559" cy="2843501"/>
          </a:xfrm>
          <a:prstGeom prst="rect">
            <a:avLst/>
          </a:prstGeom>
        </p:spPr>
      </p:pic>
    </p:spTree>
    <p:extLst>
      <p:ext uri="{BB962C8B-B14F-4D97-AF65-F5344CB8AC3E}">
        <p14:creationId xmlns:p14="http://schemas.microsoft.com/office/powerpoint/2010/main" val="1971430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563" y="492680"/>
            <a:ext cx="8201892" cy="5632311"/>
          </a:xfrm>
          <a:prstGeom prst="rect">
            <a:avLst/>
          </a:prstGeom>
        </p:spPr>
        <p:txBody>
          <a:bodyPr wrap="square">
            <a:spAutoFit/>
          </a:bodyPr>
          <a:lstStyle/>
          <a:p>
            <a:pPr algn="just"/>
            <a:r>
              <a:rPr lang="uk-UA" sz="2000" dirty="0"/>
              <a:t>В останні роки визначилась чітка тенденція до збільшення виробництва рослинницької продукції (особливо овочевої) з вмістом нітратів, що перевищує можливо допустиму норму. В цілому понад 30 % сільськогосподарської продукції, що виробляється в Україні, має вміст нітратів, який перевищує допустимий рівень. </a:t>
            </a:r>
          </a:p>
          <a:p>
            <a:pPr algn="just"/>
            <a:r>
              <a:rPr lang="uk-UA" sz="2000" dirty="0"/>
              <a:t>Основні причини цього такі: </a:t>
            </a:r>
          </a:p>
          <a:p>
            <a:pPr marL="342900" indent="-342900" algn="just">
              <a:buFont typeface="Wingdings" panose="05000000000000000000" pitchFamily="2" charset="2"/>
              <a:buChar char="ü"/>
            </a:pPr>
            <a:r>
              <a:rPr lang="uk-UA" sz="2000" dirty="0"/>
              <a:t>використання в господарствах екологічно шкідливих технологій вирощування сільськогосподарської продукції; </a:t>
            </a:r>
          </a:p>
          <a:p>
            <a:pPr marL="342900" indent="-342900" algn="just">
              <a:buFont typeface="Wingdings" panose="05000000000000000000" pitchFamily="2" charset="2"/>
              <a:buChar char="ü"/>
            </a:pPr>
            <a:r>
              <a:rPr lang="uk-UA" sz="2000" dirty="0"/>
              <a:t>застосування в основному досить високих норм переважно азотних і органічних добрив; </a:t>
            </a:r>
          </a:p>
          <a:p>
            <a:pPr marL="342900" indent="-342900" algn="just">
              <a:buFont typeface="Wingdings" panose="05000000000000000000" pitchFamily="2" charset="2"/>
              <a:buChar char="ü"/>
            </a:pPr>
            <a:r>
              <a:rPr lang="uk-UA" sz="2000" dirty="0"/>
              <a:t>незбалансоване підживлення рослин </a:t>
            </a:r>
            <a:r>
              <a:rPr lang="uk-UA" sz="2000" dirty="0" err="1"/>
              <a:t>макро</a:t>
            </a:r>
            <a:r>
              <a:rPr lang="uk-UA" sz="2000" dirty="0"/>
              <a:t>- і мікроелементами протягом вегетації; </a:t>
            </a:r>
          </a:p>
          <a:p>
            <a:pPr marL="342900" indent="-342900" algn="just">
              <a:buFont typeface="Wingdings" panose="05000000000000000000" pitchFamily="2" charset="2"/>
              <a:buChar char="ü"/>
            </a:pPr>
            <a:r>
              <a:rPr lang="uk-UA" sz="2000" dirty="0"/>
              <a:t>внесення азотних добрив без врахування біологічних вимог рослин; </a:t>
            </a:r>
          </a:p>
          <a:p>
            <a:pPr marL="342900" indent="-342900" algn="just">
              <a:buFont typeface="Wingdings" panose="05000000000000000000" pitchFamily="2" charset="2"/>
              <a:buChar char="ü"/>
            </a:pPr>
            <a:r>
              <a:rPr lang="uk-UA" sz="2000" dirty="0"/>
              <a:t>недосконалість техніки внесення азотних добрив у ґрунт. </a:t>
            </a:r>
          </a:p>
          <a:p>
            <a:pPr algn="just"/>
            <a:r>
              <a:rPr lang="uk-UA" sz="2000" dirty="0"/>
              <a:t>Разом з тим збільшення кількості нітратів у рослинницькій продукції не можна розглядати як наслідок інтенсифікації застосування азотних добрив, воно визначається сукупністю багатьох зовнішніх і внутрішніх факторів. </a:t>
            </a:r>
          </a:p>
        </p:txBody>
      </p:sp>
      <p:pic>
        <p:nvPicPr>
          <p:cNvPr id="3" name="Рисунок 2">
            <a:extLst>
              <a:ext uri="{FF2B5EF4-FFF2-40B4-BE49-F238E27FC236}">
                <a16:creationId xmlns:a16="http://schemas.microsoft.com/office/drawing/2014/main" id="{E63B247B-3A4A-4F37-98ED-47BC4541EC4F}"/>
              </a:ext>
            </a:extLst>
          </p:cNvPr>
          <p:cNvPicPr>
            <a:picLocks noChangeAspect="1"/>
          </p:cNvPicPr>
          <p:nvPr/>
        </p:nvPicPr>
        <p:blipFill>
          <a:blip r:embed="rId2"/>
          <a:stretch>
            <a:fillRect/>
          </a:stretch>
        </p:blipFill>
        <p:spPr>
          <a:xfrm>
            <a:off x="8663709" y="2083053"/>
            <a:ext cx="3309216" cy="2222247"/>
          </a:xfrm>
          <a:prstGeom prst="rect">
            <a:avLst/>
          </a:prstGeom>
        </p:spPr>
      </p:pic>
    </p:spTree>
    <p:extLst>
      <p:ext uri="{BB962C8B-B14F-4D97-AF65-F5344CB8AC3E}">
        <p14:creationId xmlns:p14="http://schemas.microsoft.com/office/powerpoint/2010/main" val="3914047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1263" y="458956"/>
            <a:ext cx="6399427" cy="5940088"/>
          </a:xfrm>
          <a:prstGeom prst="rect">
            <a:avLst/>
          </a:prstGeom>
        </p:spPr>
        <p:txBody>
          <a:bodyPr wrap="square">
            <a:spAutoFit/>
          </a:bodyPr>
          <a:lstStyle/>
          <a:p>
            <a:pPr algn="just"/>
            <a:r>
              <a:rPr lang="uk-UA" sz="2000" dirty="0"/>
              <a:t>Слід мати на увазі, що підвищене нагромадження нітратів у рослинах може відбуватися не тільки під впливом високих норм азотних добрив, а й на </a:t>
            </a:r>
            <a:r>
              <a:rPr lang="uk-UA" sz="2000" dirty="0" err="1"/>
              <a:t>високогумусних</a:t>
            </a:r>
            <a:r>
              <a:rPr lang="uk-UA" sz="2000" dirty="0"/>
              <a:t> ґрунтах, якщо існують сприятливі умови для мінералізації органічної речовини і мобілізації ґрунтового азоту, тобто, якщо в поживному середовищі його надлишок. У цьому відношенні особливу небезпеку становить надлишкове нагромадження нітратів у вегетативних частинах овочевих культур, бо здебільшого їх людина використовує собі в їжу.</a:t>
            </a:r>
          </a:p>
          <a:p>
            <a:pPr algn="just"/>
            <a:endParaRPr lang="uk-UA" sz="2000" dirty="0"/>
          </a:p>
          <a:p>
            <a:pPr algn="just"/>
            <a:r>
              <a:rPr lang="uk-UA" sz="2000" dirty="0"/>
              <a:t>Нині для багатьох культур встановлена межа допустимої концентрації (МДК), при дотриманні якої не спостерігається несприятливого впливу на здоров'я, самопочуття, </a:t>
            </a:r>
          </a:p>
          <a:p>
            <a:pPr algn="just"/>
            <a:r>
              <a:rPr lang="uk-UA" sz="2000" dirty="0"/>
              <a:t>працездатність і гігієнічні умови життя населення. У рослинних продуктах встановлюється максимально допустимий рівень (МДР) залишкових кількостей нітратів і нітритів. </a:t>
            </a:r>
          </a:p>
        </p:txBody>
      </p:sp>
      <p:pic>
        <p:nvPicPr>
          <p:cNvPr id="3" name="Рисунок 2">
            <a:extLst>
              <a:ext uri="{FF2B5EF4-FFF2-40B4-BE49-F238E27FC236}">
                <a16:creationId xmlns:a16="http://schemas.microsoft.com/office/drawing/2014/main" id="{467C6A12-630F-4C7F-ACAB-74A4CB29FC7B}"/>
              </a:ext>
            </a:extLst>
          </p:cNvPr>
          <p:cNvPicPr>
            <a:picLocks noChangeAspect="1"/>
          </p:cNvPicPr>
          <p:nvPr/>
        </p:nvPicPr>
        <p:blipFill>
          <a:blip r:embed="rId2"/>
          <a:stretch>
            <a:fillRect/>
          </a:stretch>
        </p:blipFill>
        <p:spPr>
          <a:xfrm>
            <a:off x="7989455" y="1686250"/>
            <a:ext cx="3914341" cy="2619050"/>
          </a:xfrm>
          <a:prstGeom prst="rect">
            <a:avLst/>
          </a:prstGeom>
        </p:spPr>
      </p:pic>
    </p:spTree>
    <p:extLst>
      <p:ext uri="{BB962C8B-B14F-4D97-AF65-F5344CB8AC3E}">
        <p14:creationId xmlns:p14="http://schemas.microsoft.com/office/powerpoint/2010/main" val="857435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4518" y="1053077"/>
            <a:ext cx="6096000" cy="4401205"/>
          </a:xfrm>
          <a:prstGeom prst="rect">
            <a:avLst/>
          </a:prstGeom>
        </p:spPr>
        <p:txBody>
          <a:bodyPr>
            <a:spAutoFit/>
          </a:bodyPr>
          <a:lstStyle/>
          <a:p>
            <a:pPr algn="just"/>
            <a:r>
              <a:rPr lang="uk-UA" sz="2000" dirty="0"/>
              <a:t>Великої шкоди завдає ще така галузь сільськогосподарського виробництва, як тваринництво. Щорічно в довкілля потрапляє величезна кількість стоків тваринницьких ферм і комплексів. </a:t>
            </a:r>
          </a:p>
          <a:p>
            <a:pPr algn="just"/>
            <a:r>
              <a:rPr lang="uk-UA" sz="2000" dirty="0"/>
              <a:t>Основними проблемами охорони навколишнього природного середовища в зонах тваринницьких ферм є запобігання забруднення гнойовими стоками різних водойм, річок і </a:t>
            </a:r>
            <a:r>
              <a:rPr lang="uk-UA" sz="2000" dirty="0" err="1"/>
              <a:t>підгрунтових</a:t>
            </a:r>
            <a:r>
              <a:rPr lang="uk-UA" sz="2000" dirty="0"/>
              <a:t> вод. Найбільш розповсюдженим наслідком забруднення є </a:t>
            </a:r>
            <a:r>
              <a:rPr lang="uk-UA" sz="2000" dirty="0" err="1"/>
              <a:t>евтрофікація</a:t>
            </a:r>
            <a:r>
              <a:rPr lang="uk-UA" sz="2000" dirty="0"/>
              <a:t> водойм, можливе нагромадження патогенних мікроорганізмів, забруднення атмосферного повітря сірководнем, аміаком, молекулярним азотом та іншими сполуками. </a:t>
            </a:r>
          </a:p>
        </p:txBody>
      </p:sp>
      <p:pic>
        <p:nvPicPr>
          <p:cNvPr id="3" name="Рисунок 2">
            <a:extLst>
              <a:ext uri="{FF2B5EF4-FFF2-40B4-BE49-F238E27FC236}">
                <a16:creationId xmlns:a16="http://schemas.microsoft.com/office/drawing/2014/main" id="{C007693C-AA36-4A92-B5D5-238F56EB0ADC}"/>
              </a:ext>
            </a:extLst>
          </p:cNvPr>
          <p:cNvPicPr>
            <a:picLocks noChangeAspect="1"/>
          </p:cNvPicPr>
          <p:nvPr/>
        </p:nvPicPr>
        <p:blipFill>
          <a:blip r:embed="rId2"/>
          <a:stretch>
            <a:fillRect/>
          </a:stretch>
        </p:blipFill>
        <p:spPr>
          <a:xfrm>
            <a:off x="7555346" y="1178386"/>
            <a:ext cx="4226070" cy="3165473"/>
          </a:xfrm>
          <a:prstGeom prst="rect">
            <a:avLst/>
          </a:prstGeom>
        </p:spPr>
      </p:pic>
    </p:spTree>
    <p:extLst>
      <p:ext uri="{BB962C8B-B14F-4D97-AF65-F5344CB8AC3E}">
        <p14:creationId xmlns:p14="http://schemas.microsoft.com/office/powerpoint/2010/main" val="3895654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7321" y="1080864"/>
            <a:ext cx="6096000" cy="3785652"/>
          </a:xfrm>
          <a:prstGeom prst="rect">
            <a:avLst/>
          </a:prstGeom>
        </p:spPr>
        <p:txBody>
          <a:bodyPr>
            <a:spAutoFit/>
          </a:bodyPr>
          <a:lstStyle/>
          <a:p>
            <a:pPr algn="just"/>
            <a:r>
              <a:rPr lang="uk-UA" sz="2000" dirty="0"/>
              <a:t>Забруднення навколишнього середовища багато в чому визначається складом гнойових стоків, який залежить від таких основних факторів: виду сільськогосподарських тварин, їх чисельності, якості та кількості кормів, росту, статі й маси тварин, напряму тваринництва, способу утримання, а також способів видалення гною. До складу гнойових стоків належать: екскременти тварин, залишки кормів, вовна, щетина і технологічна вода. Екскременти різних видів сільськогосподарських тварин, які становлять основу гнойових стоків, відрізняються за своїми фізико-хімічними показниками. </a:t>
            </a:r>
          </a:p>
        </p:txBody>
      </p:sp>
      <p:pic>
        <p:nvPicPr>
          <p:cNvPr id="3" name="Рисунок 2">
            <a:extLst>
              <a:ext uri="{FF2B5EF4-FFF2-40B4-BE49-F238E27FC236}">
                <a16:creationId xmlns:a16="http://schemas.microsoft.com/office/drawing/2014/main" id="{EAFEFF5F-6869-42E8-AD1C-5E9F570C66CE}"/>
              </a:ext>
            </a:extLst>
          </p:cNvPr>
          <p:cNvPicPr>
            <a:picLocks noChangeAspect="1"/>
          </p:cNvPicPr>
          <p:nvPr/>
        </p:nvPicPr>
        <p:blipFill>
          <a:blip r:embed="rId2"/>
          <a:stretch>
            <a:fillRect/>
          </a:stretch>
        </p:blipFill>
        <p:spPr>
          <a:xfrm>
            <a:off x="7638473" y="1867765"/>
            <a:ext cx="4198359" cy="3144717"/>
          </a:xfrm>
          <a:prstGeom prst="rect">
            <a:avLst/>
          </a:prstGeom>
        </p:spPr>
      </p:pic>
    </p:spTree>
    <p:extLst>
      <p:ext uri="{BB962C8B-B14F-4D97-AF65-F5344CB8AC3E}">
        <p14:creationId xmlns:p14="http://schemas.microsoft.com/office/powerpoint/2010/main" val="689871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0303" y="1192811"/>
            <a:ext cx="6096000" cy="3170099"/>
          </a:xfrm>
          <a:prstGeom prst="rect">
            <a:avLst/>
          </a:prstGeom>
        </p:spPr>
        <p:txBody>
          <a:bodyPr>
            <a:spAutoFit/>
          </a:bodyPr>
          <a:lstStyle/>
          <a:p>
            <a:pPr algn="just"/>
            <a:r>
              <a:rPr lang="uk-UA" sz="2000" dirty="0"/>
              <a:t>Тваринницькі відходи забруднюють поверхневі водойми, підземні води й ґрунт. Внаслідок цього велика кількість біогенних елементів надходить у ці джерела. При цьому в природних водоймах гнойова рідина викликає масове отруєння водних організмів. У воді різко зростає кількість аміаку і зменшується вміст кисню. </a:t>
            </a:r>
          </a:p>
          <a:p>
            <a:pPr algn="just"/>
            <a:r>
              <a:rPr lang="uk-UA" sz="2000" dirty="0"/>
              <a:t>Таким чином, існує необхідність розробки шляхів утилізації й раціонального використання відходів тваринництва.</a:t>
            </a:r>
          </a:p>
        </p:txBody>
      </p:sp>
      <p:pic>
        <p:nvPicPr>
          <p:cNvPr id="3" name="Рисунок 2">
            <a:extLst>
              <a:ext uri="{FF2B5EF4-FFF2-40B4-BE49-F238E27FC236}">
                <a16:creationId xmlns:a16="http://schemas.microsoft.com/office/drawing/2014/main" id="{1E6993A3-522C-40AA-B807-86A250350E12}"/>
              </a:ext>
            </a:extLst>
          </p:cNvPr>
          <p:cNvPicPr>
            <a:picLocks noChangeAspect="1"/>
          </p:cNvPicPr>
          <p:nvPr/>
        </p:nvPicPr>
        <p:blipFill>
          <a:blip r:embed="rId2"/>
          <a:stretch>
            <a:fillRect/>
          </a:stretch>
        </p:blipFill>
        <p:spPr>
          <a:xfrm>
            <a:off x="7647710" y="1370397"/>
            <a:ext cx="3995159" cy="2992513"/>
          </a:xfrm>
          <a:prstGeom prst="rect">
            <a:avLst/>
          </a:prstGeom>
        </p:spPr>
      </p:pic>
    </p:spTree>
    <p:extLst>
      <p:ext uri="{BB962C8B-B14F-4D97-AF65-F5344CB8AC3E}">
        <p14:creationId xmlns:p14="http://schemas.microsoft.com/office/powerpoint/2010/main" val="3088145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4473" y="778870"/>
            <a:ext cx="6096000" cy="5016758"/>
          </a:xfrm>
          <a:prstGeom prst="rect">
            <a:avLst/>
          </a:prstGeom>
        </p:spPr>
        <p:txBody>
          <a:bodyPr>
            <a:spAutoFit/>
          </a:bodyPr>
          <a:lstStyle/>
          <a:p>
            <a:pPr algn="just"/>
            <a:r>
              <a:rPr lang="uk-UA" sz="2000" dirty="0"/>
              <a:t>Одним із способів очищення стоків тваринницьких комплексів є використання їх для поливу сільськогосподарських культур. При зрошуванні стічними водами відбувається їх Ґрунтове доочищення, що створює сприятливі умови для охорони навколишнього середовища і дає змогу одержувати гарантовано високі врожаї. Використання безпідстилкового гною великої рогатої худоби для зрошення сільськогосподарських угідь поліпшує екологічний стан навколишнього середовища в зонах тваринницьких комплексів, підвищує у ґрунті вміст органічної речовини, дещо зменшує кислотність ґрунту й поліпшує його фізико-хімічні властивості. Крім того, правильне застосування безпідстилкового гною не тільки підвищує родючість ґрунту але й поліпшує якість кормових культур.</a:t>
            </a:r>
          </a:p>
        </p:txBody>
      </p:sp>
      <p:pic>
        <p:nvPicPr>
          <p:cNvPr id="3" name="Рисунок 2">
            <a:extLst>
              <a:ext uri="{FF2B5EF4-FFF2-40B4-BE49-F238E27FC236}">
                <a16:creationId xmlns:a16="http://schemas.microsoft.com/office/drawing/2014/main" id="{E93E2604-5C18-4B2E-A78B-A1E9C646F9D0}"/>
              </a:ext>
            </a:extLst>
          </p:cNvPr>
          <p:cNvPicPr>
            <a:picLocks noChangeAspect="1"/>
          </p:cNvPicPr>
          <p:nvPr/>
        </p:nvPicPr>
        <p:blipFill>
          <a:blip r:embed="rId2"/>
          <a:stretch>
            <a:fillRect/>
          </a:stretch>
        </p:blipFill>
        <p:spPr>
          <a:xfrm>
            <a:off x="7426036" y="1846261"/>
            <a:ext cx="4459287" cy="2967453"/>
          </a:xfrm>
          <a:prstGeom prst="rect">
            <a:avLst/>
          </a:prstGeom>
        </p:spPr>
      </p:pic>
    </p:spTree>
    <p:extLst>
      <p:ext uri="{BB962C8B-B14F-4D97-AF65-F5344CB8AC3E}">
        <p14:creationId xmlns:p14="http://schemas.microsoft.com/office/powerpoint/2010/main" val="3472295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4545" y="603471"/>
            <a:ext cx="6096000" cy="5940088"/>
          </a:xfrm>
          <a:prstGeom prst="rect">
            <a:avLst/>
          </a:prstGeom>
        </p:spPr>
        <p:txBody>
          <a:bodyPr>
            <a:spAutoFit/>
          </a:bodyPr>
          <a:lstStyle/>
          <a:p>
            <a:pPr algn="just"/>
            <a:r>
              <a:rPr lang="uk-UA" sz="2000" dirty="0"/>
              <a:t>Негативний вплив тваринницьких комплексів на природу значною мірою знизить або взагалі виключить при виконанні заходів, які полягають у тому, щоб правильно розміщувати комплекси по відношенню до населених пунктів, мати достатню землеробську площу для використання гною, витримувати обґрунтовані норми навантажень </a:t>
            </a:r>
            <a:r>
              <a:rPr lang="uk-UA" sz="2000" dirty="0" err="1"/>
              <a:t>поголів‟я</a:t>
            </a:r>
            <a:r>
              <a:rPr lang="uk-UA" sz="2000" dirty="0"/>
              <a:t> худоби на 1 га, використовувати стоки з поливною водою при дощуванні, застосовувати зелені насадження. Наприклад, вміст нітратів у стоках тваринницького комплексу при проходженні через лісонасадження зменшується від 23 до 4,2 млн/г, нітритів - від 1,42 до 0,12 мг/л, фосфору - в 1,5 рази. Важлива і просторова ізоляція. Нині для </a:t>
            </a:r>
            <a:r>
              <a:rPr lang="uk-UA" sz="2000" dirty="0" err="1"/>
              <a:t>птахофабрик</a:t>
            </a:r>
            <a:r>
              <a:rPr lang="uk-UA" sz="2000" dirty="0"/>
              <a:t> на 400-500 тис. курей на рік рекомендується санітарно-захисна зона 2,5 км, для комплексів великої рогатої худоби на 10 тис. голів - 3 км, для свинокомплексів на 108 тис. голів - 10-15 км і більше. </a:t>
            </a:r>
          </a:p>
        </p:txBody>
      </p:sp>
      <p:pic>
        <p:nvPicPr>
          <p:cNvPr id="3" name="Рисунок 2">
            <a:extLst>
              <a:ext uri="{FF2B5EF4-FFF2-40B4-BE49-F238E27FC236}">
                <a16:creationId xmlns:a16="http://schemas.microsoft.com/office/drawing/2014/main" id="{6626BBE0-A295-46B0-B889-0DE41BCCB052}"/>
              </a:ext>
            </a:extLst>
          </p:cNvPr>
          <p:cNvPicPr>
            <a:picLocks noChangeAspect="1"/>
          </p:cNvPicPr>
          <p:nvPr/>
        </p:nvPicPr>
        <p:blipFill>
          <a:blip r:embed="rId2"/>
          <a:stretch>
            <a:fillRect/>
          </a:stretch>
        </p:blipFill>
        <p:spPr>
          <a:xfrm>
            <a:off x="7250545" y="1443733"/>
            <a:ext cx="4619914" cy="3240835"/>
          </a:xfrm>
          <a:prstGeom prst="rect">
            <a:avLst/>
          </a:prstGeom>
        </p:spPr>
      </p:pic>
    </p:spTree>
    <p:extLst>
      <p:ext uri="{BB962C8B-B14F-4D97-AF65-F5344CB8AC3E}">
        <p14:creationId xmlns:p14="http://schemas.microsoft.com/office/powerpoint/2010/main" val="699028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7600" y="963550"/>
            <a:ext cx="6096000" cy="4708981"/>
          </a:xfrm>
          <a:prstGeom prst="rect">
            <a:avLst/>
          </a:prstGeom>
        </p:spPr>
        <p:txBody>
          <a:bodyPr>
            <a:spAutoFit/>
          </a:bodyPr>
          <a:lstStyle/>
          <a:p>
            <a:pPr algn="just"/>
            <a:r>
              <a:rPr lang="uk-UA" sz="2000" dirty="0"/>
              <a:t>Одним із шляхів раціонального використання енергії рідкого гною тваринницьких  ферм є його метанове зброджування, при якому знешкоджуються стоки, утворюється біогаз (метан) і зберігається гній як органічне добриво. Нині вже підраховано, що кожна корова може забезпечити електричне освітлення невеликого приміщення протягом 10 тис. год. Цей напрям утилізації гною в умовах поступового виснаження традиційних енергетичних ресурсів (нафти, газу, вугілля) має особливо велике значення. Метанове зброджування рідких гнойових стоків відбувається у </a:t>
            </a:r>
            <a:r>
              <a:rPr lang="uk-UA" sz="2000" dirty="0" err="1"/>
              <a:t>біогазових</a:t>
            </a:r>
            <a:r>
              <a:rPr lang="uk-UA" sz="2000" dirty="0"/>
              <a:t> установках, у яких за рахунок анаеробної </a:t>
            </a:r>
            <a:r>
              <a:rPr lang="uk-UA" sz="2000" dirty="0" err="1"/>
              <a:t>біоконверсії</a:t>
            </a:r>
            <a:r>
              <a:rPr lang="uk-UA" sz="2000" dirty="0"/>
              <a:t> тваринницьких відходів, а також рослинних решток одержують біогаз метан і органічне добриво. </a:t>
            </a:r>
          </a:p>
        </p:txBody>
      </p:sp>
      <p:pic>
        <p:nvPicPr>
          <p:cNvPr id="3" name="Рисунок 2">
            <a:extLst>
              <a:ext uri="{FF2B5EF4-FFF2-40B4-BE49-F238E27FC236}">
                <a16:creationId xmlns:a16="http://schemas.microsoft.com/office/drawing/2014/main" id="{EBA55A00-9044-4CCE-B7B8-8750FF27E7A5}"/>
              </a:ext>
            </a:extLst>
          </p:cNvPr>
          <p:cNvPicPr>
            <a:picLocks noChangeAspect="1"/>
          </p:cNvPicPr>
          <p:nvPr/>
        </p:nvPicPr>
        <p:blipFill>
          <a:blip r:embed="rId2"/>
          <a:stretch>
            <a:fillRect/>
          </a:stretch>
        </p:blipFill>
        <p:spPr>
          <a:xfrm>
            <a:off x="7407564" y="2028247"/>
            <a:ext cx="4619480" cy="2644147"/>
          </a:xfrm>
          <a:prstGeom prst="rect">
            <a:avLst/>
          </a:prstGeom>
        </p:spPr>
      </p:pic>
    </p:spTree>
    <p:extLst>
      <p:ext uri="{BB962C8B-B14F-4D97-AF65-F5344CB8AC3E}">
        <p14:creationId xmlns:p14="http://schemas.microsoft.com/office/powerpoint/2010/main" val="2485342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2182" y="1502564"/>
            <a:ext cx="6096000" cy="3170099"/>
          </a:xfrm>
          <a:prstGeom prst="rect">
            <a:avLst/>
          </a:prstGeom>
        </p:spPr>
        <p:txBody>
          <a:bodyPr>
            <a:spAutoFit/>
          </a:bodyPr>
          <a:lstStyle/>
          <a:p>
            <a:pPr algn="just"/>
            <a:r>
              <a:rPr lang="uk-UA" sz="2000" dirty="0"/>
              <a:t>Основними шляхами запобігання забруднення природного середовища в сільськогосподарському виробництві є: введення нових, модернізованих, технологій виробництва; сприяння розвитку землеробства, що ґрунтується на основі максимальної утилізації всіх відходів, що утворюються в господарстві; відмова від синтетичних мінеральних добрив, пестицидів, регуляторів росту й харчових добавок; запобігання нормального стану ферм і тваринних комплексів тощо. </a:t>
            </a:r>
          </a:p>
        </p:txBody>
      </p:sp>
      <p:sp>
        <p:nvSpPr>
          <p:cNvPr id="3" name="Овал 2">
            <a:extLst>
              <a:ext uri="{FF2B5EF4-FFF2-40B4-BE49-F238E27FC236}">
                <a16:creationId xmlns:a16="http://schemas.microsoft.com/office/drawing/2014/main" id="{D92763D4-AE68-495A-A78C-07E9820190D9}"/>
              </a:ext>
            </a:extLst>
          </p:cNvPr>
          <p:cNvSpPr/>
          <p:nvPr/>
        </p:nvSpPr>
        <p:spPr>
          <a:xfrm>
            <a:off x="1154545" y="5846618"/>
            <a:ext cx="221673" cy="193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 name="Рисунок 3">
            <a:extLst>
              <a:ext uri="{FF2B5EF4-FFF2-40B4-BE49-F238E27FC236}">
                <a16:creationId xmlns:a16="http://schemas.microsoft.com/office/drawing/2014/main" id="{4082F3B1-1B79-4F6F-9B31-87FDD233A0B9}"/>
              </a:ext>
            </a:extLst>
          </p:cNvPr>
          <p:cNvPicPr>
            <a:picLocks noChangeAspect="1"/>
          </p:cNvPicPr>
          <p:nvPr/>
        </p:nvPicPr>
        <p:blipFill>
          <a:blip r:embed="rId2"/>
          <a:stretch>
            <a:fillRect/>
          </a:stretch>
        </p:blipFill>
        <p:spPr>
          <a:xfrm>
            <a:off x="7586005" y="1704829"/>
            <a:ext cx="4262952" cy="2765571"/>
          </a:xfrm>
          <a:prstGeom prst="rect">
            <a:avLst/>
          </a:prstGeom>
        </p:spPr>
      </p:pic>
    </p:spTree>
    <p:extLst>
      <p:ext uri="{BB962C8B-B14F-4D97-AF65-F5344CB8AC3E}">
        <p14:creationId xmlns:p14="http://schemas.microsoft.com/office/powerpoint/2010/main" val="181112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9180" y="768241"/>
            <a:ext cx="6284347" cy="4431983"/>
          </a:xfrm>
          <a:prstGeom prst="rect">
            <a:avLst/>
          </a:prstGeom>
        </p:spPr>
        <p:txBody>
          <a:bodyPr wrap="square">
            <a:spAutoFit/>
          </a:bodyPr>
          <a:lstStyle/>
          <a:p>
            <a:pPr algn="ctr"/>
            <a:r>
              <a:rPr lang="uk-UA" sz="2800" b="1" dirty="0"/>
              <a:t>Промислово-енергетична проблема</a:t>
            </a:r>
          </a:p>
          <a:p>
            <a:pPr algn="ctr"/>
            <a:endParaRPr lang="uk-UA" sz="2000" b="1" dirty="0"/>
          </a:p>
          <a:p>
            <a:pPr algn="just"/>
            <a:r>
              <a:rPr lang="uk-UA" dirty="0"/>
              <a:t>Учені підрахували, що сучасна біосфера Землі здатна підтримувати нормальне снування й розвиток не більш як 4-5 млрд </a:t>
            </a:r>
            <a:r>
              <a:rPr lang="uk-UA" dirty="0" err="1"/>
              <a:t>чол</a:t>
            </a:r>
            <a:r>
              <a:rPr lang="uk-UA" dirty="0"/>
              <a:t>. Навіть за стабілізації </a:t>
            </a:r>
            <a:r>
              <a:rPr lang="uk-UA" dirty="0" err="1"/>
              <a:t>енерговиробництва</a:t>
            </a:r>
            <a:r>
              <a:rPr lang="uk-UA" dirty="0"/>
              <a:t> на рівні теплового бар'єру (100 млрд кВт) чисельність населення має не перевищувати 10 млрд </a:t>
            </a:r>
            <a:r>
              <a:rPr lang="uk-UA" dirty="0" err="1"/>
              <a:t>чол</a:t>
            </a:r>
            <a:r>
              <a:rPr lang="uk-UA" dirty="0"/>
              <a:t>. </a:t>
            </a:r>
          </a:p>
          <a:p>
            <a:pPr algn="just"/>
            <a:r>
              <a:rPr lang="uk-UA" dirty="0"/>
              <a:t>Останніми десятиліттями цих умов не дотримують, що спричинює розвиток глобальної енергетичної і економічної кризи, появу нових страшних захворювань, почастішання епідемій різних захворювань, спалахування воєн, виникнення страшних аварій та ін. Дедалі більше регіонів планети стають зонами екологічного лиха: Україна, Приазов'я, Арал, Перська, Мексиканська затока, Нова Земля, Ефіопія, Кувейт та ін. </a:t>
            </a:r>
          </a:p>
        </p:txBody>
      </p:sp>
      <p:pic>
        <p:nvPicPr>
          <p:cNvPr id="3" name="Рисунок 2">
            <a:extLst>
              <a:ext uri="{FF2B5EF4-FFF2-40B4-BE49-F238E27FC236}">
                <a16:creationId xmlns:a16="http://schemas.microsoft.com/office/drawing/2014/main" id="{23BD42D6-68C8-4BBD-B665-4EBFCE9D9062}"/>
              </a:ext>
            </a:extLst>
          </p:cNvPr>
          <p:cNvPicPr>
            <a:picLocks noChangeAspect="1"/>
          </p:cNvPicPr>
          <p:nvPr/>
        </p:nvPicPr>
        <p:blipFill>
          <a:blip r:embed="rId2"/>
          <a:stretch>
            <a:fillRect/>
          </a:stretch>
        </p:blipFill>
        <p:spPr>
          <a:xfrm>
            <a:off x="7330180" y="1581150"/>
            <a:ext cx="3647671" cy="2732232"/>
          </a:xfrm>
          <a:prstGeom prst="rect">
            <a:avLst/>
          </a:prstGeom>
        </p:spPr>
      </p:pic>
    </p:spTree>
    <p:extLst>
      <p:ext uri="{BB962C8B-B14F-4D97-AF65-F5344CB8AC3E}">
        <p14:creationId xmlns:p14="http://schemas.microsoft.com/office/powerpoint/2010/main" val="8982609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облако 1"/>
          <p:cNvSpPr/>
          <p:nvPr/>
        </p:nvSpPr>
        <p:spPr>
          <a:xfrm>
            <a:off x="2372497" y="1099751"/>
            <a:ext cx="7030995" cy="34969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800" dirty="0">
                <a:latin typeface="Segoe Print" panose="02000600000000000000" pitchFamily="2" charset="0"/>
              </a:rPr>
              <a:t>Це все</a:t>
            </a:r>
            <a:r>
              <a:rPr lang="uk-UA" sz="4800" dirty="0">
                <a:latin typeface="Segoe Print" panose="02000600000000000000" pitchFamily="2" charset="0"/>
                <a:sym typeface="Wingdings" panose="05000000000000000000" pitchFamily="2" charset="2"/>
              </a:rPr>
              <a:t></a:t>
            </a:r>
            <a:endParaRPr lang="ru-RU" sz="4800" dirty="0">
              <a:latin typeface="Segoe Print" panose="02000600000000000000" pitchFamily="2" charset="0"/>
            </a:endParaRPr>
          </a:p>
        </p:txBody>
      </p:sp>
    </p:spTree>
    <p:extLst>
      <p:ext uri="{BB962C8B-B14F-4D97-AF65-F5344CB8AC3E}">
        <p14:creationId xmlns:p14="http://schemas.microsoft.com/office/powerpoint/2010/main" val="163128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3697" y="766276"/>
            <a:ext cx="7055709" cy="4801314"/>
          </a:xfrm>
          <a:prstGeom prst="rect">
            <a:avLst/>
          </a:prstGeom>
        </p:spPr>
        <p:txBody>
          <a:bodyPr wrap="square">
            <a:spAutoFit/>
          </a:bodyPr>
          <a:lstStyle/>
          <a:p>
            <a:pPr algn="just"/>
            <a:r>
              <a:rPr lang="uk-UA" dirty="0"/>
              <a:t>Саме нерегульований приріст населення призвів до розширення </a:t>
            </a:r>
            <a:r>
              <a:rPr lang="uk-UA" dirty="0" err="1"/>
              <a:t>енерговиробництва</a:t>
            </a:r>
            <a:r>
              <a:rPr lang="uk-UA" dirty="0"/>
              <a:t>, і як наслідок-до активного забруднення природи, випадання кислотних дощів, створення озонових “дір”, парникового ефекту, появи і поширення </a:t>
            </a:r>
            <a:r>
              <a:rPr lang="uk-UA" dirty="0" err="1"/>
              <a:t>хвороб</a:t>
            </a:r>
            <a:r>
              <a:rPr lang="uk-UA" dirty="0"/>
              <a:t>. </a:t>
            </a:r>
          </a:p>
          <a:p>
            <a:pPr algn="just"/>
            <a:r>
              <a:rPr lang="uk-UA" dirty="0"/>
              <a:t>Мільярд найбідніших на планеті мають найбільшу кількість дітей і поповнюють легіони жебраків і хворих.</a:t>
            </a:r>
          </a:p>
          <a:p>
            <a:pPr algn="just"/>
            <a:r>
              <a:rPr lang="uk-UA" dirty="0"/>
              <a:t> І водночас мільярд найбагатших у світі споживає більшу частину природних ресурсів і виробляє левову частку відходів. Так європейські екологи підрахували, що США випалили над собою “практично весь кисень і підтримують енергетичні процеси за рахунок «підсмоктування»  його з суміжних регіонів. </a:t>
            </a:r>
          </a:p>
          <a:p>
            <a:pPr algn="just"/>
            <a:r>
              <a:rPr lang="uk-UA" dirty="0"/>
              <a:t>При 6 % світового населення ця країна споживає близько 40 % природних ресурсів Землі і дає близько 60 % усіх забруднень на планеті. </a:t>
            </a:r>
          </a:p>
          <a:p>
            <a:pPr algn="just"/>
            <a:r>
              <a:rPr lang="uk-UA" dirty="0"/>
              <a:t>Сьогодні енергетичні об'єкти, як промисловість і транспорт, споживають стільки кисню, скільки його вистачило б для дихання 43 млрд людей. </a:t>
            </a:r>
          </a:p>
        </p:txBody>
      </p:sp>
      <p:pic>
        <p:nvPicPr>
          <p:cNvPr id="3" name="Рисунок 2">
            <a:extLst>
              <a:ext uri="{FF2B5EF4-FFF2-40B4-BE49-F238E27FC236}">
                <a16:creationId xmlns:a16="http://schemas.microsoft.com/office/drawing/2014/main" id="{E4BF5D25-F88C-41E0-9AF1-15F6C7812401}"/>
              </a:ext>
            </a:extLst>
          </p:cNvPr>
          <p:cNvPicPr>
            <a:picLocks noChangeAspect="1"/>
          </p:cNvPicPr>
          <p:nvPr/>
        </p:nvPicPr>
        <p:blipFill>
          <a:blip r:embed="rId2"/>
          <a:stretch>
            <a:fillRect/>
          </a:stretch>
        </p:blipFill>
        <p:spPr>
          <a:xfrm>
            <a:off x="7730837" y="1258883"/>
            <a:ext cx="3477924" cy="2618514"/>
          </a:xfrm>
          <a:prstGeom prst="rect">
            <a:avLst/>
          </a:prstGeom>
        </p:spPr>
      </p:pic>
    </p:spTree>
    <p:extLst>
      <p:ext uri="{BB962C8B-B14F-4D97-AF65-F5344CB8AC3E}">
        <p14:creationId xmlns:p14="http://schemas.microsoft.com/office/powerpoint/2010/main" val="118453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225" y="1369313"/>
            <a:ext cx="5569902" cy="3970318"/>
          </a:xfrm>
          <a:prstGeom prst="rect">
            <a:avLst/>
          </a:prstGeom>
        </p:spPr>
        <p:txBody>
          <a:bodyPr wrap="square">
            <a:spAutoFit/>
          </a:bodyPr>
          <a:lstStyle/>
          <a:p>
            <a:pPr algn="just"/>
            <a:r>
              <a:rPr lang="uk-UA" dirty="0"/>
              <a:t>Останніми десятиліттями використання енергоносіїв у світі невпинно зростало. У 1994 р. загальне енергоспоживання наблизилося до 10 млрд у світовому еквіваленті. Вивчення динаміки споживання людством мінеральних ресурсів показало, що через 200-250 років на Землі закінчяться запаси нафти, вугілля, горючих сланців, торфу. </a:t>
            </a:r>
          </a:p>
          <a:p>
            <a:pPr algn="just"/>
            <a:r>
              <a:rPr lang="uk-UA" dirty="0"/>
              <a:t>Виходячи з усього цього, шляхом розв’язання цієї енергетичної проблеми є впровадження енергозберігаючих технологій, застосування нетрадиційних джерел енергії, причому екологічно чистих - вітер, сонце, передусім у сільському господарстві. </a:t>
            </a:r>
          </a:p>
        </p:txBody>
      </p:sp>
      <p:pic>
        <p:nvPicPr>
          <p:cNvPr id="3" name="Рисунок 2">
            <a:extLst>
              <a:ext uri="{FF2B5EF4-FFF2-40B4-BE49-F238E27FC236}">
                <a16:creationId xmlns:a16="http://schemas.microsoft.com/office/drawing/2014/main" id="{FA56AA8F-45EB-4E13-B375-6ACF907FCEAA}"/>
              </a:ext>
            </a:extLst>
          </p:cNvPr>
          <p:cNvPicPr>
            <a:picLocks noChangeAspect="1"/>
          </p:cNvPicPr>
          <p:nvPr/>
        </p:nvPicPr>
        <p:blipFill>
          <a:blip r:embed="rId2"/>
          <a:stretch>
            <a:fillRect/>
          </a:stretch>
        </p:blipFill>
        <p:spPr>
          <a:xfrm>
            <a:off x="7131244" y="1621271"/>
            <a:ext cx="3855700" cy="2313420"/>
          </a:xfrm>
          <a:prstGeom prst="rect">
            <a:avLst/>
          </a:prstGeom>
        </p:spPr>
      </p:pic>
    </p:spTree>
    <p:extLst>
      <p:ext uri="{BB962C8B-B14F-4D97-AF65-F5344CB8AC3E}">
        <p14:creationId xmlns:p14="http://schemas.microsoft.com/office/powerpoint/2010/main" val="2846137136"/>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2081</TotalTime>
  <Words>7389</Words>
  <Application>Microsoft Office PowerPoint</Application>
  <PresentationFormat>Широкоэкранный</PresentationFormat>
  <Paragraphs>235</Paragraphs>
  <Slides>70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70</vt:i4>
      </vt:variant>
    </vt:vector>
  </HeadingPairs>
  <TitlesOfParts>
    <vt:vector size="75" baseType="lpstr">
      <vt:lpstr>Arial</vt:lpstr>
      <vt:lpstr>Segoe Print</vt:lpstr>
      <vt:lpstr>Tw Cen MT</vt:lpstr>
      <vt:lpstr>Wingdings</vt:lpstr>
      <vt:lpstr>Капля</vt:lpstr>
      <vt:lpstr>Практичні аспекти екології</vt:lpstr>
      <vt:lpstr>План</vt:lpstr>
      <vt:lpstr>Найважливіші проблеми людства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Практичні аспекти екології</dc:title>
  <dc:creator>N P</dc:creator>
  <cp:lastModifiedBy>NATALIA</cp:lastModifiedBy>
  <cp:revision>37</cp:revision>
  <dcterms:created xsi:type="dcterms:W3CDTF">2020-11-06T09:10:09Z</dcterms:created>
  <dcterms:modified xsi:type="dcterms:W3CDTF">2022-04-11T11:33:59Z</dcterms:modified>
</cp:coreProperties>
</file>