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250" y="661851"/>
            <a:ext cx="8361229" cy="5068389"/>
          </a:xfrm>
        </p:spPr>
        <p:txBody>
          <a:bodyPr/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Стандартизація</a:t>
            </a:r>
            <a:r>
              <a:rPr lang="ru-RU" dirty="0" smtClean="0"/>
              <a:t> і контроль як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освітнього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»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49734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7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Вибіркова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Змістових модулів – 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Загальна кількість годин – </a:t>
                      </a:r>
                      <a:r>
                        <a:rPr lang="uk-UA" sz="1400" dirty="0" smtClean="0">
                          <a:effectLst/>
                        </a:rPr>
                        <a:t>90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2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12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12 </a:t>
                      </a:r>
                      <a:r>
                        <a:rPr lang="uk-UA" sz="1400" dirty="0">
                          <a:effectLst/>
                        </a:rPr>
                        <a:t>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66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Залік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1461919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Мета </a:t>
            </a:r>
            <a:r>
              <a:rPr lang="ru-RU" sz="2000" dirty="0" err="1"/>
              <a:t>дисципліни</a:t>
            </a:r>
            <a:r>
              <a:rPr lang="ru-RU" sz="2000" dirty="0"/>
              <a:t>: </a:t>
            </a:r>
            <a:r>
              <a:rPr lang="ru-RU" sz="2000" dirty="0" err="1"/>
              <a:t>сформувати</a:t>
            </a:r>
            <a:r>
              <a:rPr lang="ru-RU" sz="2000" dirty="0"/>
              <a:t> у </a:t>
            </a:r>
            <a:r>
              <a:rPr lang="ru-RU" sz="2000" dirty="0" err="1"/>
              <a:t>здобувачів</a:t>
            </a:r>
            <a:r>
              <a:rPr lang="ru-RU" sz="2000" dirty="0"/>
              <a:t> </a:t>
            </a:r>
            <a:r>
              <a:rPr lang="ru-RU" sz="2000" dirty="0" err="1"/>
              <a:t>магістерського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здатність</a:t>
            </a:r>
            <a:r>
              <a:rPr lang="ru-RU" sz="2000" dirty="0"/>
              <a:t>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завдань</a:t>
            </a:r>
            <a:r>
              <a:rPr lang="ru-RU" sz="2000" dirty="0"/>
              <a:t> </a:t>
            </a:r>
            <a:r>
              <a:rPr lang="ru-RU" sz="2000" dirty="0" err="1"/>
              <a:t>ефективної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освітнього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з </a:t>
            </a:r>
            <a:r>
              <a:rPr lang="ru-RU" sz="2000" dirty="0" err="1"/>
              <a:t>урахуванням</a:t>
            </a:r>
            <a:r>
              <a:rPr lang="ru-RU" sz="2000" dirty="0"/>
              <a:t> </a:t>
            </a:r>
            <a:r>
              <a:rPr lang="ru-RU" sz="2000" dirty="0" err="1"/>
              <a:t>принципів</a:t>
            </a:r>
            <a:r>
              <a:rPr lang="ru-RU" sz="2000" dirty="0"/>
              <a:t> </a:t>
            </a:r>
            <a:r>
              <a:rPr lang="ru-RU" sz="2000" dirty="0" err="1"/>
              <a:t>лідерства</a:t>
            </a:r>
            <a:r>
              <a:rPr lang="ru-RU" sz="2000" dirty="0"/>
              <a:t>, </a:t>
            </a:r>
            <a:r>
              <a:rPr lang="ru-RU" sz="2000" dirty="0" err="1"/>
              <a:t>інноваційності</a:t>
            </a:r>
            <a:r>
              <a:rPr lang="ru-RU" sz="2000" dirty="0"/>
              <a:t> та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/>
              <a:t>освіти</a:t>
            </a:r>
            <a:r>
              <a:rPr lang="ru-RU" sz="2000" dirty="0"/>
              <a:t>. </a:t>
            </a:r>
            <a:endParaRPr lang="ru-RU" sz="1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018" y="2459115"/>
            <a:ext cx="9205287" cy="4287913"/>
          </a:xfrm>
        </p:spPr>
        <p:txBody>
          <a:bodyPr>
            <a:normAutofit/>
          </a:bodyPr>
          <a:lstStyle/>
          <a:p>
            <a:r>
              <a:rPr lang="ru-RU" b="1" dirty="0" err="1"/>
              <a:t>Сформувати</a:t>
            </a:r>
            <a:r>
              <a:rPr lang="ru-RU" b="1" dirty="0"/>
              <a:t> </a:t>
            </a:r>
            <a:r>
              <a:rPr lang="ru-RU" b="1" dirty="0" err="1"/>
              <a:t>розуміння</a:t>
            </a:r>
            <a:r>
              <a:rPr lang="ru-RU" b="1" dirty="0"/>
              <a:t> </a:t>
            </a:r>
            <a:r>
              <a:rPr lang="ru-RU" b="1" dirty="0" err="1"/>
              <a:t>ключових</a:t>
            </a:r>
            <a:r>
              <a:rPr lang="ru-RU" b="1" dirty="0"/>
              <a:t> понять </a:t>
            </a:r>
            <a:r>
              <a:rPr lang="ru-RU" b="1" dirty="0" err="1"/>
              <a:t>стандартизації</a:t>
            </a:r>
            <a:r>
              <a:rPr lang="ru-RU" b="1" dirty="0"/>
              <a:t> та контролю в </a:t>
            </a:r>
            <a:r>
              <a:rPr lang="ru-RU" b="1" dirty="0" err="1"/>
              <a:t>освіті</a:t>
            </a:r>
            <a:r>
              <a:rPr lang="ru-RU" dirty="0"/>
              <a:t> (стандарт, контроль, </a:t>
            </a:r>
            <a:r>
              <a:rPr lang="ru-RU" dirty="0" err="1"/>
              <a:t>моніторинг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освітнє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) через </a:t>
            </a:r>
            <a:r>
              <a:rPr lang="ru-RU" dirty="0" err="1"/>
              <a:t>вивчення</a:t>
            </a:r>
            <a:r>
              <a:rPr lang="ru-RU" dirty="0"/>
              <a:t> нормативно-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та </a:t>
            </a:r>
            <a:r>
              <a:rPr lang="ru-RU" dirty="0" err="1"/>
              <a:t>стандартів</a:t>
            </a:r>
            <a:r>
              <a:rPr lang="ru-RU" dirty="0"/>
              <a:t> (</a:t>
            </a:r>
            <a:r>
              <a:rPr lang="en-US" dirty="0"/>
              <a:t>ESG, </a:t>
            </a:r>
            <a:r>
              <a:rPr lang="ru-RU" dirty="0"/>
              <a:t>ДСТУ, </a:t>
            </a:r>
            <a:r>
              <a:rPr lang="ru-RU" dirty="0" err="1"/>
              <a:t>професійний</a:t>
            </a:r>
            <a:r>
              <a:rPr lang="ru-RU" dirty="0"/>
              <a:t> стандарт </a:t>
            </a:r>
            <a:r>
              <a:rPr lang="ru-RU" dirty="0" err="1"/>
              <a:t>вчителя</a:t>
            </a:r>
            <a:r>
              <a:rPr lang="ru-RU" dirty="0"/>
              <a:t>).</a:t>
            </a:r>
          </a:p>
          <a:p>
            <a:r>
              <a:rPr lang="ru-RU" b="1" dirty="0" err="1"/>
              <a:t>Навчити</a:t>
            </a:r>
            <a:r>
              <a:rPr lang="ru-RU" b="1" dirty="0"/>
              <a:t> </a:t>
            </a:r>
            <a:r>
              <a:rPr lang="ru-RU" b="1" dirty="0" err="1"/>
              <a:t>розрізняти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державного та </a:t>
            </a:r>
            <a:r>
              <a:rPr lang="ru-RU" b="1" dirty="0" err="1"/>
              <a:t>внутрішнього</a:t>
            </a:r>
            <a:r>
              <a:rPr lang="ru-RU" b="1" dirty="0"/>
              <a:t> контролю в </a:t>
            </a:r>
            <a:r>
              <a:rPr lang="ru-RU" b="1" dirty="0" err="1"/>
              <a:t>освітньому</a:t>
            </a:r>
            <a:r>
              <a:rPr lang="ru-RU" b="1" dirty="0"/>
              <a:t> </a:t>
            </a:r>
            <a:r>
              <a:rPr lang="ru-RU" b="1" dirty="0" err="1"/>
              <a:t>процесі</a:t>
            </a:r>
            <a:r>
              <a:rPr lang="ru-RU" dirty="0"/>
              <a:t> та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суб’єкти</a:t>
            </a:r>
            <a:r>
              <a:rPr lang="ru-RU" dirty="0"/>
              <a:t>, </a:t>
            </a:r>
            <a:r>
              <a:rPr lang="ru-RU" dirty="0" err="1"/>
              <a:t>об’єкти</a:t>
            </a:r>
            <a:r>
              <a:rPr lang="ru-RU" dirty="0"/>
              <a:t> і </a:t>
            </a:r>
            <a:r>
              <a:rPr lang="ru-RU" dirty="0" err="1"/>
              <a:t>функції</a:t>
            </a:r>
            <a:r>
              <a:rPr lang="ru-RU" dirty="0"/>
              <a:t> на </a:t>
            </a:r>
            <a:r>
              <a:rPr lang="ru-RU" dirty="0" err="1"/>
              <a:t>практичних</a:t>
            </a:r>
            <a:r>
              <a:rPr lang="ru-RU" dirty="0"/>
              <a:t> прикладах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Пояснити</a:t>
            </a:r>
            <a:r>
              <a:rPr lang="ru-RU" b="1" dirty="0"/>
              <a:t> </a:t>
            </a:r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компетентнісного</a:t>
            </a:r>
            <a:r>
              <a:rPr lang="ru-RU" b="1" dirty="0"/>
              <a:t> </a:t>
            </a:r>
            <a:r>
              <a:rPr lang="ru-RU" b="1" dirty="0" err="1"/>
              <a:t>підходу</a:t>
            </a:r>
            <a:r>
              <a:rPr lang="ru-RU" b="1" dirty="0"/>
              <a:t> в </a:t>
            </a:r>
            <a:r>
              <a:rPr lang="ru-RU" b="1" dirty="0" err="1"/>
              <a:t>стандартизації</a:t>
            </a:r>
            <a:r>
              <a:rPr lang="ru-RU" b="1" dirty="0"/>
              <a:t> </a:t>
            </a:r>
            <a:r>
              <a:rPr lang="ru-RU" b="1" dirty="0" err="1"/>
              <a:t>освіти</a:t>
            </a:r>
            <a:r>
              <a:rPr lang="ru-RU" dirty="0"/>
              <a:t> та </a:t>
            </a:r>
            <a:r>
              <a:rPr lang="ru-RU" dirty="0" err="1"/>
              <a:t>показати</a:t>
            </a:r>
            <a:r>
              <a:rPr lang="ru-RU" dirty="0"/>
              <a:t>, як </a:t>
            </a:r>
            <a:r>
              <a:rPr lang="ru-RU" dirty="0" err="1"/>
              <a:t>таксономія</a:t>
            </a:r>
            <a:r>
              <a:rPr lang="ru-RU" dirty="0"/>
              <a:t> </a:t>
            </a:r>
            <a:r>
              <a:rPr lang="ru-RU" dirty="0" err="1"/>
              <a:t>Блума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і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 smtClean="0"/>
              <a:t>.</a:t>
            </a:r>
          </a:p>
          <a:p>
            <a:r>
              <a:rPr lang="ru-RU" b="1" dirty="0" err="1"/>
              <a:t>Розвивати</a:t>
            </a:r>
            <a:r>
              <a:rPr lang="ru-RU" b="1" dirty="0"/>
              <a:t> </a:t>
            </a:r>
            <a:r>
              <a:rPr lang="ru-RU" b="1" dirty="0" err="1"/>
              <a:t>навички</a:t>
            </a:r>
            <a:r>
              <a:rPr lang="ru-RU" b="1" dirty="0"/>
              <a:t> </a:t>
            </a:r>
            <a:r>
              <a:rPr lang="ru-RU" b="1" dirty="0" err="1"/>
              <a:t>аналітичного</a:t>
            </a:r>
            <a:r>
              <a:rPr lang="ru-RU" b="1" dirty="0"/>
              <a:t> </a:t>
            </a:r>
            <a:r>
              <a:rPr lang="ru-RU" b="1" dirty="0" err="1"/>
              <a:t>оцінювання</a:t>
            </a:r>
            <a:r>
              <a:rPr lang="ru-RU" b="1" dirty="0"/>
              <a:t> </a:t>
            </a:r>
            <a:r>
              <a:rPr lang="ru-RU" b="1" dirty="0" err="1"/>
              <a:t>якості</a:t>
            </a:r>
            <a:r>
              <a:rPr lang="ru-RU" b="1" dirty="0"/>
              <a:t> </a:t>
            </a:r>
            <a:r>
              <a:rPr lang="ru-RU" b="1" dirty="0" err="1"/>
              <a:t>освітнього</a:t>
            </a:r>
            <a:r>
              <a:rPr lang="ru-RU" b="1" dirty="0"/>
              <a:t> </a:t>
            </a:r>
            <a:r>
              <a:rPr lang="ru-RU" b="1" dirty="0" err="1"/>
              <a:t>середовища</a:t>
            </a:r>
            <a:r>
              <a:rPr lang="ru-RU" dirty="0"/>
              <a:t> (</a:t>
            </a:r>
            <a:r>
              <a:rPr lang="ru-RU" dirty="0" err="1"/>
              <a:t>фізичного</a:t>
            </a:r>
            <a:r>
              <a:rPr lang="ru-RU" dirty="0"/>
              <a:t>, </a:t>
            </a:r>
            <a:r>
              <a:rPr lang="ru-RU" dirty="0" err="1"/>
              <a:t>психоемоційного</a:t>
            </a:r>
            <a:r>
              <a:rPr lang="ru-RU" dirty="0"/>
              <a:t>, цифрового)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покращення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523" y="1562470"/>
            <a:ext cx="4979516" cy="3478898"/>
          </a:xfrm>
        </p:spPr>
        <p:txBody>
          <a:bodyPr/>
          <a:lstStyle/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6531575" y="1127464"/>
            <a:ext cx="5337870" cy="4856086"/>
          </a:xfrm>
        </p:spPr>
        <p:txBody>
          <a:bodyPr anchor="t">
            <a:noAutofit/>
          </a:bodyPr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здійснювати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цілеспрямований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пошук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критичний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аналіз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систематизацію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стандартів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освіти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механізмів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контролю,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використовуючи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сучасні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електронні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друковані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джерела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11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100" b="1" dirty="0" err="1"/>
              <a:t>ідентифікувати</a:t>
            </a:r>
            <a:r>
              <a:rPr lang="ru-RU" sz="1100" b="1" dirty="0"/>
              <a:t> </a:t>
            </a:r>
            <a:r>
              <a:rPr lang="ru-RU" sz="1100" b="1" dirty="0" err="1"/>
              <a:t>проблемні</a:t>
            </a:r>
            <a:r>
              <a:rPr lang="ru-RU" sz="1100" b="1" dirty="0"/>
              <a:t> </a:t>
            </a:r>
            <a:r>
              <a:rPr lang="ru-RU" sz="1100" b="1" dirty="0" err="1"/>
              <a:t>зони</a:t>
            </a:r>
            <a:r>
              <a:rPr lang="ru-RU" sz="1100" b="1" dirty="0"/>
              <a:t> в </a:t>
            </a:r>
            <a:r>
              <a:rPr lang="ru-RU" sz="1100" b="1" dirty="0" err="1"/>
              <a:t>системі</a:t>
            </a:r>
            <a:r>
              <a:rPr lang="ru-RU" sz="1100" b="1" dirty="0"/>
              <a:t> </a:t>
            </a:r>
            <a:r>
              <a:rPr lang="ru-RU" sz="1100" b="1" dirty="0" err="1"/>
              <a:t>забезпечення</a:t>
            </a:r>
            <a:r>
              <a:rPr lang="ru-RU" sz="1100" b="1" dirty="0"/>
              <a:t> </a:t>
            </a:r>
            <a:r>
              <a:rPr lang="ru-RU" sz="1100" b="1" dirty="0" err="1"/>
              <a:t>якості</a:t>
            </a:r>
            <a:r>
              <a:rPr lang="ru-RU" sz="1100" b="1" dirty="0"/>
              <a:t> </a:t>
            </a:r>
            <a:r>
              <a:rPr lang="ru-RU" sz="1100" b="1" dirty="0" err="1"/>
              <a:t>освіти</a:t>
            </a:r>
            <a:r>
              <a:rPr lang="ru-RU" sz="1100" b="1" dirty="0"/>
              <a:t>, </a:t>
            </a:r>
            <a:r>
              <a:rPr lang="ru-RU" sz="1100" b="1" dirty="0" err="1"/>
              <a:t>обґрунтовано</a:t>
            </a:r>
            <a:r>
              <a:rPr lang="ru-RU" sz="1100" b="1" dirty="0"/>
              <a:t> </a:t>
            </a:r>
            <a:r>
              <a:rPr lang="ru-RU" sz="1100" b="1" dirty="0" err="1"/>
              <a:t>формулювати</a:t>
            </a:r>
            <a:r>
              <a:rPr lang="ru-RU" sz="1100" b="1" dirty="0"/>
              <a:t> </a:t>
            </a:r>
            <a:r>
              <a:rPr lang="ru-RU" sz="1100" b="1" dirty="0" err="1"/>
              <a:t>проблеми</a:t>
            </a:r>
            <a:r>
              <a:rPr lang="ru-RU" sz="1100" b="1" dirty="0"/>
              <a:t> та </a:t>
            </a:r>
            <a:r>
              <a:rPr lang="ru-RU" sz="1100" b="1" dirty="0" err="1"/>
              <a:t>пропонувати</a:t>
            </a:r>
            <a:r>
              <a:rPr lang="ru-RU" sz="1100" b="1" dirty="0"/>
              <a:t> </a:t>
            </a:r>
            <a:r>
              <a:rPr lang="ru-RU" sz="1100" b="1" dirty="0" err="1"/>
              <a:t>ефективні</a:t>
            </a:r>
            <a:r>
              <a:rPr lang="ru-RU" sz="1100" b="1" dirty="0"/>
              <a:t> </a:t>
            </a:r>
            <a:r>
              <a:rPr lang="ru-RU" sz="1100" b="1" dirty="0" err="1"/>
              <a:t>рішення</a:t>
            </a:r>
            <a:r>
              <a:rPr lang="ru-RU" sz="1100" b="1" dirty="0"/>
              <a:t> на </a:t>
            </a:r>
            <a:r>
              <a:rPr lang="ru-RU" sz="1100" b="1" dirty="0" err="1"/>
              <a:t>основі</a:t>
            </a:r>
            <a:r>
              <a:rPr lang="ru-RU" sz="1100" b="1" dirty="0"/>
              <a:t> </a:t>
            </a:r>
            <a:r>
              <a:rPr lang="ru-RU" sz="1100" b="1" dirty="0" err="1"/>
              <a:t>стандартів</a:t>
            </a:r>
            <a:r>
              <a:rPr lang="ru-RU" sz="1100" b="1" dirty="0"/>
              <a:t> і </a:t>
            </a:r>
            <a:r>
              <a:rPr lang="ru-RU" sz="1100" b="1" dirty="0" err="1"/>
              <a:t>принципів</a:t>
            </a:r>
            <a:r>
              <a:rPr lang="ru-RU" sz="1100" b="1" dirty="0"/>
              <a:t> контролю </a:t>
            </a:r>
            <a:r>
              <a:rPr lang="ru-RU" sz="1100" b="1" dirty="0" err="1" smtClean="0"/>
              <a:t>якості</a:t>
            </a:r>
            <a:r>
              <a:rPr lang="ru-RU" sz="1100" b="1" dirty="0"/>
              <a:t>;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100" b="1" dirty="0" err="1" smtClean="0"/>
              <a:t>опрацьовувати</a:t>
            </a:r>
            <a:r>
              <a:rPr lang="ru-RU" sz="1100" b="1" dirty="0" smtClean="0"/>
              <a:t> </a:t>
            </a:r>
            <a:r>
              <a:rPr lang="ru-RU" sz="1100" b="1" dirty="0" err="1"/>
              <a:t>інформацію</a:t>
            </a:r>
            <a:r>
              <a:rPr lang="ru-RU" sz="1100" b="1" dirty="0"/>
              <a:t> з </a:t>
            </a:r>
            <a:r>
              <a:rPr lang="ru-RU" sz="1100" b="1" dirty="0" err="1"/>
              <a:t>питань</a:t>
            </a:r>
            <a:r>
              <a:rPr lang="ru-RU" sz="1100" b="1" dirty="0"/>
              <a:t> </a:t>
            </a:r>
            <a:r>
              <a:rPr lang="ru-RU" sz="1100" b="1" dirty="0" err="1"/>
              <a:t>стандартизації</a:t>
            </a:r>
            <a:r>
              <a:rPr lang="ru-RU" sz="1100" b="1" dirty="0"/>
              <a:t>, </a:t>
            </a:r>
            <a:r>
              <a:rPr lang="ru-RU" sz="1100" b="1" dirty="0" err="1"/>
              <a:t>моніторингу</a:t>
            </a:r>
            <a:r>
              <a:rPr lang="ru-RU" sz="1100" b="1" dirty="0"/>
              <a:t> та контролю в </a:t>
            </a:r>
            <a:r>
              <a:rPr lang="ru-RU" sz="1100" b="1" dirty="0" err="1"/>
              <a:t>освіті</a:t>
            </a:r>
            <a:r>
              <a:rPr lang="ru-RU" sz="1100" b="1" dirty="0"/>
              <a:t>, критично </a:t>
            </a:r>
            <a:r>
              <a:rPr lang="ru-RU" sz="1100" b="1" dirty="0" err="1"/>
              <a:t>оцінювати</a:t>
            </a:r>
            <a:r>
              <a:rPr lang="ru-RU" sz="1100" b="1" dirty="0"/>
              <a:t> </a:t>
            </a:r>
            <a:r>
              <a:rPr lang="ru-RU" sz="1100" b="1" dirty="0" err="1"/>
              <a:t>її</a:t>
            </a:r>
            <a:r>
              <a:rPr lang="ru-RU" sz="1100" b="1" dirty="0"/>
              <a:t> </a:t>
            </a:r>
            <a:r>
              <a:rPr lang="ru-RU" sz="1100" b="1" dirty="0" err="1"/>
              <a:t>зміст</a:t>
            </a:r>
            <a:r>
              <a:rPr lang="ru-RU" sz="1100" b="1" dirty="0"/>
              <a:t> і </a:t>
            </a:r>
            <a:r>
              <a:rPr lang="ru-RU" sz="1100" b="1" dirty="0" err="1"/>
              <a:t>застосовувати</a:t>
            </a:r>
            <a:r>
              <a:rPr lang="ru-RU" sz="1100" b="1" dirty="0"/>
              <a:t> в </a:t>
            </a:r>
            <a:r>
              <a:rPr lang="ru-RU" sz="1100" b="1" dirty="0" err="1"/>
              <a:t>аналітичній</a:t>
            </a:r>
            <a:r>
              <a:rPr lang="ru-RU" sz="1100" b="1" dirty="0"/>
              <a:t> та </a:t>
            </a:r>
            <a:r>
              <a:rPr lang="ru-RU" sz="1100" b="1" dirty="0" err="1"/>
              <a:t>управлінській</a:t>
            </a:r>
            <a:r>
              <a:rPr lang="ru-RU" sz="1100" b="1" dirty="0"/>
              <a:t> </a:t>
            </a:r>
            <a:r>
              <a:rPr lang="ru-RU" sz="1100" b="1" dirty="0" err="1"/>
              <a:t>діяльності</a:t>
            </a:r>
            <a:r>
              <a:rPr lang="ru-RU" sz="1100" b="1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uk-UA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та реалізовувати інноваційні й дослідницькі проекти у сфері освіти/педагогіки та міждисциплінарного рівня із дотриманням правових, соціальних, економічних, етичних норм.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100" b="1" dirty="0" err="1" smtClean="0"/>
              <a:t>надавати</a:t>
            </a:r>
            <a:r>
              <a:rPr lang="ru-RU" sz="1100" b="1" dirty="0" smtClean="0"/>
              <a:t> </a:t>
            </a:r>
            <a:r>
              <a:rPr lang="ru-RU" sz="1100" b="1" dirty="0" err="1"/>
              <a:t>кваліфіковані</a:t>
            </a:r>
            <a:r>
              <a:rPr lang="ru-RU" sz="1100" b="1" dirty="0"/>
              <a:t> </a:t>
            </a:r>
            <a:r>
              <a:rPr lang="ru-RU" sz="1100" b="1" dirty="0" err="1"/>
              <a:t>консультації</a:t>
            </a:r>
            <a:r>
              <a:rPr lang="ru-RU" sz="1100" b="1" dirty="0"/>
              <a:t> </a:t>
            </a:r>
            <a:r>
              <a:rPr lang="ru-RU" sz="1100" b="1" dirty="0" err="1"/>
              <a:t>щодо</a:t>
            </a:r>
            <a:r>
              <a:rPr lang="ru-RU" sz="1100" b="1" dirty="0"/>
              <a:t> </a:t>
            </a:r>
            <a:r>
              <a:rPr lang="ru-RU" sz="1100" b="1" dirty="0" err="1"/>
              <a:t>впровадження</a:t>
            </a:r>
            <a:r>
              <a:rPr lang="ru-RU" sz="1100" b="1" dirty="0"/>
              <a:t> </a:t>
            </a:r>
            <a:r>
              <a:rPr lang="ru-RU" sz="1100" b="1" dirty="0" err="1"/>
              <a:t>освітніх</a:t>
            </a:r>
            <a:r>
              <a:rPr lang="ru-RU" sz="1100" b="1" dirty="0"/>
              <a:t> </a:t>
            </a:r>
            <a:r>
              <a:rPr lang="ru-RU" sz="1100" b="1" dirty="0" err="1"/>
              <a:t>стандартів</a:t>
            </a:r>
            <a:r>
              <a:rPr lang="ru-RU" sz="1100" b="1" dirty="0"/>
              <a:t>, </a:t>
            </a:r>
            <a:r>
              <a:rPr lang="ru-RU" sz="1100" b="1" dirty="0" err="1"/>
              <a:t>побудови</a:t>
            </a:r>
            <a:r>
              <a:rPr lang="ru-RU" sz="1100" b="1" dirty="0"/>
              <a:t> </a:t>
            </a:r>
            <a:r>
              <a:rPr lang="ru-RU" sz="1100" b="1" dirty="0" err="1"/>
              <a:t>внутрішньої</a:t>
            </a:r>
            <a:r>
              <a:rPr lang="ru-RU" sz="1100" b="1" dirty="0"/>
              <a:t> </a:t>
            </a:r>
            <a:r>
              <a:rPr lang="ru-RU" sz="1100" b="1" dirty="0" err="1"/>
              <a:t>системи</a:t>
            </a:r>
            <a:r>
              <a:rPr lang="ru-RU" sz="1100" b="1" dirty="0"/>
              <a:t> </a:t>
            </a:r>
            <a:r>
              <a:rPr lang="ru-RU" sz="1100" b="1" dirty="0" err="1"/>
              <a:t>забезпечення</a:t>
            </a:r>
            <a:r>
              <a:rPr lang="ru-RU" sz="1100" b="1" dirty="0"/>
              <a:t> </a:t>
            </a:r>
            <a:r>
              <a:rPr lang="ru-RU" sz="1100" b="1" dirty="0" err="1"/>
              <a:t>якості</a:t>
            </a:r>
            <a:r>
              <a:rPr lang="ru-RU" sz="1100" b="1" dirty="0"/>
              <a:t> та </a:t>
            </a:r>
            <a:r>
              <a:rPr lang="ru-RU" sz="1100" b="1" dirty="0" err="1"/>
              <a:t>організації</a:t>
            </a:r>
            <a:r>
              <a:rPr lang="ru-RU" sz="1100" b="1" dirty="0"/>
              <a:t> контролю в </a:t>
            </a:r>
            <a:r>
              <a:rPr lang="ru-RU" sz="1100" b="1" dirty="0" err="1"/>
              <a:t>освітньому</a:t>
            </a:r>
            <a:r>
              <a:rPr lang="ru-RU" sz="1100" b="1" dirty="0"/>
              <a:t> </a:t>
            </a:r>
            <a:r>
              <a:rPr lang="ru-RU" sz="1100" b="1" dirty="0" err="1"/>
              <a:t>середовищі</a:t>
            </a:r>
            <a:r>
              <a:rPr lang="ru-RU" sz="11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82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/>
              <a:t>обов’язковим</a:t>
            </a:r>
            <a:r>
              <a:rPr lang="uk-UA" sz="2400" i="1" dirty="0"/>
              <a:t>. Студенти, 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</a:t>
            </a:r>
            <a:r>
              <a:rPr lang="uk-UA" sz="2400" i="1" dirty="0"/>
              <a:t>пропущенні 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83</TotalTime>
  <Words>405</Words>
  <Application>Microsoft Office PowerPoint</Application>
  <PresentationFormat>Широкоэкранный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Ион (конференц-зал)</vt:lpstr>
      <vt:lpstr>«Стандартизація і контроль як засоби функціонування освітнього середовища»</vt:lpstr>
      <vt:lpstr>Опис навчальної дисципліни</vt:lpstr>
      <vt:lpstr>МЕТА КУРСУ </vt:lpstr>
      <vt:lpstr>Завдання курсу</vt:lpstr>
      <vt:lpstr>У разі успішного завершення курсу студент зможе: 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Татьяна</cp:lastModifiedBy>
  <cp:revision>13</cp:revision>
  <dcterms:created xsi:type="dcterms:W3CDTF">2020-08-26T11:19:41Z</dcterms:created>
  <dcterms:modified xsi:type="dcterms:W3CDTF">2025-10-06T18:37:48Z</dcterms:modified>
</cp:coreProperties>
</file>